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5143500" cx="9144000"/>
  <p:notesSz cx="6858000" cy="9144000"/>
  <p:embeddedFontLst>
    <p:embeddedFont>
      <p:font typeface="Ubuntu"/>
      <p:regular r:id="rId74"/>
      <p:bold r:id="rId75"/>
      <p:italic r:id="rId76"/>
      <p:boldItalic r:id="rId77"/>
    </p:embeddedFont>
    <p:embeddedFont>
      <p:font typeface="Tahoma"/>
      <p:regular r:id="rId78"/>
      <p:bold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F6057B-D2A2-4F90-A4D5-94C6FAA71D02}">
  <a:tblStyle styleId="{8CF6057B-D2A2-4F90-A4D5-94C6FAA71D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Ubuntu-bold.fntdata"/><Relationship Id="rId30" Type="http://schemas.openxmlformats.org/officeDocument/2006/relationships/slide" Target="slides/slide25.xml"/><Relationship Id="rId74" Type="http://schemas.openxmlformats.org/officeDocument/2006/relationships/font" Target="fonts/Ubuntu-regular.fntdata"/><Relationship Id="rId33" Type="http://schemas.openxmlformats.org/officeDocument/2006/relationships/slide" Target="slides/slide28.xml"/><Relationship Id="rId77" Type="http://schemas.openxmlformats.org/officeDocument/2006/relationships/font" Target="fonts/Ubuntu-boldItalic.fntdata"/><Relationship Id="rId32" Type="http://schemas.openxmlformats.org/officeDocument/2006/relationships/slide" Target="slides/slide27.xml"/><Relationship Id="rId76" Type="http://schemas.openxmlformats.org/officeDocument/2006/relationships/font" Target="fonts/Ubuntu-italic.fntdata"/><Relationship Id="rId35" Type="http://schemas.openxmlformats.org/officeDocument/2006/relationships/slide" Target="slides/slide30.xml"/><Relationship Id="rId79" Type="http://schemas.openxmlformats.org/officeDocument/2006/relationships/font" Target="fonts/Tahoma-bold.fntdata"/><Relationship Id="rId34" Type="http://schemas.openxmlformats.org/officeDocument/2006/relationships/slide" Target="slides/slide29.xml"/><Relationship Id="rId78" Type="http://schemas.openxmlformats.org/officeDocument/2006/relationships/font" Target="fonts/Tahoma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c0b07226f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g7c0b07226f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0b4b146b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0b4b146b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0b4b146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0b4b146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0b4b146b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c0b4b146b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0b4b146b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0b4b146b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c0b4b146b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c0b4b146b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c0b4b146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c0b4b146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0b4b146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c0b4b146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c0b4b146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c0b4b146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c0b4b146b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c0b4b146b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c0b4b146b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c0b4b146b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0b4b146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0b4b146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c0b4b146b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c0b4b146b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c0b4b146b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c0b4b146b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c0b4b146b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c0b4b146b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c0b4b146b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c0b4b146b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7c0b07226f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3" name="Google Shape;533;g7c0b07226f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c0b4b146b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c0b4b146b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 - the probability of event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 - a message resolving the uncertainty that event i has occurred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I(xi) - the information (in bits) that message xi carries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c0b4b146b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c0b4b146b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c0b4b146b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c0b4b146b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c0b4b146b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c0b4b146b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c0b4b146b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c0b4b146b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c0b07226f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g7c0b07226f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7c0b07226f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1" name="Google Shape;591;g7c0b07226f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c0b4b146b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c0b4b146b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c0b4b146b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c0b4b146b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c0b4b146b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c0b4b146b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c0b4b146b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c0b4b146b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c0b4b146b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c0b4b146b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c0b4b146b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c0b4b146b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c0b4b146b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c0b4b146b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min priority queue is a priority queue that considers smaller values to be better priority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c0b4b146b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c0b4b146b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c0b4b146b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c0b4b146b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0b4b146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0b4b146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c0b4b146b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c0b4b146b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c0b4b146b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c0b4b146b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c0b4b146b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c0b4b146b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c0b4b146b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c0b4b146b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c0b4b146b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c0b4b146b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idea what algorithm strategy is used by Huffman's algorithm?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c0b07226f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8" name="Google Shape;818;g7c0b07226f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c0b4b146b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c0b4b146b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c0b4b146b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c0b4b146b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c0b4b146b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c0b4b146b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c0b4b146b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c0b4b146b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0b4b146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0b4b146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c0b4b146b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c0b4b146b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c0b4b146b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c0b4b146b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c0b4b146b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c0b4b146b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c0b4b146b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c0b4b146b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c0b4b146b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c0b4b146b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c0b4b146b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c0b4b146b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c0b4b146b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2c0b4b146b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c0b4b146b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c0b4b146b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c0b4b146b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c0b4b146b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c0b4b146b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c0b4b146b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0b4b146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0b4b146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c0b4b146b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2c0b4b146b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c0b4b146b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2c0b4b146b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c0b4b146b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c0b4b146b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c0b4b146b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c0b4b146b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c0b4b146b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2c0b4b146b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2c0b4b146b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2c0b4b146b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2c0b4b146b_0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2c0b4b146b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c0b4b146b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c0b4b146b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2c0b4b146b_0_1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2c0b4b146b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0b4b146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0b4b146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0b4b146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0b4b146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0b4b146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0b4b146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Title Slide">
  <p:cSld name="11_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457201" y="1467775"/>
            <a:ext cx="63531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b="1" i="0" sz="4500" u="none" cap="none" strike="noStrik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4450247"/>
            <a:ext cx="9144000" cy="693300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1000" y="4663226"/>
            <a:ext cx="1316557" cy="289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9.jpg"/><Relationship Id="rId9" Type="http://schemas.openxmlformats.org/officeDocument/2006/relationships/image" Target="../media/image8.png"/><Relationship Id="rId5" Type="http://schemas.openxmlformats.org/officeDocument/2006/relationships/image" Target="../media/image13.jpg"/><Relationship Id="rId6" Type="http://schemas.openxmlformats.org/officeDocument/2006/relationships/image" Target="../media/image10.jpg"/><Relationship Id="rId7" Type="http://schemas.openxmlformats.org/officeDocument/2006/relationships/image" Target="../media/image12.jpg"/><Relationship Id="rId8" Type="http://schemas.openxmlformats.org/officeDocument/2006/relationships/image" Target="../media/image1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9.jpg"/><Relationship Id="rId5" Type="http://schemas.openxmlformats.org/officeDocument/2006/relationships/image" Target="../media/image13.jpg"/><Relationship Id="rId6" Type="http://schemas.openxmlformats.org/officeDocument/2006/relationships/image" Target="../media/image10.jpg"/><Relationship Id="rId7" Type="http://schemas.openxmlformats.org/officeDocument/2006/relationships/image" Target="../media/image12.jpg"/><Relationship Id="rId8" Type="http://schemas.openxmlformats.org/officeDocument/2006/relationships/image" Target="../media/image1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" sz="3600"/>
              <a:t>Data Encoding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2050U - Computer Architecture</a:t>
            </a:r>
            <a:endParaRPr sz="1400">
              <a:solidFill>
                <a:srgbClr val="07376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Randy J. Fortier</a:t>
            </a:r>
            <a:endParaRPr sz="1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164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400">
                <a:solidFill>
                  <a:srgbClr val="073763"/>
                </a:solidFill>
              </a:rPr>
              <a:t>@randy_fortier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7339" l="6757" r="6722" t="14096"/>
          <a:stretch/>
        </p:blipFill>
        <p:spPr>
          <a:xfrm>
            <a:off x="6527344" y="4155309"/>
            <a:ext cx="2195570" cy="61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 amt="5000"/>
          </a:blip>
          <a:srcRect b="20854" l="23570" r="0" t="0"/>
          <a:stretch/>
        </p:blipFill>
        <p:spPr>
          <a:xfrm>
            <a:off x="0" y="0"/>
            <a:ext cx="39488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Converting from Decimal to Binary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345125" y="1152475"/>
            <a:ext cx="8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Converting from decimal to binary is also easy: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137807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7" name="Google Shape;197;p23"/>
          <p:cNvSpPr/>
          <p:nvPr/>
        </p:nvSpPr>
        <p:spPr>
          <a:xfrm>
            <a:off x="203619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2694310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3352427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411600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477412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5432239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6090356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Converting from Decimal to Binary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345125" y="1152475"/>
            <a:ext cx="8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1. Write the number into the left-most box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137807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109</a:t>
            </a:r>
            <a:endParaRPr sz="1100"/>
          </a:p>
        </p:txBody>
      </p:sp>
      <p:sp>
        <p:nvSpPr>
          <p:cNvPr id="211" name="Google Shape;211;p24"/>
          <p:cNvSpPr/>
          <p:nvPr/>
        </p:nvSpPr>
        <p:spPr>
          <a:xfrm>
            <a:off x="203619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2694310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3352427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411600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477412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5432239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6090356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Converting from Decimal to Binary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345125" y="1152475"/>
            <a:ext cx="8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2. Divide by the corresponding power of two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137807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109</a:t>
            </a:r>
            <a:endParaRPr sz="1100"/>
          </a:p>
        </p:txBody>
      </p:sp>
      <p:sp>
        <p:nvSpPr>
          <p:cNvPr id="225" name="Google Shape;225;p25"/>
          <p:cNvSpPr/>
          <p:nvPr/>
        </p:nvSpPr>
        <p:spPr>
          <a:xfrm>
            <a:off x="203619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2694310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3352427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411600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477412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5432239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6090356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1310439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÷128</a:t>
            </a:r>
            <a:endParaRPr sz="1200"/>
          </a:p>
        </p:txBody>
      </p:sp>
      <p:sp>
        <p:nvSpPr>
          <p:cNvPr id="233" name="Google Shape;233;p25"/>
          <p:cNvSpPr/>
          <p:nvPr/>
        </p:nvSpPr>
        <p:spPr>
          <a:xfrm>
            <a:off x="137807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4" name="Google Shape;234;p25"/>
          <p:cNvSpPr/>
          <p:nvPr/>
        </p:nvSpPr>
        <p:spPr>
          <a:xfrm>
            <a:off x="203619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5" name="Google Shape;235;p25"/>
          <p:cNvSpPr/>
          <p:nvPr/>
        </p:nvSpPr>
        <p:spPr>
          <a:xfrm>
            <a:off x="2694310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6" name="Google Shape;236;p25"/>
          <p:cNvSpPr/>
          <p:nvPr/>
        </p:nvSpPr>
        <p:spPr>
          <a:xfrm>
            <a:off x="3352427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7" name="Google Shape;237;p25"/>
          <p:cNvSpPr/>
          <p:nvPr/>
        </p:nvSpPr>
        <p:spPr>
          <a:xfrm>
            <a:off x="411600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8" name="Google Shape;238;p25"/>
          <p:cNvSpPr/>
          <p:nvPr/>
        </p:nvSpPr>
        <p:spPr>
          <a:xfrm>
            <a:off x="477412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9" name="Google Shape;239;p25"/>
          <p:cNvSpPr/>
          <p:nvPr/>
        </p:nvSpPr>
        <p:spPr>
          <a:xfrm>
            <a:off x="5432239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40" name="Google Shape;240;p25"/>
          <p:cNvSpPr/>
          <p:nvPr/>
        </p:nvSpPr>
        <p:spPr>
          <a:xfrm>
            <a:off x="6090356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41" name="Google Shape;241;p25"/>
          <p:cNvSpPr txBox="1"/>
          <p:nvPr/>
        </p:nvSpPr>
        <p:spPr>
          <a:xfrm>
            <a:off x="20253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÷64</a:t>
            </a:r>
            <a:endParaRPr sz="1200"/>
          </a:p>
        </p:txBody>
      </p:sp>
      <p:sp>
        <p:nvSpPr>
          <p:cNvPr id="242" name="Google Shape;242;p25"/>
          <p:cNvSpPr txBox="1"/>
          <p:nvPr/>
        </p:nvSpPr>
        <p:spPr>
          <a:xfrm>
            <a:off x="2672334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÷32</a:t>
            </a:r>
            <a:endParaRPr sz="1200"/>
          </a:p>
        </p:txBody>
      </p:sp>
      <p:sp>
        <p:nvSpPr>
          <p:cNvPr id="243" name="Google Shape;243;p25"/>
          <p:cNvSpPr txBox="1"/>
          <p:nvPr/>
        </p:nvSpPr>
        <p:spPr>
          <a:xfrm>
            <a:off x="33207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÷16</a:t>
            </a:r>
            <a:endParaRPr sz="1200"/>
          </a:p>
        </p:txBody>
      </p:sp>
      <p:sp>
        <p:nvSpPr>
          <p:cNvPr id="244" name="Google Shape;244;p25"/>
          <p:cNvSpPr txBox="1"/>
          <p:nvPr/>
        </p:nvSpPr>
        <p:spPr>
          <a:xfrm>
            <a:off x="41215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÷8</a:t>
            </a:r>
            <a:endParaRPr sz="1200"/>
          </a:p>
        </p:txBody>
      </p:sp>
      <p:sp>
        <p:nvSpPr>
          <p:cNvPr id="245" name="Google Shape;245;p25"/>
          <p:cNvSpPr txBox="1"/>
          <p:nvPr/>
        </p:nvSpPr>
        <p:spPr>
          <a:xfrm>
            <a:off x="48073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÷4</a:t>
            </a:r>
            <a:endParaRPr sz="1200"/>
          </a:p>
        </p:txBody>
      </p:sp>
      <p:sp>
        <p:nvSpPr>
          <p:cNvPr id="246" name="Google Shape;246;p25"/>
          <p:cNvSpPr txBox="1"/>
          <p:nvPr/>
        </p:nvSpPr>
        <p:spPr>
          <a:xfrm>
            <a:off x="54363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÷2</a:t>
            </a:r>
            <a:endParaRPr sz="1200"/>
          </a:p>
        </p:txBody>
      </p:sp>
      <p:sp>
        <p:nvSpPr>
          <p:cNvPr id="247" name="Google Shape;247;p25"/>
          <p:cNvSpPr txBox="1"/>
          <p:nvPr/>
        </p:nvSpPr>
        <p:spPr>
          <a:xfrm>
            <a:off x="61221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Converting from Decimal to Binary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345125" y="1152475"/>
            <a:ext cx="8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. Write the (integer) quotient in the box, below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137807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109</a:t>
            </a:r>
            <a:endParaRPr sz="1100"/>
          </a:p>
        </p:txBody>
      </p:sp>
      <p:sp>
        <p:nvSpPr>
          <p:cNvPr id="255" name="Google Shape;255;p26"/>
          <p:cNvSpPr/>
          <p:nvPr/>
        </p:nvSpPr>
        <p:spPr>
          <a:xfrm>
            <a:off x="203619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2694310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>
            <a:off x="3352427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411600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477412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5432239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6090356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 txBox="1"/>
          <p:nvPr/>
        </p:nvSpPr>
        <p:spPr>
          <a:xfrm>
            <a:off x="1310439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÷128</a:t>
            </a:r>
            <a:endParaRPr sz="1200"/>
          </a:p>
        </p:txBody>
      </p:sp>
      <p:sp>
        <p:nvSpPr>
          <p:cNvPr id="263" name="Google Shape;263;p26"/>
          <p:cNvSpPr/>
          <p:nvPr/>
        </p:nvSpPr>
        <p:spPr>
          <a:xfrm>
            <a:off x="137807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264" name="Google Shape;264;p26"/>
          <p:cNvSpPr/>
          <p:nvPr/>
        </p:nvSpPr>
        <p:spPr>
          <a:xfrm>
            <a:off x="203619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5" name="Google Shape;265;p26"/>
          <p:cNvSpPr/>
          <p:nvPr/>
        </p:nvSpPr>
        <p:spPr>
          <a:xfrm>
            <a:off x="2694310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6" name="Google Shape;266;p26"/>
          <p:cNvSpPr/>
          <p:nvPr/>
        </p:nvSpPr>
        <p:spPr>
          <a:xfrm>
            <a:off x="3352427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7" name="Google Shape;267;p26"/>
          <p:cNvSpPr/>
          <p:nvPr/>
        </p:nvSpPr>
        <p:spPr>
          <a:xfrm>
            <a:off x="411600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8" name="Google Shape;268;p26"/>
          <p:cNvSpPr/>
          <p:nvPr/>
        </p:nvSpPr>
        <p:spPr>
          <a:xfrm>
            <a:off x="477412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9" name="Google Shape;269;p26"/>
          <p:cNvSpPr/>
          <p:nvPr/>
        </p:nvSpPr>
        <p:spPr>
          <a:xfrm>
            <a:off x="5432239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70" name="Google Shape;270;p26"/>
          <p:cNvSpPr/>
          <p:nvPr/>
        </p:nvSpPr>
        <p:spPr>
          <a:xfrm>
            <a:off x="6090356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71" name="Google Shape;271;p26"/>
          <p:cNvSpPr txBox="1"/>
          <p:nvPr/>
        </p:nvSpPr>
        <p:spPr>
          <a:xfrm>
            <a:off x="20253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÷64</a:t>
            </a:r>
            <a:endParaRPr sz="1200"/>
          </a:p>
        </p:txBody>
      </p:sp>
      <p:sp>
        <p:nvSpPr>
          <p:cNvPr id="272" name="Google Shape;272;p26"/>
          <p:cNvSpPr txBox="1"/>
          <p:nvPr/>
        </p:nvSpPr>
        <p:spPr>
          <a:xfrm>
            <a:off x="2672334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÷32</a:t>
            </a:r>
            <a:endParaRPr sz="1200"/>
          </a:p>
        </p:txBody>
      </p:sp>
      <p:sp>
        <p:nvSpPr>
          <p:cNvPr id="273" name="Google Shape;273;p26"/>
          <p:cNvSpPr txBox="1"/>
          <p:nvPr/>
        </p:nvSpPr>
        <p:spPr>
          <a:xfrm>
            <a:off x="33207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÷16</a:t>
            </a:r>
            <a:endParaRPr sz="1200"/>
          </a:p>
        </p:txBody>
      </p:sp>
      <p:sp>
        <p:nvSpPr>
          <p:cNvPr id="274" name="Google Shape;274;p26"/>
          <p:cNvSpPr txBox="1"/>
          <p:nvPr/>
        </p:nvSpPr>
        <p:spPr>
          <a:xfrm>
            <a:off x="41215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÷8</a:t>
            </a:r>
            <a:endParaRPr sz="1200"/>
          </a:p>
        </p:txBody>
      </p:sp>
      <p:sp>
        <p:nvSpPr>
          <p:cNvPr id="275" name="Google Shape;275;p26"/>
          <p:cNvSpPr txBox="1"/>
          <p:nvPr/>
        </p:nvSpPr>
        <p:spPr>
          <a:xfrm>
            <a:off x="48073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÷4</a:t>
            </a:r>
            <a:endParaRPr sz="1200"/>
          </a:p>
        </p:txBody>
      </p:sp>
      <p:sp>
        <p:nvSpPr>
          <p:cNvPr id="276" name="Google Shape;276;p26"/>
          <p:cNvSpPr txBox="1"/>
          <p:nvPr/>
        </p:nvSpPr>
        <p:spPr>
          <a:xfrm>
            <a:off x="54363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÷2</a:t>
            </a:r>
            <a:endParaRPr sz="1200"/>
          </a:p>
        </p:txBody>
      </p:sp>
      <p:sp>
        <p:nvSpPr>
          <p:cNvPr id="277" name="Google Shape;277;p26"/>
          <p:cNvSpPr txBox="1"/>
          <p:nvPr/>
        </p:nvSpPr>
        <p:spPr>
          <a:xfrm>
            <a:off x="61221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Converting from Decimal to Binary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83" name="Google Shape;283;p27"/>
          <p:cNvSpPr txBox="1"/>
          <p:nvPr>
            <p:ph idx="1" type="body"/>
          </p:nvPr>
        </p:nvSpPr>
        <p:spPr>
          <a:xfrm>
            <a:off x="345125" y="1152475"/>
            <a:ext cx="8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3. Write the remainder in the box to the right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137807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109</a:t>
            </a:r>
            <a:endParaRPr sz="1100"/>
          </a:p>
        </p:txBody>
      </p:sp>
      <p:sp>
        <p:nvSpPr>
          <p:cNvPr id="285" name="Google Shape;285;p27"/>
          <p:cNvSpPr/>
          <p:nvPr/>
        </p:nvSpPr>
        <p:spPr>
          <a:xfrm>
            <a:off x="203619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109</a:t>
            </a:r>
            <a:endParaRPr sz="1100"/>
          </a:p>
        </p:txBody>
      </p:sp>
      <p:sp>
        <p:nvSpPr>
          <p:cNvPr id="286" name="Google Shape;286;p27"/>
          <p:cNvSpPr/>
          <p:nvPr/>
        </p:nvSpPr>
        <p:spPr>
          <a:xfrm>
            <a:off x="2694310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3352427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411600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477412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"/>
          <p:cNvSpPr/>
          <p:nvPr/>
        </p:nvSpPr>
        <p:spPr>
          <a:xfrm>
            <a:off x="5432239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"/>
          <p:cNvSpPr/>
          <p:nvPr/>
        </p:nvSpPr>
        <p:spPr>
          <a:xfrm>
            <a:off x="6090356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 txBox="1"/>
          <p:nvPr/>
        </p:nvSpPr>
        <p:spPr>
          <a:xfrm>
            <a:off x="1310439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÷128</a:t>
            </a:r>
            <a:endParaRPr sz="1200"/>
          </a:p>
        </p:txBody>
      </p:sp>
      <p:sp>
        <p:nvSpPr>
          <p:cNvPr id="293" name="Google Shape;293;p27"/>
          <p:cNvSpPr/>
          <p:nvPr/>
        </p:nvSpPr>
        <p:spPr>
          <a:xfrm>
            <a:off x="137807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294" name="Google Shape;294;p27"/>
          <p:cNvSpPr/>
          <p:nvPr/>
        </p:nvSpPr>
        <p:spPr>
          <a:xfrm>
            <a:off x="203619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5" name="Google Shape;295;p27"/>
          <p:cNvSpPr/>
          <p:nvPr/>
        </p:nvSpPr>
        <p:spPr>
          <a:xfrm>
            <a:off x="2694310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6" name="Google Shape;296;p27"/>
          <p:cNvSpPr/>
          <p:nvPr/>
        </p:nvSpPr>
        <p:spPr>
          <a:xfrm>
            <a:off x="3352427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7" name="Google Shape;297;p27"/>
          <p:cNvSpPr/>
          <p:nvPr/>
        </p:nvSpPr>
        <p:spPr>
          <a:xfrm>
            <a:off x="411600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8" name="Google Shape;298;p27"/>
          <p:cNvSpPr/>
          <p:nvPr/>
        </p:nvSpPr>
        <p:spPr>
          <a:xfrm>
            <a:off x="477412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9" name="Google Shape;299;p27"/>
          <p:cNvSpPr/>
          <p:nvPr/>
        </p:nvSpPr>
        <p:spPr>
          <a:xfrm>
            <a:off x="5432239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00" name="Google Shape;300;p27"/>
          <p:cNvSpPr/>
          <p:nvPr/>
        </p:nvSpPr>
        <p:spPr>
          <a:xfrm>
            <a:off x="6090356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01" name="Google Shape;301;p27"/>
          <p:cNvSpPr txBox="1"/>
          <p:nvPr/>
        </p:nvSpPr>
        <p:spPr>
          <a:xfrm>
            <a:off x="20253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÷64</a:t>
            </a:r>
            <a:endParaRPr sz="1200"/>
          </a:p>
        </p:txBody>
      </p:sp>
      <p:sp>
        <p:nvSpPr>
          <p:cNvPr id="302" name="Google Shape;302;p27"/>
          <p:cNvSpPr txBox="1"/>
          <p:nvPr/>
        </p:nvSpPr>
        <p:spPr>
          <a:xfrm>
            <a:off x="2672334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÷32</a:t>
            </a:r>
            <a:endParaRPr sz="1200"/>
          </a:p>
        </p:txBody>
      </p:sp>
      <p:sp>
        <p:nvSpPr>
          <p:cNvPr id="303" name="Google Shape;303;p27"/>
          <p:cNvSpPr txBox="1"/>
          <p:nvPr/>
        </p:nvSpPr>
        <p:spPr>
          <a:xfrm>
            <a:off x="33207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÷16</a:t>
            </a:r>
            <a:endParaRPr sz="1200"/>
          </a:p>
        </p:txBody>
      </p:sp>
      <p:sp>
        <p:nvSpPr>
          <p:cNvPr id="304" name="Google Shape;304;p27"/>
          <p:cNvSpPr txBox="1"/>
          <p:nvPr/>
        </p:nvSpPr>
        <p:spPr>
          <a:xfrm>
            <a:off x="41215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÷8</a:t>
            </a:r>
            <a:endParaRPr sz="1200"/>
          </a:p>
        </p:txBody>
      </p:sp>
      <p:sp>
        <p:nvSpPr>
          <p:cNvPr id="305" name="Google Shape;305;p27"/>
          <p:cNvSpPr txBox="1"/>
          <p:nvPr/>
        </p:nvSpPr>
        <p:spPr>
          <a:xfrm>
            <a:off x="48073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÷4</a:t>
            </a:r>
            <a:endParaRPr sz="1200"/>
          </a:p>
        </p:txBody>
      </p:sp>
      <p:sp>
        <p:nvSpPr>
          <p:cNvPr id="306" name="Google Shape;306;p27"/>
          <p:cNvSpPr txBox="1"/>
          <p:nvPr/>
        </p:nvSpPr>
        <p:spPr>
          <a:xfrm>
            <a:off x="54363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÷2</a:t>
            </a:r>
            <a:endParaRPr sz="1200"/>
          </a:p>
        </p:txBody>
      </p:sp>
      <p:sp>
        <p:nvSpPr>
          <p:cNvPr id="307" name="Google Shape;307;p27"/>
          <p:cNvSpPr txBox="1"/>
          <p:nvPr/>
        </p:nvSpPr>
        <p:spPr>
          <a:xfrm>
            <a:off x="61221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Converting from Decimal to Binary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13" name="Google Shape;313;p28"/>
          <p:cNvSpPr txBox="1"/>
          <p:nvPr>
            <p:ph idx="1" type="body"/>
          </p:nvPr>
        </p:nvSpPr>
        <p:spPr>
          <a:xfrm>
            <a:off x="345125" y="1152475"/>
            <a:ext cx="8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4</a:t>
            </a:r>
            <a:r>
              <a:rPr lang="en">
                <a:solidFill>
                  <a:srgbClr val="000000"/>
                </a:solidFill>
              </a:rPr>
              <a:t>. Repeat for the remaining numbers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137807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109</a:t>
            </a:r>
            <a:endParaRPr sz="1100"/>
          </a:p>
        </p:txBody>
      </p:sp>
      <p:sp>
        <p:nvSpPr>
          <p:cNvPr id="315" name="Google Shape;315;p28"/>
          <p:cNvSpPr/>
          <p:nvPr/>
        </p:nvSpPr>
        <p:spPr>
          <a:xfrm>
            <a:off x="203619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109</a:t>
            </a:r>
            <a:endParaRPr sz="1100"/>
          </a:p>
        </p:txBody>
      </p:sp>
      <p:sp>
        <p:nvSpPr>
          <p:cNvPr id="316" name="Google Shape;316;p28"/>
          <p:cNvSpPr/>
          <p:nvPr/>
        </p:nvSpPr>
        <p:spPr>
          <a:xfrm>
            <a:off x="2694310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45</a:t>
            </a:r>
            <a:endParaRPr sz="1100"/>
          </a:p>
        </p:txBody>
      </p:sp>
      <p:sp>
        <p:nvSpPr>
          <p:cNvPr id="317" name="Google Shape;317;p28"/>
          <p:cNvSpPr/>
          <p:nvPr/>
        </p:nvSpPr>
        <p:spPr>
          <a:xfrm>
            <a:off x="3352427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18" name="Google Shape;318;p28"/>
          <p:cNvSpPr/>
          <p:nvPr/>
        </p:nvSpPr>
        <p:spPr>
          <a:xfrm>
            <a:off x="411600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19" name="Google Shape;319;p28"/>
          <p:cNvSpPr/>
          <p:nvPr/>
        </p:nvSpPr>
        <p:spPr>
          <a:xfrm>
            <a:off x="477412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20" name="Google Shape;320;p28"/>
          <p:cNvSpPr/>
          <p:nvPr/>
        </p:nvSpPr>
        <p:spPr>
          <a:xfrm>
            <a:off x="5432239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21" name="Google Shape;321;p28"/>
          <p:cNvSpPr/>
          <p:nvPr/>
        </p:nvSpPr>
        <p:spPr>
          <a:xfrm>
            <a:off x="6090356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22" name="Google Shape;322;p28"/>
          <p:cNvSpPr txBox="1"/>
          <p:nvPr/>
        </p:nvSpPr>
        <p:spPr>
          <a:xfrm>
            <a:off x="1310439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÷128</a:t>
            </a:r>
            <a:endParaRPr sz="1200"/>
          </a:p>
        </p:txBody>
      </p:sp>
      <p:sp>
        <p:nvSpPr>
          <p:cNvPr id="323" name="Google Shape;323;p28"/>
          <p:cNvSpPr/>
          <p:nvPr/>
        </p:nvSpPr>
        <p:spPr>
          <a:xfrm>
            <a:off x="137807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324" name="Google Shape;324;p28"/>
          <p:cNvSpPr/>
          <p:nvPr/>
        </p:nvSpPr>
        <p:spPr>
          <a:xfrm>
            <a:off x="203619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325" name="Google Shape;325;p28"/>
          <p:cNvSpPr/>
          <p:nvPr/>
        </p:nvSpPr>
        <p:spPr>
          <a:xfrm>
            <a:off x="2694310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26" name="Google Shape;326;p28"/>
          <p:cNvSpPr/>
          <p:nvPr/>
        </p:nvSpPr>
        <p:spPr>
          <a:xfrm>
            <a:off x="3352427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27" name="Google Shape;327;p28"/>
          <p:cNvSpPr/>
          <p:nvPr/>
        </p:nvSpPr>
        <p:spPr>
          <a:xfrm>
            <a:off x="411600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28" name="Google Shape;328;p28"/>
          <p:cNvSpPr/>
          <p:nvPr/>
        </p:nvSpPr>
        <p:spPr>
          <a:xfrm>
            <a:off x="477412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29" name="Google Shape;329;p28"/>
          <p:cNvSpPr/>
          <p:nvPr/>
        </p:nvSpPr>
        <p:spPr>
          <a:xfrm>
            <a:off x="5432239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30" name="Google Shape;330;p28"/>
          <p:cNvSpPr/>
          <p:nvPr/>
        </p:nvSpPr>
        <p:spPr>
          <a:xfrm>
            <a:off x="6090356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31" name="Google Shape;331;p28"/>
          <p:cNvSpPr txBox="1"/>
          <p:nvPr/>
        </p:nvSpPr>
        <p:spPr>
          <a:xfrm>
            <a:off x="20253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÷64</a:t>
            </a:r>
            <a:endParaRPr sz="1200"/>
          </a:p>
        </p:txBody>
      </p:sp>
      <p:sp>
        <p:nvSpPr>
          <p:cNvPr id="332" name="Google Shape;332;p28"/>
          <p:cNvSpPr txBox="1"/>
          <p:nvPr/>
        </p:nvSpPr>
        <p:spPr>
          <a:xfrm>
            <a:off x="2672334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÷32</a:t>
            </a:r>
            <a:endParaRPr sz="1200"/>
          </a:p>
        </p:txBody>
      </p:sp>
      <p:sp>
        <p:nvSpPr>
          <p:cNvPr id="333" name="Google Shape;333;p28"/>
          <p:cNvSpPr txBox="1"/>
          <p:nvPr/>
        </p:nvSpPr>
        <p:spPr>
          <a:xfrm>
            <a:off x="33207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÷16</a:t>
            </a:r>
            <a:endParaRPr sz="1200"/>
          </a:p>
        </p:txBody>
      </p:sp>
      <p:sp>
        <p:nvSpPr>
          <p:cNvPr id="334" name="Google Shape;334;p28"/>
          <p:cNvSpPr txBox="1"/>
          <p:nvPr/>
        </p:nvSpPr>
        <p:spPr>
          <a:xfrm>
            <a:off x="41215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÷8</a:t>
            </a:r>
            <a:endParaRPr sz="1200"/>
          </a:p>
        </p:txBody>
      </p:sp>
      <p:sp>
        <p:nvSpPr>
          <p:cNvPr id="335" name="Google Shape;335;p28"/>
          <p:cNvSpPr txBox="1"/>
          <p:nvPr/>
        </p:nvSpPr>
        <p:spPr>
          <a:xfrm>
            <a:off x="48073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÷4</a:t>
            </a:r>
            <a:endParaRPr sz="1200"/>
          </a:p>
        </p:txBody>
      </p:sp>
      <p:sp>
        <p:nvSpPr>
          <p:cNvPr id="336" name="Google Shape;336;p28"/>
          <p:cNvSpPr txBox="1"/>
          <p:nvPr/>
        </p:nvSpPr>
        <p:spPr>
          <a:xfrm>
            <a:off x="54363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÷2</a:t>
            </a:r>
            <a:endParaRPr sz="1200"/>
          </a:p>
        </p:txBody>
      </p:sp>
      <p:sp>
        <p:nvSpPr>
          <p:cNvPr id="337" name="Google Shape;337;p28"/>
          <p:cNvSpPr txBox="1"/>
          <p:nvPr/>
        </p:nvSpPr>
        <p:spPr>
          <a:xfrm>
            <a:off x="61221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Converting from Decimal to Binary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43" name="Google Shape;343;p29"/>
          <p:cNvSpPr txBox="1"/>
          <p:nvPr>
            <p:ph idx="1" type="body"/>
          </p:nvPr>
        </p:nvSpPr>
        <p:spPr>
          <a:xfrm>
            <a:off x="345125" y="1152475"/>
            <a:ext cx="8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4. Repeat for the remaining numbers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137807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109</a:t>
            </a:r>
            <a:endParaRPr sz="1100"/>
          </a:p>
        </p:txBody>
      </p:sp>
      <p:sp>
        <p:nvSpPr>
          <p:cNvPr id="345" name="Google Shape;345;p29"/>
          <p:cNvSpPr/>
          <p:nvPr/>
        </p:nvSpPr>
        <p:spPr>
          <a:xfrm>
            <a:off x="203619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109</a:t>
            </a:r>
            <a:endParaRPr sz="1100"/>
          </a:p>
        </p:txBody>
      </p:sp>
      <p:sp>
        <p:nvSpPr>
          <p:cNvPr id="346" name="Google Shape;346;p29"/>
          <p:cNvSpPr/>
          <p:nvPr/>
        </p:nvSpPr>
        <p:spPr>
          <a:xfrm>
            <a:off x="2694310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45</a:t>
            </a:r>
            <a:endParaRPr sz="1100"/>
          </a:p>
        </p:txBody>
      </p:sp>
      <p:sp>
        <p:nvSpPr>
          <p:cNvPr id="347" name="Google Shape;347;p29"/>
          <p:cNvSpPr/>
          <p:nvPr/>
        </p:nvSpPr>
        <p:spPr>
          <a:xfrm>
            <a:off x="3352427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13</a:t>
            </a:r>
            <a:endParaRPr sz="1100"/>
          </a:p>
        </p:txBody>
      </p:sp>
      <p:sp>
        <p:nvSpPr>
          <p:cNvPr id="348" name="Google Shape;348;p29"/>
          <p:cNvSpPr/>
          <p:nvPr/>
        </p:nvSpPr>
        <p:spPr>
          <a:xfrm>
            <a:off x="411600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49" name="Google Shape;349;p29"/>
          <p:cNvSpPr/>
          <p:nvPr/>
        </p:nvSpPr>
        <p:spPr>
          <a:xfrm>
            <a:off x="477412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50" name="Google Shape;350;p29"/>
          <p:cNvSpPr/>
          <p:nvPr/>
        </p:nvSpPr>
        <p:spPr>
          <a:xfrm>
            <a:off x="5432239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51" name="Google Shape;351;p29"/>
          <p:cNvSpPr/>
          <p:nvPr/>
        </p:nvSpPr>
        <p:spPr>
          <a:xfrm>
            <a:off x="6090356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52" name="Google Shape;352;p29"/>
          <p:cNvSpPr txBox="1"/>
          <p:nvPr/>
        </p:nvSpPr>
        <p:spPr>
          <a:xfrm>
            <a:off x="1310439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÷128</a:t>
            </a:r>
            <a:endParaRPr sz="1200"/>
          </a:p>
        </p:txBody>
      </p:sp>
      <p:sp>
        <p:nvSpPr>
          <p:cNvPr id="353" name="Google Shape;353;p29"/>
          <p:cNvSpPr/>
          <p:nvPr/>
        </p:nvSpPr>
        <p:spPr>
          <a:xfrm>
            <a:off x="137807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354" name="Google Shape;354;p29"/>
          <p:cNvSpPr/>
          <p:nvPr/>
        </p:nvSpPr>
        <p:spPr>
          <a:xfrm>
            <a:off x="203619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355" name="Google Shape;355;p29"/>
          <p:cNvSpPr/>
          <p:nvPr/>
        </p:nvSpPr>
        <p:spPr>
          <a:xfrm>
            <a:off x="2694310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356" name="Google Shape;356;p29"/>
          <p:cNvSpPr/>
          <p:nvPr/>
        </p:nvSpPr>
        <p:spPr>
          <a:xfrm>
            <a:off x="3352427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57" name="Google Shape;357;p29"/>
          <p:cNvSpPr/>
          <p:nvPr/>
        </p:nvSpPr>
        <p:spPr>
          <a:xfrm>
            <a:off x="411600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58" name="Google Shape;358;p29"/>
          <p:cNvSpPr/>
          <p:nvPr/>
        </p:nvSpPr>
        <p:spPr>
          <a:xfrm>
            <a:off x="477412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59" name="Google Shape;359;p29"/>
          <p:cNvSpPr/>
          <p:nvPr/>
        </p:nvSpPr>
        <p:spPr>
          <a:xfrm>
            <a:off x="5432239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60" name="Google Shape;360;p29"/>
          <p:cNvSpPr/>
          <p:nvPr/>
        </p:nvSpPr>
        <p:spPr>
          <a:xfrm>
            <a:off x="6090356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61" name="Google Shape;361;p29"/>
          <p:cNvSpPr txBox="1"/>
          <p:nvPr/>
        </p:nvSpPr>
        <p:spPr>
          <a:xfrm>
            <a:off x="20253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÷64</a:t>
            </a:r>
            <a:endParaRPr sz="1200"/>
          </a:p>
        </p:txBody>
      </p:sp>
      <p:sp>
        <p:nvSpPr>
          <p:cNvPr id="362" name="Google Shape;362;p29"/>
          <p:cNvSpPr txBox="1"/>
          <p:nvPr/>
        </p:nvSpPr>
        <p:spPr>
          <a:xfrm>
            <a:off x="2672334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÷32</a:t>
            </a:r>
            <a:endParaRPr sz="1200"/>
          </a:p>
        </p:txBody>
      </p:sp>
      <p:sp>
        <p:nvSpPr>
          <p:cNvPr id="363" name="Google Shape;363;p29"/>
          <p:cNvSpPr txBox="1"/>
          <p:nvPr/>
        </p:nvSpPr>
        <p:spPr>
          <a:xfrm>
            <a:off x="33207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÷16</a:t>
            </a:r>
            <a:endParaRPr sz="1200"/>
          </a:p>
        </p:txBody>
      </p:sp>
      <p:sp>
        <p:nvSpPr>
          <p:cNvPr id="364" name="Google Shape;364;p29"/>
          <p:cNvSpPr txBox="1"/>
          <p:nvPr/>
        </p:nvSpPr>
        <p:spPr>
          <a:xfrm>
            <a:off x="41215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÷8</a:t>
            </a:r>
            <a:endParaRPr sz="1200"/>
          </a:p>
        </p:txBody>
      </p:sp>
      <p:sp>
        <p:nvSpPr>
          <p:cNvPr id="365" name="Google Shape;365;p29"/>
          <p:cNvSpPr txBox="1"/>
          <p:nvPr/>
        </p:nvSpPr>
        <p:spPr>
          <a:xfrm>
            <a:off x="48073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÷4</a:t>
            </a:r>
            <a:endParaRPr sz="1200"/>
          </a:p>
        </p:txBody>
      </p:sp>
      <p:sp>
        <p:nvSpPr>
          <p:cNvPr id="366" name="Google Shape;366;p29"/>
          <p:cNvSpPr txBox="1"/>
          <p:nvPr/>
        </p:nvSpPr>
        <p:spPr>
          <a:xfrm>
            <a:off x="54363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÷2</a:t>
            </a:r>
            <a:endParaRPr sz="1200"/>
          </a:p>
        </p:txBody>
      </p:sp>
      <p:sp>
        <p:nvSpPr>
          <p:cNvPr id="367" name="Google Shape;367;p29"/>
          <p:cNvSpPr txBox="1"/>
          <p:nvPr/>
        </p:nvSpPr>
        <p:spPr>
          <a:xfrm>
            <a:off x="61221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Converting from Decimal to Binary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73" name="Google Shape;373;p30"/>
          <p:cNvSpPr txBox="1"/>
          <p:nvPr>
            <p:ph idx="1" type="body"/>
          </p:nvPr>
        </p:nvSpPr>
        <p:spPr>
          <a:xfrm>
            <a:off x="345125" y="1152475"/>
            <a:ext cx="8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4. Repeat for the remaining numbers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74" name="Google Shape;374;p30"/>
          <p:cNvSpPr/>
          <p:nvPr/>
        </p:nvSpPr>
        <p:spPr>
          <a:xfrm>
            <a:off x="137807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109</a:t>
            </a:r>
            <a:endParaRPr sz="1100"/>
          </a:p>
        </p:txBody>
      </p:sp>
      <p:sp>
        <p:nvSpPr>
          <p:cNvPr id="375" name="Google Shape;375;p30"/>
          <p:cNvSpPr/>
          <p:nvPr/>
        </p:nvSpPr>
        <p:spPr>
          <a:xfrm>
            <a:off x="203619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109</a:t>
            </a:r>
            <a:endParaRPr sz="1100"/>
          </a:p>
        </p:txBody>
      </p:sp>
      <p:sp>
        <p:nvSpPr>
          <p:cNvPr id="376" name="Google Shape;376;p30"/>
          <p:cNvSpPr/>
          <p:nvPr/>
        </p:nvSpPr>
        <p:spPr>
          <a:xfrm>
            <a:off x="2694310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45</a:t>
            </a:r>
            <a:endParaRPr sz="1100"/>
          </a:p>
        </p:txBody>
      </p:sp>
      <p:sp>
        <p:nvSpPr>
          <p:cNvPr id="377" name="Google Shape;377;p30"/>
          <p:cNvSpPr/>
          <p:nvPr/>
        </p:nvSpPr>
        <p:spPr>
          <a:xfrm>
            <a:off x="3352427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13</a:t>
            </a:r>
            <a:endParaRPr sz="1100"/>
          </a:p>
        </p:txBody>
      </p:sp>
      <p:sp>
        <p:nvSpPr>
          <p:cNvPr id="378" name="Google Shape;378;p30"/>
          <p:cNvSpPr/>
          <p:nvPr/>
        </p:nvSpPr>
        <p:spPr>
          <a:xfrm>
            <a:off x="411600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13</a:t>
            </a:r>
            <a:endParaRPr sz="1100"/>
          </a:p>
        </p:txBody>
      </p:sp>
      <p:sp>
        <p:nvSpPr>
          <p:cNvPr id="379" name="Google Shape;379;p30"/>
          <p:cNvSpPr/>
          <p:nvPr/>
        </p:nvSpPr>
        <p:spPr>
          <a:xfrm>
            <a:off x="477412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0" name="Google Shape;380;p30"/>
          <p:cNvSpPr/>
          <p:nvPr/>
        </p:nvSpPr>
        <p:spPr>
          <a:xfrm>
            <a:off x="5432239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1" name="Google Shape;381;p30"/>
          <p:cNvSpPr/>
          <p:nvPr/>
        </p:nvSpPr>
        <p:spPr>
          <a:xfrm>
            <a:off x="6090356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2" name="Google Shape;382;p30"/>
          <p:cNvSpPr txBox="1"/>
          <p:nvPr/>
        </p:nvSpPr>
        <p:spPr>
          <a:xfrm>
            <a:off x="1310439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÷128</a:t>
            </a:r>
            <a:endParaRPr sz="1200"/>
          </a:p>
        </p:txBody>
      </p:sp>
      <p:sp>
        <p:nvSpPr>
          <p:cNvPr id="383" name="Google Shape;383;p30"/>
          <p:cNvSpPr/>
          <p:nvPr/>
        </p:nvSpPr>
        <p:spPr>
          <a:xfrm>
            <a:off x="137807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384" name="Google Shape;384;p30"/>
          <p:cNvSpPr/>
          <p:nvPr/>
        </p:nvSpPr>
        <p:spPr>
          <a:xfrm>
            <a:off x="203619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385" name="Google Shape;385;p30"/>
          <p:cNvSpPr/>
          <p:nvPr/>
        </p:nvSpPr>
        <p:spPr>
          <a:xfrm>
            <a:off x="2694310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386" name="Google Shape;386;p30"/>
          <p:cNvSpPr/>
          <p:nvPr/>
        </p:nvSpPr>
        <p:spPr>
          <a:xfrm>
            <a:off x="3352427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387" name="Google Shape;387;p30"/>
          <p:cNvSpPr/>
          <p:nvPr/>
        </p:nvSpPr>
        <p:spPr>
          <a:xfrm>
            <a:off x="411600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8" name="Google Shape;388;p30"/>
          <p:cNvSpPr/>
          <p:nvPr/>
        </p:nvSpPr>
        <p:spPr>
          <a:xfrm>
            <a:off x="477412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9" name="Google Shape;389;p30"/>
          <p:cNvSpPr/>
          <p:nvPr/>
        </p:nvSpPr>
        <p:spPr>
          <a:xfrm>
            <a:off x="5432239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0" name="Google Shape;390;p30"/>
          <p:cNvSpPr/>
          <p:nvPr/>
        </p:nvSpPr>
        <p:spPr>
          <a:xfrm>
            <a:off x="6090356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1" name="Google Shape;391;p30"/>
          <p:cNvSpPr txBox="1"/>
          <p:nvPr/>
        </p:nvSpPr>
        <p:spPr>
          <a:xfrm>
            <a:off x="20253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÷64</a:t>
            </a:r>
            <a:endParaRPr sz="1200"/>
          </a:p>
        </p:txBody>
      </p:sp>
      <p:sp>
        <p:nvSpPr>
          <p:cNvPr id="392" name="Google Shape;392;p30"/>
          <p:cNvSpPr txBox="1"/>
          <p:nvPr/>
        </p:nvSpPr>
        <p:spPr>
          <a:xfrm>
            <a:off x="2672334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÷32</a:t>
            </a:r>
            <a:endParaRPr sz="1200"/>
          </a:p>
        </p:txBody>
      </p:sp>
      <p:sp>
        <p:nvSpPr>
          <p:cNvPr id="393" name="Google Shape;393;p30"/>
          <p:cNvSpPr txBox="1"/>
          <p:nvPr/>
        </p:nvSpPr>
        <p:spPr>
          <a:xfrm>
            <a:off x="33207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÷16</a:t>
            </a:r>
            <a:endParaRPr sz="1200"/>
          </a:p>
        </p:txBody>
      </p:sp>
      <p:sp>
        <p:nvSpPr>
          <p:cNvPr id="394" name="Google Shape;394;p30"/>
          <p:cNvSpPr txBox="1"/>
          <p:nvPr/>
        </p:nvSpPr>
        <p:spPr>
          <a:xfrm>
            <a:off x="41215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÷8</a:t>
            </a:r>
            <a:endParaRPr sz="1200"/>
          </a:p>
        </p:txBody>
      </p:sp>
      <p:sp>
        <p:nvSpPr>
          <p:cNvPr id="395" name="Google Shape;395;p30"/>
          <p:cNvSpPr txBox="1"/>
          <p:nvPr/>
        </p:nvSpPr>
        <p:spPr>
          <a:xfrm>
            <a:off x="48073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÷4</a:t>
            </a:r>
            <a:endParaRPr sz="1200"/>
          </a:p>
        </p:txBody>
      </p:sp>
      <p:sp>
        <p:nvSpPr>
          <p:cNvPr id="396" name="Google Shape;396;p30"/>
          <p:cNvSpPr txBox="1"/>
          <p:nvPr/>
        </p:nvSpPr>
        <p:spPr>
          <a:xfrm>
            <a:off x="54363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÷2</a:t>
            </a:r>
            <a:endParaRPr sz="1200"/>
          </a:p>
        </p:txBody>
      </p:sp>
      <p:sp>
        <p:nvSpPr>
          <p:cNvPr id="397" name="Google Shape;397;p30"/>
          <p:cNvSpPr txBox="1"/>
          <p:nvPr/>
        </p:nvSpPr>
        <p:spPr>
          <a:xfrm>
            <a:off x="61221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Converting from Decimal to Binary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403" name="Google Shape;403;p31"/>
          <p:cNvSpPr txBox="1"/>
          <p:nvPr>
            <p:ph idx="1" type="body"/>
          </p:nvPr>
        </p:nvSpPr>
        <p:spPr>
          <a:xfrm>
            <a:off x="345125" y="1152475"/>
            <a:ext cx="8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4. Repeat for the remaining numbers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04" name="Google Shape;404;p31"/>
          <p:cNvSpPr/>
          <p:nvPr/>
        </p:nvSpPr>
        <p:spPr>
          <a:xfrm>
            <a:off x="137807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109</a:t>
            </a:r>
            <a:endParaRPr sz="1100"/>
          </a:p>
        </p:txBody>
      </p:sp>
      <p:sp>
        <p:nvSpPr>
          <p:cNvPr id="405" name="Google Shape;405;p31"/>
          <p:cNvSpPr/>
          <p:nvPr/>
        </p:nvSpPr>
        <p:spPr>
          <a:xfrm>
            <a:off x="203619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109</a:t>
            </a:r>
            <a:endParaRPr sz="1100"/>
          </a:p>
        </p:txBody>
      </p:sp>
      <p:sp>
        <p:nvSpPr>
          <p:cNvPr id="406" name="Google Shape;406;p31"/>
          <p:cNvSpPr/>
          <p:nvPr/>
        </p:nvSpPr>
        <p:spPr>
          <a:xfrm>
            <a:off x="2694310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45</a:t>
            </a:r>
            <a:endParaRPr sz="1100"/>
          </a:p>
        </p:txBody>
      </p:sp>
      <p:sp>
        <p:nvSpPr>
          <p:cNvPr id="407" name="Google Shape;407;p31"/>
          <p:cNvSpPr/>
          <p:nvPr/>
        </p:nvSpPr>
        <p:spPr>
          <a:xfrm>
            <a:off x="3352427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13</a:t>
            </a:r>
            <a:endParaRPr sz="1100"/>
          </a:p>
        </p:txBody>
      </p:sp>
      <p:sp>
        <p:nvSpPr>
          <p:cNvPr id="408" name="Google Shape;408;p31"/>
          <p:cNvSpPr/>
          <p:nvPr/>
        </p:nvSpPr>
        <p:spPr>
          <a:xfrm>
            <a:off x="411600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13</a:t>
            </a:r>
            <a:endParaRPr sz="1100"/>
          </a:p>
        </p:txBody>
      </p:sp>
      <p:sp>
        <p:nvSpPr>
          <p:cNvPr id="409" name="Google Shape;409;p31"/>
          <p:cNvSpPr/>
          <p:nvPr/>
        </p:nvSpPr>
        <p:spPr>
          <a:xfrm>
            <a:off x="477412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10" name="Google Shape;410;p31"/>
          <p:cNvSpPr/>
          <p:nvPr/>
        </p:nvSpPr>
        <p:spPr>
          <a:xfrm>
            <a:off x="5432239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1" name="Google Shape;411;p31"/>
          <p:cNvSpPr/>
          <p:nvPr/>
        </p:nvSpPr>
        <p:spPr>
          <a:xfrm>
            <a:off x="6090356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2" name="Google Shape;412;p31"/>
          <p:cNvSpPr txBox="1"/>
          <p:nvPr/>
        </p:nvSpPr>
        <p:spPr>
          <a:xfrm>
            <a:off x="1310439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÷128</a:t>
            </a:r>
            <a:endParaRPr sz="1200"/>
          </a:p>
        </p:txBody>
      </p:sp>
      <p:sp>
        <p:nvSpPr>
          <p:cNvPr id="413" name="Google Shape;413;p31"/>
          <p:cNvSpPr/>
          <p:nvPr/>
        </p:nvSpPr>
        <p:spPr>
          <a:xfrm>
            <a:off x="137807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414" name="Google Shape;414;p31"/>
          <p:cNvSpPr/>
          <p:nvPr/>
        </p:nvSpPr>
        <p:spPr>
          <a:xfrm>
            <a:off x="203619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15" name="Google Shape;415;p31"/>
          <p:cNvSpPr/>
          <p:nvPr/>
        </p:nvSpPr>
        <p:spPr>
          <a:xfrm>
            <a:off x="2694310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16" name="Google Shape;416;p31"/>
          <p:cNvSpPr/>
          <p:nvPr/>
        </p:nvSpPr>
        <p:spPr>
          <a:xfrm>
            <a:off x="3352427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17" name="Google Shape;417;p31"/>
          <p:cNvSpPr/>
          <p:nvPr/>
        </p:nvSpPr>
        <p:spPr>
          <a:xfrm>
            <a:off x="411600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18" name="Google Shape;418;p31"/>
          <p:cNvSpPr/>
          <p:nvPr/>
        </p:nvSpPr>
        <p:spPr>
          <a:xfrm>
            <a:off x="477412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9" name="Google Shape;419;p31"/>
          <p:cNvSpPr/>
          <p:nvPr/>
        </p:nvSpPr>
        <p:spPr>
          <a:xfrm>
            <a:off x="5432239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0" name="Google Shape;420;p31"/>
          <p:cNvSpPr/>
          <p:nvPr/>
        </p:nvSpPr>
        <p:spPr>
          <a:xfrm>
            <a:off x="6090356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1" name="Google Shape;421;p31"/>
          <p:cNvSpPr txBox="1"/>
          <p:nvPr/>
        </p:nvSpPr>
        <p:spPr>
          <a:xfrm>
            <a:off x="20253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÷64</a:t>
            </a:r>
            <a:endParaRPr sz="1200"/>
          </a:p>
        </p:txBody>
      </p:sp>
      <p:sp>
        <p:nvSpPr>
          <p:cNvPr id="422" name="Google Shape;422;p31"/>
          <p:cNvSpPr txBox="1"/>
          <p:nvPr/>
        </p:nvSpPr>
        <p:spPr>
          <a:xfrm>
            <a:off x="2672334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÷32</a:t>
            </a:r>
            <a:endParaRPr sz="1200"/>
          </a:p>
        </p:txBody>
      </p:sp>
      <p:sp>
        <p:nvSpPr>
          <p:cNvPr id="423" name="Google Shape;423;p31"/>
          <p:cNvSpPr txBox="1"/>
          <p:nvPr/>
        </p:nvSpPr>
        <p:spPr>
          <a:xfrm>
            <a:off x="33207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÷16</a:t>
            </a:r>
            <a:endParaRPr sz="1200"/>
          </a:p>
        </p:txBody>
      </p:sp>
      <p:sp>
        <p:nvSpPr>
          <p:cNvPr id="424" name="Google Shape;424;p31"/>
          <p:cNvSpPr txBox="1"/>
          <p:nvPr/>
        </p:nvSpPr>
        <p:spPr>
          <a:xfrm>
            <a:off x="41215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÷8</a:t>
            </a:r>
            <a:endParaRPr sz="1200"/>
          </a:p>
        </p:txBody>
      </p:sp>
      <p:sp>
        <p:nvSpPr>
          <p:cNvPr id="425" name="Google Shape;425;p31"/>
          <p:cNvSpPr txBox="1"/>
          <p:nvPr/>
        </p:nvSpPr>
        <p:spPr>
          <a:xfrm>
            <a:off x="48073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÷4</a:t>
            </a:r>
            <a:endParaRPr sz="1200"/>
          </a:p>
        </p:txBody>
      </p:sp>
      <p:sp>
        <p:nvSpPr>
          <p:cNvPr id="426" name="Google Shape;426;p31"/>
          <p:cNvSpPr txBox="1"/>
          <p:nvPr/>
        </p:nvSpPr>
        <p:spPr>
          <a:xfrm>
            <a:off x="54363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÷2</a:t>
            </a:r>
            <a:endParaRPr sz="1200"/>
          </a:p>
        </p:txBody>
      </p:sp>
      <p:sp>
        <p:nvSpPr>
          <p:cNvPr id="427" name="Google Shape;427;p31"/>
          <p:cNvSpPr txBox="1"/>
          <p:nvPr/>
        </p:nvSpPr>
        <p:spPr>
          <a:xfrm>
            <a:off x="61221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Converting from Decimal to Binary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433" name="Google Shape;433;p32"/>
          <p:cNvSpPr txBox="1"/>
          <p:nvPr>
            <p:ph idx="1" type="body"/>
          </p:nvPr>
        </p:nvSpPr>
        <p:spPr>
          <a:xfrm>
            <a:off x="345125" y="1152475"/>
            <a:ext cx="8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4. Repeat for the remaining numbers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137807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109</a:t>
            </a:r>
            <a:endParaRPr sz="1100"/>
          </a:p>
        </p:txBody>
      </p:sp>
      <p:sp>
        <p:nvSpPr>
          <p:cNvPr id="435" name="Google Shape;435;p32"/>
          <p:cNvSpPr/>
          <p:nvPr/>
        </p:nvSpPr>
        <p:spPr>
          <a:xfrm>
            <a:off x="203619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109</a:t>
            </a:r>
            <a:endParaRPr sz="1100"/>
          </a:p>
        </p:txBody>
      </p:sp>
      <p:sp>
        <p:nvSpPr>
          <p:cNvPr id="436" name="Google Shape;436;p32"/>
          <p:cNvSpPr/>
          <p:nvPr/>
        </p:nvSpPr>
        <p:spPr>
          <a:xfrm>
            <a:off x="2694310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45</a:t>
            </a:r>
            <a:endParaRPr sz="1100"/>
          </a:p>
        </p:txBody>
      </p:sp>
      <p:sp>
        <p:nvSpPr>
          <p:cNvPr id="437" name="Google Shape;437;p32"/>
          <p:cNvSpPr/>
          <p:nvPr/>
        </p:nvSpPr>
        <p:spPr>
          <a:xfrm>
            <a:off x="3352427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13</a:t>
            </a:r>
            <a:endParaRPr sz="1100"/>
          </a:p>
        </p:txBody>
      </p:sp>
      <p:sp>
        <p:nvSpPr>
          <p:cNvPr id="438" name="Google Shape;438;p32"/>
          <p:cNvSpPr/>
          <p:nvPr/>
        </p:nvSpPr>
        <p:spPr>
          <a:xfrm>
            <a:off x="411600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13</a:t>
            </a:r>
            <a:endParaRPr sz="1100"/>
          </a:p>
        </p:txBody>
      </p:sp>
      <p:sp>
        <p:nvSpPr>
          <p:cNvPr id="439" name="Google Shape;439;p32"/>
          <p:cNvSpPr/>
          <p:nvPr/>
        </p:nvSpPr>
        <p:spPr>
          <a:xfrm>
            <a:off x="477412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40" name="Google Shape;440;p32"/>
          <p:cNvSpPr/>
          <p:nvPr/>
        </p:nvSpPr>
        <p:spPr>
          <a:xfrm>
            <a:off x="5432239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41" name="Google Shape;441;p32"/>
          <p:cNvSpPr/>
          <p:nvPr/>
        </p:nvSpPr>
        <p:spPr>
          <a:xfrm>
            <a:off x="6090356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2" name="Google Shape;442;p32"/>
          <p:cNvSpPr txBox="1"/>
          <p:nvPr/>
        </p:nvSpPr>
        <p:spPr>
          <a:xfrm>
            <a:off x="1310439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÷128</a:t>
            </a:r>
            <a:endParaRPr sz="1200"/>
          </a:p>
        </p:txBody>
      </p:sp>
      <p:sp>
        <p:nvSpPr>
          <p:cNvPr id="443" name="Google Shape;443;p32"/>
          <p:cNvSpPr/>
          <p:nvPr/>
        </p:nvSpPr>
        <p:spPr>
          <a:xfrm>
            <a:off x="137807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444" name="Google Shape;444;p32"/>
          <p:cNvSpPr/>
          <p:nvPr/>
        </p:nvSpPr>
        <p:spPr>
          <a:xfrm>
            <a:off x="203619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45" name="Google Shape;445;p32"/>
          <p:cNvSpPr/>
          <p:nvPr/>
        </p:nvSpPr>
        <p:spPr>
          <a:xfrm>
            <a:off x="2694310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46" name="Google Shape;446;p32"/>
          <p:cNvSpPr/>
          <p:nvPr/>
        </p:nvSpPr>
        <p:spPr>
          <a:xfrm>
            <a:off x="3352427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47" name="Google Shape;447;p32"/>
          <p:cNvSpPr/>
          <p:nvPr/>
        </p:nvSpPr>
        <p:spPr>
          <a:xfrm>
            <a:off x="411600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48" name="Google Shape;448;p32"/>
          <p:cNvSpPr/>
          <p:nvPr/>
        </p:nvSpPr>
        <p:spPr>
          <a:xfrm>
            <a:off x="477412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49" name="Google Shape;449;p32"/>
          <p:cNvSpPr/>
          <p:nvPr/>
        </p:nvSpPr>
        <p:spPr>
          <a:xfrm>
            <a:off x="5432239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0" name="Google Shape;450;p32"/>
          <p:cNvSpPr/>
          <p:nvPr/>
        </p:nvSpPr>
        <p:spPr>
          <a:xfrm>
            <a:off x="6090356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1" name="Google Shape;451;p32"/>
          <p:cNvSpPr txBox="1"/>
          <p:nvPr/>
        </p:nvSpPr>
        <p:spPr>
          <a:xfrm>
            <a:off x="20253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÷64</a:t>
            </a:r>
            <a:endParaRPr sz="1200"/>
          </a:p>
        </p:txBody>
      </p:sp>
      <p:sp>
        <p:nvSpPr>
          <p:cNvPr id="452" name="Google Shape;452;p32"/>
          <p:cNvSpPr txBox="1"/>
          <p:nvPr/>
        </p:nvSpPr>
        <p:spPr>
          <a:xfrm>
            <a:off x="2672334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÷32</a:t>
            </a:r>
            <a:endParaRPr sz="1200"/>
          </a:p>
        </p:txBody>
      </p:sp>
      <p:sp>
        <p:nvSpPr>
          <p:cNvPr id="453" name="Google Shape;453;p32"/>
          <p:cNvSpPr txBox="1"/>
          <p:nvPr/>
        </p:nvSpPr>
        <p:spPr>
          <a:xfrm>
            <a:off x="33207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÷16</a:t>
            </a:r>
            <a:endParaRPr sz="1200"/>
          </a:p>
        </p:txBody>
      </p:sp>
      <p:sp>
        <p:nvSpPr>
          <p:cNvPr id="454" name="Google Shape;454;p32"/>
          <p:cNvSpPr txBox="1"/>
          <p:nvPr/>
        </p:nvSpPr>
        <p:spPr>
          <a:xfrm>
            <a:off x="41215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÷8</a:t>
            </a:r>
            <a:endParaRPr sz="1200"/>
          </a:p>
        </p:txBody>
      </p:sp>
      <p:sp>
        <p:nvSpPr>
          <p:cNvPr id="455" name="Google Shape;455;p32"/>
          <p:cNvSpPr txBox="1"/>
          <p:nvPr/>
        </p:nvSpPr>
        <p:spPr>
          <a:xfrm>
            <a:off x="48073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÷4</a:t>
            </a:r>
            <a:endParaRPr sz="1200"/>
          </a:p>
        </p:txBody>
      </p:sp>
      <p:sp>
        <p:nvSpPr>
          <p:cNvPr id="456" name="Google Shape;456;p32"/>
          <p:cNvSpPr txBox="1"/>
          <p:nvPr/>
        </p:nvSpPr>
        <p:spPr>
          <a:xfrm>
            <a:off x="54363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÷2</a:t>
            </a:r>
            <a:endParaRPr sz="1200"/>
          </a:p>
        </p:txBody>
      </p:sp>
      <p:sp>
        <p:nvSpPr>
          <p:cNvPr id="457" name="Google Shape;457;p32"/>
          <p:cNvSpPr txBox="1"/>
          <p:nvPr/>
        </p:nvSpPr>
        <p:spPr>
          <a:xfrm>
            <a:off x="61221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Outline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45125" y="1152475"/>
            <a:ext cx="84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and hexadecimal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length, prefix codes, Huffman’s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Errors detection and correction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Converting from Decimal to Binary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463" name="Google Shape;463;p33"/>
          <p:cNvSpPr txBox="1"/>
          <p:nvPr>
            <p:ph idx="1" type="body"/>
          </p:nvPr>
        </p:nvSpPr>
        <p:spPr>
          <a:xfrm>
            <a:off x="345125" y="1152475"/>
            <a:ext cx="8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4. Repeat for the remaining numbers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64" name="Google Shape;464;p33"/>
          <p:cNvSpPr/>
          <p:nvPr/>
        </p:nvSpPr>
        <p:spPr>
          <a:xfrm>
            <a:off x="137807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109</a:t>
            </a:r>
            <a:endParaRPr sz="1100"/>
          </a:p>
        </p:txBody>
      </p:sp>
      <p:sp>
        <p:nvSpPr>
          <p:cNvPr id="465" name="Google Shape;465;p33"/>
          <p:cNvSpPr/>
          <p:nvPr/>
        </p:nvSpPr>
        <p:spPr>
          <a:xfrm>
            <a:off x="203619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109</a:t>
            </a:r>
            <a:endParaRPr sz="1100"/>
          </a:p>
        </p:txBody>
      </p:sp>
      <p:sp>
        <p:nvSpPr>
          <p:cNvPr id="466" name="Google Shape;466;p33"/>
          <p:cNvSpPr/>
          <p:nvPr/>
        </p:nvSpPr>
        <p:spPr>
          <a:xfrm>
            <a:off x="2694310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45</a:t>
            </a:r>
            <a:endParaRPr sz="1100"/>
          </a:p>
        </p:txBody>
      </p:sp>
      <p:sp>
        <p:nvSpPr>
          <p:cNvPr id="467" name="Google Shape;467;p33"/>
          <p:cNvSpPr/>
          <p:nvPr/>
        </p:nvSpPr>
        <p:spPr>
          <a:xfrm>
            <a:off x="3352427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13</a:t>
            </a:r>
            <a:endParaRPr sz="1100"/>
          </a:p>
        </p:txBody>
      </p:sp>
      <p:sp>
        <p:nvSpPr>
          <p:cNvPr id="468" name="Google Shape;468;p33"/>
          <p:cNvSpPr/>
          <p:nvPr/>
        </p:nvSpPr>
        <p:spPr>
          <a:xfrm>
            <a:off x="411600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13</a:t>
            </a:r>
            <a:endParaRPr sz="1100"/>
          </a:p>
        </p:txBody>
      </p:sp>
      <p:sp>
        <p:nvSpPr>
          <p:cNvPr id="469" name="Google Shape;469;p33"/>
          <p:cNvSpPr/>
          <p:nvPr/>
        </p:nvSpPr>
        <p:spPr>
          <a:xfrm>
            <a:off x="477412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470" name="Google Shape;470;p33"/>
          <p:cNvSpPr/>
          <p:nvPr/>
        </p:nvSpPr>
        <p:spPr>
          <a:xfrm>
            <a:off x="5432239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71" name="Google Shape;471;p33"/>
          <p:cNvSpPr/>
          <p:nvPr/>
        </p:nvSpPr>
        <p:spPr>
          <a:xfrm>
            <a:off x="6090356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72" name="Google Shape;472;p33"/>
          <p:cNvSpPr txBox="1"/>
          <p:nvPr/>
        </p:nvSpPr>
        <p:spPr>
          <a:xfrm>
            <a:off x="1310439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÷128</a:t>
            </a:r>
            <a:endParaRPr sz="1200"/>
          </a:p>
        </p:txBody>
      </p:sp>
      <p:sp>
        <p:nvSpPr>
          <p:cNvPr id="473" name="Google Shape;473;p33"/>
          <p:cNvSpPr/>
          <p:nvPr/>
        </p:nvSpPr>
        <p:spPr>
          <a:xfrm>
            <a:off x="137807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474" name="Google Shape;474;p33"/>
          <p:cNvSpPr/>
          <p:nvPr/>
        </p:nvSpPr>
        <p:spPr>
          <a:xfrm>
            <a:off x="203619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75" name="Google Shape;475;p33"/>
          <p:cNvSpPr/>
          <p:nvPr/>
        </p:nvSpPr>
        <p:spPr>
          <a:xfrm>
            <a:off x="2694310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76" name="Google Shape;476;p33"/>
          <p:cNvSpPr/>
          <p:nvPr/>
        </p:nvSpPr>
        <p:spPr>
          <a:xfrm>
            <a:off x="3352427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77" name="Google Shape;477;p33"/>
          <p:cNvSpPr/>
          <p:nvPr/>
        </p:nvSpPr>
        <p:spPr>
          <a:xfrm>
            <a:off x="411600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78" name="Google Shape;478;p33"/>
          <p:cNvSpPr/>
          <p:nvPr/>
        </p:nvSpPr>
        <p:spPr>
          <a:xfrm>
            <a:off x="477412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479" name="Google Shape;479;p33"/>
          <p:cNvSpPr/>
          <p:nvPr/>
        </p:nvSpPr>
        <p:spPr>
          <a:xfrm>
            <a:off x="5432239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480" name="Google Shape;480;p33"/>
          <p:cNvSpPr/>
          <p:nvPr/>
        </p:nvSpPr>
        <p:spPr>
          <a:xfrm>
            <a:off x="6090356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81" name="Google Shape;481;p33"/>
          <p:cNvSpPr txBox="1"/>
          <p:nvPr/>
        </p:nvSpPr>
        <p:spPr>
          <a:xfrm>
            <a:off x="20253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÷64</a:t>
            </a:r>
            <a:endParaRPr sz="1200"/>
          </a:p>
        </p:txBody>
      </p:sp>
      <p:sp>
        <p:nvSpPr>
          <p:cNvPr id="482" name="Google Shape;482;p33"/>
          <p:cNvSpPr txBox="1"/>
          <p:nvPr/>
        </p:nvSpPr>
        <p:spPr>
          <a:xfrm>
            <a:off x="2672334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÷32</a:t>
            </a:r>
            <a:endParaRPr sz="1200"/>
          </a:p>
        </p:txBody>
      </p:sp>
      <p:sp>
        <p:nvSpPr>
          <p:cNvPr id="483" name="Google Shape;483;p33"/>
          <p:cNvSpPr txBox="1"/>
          <p:nvPr/>
        </p:nvSpPr>
        <p:spPr>
          <a:xfrm>
            <a:off x="33207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÷16</a:t>
            </a:r>
            <a:endParaRPr sz="1200"/>
          </a:p>
        </p:txBody>
      </p:sp>
      <p:sp>
        <p:nvSpPr>
          <p:cNvPr id="484" name="Google Shape;484;p33"/>
          <p:cNvSpPr txBox="1"/>
          <p:nvPr/>
        </p:nvSpPr>
        <p:spPr>
          <a:xfrm>
            <a:off x="41215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÷8</a:t>
            </a:r>
            <a:endParaRPr sz="1200"/>
          </a:p>
        </p:txBody>
      </p:sp>
      <p:sp>
        <p:nvSpPr>
          <p:cNvPr id="485" name="Google Shape;485;p33"/>
          <p:cNvSpPr txBox="1"/>
          <p:nvPr/>
        </p:nvSpPr>
        <p:spPr>
          <a:xfrm>
            <a:off x="48073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÷4</a:t>
            </a:r>
            <a:endParaRPr sz="1200"/>
          </a:p>
        </p:txBody>
      </p:sp>
      <p:sp>
        <p:nvSpPr>
          <p:cNvPr id="486" name="Google Shape;486;p33"/>
          <p:cNvSpPr txBox="1"/>
          <p:nvPr/>
        </p:nvSpPr>
        <p:spPr>
          <a:xfrm>
            <a:off x="54363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÷2</a:t>
            </a:r>
            <a:endParaRPr sz="1200"/>
          </a:p>
        </p:txBody>
      </p:sp>
      <p:sp>
        <p:nvSpPr>
          <p:cNvPr id="487" name="Google Shape;487;p33"/>
          <p:cNvSpPr txBox="1"/>
          <p:nvPr/>
        </p:nvSpPr>
        <p:spPr>
          <a:xfrm>
            <a:off x="61221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Converting from Decimal to Binary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493" name="Google Shape;493;p34"/>
          <p:cNvSpPr txBox="1"/>
          <p:nvPr>
            <p:ph idx="1" type="body"/>
          </p:nvPr>
        </p:nvSpPr>
        <p:spPr>
          <a:xfrm>
            <a:off x="345125" y="1152475"/>
            <a:ext cx="8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4. Repeat for the remaining numbers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94" name="Google Shape;494;p34"/>
          <p:cNvSpPr/>
          <p:nvPr/>
        </p:nvSpPr>
        <p:spPr>
          <a:xfrm>
            <a:off x="137807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109</a:t>
            </a:r>
            <a:endParaRPr sz="1100"/>
          </a:p>
        </p:txBody>
      </p:sp>
      <p:sp>
        <p:nvSpPr>
          <p:cNvPr id="495" name="Google Shape;495;p34"/>
          <p:cNvSpPr/>
          <p:nvPr/>
        </p:nvSpPr>
        <p:spPr>
          <a:xfrm>
            <a:off x="203619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109</a:t>
            </a:r>
            <a:endParaRPr sz="1100"/>
          </a:p>
        </p:txBody>
      </p:sp>
      <p:sp>
        <p:nvSpPr>
          <p:cNvPr id="496" name="Google Shape;496;p34"/>
          <p:cNvSpPr/>
          <p:nvPr/>
        </p:nvSpPr>
        <p:spPr>
          <a:xfrm>
            <a:off x="2694310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45</a:t>
            </a:r>
            <a:endParaRPr sz="1100"/>
          </a:p>
        </p:txBody>
      </p:sp>
      <p:sp>
        <p:nvSpPr>
          <p:cNvPr id="497" name="Google Shape;497;p34"/>
          <p:cNvSpPr/>
          <p:nvPr/>
        </p:nvSpPr>
        <p:spPr>
          <a:xfrm>
            <a:off x="3352427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13</a:t>
            </a:r>
            <a:endParaRPr sz="1100"/>
          </a:p>
        </p:txBody>
      </p:sp>
      <p:sp>
        <p:nvSpPr>
          <p:cNvPr id="498" name="Google Shape;498;p34"/>
          <p:cNvSpPr/>
          <p:nvPr/>
        </p:nvSpPr>
        <p:spPr>
          <a:xfrm>
            <a:off x="4116005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13</a:t>
            </a:r>
            <a:endParaRPr sz="1100"/>
          </a:p>
        </p:txBody>
      </p:sp>
      <p:sp>
        <p:nvSpPr>
          <p:cNvPr id="499" name="Google Shape;499;p34"/>
          <p:cNvSpPr/>
          <p:nvPr/>
        </p:nvSpPr>
        <p:spPr>
          <a:xfrm>
            <a:off x="4774122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endParaRPr sz="1100"/>
          </a:p>
        </p:txBody>
      </p:sp>
      <p:sp>
        <p:nvSpPr>
          <p:cNvPr id="500" name="Google Shape;500;p34"/>
          <p:cNvSpPr/>
          <p:nvPr/>
        </p:nvSpPr>
        <p:spPr>
          <a:xfrm>
            <a:off x="5432239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501" name="Google Shape;501;p34"/>
          <p:cNvSpPr/>
          <p:nvPr/>
        </p:nvSpPr>
        <p:spPr>
          <a:xfrm>
            <a:off x="6090356" y="18671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502" name="Google Shape;502;p34"/>
          <p:cNvSpPr txBox="1"/>
          <p:nvPr/>
        </p:nvSpPr>
        <p:spPr>
          <a:xfrm>
            <a:off x="1310439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÷128</a:t>
            </a:r>
            <a:endParaRPr sz="1200"/>
          </a:p>
        </p:txBody>
      </p:sp>
      <p:sp>
        <p:nvSpPr>
          <p:cNvPr id="503" name="Google Shape;503;p34"/>
          <p:cNvSpPr/>
          <p:nvPr/>
        </p:nvSpPr>
        <p:spPr>
          <a:xfrm>
            <a:off x="137807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504" name="Google Shape;504;p34"/>
          <p:cNvSpPr/>
          <p:nvPr/>
        </p:nvSpPr>
        <p:spPr>
          <a:xfrm>
            <a:off x="203619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505" name="Google Shape;505;p34"/>
          <p:cNvSpPr/>
          <p:nvPr/>
        </p:nvSpPr>
        <p:spPr>
          <a:xfrm>
            <a:off x="2694310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506" name="Google Shape;506;p34"/>
          <p:cNvSpPr/>
          <p:nvPr/>
        </p:nvSpPr>
        <p:spPr>
          <a:xfrm>
            <a:off x="3352427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507" name="Google Shape;507;p34"/>
          <p:cNvSpPr/>
          <p:nvPr/>
        </p:nvSpPr>
        <p:spPr>
          <a:xfrm>
            <a:off x="4116005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508" name="Google Shape;508;p34"/>
          <p:cNvSpPr/>
          <p:nvPr/>
        </p:nvSpPr>
        <p:spPr>
          <a:xfrm>
            <a:off x="4774122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509" name="Google Shape;509;p34"/>
          <p:cNvSpPr/>
          <p:nvPr/>
        </p:nvSpPr>
        <p:spPr>
          <a:xfrm>
            <a:off x="5432239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510" name="Google Shape;510;p34"/>
          <p:cNvSpPr/>
          <p:nvPr/>
        </p:nvSpPr>
        <p:spPr>
          <a:xfrm>
            <a:off x="6090356" y="2552975"/>
            <a:ext cx="4311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511" name="Google Shape;511;p34"/>
          <p:cNvSpPr txBox="1"/>
          <p:nvPr/>
        </p:nvSpPr>
        <p:spPr>
          <a:xfrm>
            <a:off x="20253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÷64</a:t>
            </a:r>
            <a:endParaRPr sz="1200"/>
          </a:p>
        </p:txBody>
      </p:sp>
      <p:sp>
        <p:nvSpPr>
          <p:cNvPr id="512" name="Google Shape;512;p34"/>
          <p:cNvSpPr txBox="1"/>
          <p:nvPr/>
        </p:nvSpPr>
        <p:spPr>
          <a:xfrm>
            <a:off x="2672334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÷32</a:t>
            </a:r>
            <a:endParaRPr sz="1200"/>
          </a:p>
        </p:txBody>
      </p:sp>
      <p:sp>
        <p:nvSpPr>
          <p:cNvPr id="513" name="Google Shape;513;p34"/>
          <p:cNvSpPr txBox="1"/>
          <p:nvPr/>
        </p:nvSpPr>
        <p:spPr>
          <a:xfrm>
            <a:off x="3320753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÷16</a:t>
            </a:r>
            <a:endParaRPr sz="1200"/>
          </a:p>
        </p:txBody>
      </p:sp>
      <p:sp>
        <p:nvSpPr>
          <p:cNvPr id="514" name="Google Shape;514;p34"/>
          <p:cNvSpPr txBox="1"/>
          <p:nvPr/>
        </p:nvSpPr>
        <p:spPr>
          <a:xfrm>
            <a:off x="41215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÷8</a:t>
            </a:r>
            <a:endParaRPr sz="1200"/>
          </a:p>
        </p:txBody>
      </p:sp>
      <p:sp>
        <p:nvSpPr>
          <p:cNvPr id="515" name="Google Shape;515;p34"/>
          <p:cNvSpPr txBox="1"/>
          <p:nvPr/>
        </p:nvSpPr>
        <p:spPr>
          <a:xfrm>
            <a:off x="480737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÷4</a:t>
            </a:r>
            <a:endParaRPr sz="1200"/>
          </a:p>
        </p:txBody>
      </p:sp>
      <p:sp>
        <p:nvSpPr>
          <p:cNvPr id="516" name="Google Shape;516;p34"/>
          <p:cNvSpPr txBox="1"/>
          <p:nvPr/>
        </p:nvSpPr>
        <p:spPr>
          <a:xfrm>
            <a:off x="54363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÷2</a:t>
            </a:r>
            <a:endParaRPr sz="1200"/>
          </a:p>
        </p:txBody>
      </p:sp>
      <p:sp>
        <p:nvSpPr>
          <p:cNvPr id="517" name="Google Shape;517;p34"/>
          <p:cNvSpPr txBox="1"/>
          <p:nvPr/>
        </p:nvSpPr>
        <p:spPr>
          <a:xfrm>
            <a:off x="6122182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÷1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Hexadecimal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23" name="Google Shape;523;p35"/>
          <p:cNvSpPr txBox="1"/>
          <p:nvPr>
            <p:ph idx="1" type="body"/>
          </p:nvPr>
        </p:nvSpPr>
        <p:spPr>
          <a:xfrm>
            <a:off x="345125" y="1152475"/>
            <a:ext cx="84870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Modern computers only use binary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Memory addresses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Encrypted or compressed data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Integers (signed or unsigned)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Floating points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Text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Sometimes, us humans need to look at binary data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Too long, easy to make mistakes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Hexadecimal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29" name="Google Shape;529;p36"/>
          <p:cNvSpPr txBox="1"/>
          <p:nvPr>
            <p:ph idx="1" type="body"/>
          </p:nvPr>
        </p:nvSpPr>
        <p:spPr>
          <a:xfrm>
            <a:off x="345125" y="1152475"/>
            <a:ext cx="84870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Hexadecimal is a base-16 number system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Advantage: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As 16 is a power of 2, binary ↔ hexadecimal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We can use a table for conversion: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There are no unmapped numbers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2 hex digits per byte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Disadvantage: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We don’t have 16 digit symbols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Hexadecimal uses 0-9, and A-F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530" name="Google Shape;530;p36"/>
          <p:cNvGraphicFramePr/>
          <p:nvPr/>
        </p:nvGraphicFramePr>
        <p:xfrm>
          <a:off x="5319925" y="101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{8CF6057B-D2A2-4F90-A4D5-94C6FAA71D02}</a:tableStyleId>
              </a:tblPr>
              <a:tblGrid>
                <a:gridCol w="702475"/>
                <a:gridCol w="702475"/>
                <a:gridCol w="702475"/>
                <a:gridCol w="702475"/>
                <a:gridCol w="702475"/>
              </a:tblGrid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Binary</a:t>
                      </a:r>
                      <a:endParaRPr b="1" i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Hex</a:t>
                      </a:r>
                      <a:endParaRPr b="1" i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Binary</a:t>
                      </a:r>
                      <a:endParaRPr b="1" i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Hex</a:t>
                      </a:r>
                      <a:endParaRPr b="1" i="1" sz="1200"/>
                    </a:p>
                  </a:txBody>
                  <a:tcPr marT="91425" marB="91425" marR="91425" marL="91425"/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0001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0011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1011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0101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0110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0111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1111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0xF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7"/>
          <p:cNvSpPr txBox="1"/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" sz="3600"/>
              <a:t>Information Theory Basics</a:t>
            </a:r>
            <a:endParaRPr sz="3600"/>
          </a:p>
        </p:txBody>
      </p:sp>
      <p:sp>
        <p:nvSpPr>
          <p:cNvPr id="537" name="Google Shape;537;p37"/>
          <p:cNvSpPr txBox="1"/>
          <p:nvPr>
            <p:ph idx="1" type="subTitle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2050U - Computer Architecture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38" name="Google Shape;538;p37"/>
          <p:cNvPicPr preferRelativeResize="0"/>
          <p:nvPr/>
        </p:nvPicPr>
        <p:blipFill rotWithShape="1">
          <a:blip r:embed="rId3">
            <a:alphaModFix/>
          </a:blip>
          <a:srcRect b="17339" l="6757" r="6722" t="14096"/>
          <a:stretch/>
        </p:blipFill>
        <p:spPr>
          <a:xfrm>
            <a:off x="6527344" y="4155309"/>
            <a:ext cx="2195570" cy="61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7"/>
          <p:cNvPicPr preferRelativeResize="0"/>
          <p:nvPr/>
        </p:nvPicPr>
        <p:blipFill rotWithShape="1">
          <a:blip r:embed="rId4">
            <a:alphaModFix amt="5000"/>
          </a:blip>
          <a:srcRect b="20854" l="23570" r="0" t="0"/>
          <a:stretch/>
        </p:blipFill>
        <p:spPr>
          <a:xfrm>
            <a:off x="0" y="0"/>
            <a:ext cx="39488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Information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46" name="Google Shape;546;p38"/>
          <p:cNvSpPr txBox="1"/>
          <p:nvPr>
            <p:ph idx="1" type="body"/>
          </p:nvPr>
        </p:nvSpPr>
        <p:spPr>
          <a:xfrm>
            <a:off x="345125" y="1152475"/>
            <a:ext cx="84870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Information, according to Claude Shannon (1948), is how much uncertainty is resolved by a message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Imagine I wanted to tell you what video game I received as a birthday present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How much information would be in that message?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there were 64 potential video games to choose from, the </a:t>
            </a:r>
            <a:r>
              <a:rPr i="1" lang="en">
                <a:solidFill>
                  <a:srgbClr val="000000"/>
                </a:solidFill>
              </a:rPr>
              <a:t>prior probability</a:t>
            </a:r>
            <a:r>
              <a:rPr lang="en">
                <a:solidFill>
                  <a:srgbClr val="000000"/>
                </a:solidFill>
              </a:rPr>
              <a:t> of receiving the one game that was received was 1/64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Therefore, if I tell you which game I received, then I’ve given you just enough information to resolve the 1/64 uncertainty that existed before I told you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47" name="Google Shape;5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3698" y="3351875"/>
            <a:ext cx="1076275" cy="15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052" y="3855525"/>
            <a:ext cx="1837888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9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Information: An Example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55" name="Google Shape;555;p39"/>
          <p:cNvSpPr txBox="1"/>
          <p:nvPr>
            <p:ph idx="1" type="body"/>
          </p:nvPr>
        </p:nvSpPr>
        <p:spPr>
          <a:xfrm>
            <a:off x="345125" y="1152475"/>
            <a:ext cx="84870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You are a witness to a major crime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Which of the following carries more information?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murderer was male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murderer had grey hair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murderer’s name is Tom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6" name="Google Shape;5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19" y="4157175"/>
            <a:ext cx="19621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925" y="3855534"/>
            <a:ext cx="1962151" cy="1101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4975" y="3855525"/>
            <a:ext cx="1321949" cy="110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300" y="3855525"/>
            <a:ext cx="1962150" cy="1106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975" y="3855525"/>
            <a:ext cx="1106850" cy="11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56026" y="3855526"/>
            <a:ext cx="1106849" cy="110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45452" y="2797725"/>
            <a:ext cx="1837888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0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Information: An Example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69" name="Google Shape;569;p40"/>
          <p:cNvSpPr txBox="1"/>
          <p:nvPr>
            <p:ph idx="1" type="body"/>
          </p:nvPr>
        </p:nvSpPr>
        <p:spPr>
          <a:xfrm>
            <a:off x="345125" y="1152475"/>
            <a:ext cx="84870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You are a witness to a major crime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Which of the following carries more information?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murderer was male		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I(x</a:t>
            </a:r>
            <a:r>
              <a:rPr baseline="-25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male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	= log</a:t>
            </a:r>
            <a:r>
              <a:rPr baseline="-25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(5/2) ≈ 1.32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murderer had grey hair		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I(x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grey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	= log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(5/1) ≈ 2.32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murderer’s name is Tom		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I(x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tom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	= log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(5/2) ≈ 1.32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70" name="Google Shape;5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19" y="4157175"/>
            <a:ext cx="19621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925" y="3855534"/>
            <a:ext cx="1962151" cy="1101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4975" y="3855525"/>
            <a:ext cx="1321949" cy="110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300" y="3855525"/>
            <a:ext cx="1962150" cy="1106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975" y="3855525"/>
            <a:ext cx="1106850" cy="11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56026" y="3855526"/>
            <a:ext cx="1106849" cy="110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Information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81" name="Google Shape;581;p41"/>
          <p:cNvSpPr txBox="1"/>
          <p:nvPr>
            <p:ph idx="1" type="body"/>
          </p:nvPr>
        </p:nvSpPr>
        <p:spPr>
          <a:xfrm>
            <a:off x="345125" y="1152475"/>
            <a:ext cx="84870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What does 1.32 bits of information mean?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We cannot send 1.32 bits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we are sending one message, we must use at least 2 bits of information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we are sending many such messages, however, we could compact the information further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This opens the door to compression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Entropy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87" name="Google Shape;587;p42"/>
          <p:cNvSpPr txBox="1"/>
          <p:nvPr>
            <p:ph idx="1" type="body"/>
          </p:nvPr>
        </p:nvSpPr>
        <p:spPr>
          <a:xfrm>
            <a:off x="345125" y="1152475"/>
            <a:ext cx="84870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Entropy is a measure of the average information in a message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entropy is simply a weighted sum of the information of each received message: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Entropy is the minimum information that we need (lower bound)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Any less and we cannot resolve all of the uncertainty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Any more and we are being inefficient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88" name="Google Shape;5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075" y="1903371"/>
            <a:ext cx="3369850" cy="10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" sz="3600"/>
              <a:t>Binary and Hexadecimal</a:t>
            </a:r>
            <a:endParaRPr sz="3600"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2050U - Computer Architecture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17339" l="6757" r="6722" t="14096"/>
          <a:stretch/>
        </p:blipFill>
        <p:spPr>
          <a:xfrm>
            <a:off x="6527344" y="4155309"/>
            <a:ext cx="2195570" cy="61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 amt="5000"/>
          </a:blip>
          <a:srcRect b="20854" l="23570" r="0" t="0"/>
          <a:stretch/>
        </p:blipFill>
        <p:spPr>
          <a:xfrm>
            <a:off x="0" y="0"/>
            <a:ext cx="39488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3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3"/>
          <p:cNvSpPr txBox="1"/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" sz="3600"/>
              <a:t>Encoding</a:t>
            </a:r>
            <a:endParaRPr sz="3600"/>
          </a:p>
        </p:txBody>
      </p:sp>
      <p:sp>
        <p:nvSpPr>
          <p:cNvPr id="595" name="Google Shape;595;p43"/>
          <p:cNvSpPr txBox="1"/>
          <p:nvPr>
            <p:ph idx="1" type="subTitle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2050U - Computer Architecture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96" name="Google Shape;596;p43"/>
          <p:cNvPicPr preferRelativeResize="0"/>
          <p:nvPr/>
        </p:nvPicPr>
        <p:blipFill rotWithShape="1">
          <a:blip r:embed="rId3">
            <a:alphaModFix/>
          </a:blip>
          <a:srcRect b="17339" l="6757" r="6722" t="14096"/>
          <a:stretch/>
        </p:blipFill>
        <p:spPr>
          <a:xfrm>
            <a:off x="6527344" y="4155309"/>
            <a:ext cx="2195570" cy="61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43"/>
          <p:cNvPicPr preferRelativeResize="0"/>
          <p:nvPr/>
        </p:nvPicPr>
        <p:blipFill rotWithShape="1">
          <a:blip r:embed="rId4">
            <a:alphaModFix amt="5000"/>
          </a:blip>
          <a:srcRect b="20854" l="23570" r="0" t="0"/>
          <a:stretch/>
        </p:blipFill>
        <p:spPr>
          <a:xfrm>
            <a:off x="0" y="0"/>
            <a:ext cx="39488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Fixed-length Encoding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03" name="Google Shape;603;p44"/>
          <p:cNvSpPr txBox="1"/>
          <p:nvPr>
            <p:ph idx="1" type="body"/>
          </p:nvPr>
        </p:nvSpPr>
        <p:spPr>
          <a:xfrm>
            <a:off x="345125" y="1152475"/>
            <a:ext cx="84870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Say we want to encode DNA in binary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DNA is made up of sequences of nucleotides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There are four possible values (see table)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For simplicity, we’ll say that each is equally likely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04" name="Google Shape;604;p44"/>
          <p:cNvGraphicFramePr/>
          <p:nvPr/>
        </p:nvGraphicFramePr>
        <p:xfrm>
          <a:off x="5766075" y="277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{8CF6057B-D2A2-4F90-A4D5-94C6FAA71D02}</a:tableStyleId>
              </a:tblPr>
              <a:tblGrid>
                <a:gridCol w="1007150"/>
                <a:gridCol w="1607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adenine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cytosine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guanine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thymine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Fixed-length Encoding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10" name="Google Shape;610;p45"/>
          <p:cNvSpPr txBox="1"/>
          <p:nvPr>
            <p:ph idx="1" type="body"/>
          </p:nvPr>
        </p:nvSpPr>
        <p:spPr>
          <a:xfrm>
            <a:off x="345125" y="1152475"/>
            <a:ext cx="84870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Say we want to encode DNA in binary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DNA is made up of sequences of nucleotides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There are four possible values (see table)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For simplicity, we’ll say that each is equally likely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Other fixed-length encodings: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ASCII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11" name="Google Shape;611;p45"/>
          <p:cNvGraphicFramePr/>
          <p:nvPr/>
        </p:nvGraphicFramePr>
        <p:xfrm>
          <a:off x="5766075" y="277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{8CF6057B-D2A2-4F90-A4D5-94C6FAA71D02}</a:tableStyleId>
              </a:tblPr>
              <a:tblGrid>
                <a:gridCol w="623700"/>
                <a:gridCol w="995500"/>
                <a:gridCol w="99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adenine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cytosine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guanine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thymine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Variable</a:t>
            </a:r>
            <a:r>
              <a:rPr lang="en">
                <a:solidFill>
                  <a:srgbClr val="0B5394"/>
                </a:solidFill>
              </a:rPr>
              <a:t>-length Encoding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17" name="Google Shape;617;p46"/>
          <p:cNvSpPr txBox="1"/>
          <p:nvPr>
            <p:ph idx="1" type="body"/>
          </p:nvPr>
        </p:nvSpPr>
        <p:spPr>
          <a:xfrm>
            <a:off x="345125" y="1152475"/>
            <a:ext cx="84870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What if the choices are </a:t>
            </a:r>
            <a:r>
              <a:rPr i="1" lang="en">
                <a:solidFill>
                  <a:srgbClr val="000000"/>
                </a:solidFill>
              </a:rPr>
              <a:t>not </a:t>
            </a:r>
            <a:r>
              <a:rPr lang="en">
                <a:solidFill>
                  <a:srgbClr val="000000"/>
                </a:solidFill>
              </a:rPr>
              <a:t>equally likely?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Consider letters in the English alphabet (e.g. encoding a text message)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We could save some space if more common letters were given shorter codes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Let’s say that ‘a’ and ‘b’ are common, but ‘c’ and ‘d’ are less common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What about the following codes?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18" name="Google Shape;618;p46"/>
          <p:cNvGraphicFramePr/>
          <p:nvPr/>
        </p:nvGraphicFramePr>
        <p:xfrm>
          <a:off x="3088075" y="26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{8CF6057B-D2A2-4F90-A4D5-94C6FAA71D02}</a:tableStyleId>
              </a:tblPr>
              <a:tblGrid>
                <a:gridCol w="1195750"/>
                <a:gridCol w="1195750"/>
              </a:tblGrid>
              <a:tr h="29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/>
                        <a:t>Letter</a:t>
                      </a:r>
                      <a:endParaRPr b="1" i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/>
                        <a:t>Code</a:t>
                      </a:r>
                      <a:endParaRPr b="1" i="1" sz="1100"/>
                    </a:p>
                  </a:txBody>
                  <a:tcPr marT="91425" marB="91425" marR="91425" marL="91425"/>
                </a:tc>
              </a:tr>
              <a:tr h="29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9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Variable-length Encoding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24" name="Google Shape;624;p47"/>
          <p:cNvSpPr txBox="1"/>
          <p:nvPr>
            <p:ph idx="1" type="body"/>
          </p:nvPr>
        </p:nvSpPr>
        <p:spPr>
          <a:xfrm>
            <a:off x="345125" y="1152475"/>
            <a:ext cx="84870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consider the binary value: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000111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Possible interpretations: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aaabbb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acbd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cabd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acdb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cadb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aaabd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aaadb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acbbb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cabbb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25" name="Google Shape;625;p47"/>
          <p:cNvGraphicFramePr/>
          <p:nvPr/>
        </p:nvGraphicFramePr>
        <p:xfrm>
          <a:off x="3240475" y="261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{8CF6057B-D2A2-4F90-A4D5-94C6FAA71D02}</a:tableStyleId>
              </a:tblPr>
              <a:tblGrid>
                <a:gridCol w="1195750"/>
                <a:gridCol w="1195750"/>
              </a:tblGrid>
              <a:tr h="3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/>
                        <a:t>Letter</a:t>
                      </a:r>
                      <a:endParaRPr b="1" i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/>
                        <a:t>Code</a:t>
                      </a:r>
                      <a:endParaRPr b="1" i="1" sz="1100"/>
                    </a:p>
                  </a:txBody>
                  <a:tcPr marT="91425" marB="91425" marR="91425" marL="91425"/>
                </a:tc>
              </a:tr>
              <a:tr h="3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Variable-length Encoding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31" name="Google Shape;631;p48"/>
          <p:cNvSpPr txBox="1"/>
          <p:nvPr>
            <p:ph idx="1" type="body"/>
          </p:nvPr>
        </p:nvSpPr>
        <p:spPr>
          <a:xfrm>
            <a:off x="345125" y="1152475"/>
            <a:ext cx="84870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In order to avoid ambiguity, we need the codes to be prefix codes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 a prefix code, each code has a unique prefix that is not shared with any other code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 this way, we can identify each encoded symbol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Let’s consider the binary value: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110100101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only interpretation of this binary value is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badc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32" name="Google Shape;632;p48"/>
          <p:cNvGraphicFramePr/>
          <p:nvPr/>
        </p:nvGraphicFramePr>
        <p:xfrm>
          <a:off x="3316675" y="261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{8CF6057B-D2A2-4F90-A4D5-94C6FAA71D02}</a:tableStyleId>
              </a:tblPr>
              <a:tblGrid>
                <a:gridCol w="1195750"/>
                <a:gridCol w="1195750"/>
              </a:tblGrid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/>
                        <a:t>Letter</a:t>
                      </a:r>
                      <a:endParaRPr b="1" i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/>
                        <a:t>Code</a:t>
                      </a:r>
                      <a:endParaRPr b="1" i="1" sz="1100"/>
                    </a:p>
                  </a:txBody>
                  <a:tcPr marT="91425" marB="91425" marR="91425" marL="91425"/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r>
                        <a:rPr lang="en" sz="1100"/>
                        <a:t>01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9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Huffman’s Algorithm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39" name="Google Shape;639;p49"/>
          <p:cNvSpPr txBox="1"/>
          <p:nvPr>
            <p:ph idx="1" type="body"/>
          </p:nvPr>
        </p:nvSpPr>
        <p:spPr>
          <a:xfrm>
            <a:off x="345125" y="1152475"/>
            <a:ext cx="84870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 </a:t>
            </a: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HUFFMAN(C):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 n = |C|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 Q = C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4. for i = 1 to n-1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5.    create a new node z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6.    x = EXTRACT-MIN(Q)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7.    y = EXTRACT-MIN(Q)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8.    z.left = x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9.    z.right = y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10.   z.freq = x.freq + y.freq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11.   INSERT(Q,z)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12. end for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13. return EXTRACT-MIN(Q)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0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Huffman’s Algorithm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46" name="Google Shape;646;p50"/>
          <p:cNvSpPr txBox="1"/>
          <p:nvPr>
            <p:ph idx="1" type="body"/>
          </p:nvPr>
        </p:nvSpPr>
        <p:spPr>
          <a:xfrm>
            <a:off x="345125" y="1152475"/>
            <a:ext cx="84870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Huffman’s algorithm uses a (min) priority queue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 priority queue behaves like a queue, except that higher priority items jump ahead of lower priority items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This is similar to triage in an emergency room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47" name="Google Shape;647;p50"/>
          <p:cNvGraphicFramePr/>
          <p:nvPr/>
        </p:nvGraphicFramePr>
        <p:xfrm>
          <a:off x="151050" y="26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{8CF6057B-D2A2-4F90-A4D5-94C6FAA71D02}</a:tableStyleId>
              </a:tblPr>
              <a:tblGrid>
                <a:gridCol w="887650"/>
                <a:gridCol w="887650"/>
              </a:tblGrid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Character</a:t>
                      </a:r>
                      <a:endParaRPr b="1"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Frequency</a:t>
                      </a:r>
                      <a:endParaRPr b="1" i="1"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1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Huffman’s Algorithm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54" name="Google Shape;654;p51"/>
          <p:cNvSpPr txBox="1"/>
          <p:nvPr>
            <p:ph idx="1" type="body"/>
          </p:nvPr>
        </p:nvSpPr>
        <p:spPr>
          <a:xfrm>
            <a:off x="345125" y="1152475"/>
            <a:ext cx="84870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We start by adding all characters/frequencies to a min priority queue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Frequencies, in this case, are the priority value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55" name="Google Shape;655;p51"/>
          <p:cNvGraphicFramePr/>
          <p:nvPr/>
        </p:nvGraphicFramePr>
        <p:xfrm>
          <a:off x="151050" y="26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{8CF6057B-D2A2-4F90-A4D5-94C6FAA71D02}</a:tableStyleId>
              </a:tblPr>
              <a:tblGrid>
                <a:gridCol w="887650"/>
                <a:gridCol w="887650"/>
              </a:tblGrid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Character</a:t>
                      </a:r>
                      <a:endParaRPr b="1"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Frequency</a:t>
                      </a:r>
                      <a:endParaRPr b="1" i="1"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6" name="Google Shape;656;p51"/>
          <p:cNvSpPr/>
          <p:nvPr/>
        </p:nvSpPr>
        <p:spPr>
          <a:xfrm>
            <a:off x="2436975" y="2699811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f: 5</a:t>
            </a:r>
            <a:endParaRPr/>
          </a:p>
        </p:txBody>
      </p:sp>
      <p:sp>
        <p:nvSpPr>
          <p:cNvPr id="657" name="Google Shape;657;p51"/>
          <p:cNvSpPr/>
          <p:nvPr/>
        </p:nvSpPr>
        <p:spPr>
          <a:xfrm>
            <a:off x="3464475" y="2705234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: 9</a:t>
            </a:r>
            <a:endParaRPr/>
          </a:p>
        </p:txBody>
      </p:sp>
      <p:sp>
        <p:nvSpPr>
          <p:cNvPr id="658" name="Google Shape;658;p51"/>
          <p:cNvSpPr/>
          <p:nvPr/>
        </p:nvSpPr>
        <p:spPr>
          <a:xfrm>
            <a:off x="4491975" y="2705216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: 12</a:t>
            </a:r>
            <a:endParaRPr/>
          </a:p>
        </p:txBody>
      </p:sp>
      <p:sp>
        <p:nvSpPr>
          <p:cNvPr id="659" name="Google Shape;659;p51"/>
          <p:cNvSpPr/>
          <p:nvPr/>
        </p:nvSpPr>
        <p:spPr>
          <a:xfrm>
            <a:off x="5519475" y="2709513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: 13</a:t>
            </a:r>
            <a:endParaRPr/>
          </a:p>
        </p:txBody>
      </p:sp>
      <p:sp>
        <p:nvSpPr>
          <p:cNvPr id="660" name="Google Shape;660;p51"/>
          <p:cNvSpPr/>
          <p:nvPr/>
        </p:nvSpPr>
        <p:spPr>
          <a:xfrm>
            <a:off x="6546975" y="2705234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: 16</a:t>
            </a:r>
            <a:endParaRPr/>
          </a:p>
        </p:txBody>
      </p:sp>
      <p:sp>
        <p:nvSpPr>
          <p:cNvPr id="661" name="Google Shape;661;p51"/>
          <p:cNvSpPr/>
          <p:nvPr/>
        </p:nvSpPr>
        <p:spPr>
          <a:xfrm>
            <a:off x="7574475" y="2705236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: 45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2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Huffman’s Algorithm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68" name="Google Shape;668;p52"/>
          <p:cNvSpPr txBox="1"/>
          <p:nvPr>
            <p:ph idx="1" type="body"/>
          </p:nvPr>
        </p:nvSpPr>
        <p:spPr>
          <a:xfrm>
            <a:off x="345125" y="1152475"/>
            <a:ext cx="8487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Dequeue the first two elements from the priority queue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Join them together into a single node and enqueue that new node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frequency of the new node is the sum of the frequencies of the two elements dequeued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69" name="Google Shape;669;p52"/>
          <p:cNvGraphicFramePr/>
          <p:nvPr/>
        </p:nvGraphicFramePr>
        <p:xfrm>
          <a:off x="151050" y="26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{8CF6057B-D2A2-4F90-A4D5-94C6FAA71D02}</a:tableStyleId>
              </a:tblPr>
              <a:tblGrid>
                <a:gridCol w="887650"/>
                <a:gridCol w="887650"/>
              </a:tblGrid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Character</a:t>
                      </a:r>
                      <a:endParaRPr b="1"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Frequency</a:t>
                      </a:r>
                      <a:endParaRPr b="1" i="1"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0" name="Google Shape;670;p52"/>
          <p:cNvSpPr/>
          <p:nvPr/>
        </p:nvSpPr>
        <p:spPr>
          <a:xfrm>
            <a:off x="5033170" y="3320195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f: 5</a:t>
            </a:r>
            <a:endParaRPr/>
          </a:p>
        </p:txBody>
      </p:sp>
      <p:sp>
        <p:nvSpPr>
          <p:cNvPr id="671" name="Google Shape;671;p52"/>
          <p:cNvSpPr/>
          <p:nvPr/>
        </p:nvSpPr>
        <p:spPr>
          <a:xfrm>
            <a:off x="6060670" y="3325619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e: 9</a:t>
            </a:r>
            <a:endParaRPr/>
          </a:p>
        </p:txBody>
      </p:sp>
      <p:sp>
        <p:nvSpPr>
          <p:cNvPr id="672" name="Google Shape;672;p52"/>
          <p:cNvSpPr/>
          <p:nvPr/>
        </p:nvSpPr>
        <p:spPr>
          <a:xfrm>
            <a:off x="3472261" y="2695511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 12</a:t>
            </a:r>
            <a:endParaRPr/>
          </a:p>
        </p:txBody>
      </p:sp>
      <p:sp>
        <p:nvSpPr>
          <p:cNvPr id="673" name="Google Shape;673;p52"/>
          <p:cNvSpPr/>
          <p:nvPr/>
        </p:nvSpPr>
        <p:spPr>
          <a:xfrm>
            <a:off x="4499761" y="2699808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 13</a:t>
            </a:r>
            <a:endParaRPr/>
          </a:p>
        </p:txBody>
      </p:sp>
      <p:sp>
        <p:nvSpPr>
          <p:cNvPr id="674" name="Google Shape;674;p52"/>
          <p:cNvSpPr/>
          <p:nvPr/>
        </p:nvSpPr>
        <p:spPr>
          <a:xfrm>
            <a:off x="6546975" y="2705234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d: 16</a:t>
            </a:r>
            <a:endParaRPr/>
          </a:p>
        </p:txBody>
      </p:sp>
      <p:sp>
        <p:nvSpPr>
          <p:cNvPr id="675" name="Google Shape;675;p52"/>
          <p:cNvSpPr/>
          <p:nvPr/>
        </p:nvSpPr>
        <p:spPr>
          <a:xfrm>
            <a:off x="7574475" y="2705236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45</a:t>
            </a:r>
            <a:endParaRPr/>
          </a:p>
        </p:txBody>
      </p:sp>
      <p:sp>
        <p:nvSpPr>
          <p:cNvPr id="676" name="Google Shape;676;p52"/>
          <p:cNvSpPr/>
          <p:nvPr/>
        </p:nvSpPr>
        <p:spPr>
          <a:xfrm>
            <a:off x="5523795" y="2699570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f: 14</a:t>
            </a:r>
            <a:endParaRPr/>
          </a:p>
        </p:txBody>
      </p:sp>
      <p:cxnSp>
        <p:nvCxnSpPr>
          <p:cNvPr id="677" name="Google Shape;677;p52"/>
          <p:cNvCxnSpPr>
            <a:stCxn id="676" idx="2"/>
            <a:endCxn id="670" idx="0"/>
          </p:cNvCxnSpPr>
          <p:nvPr/>
        </p:nvCxnSpPr>
        <p:spPr>
          <a:xfrm flipH="1">
            <a:off x="5547045" y="3019970"/>
            <a:ext cx="49050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52"/>
          <p:cNvCxnSpPr>
            <a:stCxn id="676" idx="2"/>
            <a:endCxn id="671" idx="0"/>
          </p:cNvCxnSpPr>
          <p:nvPr/>
        </p:nvCxnSpPr>
        <p:spPr>
          <a:xfrm>
            <a:off x="6037545" y="3019970"/>
            <a:ext cx="5370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Binary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45125" y="1152475"/>
            <a:ext cx="84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A signal needs to differentiate one value from another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Electronic:  Voltage or no voltage, current or no current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Electromagnetic:  Varying frequency, varying amplitude, varying phase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might be possible to differentiate more than 2 values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Base 4:  0v, 1.5v, 3v, 4.5v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Attenuation and noise can make these differences harder to discern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maximizes the likelihood of detecting the correct value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700" y="3421022"/>
            <a:ext cx="2177350" cy="13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800" y="3546000"/>
            <a:ext cx="3204476" cy="11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3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Huffman’s Algorithm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85" name="Google Shape;685;p53"/>
          <p:cNvSpPr txBox="1"/>
          <p:nvPr>
            <p:ph idx="1" type="body"/>
          </p:nvPr>
        </p:nvSpPr>
        <p:spPr>
          <a:xfrm>
            <a:off x="345125" y="1152475"/>
            <a:ext cx="8487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Keep repeating this process until there is only a single node in the queue: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86" name="Google Shape;686;p53"/>
          <p:cNvGraphicFramePr/>
          <p:nvPr/>
        </p:nvGraphicFramePr>
        <p:xfrm>
          <a:off x="151050" y="26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{8CF6057B-D2A2-4F90-A4D5-94C6FAA71D02}</a:tableStyleId>
              </a:tblPr>
              <a:tblGrid>
                <a:gridCol w="887650"/>
                <a:gridCol w="887650"/>
              </a:tblGrid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Character</a:t>
                      </a:r>
                      <a:endParaRPr b="1"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Frequency</a:t>
                      </a:r>
                      <a:endParaRPr b="1" i="1"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7" name="Google Shape;687;p53"/>
          <p:cNvSpPr/>
          <p:nvPr/>
        </p:nvSpPr>
        <p:spPr>
          <a:xfrm>
            <a:off x="3698951" y="3320195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f: 5</a:t>
            </a:r>
            <a:endParaRPr/>
          </a:p>
        </p:txBody>
      </p:sp>
      <p:sp>
        <p:nvSpPr>
          <p:cNvPr id="688" name="Google Shape;688;p53"/>
          <p:cNvSpPr/>
          <p:nvPr/>
        </p:nvSpPr>
        <p:spPr>
          <a:xfrm>
            <a:off x="4726451" y="3325619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e: 9</a:t>
            </a:r>
            <a:endParaRPr/>
          </a:p>
        </p:txBody>
      </p:sp>
      <p:sp>
        <p:nvSpPr>
          <p:cNvPr id="689" name="Google Shape;689;p53"/>
          <p:cNvSpPr/>
          <p:nvPr/>
        </p:nvSpPr>
        <p:spPr>
          <a:xfrm>
            <a:off x="6319337" y="3314816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 12</a:t>
            </a:r>
            <a:endParaRPr/>
          </a:p>
        </p:txBody>
      </p:sp>
      <p:sp>
        <p:nvSpPr>
          <p:cNvPr id="690" name="Google Shape;690;p53"/>
          <p:cNvSpPr/>
          <p:nvPr/>
        </p:nvSpPr>
        <p:spPr>
          <a:xfrm>
            <a:off x="7346837" y="3319113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 13</a:t>
            </a:r>
            <a:endParaRPr/>
          </a:p>
        </p:txBody>
      </p:sp>
      <p:sp>
        <p:nvSpPr>
          <p:cNvPr id="691" name="Google Shape;691;p53"/>
          <p:cNvSpPr/>
          <p:nvPr/>
        </p:nvSpPr>
        <p:spPr>
          <a:xfrm>
            <a:off x="5517556" y="2705234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d: 16</a:t>
            </a:r>
            <a:endParaRPr/>
          </a:p>
        </p:txBody>
      </p:sp>
      <p:sp>
        <p:nvSpPr>
          <p:cNvPr id="692" name="Google Shape;692;p53"/>
          <p:cNvSpPr/>
          <p:nvPr/>
        </p:nvSpPr>
        <p:spPr>
          <a:xfrm>
            <a:off x="7574475" y="2705236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45</a:t>
            </a:r>
            <a:endParaRPr/>
          </a:p>
        </p:txBody>
      </p:sp>
      <p:sp>
        <p:nvSpPr>
          <p:cNvPr id="693" name="Google Shape;693;p53"/>
          <p:cNvSpPr/>
          <p:nvPr/>
        </p:nvSpPr>
        <p:spPr>
          <a:xfrm>
            <a:off x="4494376" y="2699570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ef: 14</a:t>
            </a:r>
            <a:endParaRPr/>
          </a:p>
        </p:txBody>
      </p:sp>
      <p:cxnSp>
        <p:nvCxnSpPr>
          <p:cNvPr id="694" name="Google Shape;694;p53"/>
          <p:cNvCxnSpPr>
            <a:stCxn id="693" idx="2"/>
            <a:endCxn id="687" idx="0"/>
          </p:cNvCxnSpPr>
          <p:nvPr/>
        </p:nvCxnSpPr>
        <p:spPr>
          <a:xfrm flipH="1">
            <a:off x="4212826" y="3019970"/>
            <a:ext cx="79530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53"/>
          <p:cNvCxnSpPr>
            <a:stCxn id="693" idx="2"/>
            <a:endCxn id="688" idx="0"/>
          </p:cNvCxnSpPr>
          <p:nvPr/>
        </p:nvCxnSpPr>
        <p:spPr>
          <a:xfrm>
            <a:off x="5008126" y="3019970"/>
            <a:ext cx="2322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53"/>
          <p:cNvSpPr/>
          <p:nvPr/>
        </p:nvSpPr>
        <p:spPr>
          <a:xfrm>
            <a:off x="6547937" y="2705216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c: 25</a:t>
            </a:r>
            <a:endParaRPr/>
          </a:p>
        </p:txBody>
      </p:sp>
      <p:cxnSp>
        <p:nvCxnSpPr>
          <p:cNvPr id="697" name="Google Shape;697;p53"/>
          <p:cNvCxnSpPr>
            <a:stCxn id="696" idx="2"/>
            <a:endCxn id="689" idx="0"/>
          </p:cNvCxnSpPr>
          <p:nvPr/>
        </p:nvCxnSpPr>
        <p:spPr>
          <a:xfrm flipH="1">
            <a:off x="6833087" y="3025616"/>
            <a:ext cx="22860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53"/>
          <p:cNvCxnSpPr>
            <a:stCxn id="696" idx="2"/>
            <a:endCxn id="690" idx="0"/>
          </p:cNvCxnSpPr>
          <p:nvPr/>
        </p:nvCxnSpPr>
        <p:spPr>
          <a:xfrm>
            <a:off x="7061687" y="3025616"/>
            <a:ext cx="79890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4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Huffman’s Algorithm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705" name="Google Shape;705;p54"/>
          <p:cNvSpPr txBox="1"/>
          <p:nvPr>
            <p:ph idx="1" type="body"/>
          </p:nvPr>
        </p:nvSpPr>
        <p:spPr>
          <a:xfrm>
            <a:off x="345125" y="1152475"/>
            <a:ext cx="8487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Keep repeating this process until there is only a single node in the queue: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06" name="Google Shape;706;p54"/>
          <p:cNvGraphicFramePr/>
          <p:nvPr/>
        </p:nvGraphicFramePr>
        <p:xfrm>
          <a:off x="151050" y="26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{8CF6057B-D2A2-4F90-A4D5-94C6FAA71D02}</a:tableStyleId>
              </a:tblPr>
              <a:tblGrid>
                <a:gridCol w="887650"/>
                <a:gridCol w="887650"/>
              </a:tblGrid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Character</a:t>
                      </a:r>
                      <a:endParaRPr b="1"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Frequency</a:t>
                      </a:r>
                      <a:endParaRPr b="1" i="1"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7" name="Google Shape;707;p54"/>
          <p:cNvSpPr/>
          <p:nvPr/>
        </p:nvSpPr>
        <p:spPr>
          <a:xfrm>
            <a:off x="5851961" y="3929795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f: 5</a:t>
            </a:r>
            <a:endParaRPr/>
          </a:p>
        </p:txBody>
      </p:sp>
      <p:sp>
        <p:nvSpPr>
          <p:cNvPr id="708" name="Google Shape;708;p54"/>
          <p:cNvSpPr/>
          <p:nvPr/>
        </p:nvSpPr>
        <p:spPr>
          <a:xfrm>
            <a:off x="6879461" y="3935219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e: 9</a:t>
            </a:r>
            <a:endParaRPr/>
          </a:p>
        </p:txBody>
      </p:sp>
      <p:sp>
        <p:nvSpPr>
          <p:cNvPr id="709" name="Google Shape;709;p54"/>
          <p:cNvSpPr/>
          <p:nvPr/>
        </p:nvSpPr>
        <p:spPr>
          <a:xfrm>
            <a:off x="4433747" y="3314816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 12</a:t>
            </a:r>
            <a:endParaRPr/>
          </a:p>
        </p:txBody>
      </p:sp>
      <p:sp>
        <p:nvSpPr>
          <p:cNvPr id="710" name="Google Shape;710;p54"/>
          <p:cNvSpPr/>
          <p:nvPr/>
        </p:nvSpPr>
        <p:spPr>
          <a:xfrm>
            <a:off x="5461247" y="3319113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 13</a:t>
            </a:r>
            <a:endParaRPr/>
          </a:p>
        </p:txBody>
      </p:sp>
      <p:sp>
        <p:nvSpPr>
          <p:cNvPr id="711" name="Google Shape;711;p54"/>
          <p:cNvSpPr/>
          <p:nvPr/>
        </p:nvSpPr>
        <p:spPr>
          <a:xfrm>
            <a:off x="7670566" y="3314834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d: 16</a:t>
            </a:r>
            <a:endParaRPr/>
          </a:p>
        </p:txBody>
      </p:sp>
      <p:sp>
        <p:nvSpPr>
          <p:cNvPr id="712" name="Google Shape;712;p54"/>
          <p:cNvSpPr/>
          <p:nvPr/>
        </p:nvSpPr>
        <p:spPr>
          <a:xfrm>
            <a:off x="7574475" y="2705236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45</a:t>
            </a:r>
            <a:endParaRPr/>
          </a:p>
        </p:txBody>
      </p:sp>
      <p:sp>
        <p:nvSpPr>
          <p:cNvPr id="713" name="Google Shape;713;p54"/>
          <p:cNvSpPr/>
          <p:nvPr/>
        </p:nvSpPr>
        <p:spPr>
          <a:xfrm>
            <a:off x="6647386" y="3309170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ef: 14</a:t>
            </a:r>
            <a:endParaRPr/>
          </a:p>
        </p:txBody>
      </p:sp>
      <p:cxnSp>
        <p:nvCxnSpPr>
          <p:cNvPr id="714" name="Google Shape;714;p54"/>
          <p:cNvCxnSpPr>
            <a:stCxn id="713" idx="2"/>
            <a:endCxn id="707" idx="0"/>
          </p:cNvCxnSpPr>
          <p:nvPr/>
        </p:nvCxnSpPr>
        <p:spPr>
          <a:xfrm flipH="1">
            <a:off x="6365836" y="3629570"/>
            <a:ext cx="79530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54"/>
          <p:cNvCxnSpPr>
            <a:stCxn id="713" idx="2"/>
            <a:endCxn id="708" idx="0"/>
          </p:cNvCxnSpPr>
          <p:nvPr/>
        </p:nvCxnSpPr>
        <p:spPr>
          <a:xfrm>
            <a:off x="7161136" y="3629570"/>
            <a:ext cx="2322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p54"/>
          <p:cNvSpPr/>
          <p:nvPr/>
        </p:nvSpPr>
        <p:spPr>
          <a:xfrm>
            <a:off x="5500547" y="2705216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bc: 25</a:t>
            </a:r>
            <a:endParaRPr/>
          </a:p>
        </p:txBody>
      </p:sp>
      <p:cxnSp>
        <p:nvCxnSpPr>
          <p:cNvPr id="717" name="Google Shape;717;p54"/>
          <p:cNvCxnSpPr>
            <a:stCxn id="716" idx="2"/>
            <a:endCxn id="709" idx="0"/>
          </p:cNvCxnSpPr>
          <p:nvPr/>
        </p:nvCxnSpPr>
        <p:spPr>
          <a:xfrm flipH="1">
            <a:off x="4947497" y="3025616"/>
            <a:ext cx="106680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54"/>
          <p:cNvCxnSpPr>
            <a:stCxn id="716" idx="2"/>
            <a:endCxn id="710" idx="0"/>
          </p:cNvCxnSpPr>
          <p:nvPr/>
        </p:nvCxnSpPr>
        <p:spPr>
          <a:xfrm flipH="1">
            <a:off x="5974997" y="3025616"/>
            <a:ext cx="3930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Google Shape;719;p54"/>
          <p:cNvSpPr/>
          <p:nvPr/>
        </p:nvSpPr>
        <p:spPr>
          <a:xfrm>
            <a:off x="6536547" y="2705234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def: 30</a:t>
            </a:r>
            <a:endParaRPr/>
          </a:p>
        </p:txBody>
      </p:sp>
      <p:cxnSp>
        <p:nvCxnSpPr>
          <p:cNvPr id="720" name="Google Shape;720;p54"/>
          <p:cNvCxnSpPr>
            <a:stCxn id="719" idx="2"/>
            <a:endCxn id="713" idx="0"/>
          </p:cNvCxnSpPr>
          <p:nvPr/>
        </p:nvCxnSpPr>
        <p:spPr>
          <a:xfrm>
            <a:off x="7050297" y="3025634"/>
            <a:ext cx="1107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54"/>
          <p:cNvCxnSpPr>
            <a:stCxn id="719" idx="2"/>
            <a:endCxn id="711" idx="0"/>
          </p:cNvCxnSpPr>
          <p:nvPr/>
        </p:nvCxnSpPr>
        <p:spPr>
          <a:xfrm>
            <a:off x="7050297" y="3025634"/>
            <a:ext cx="113400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5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Huffman’s Algorithm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728" name="Google Shape;728;p55"/>
          <p:cNvSpPr txBox="1"/>
          <p:nvPr>
            <p:ph idx="1" type="body"/>
          </p:nvPr>
        </p:nvSpPr>
        <p:spPr>
          <a:xfrm>
            <a:off x="345125" y="1152475"/>
            <a:ext cx="8487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Keep repeating this process until there is only a single node in the queue: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29" name="Google Shape;729;p55"/>
          <p:cNvGraphicFramePr/>
          <p:nvPr/>
        </p:nvGraphicFramePr>
        <p:xfrm>
          <a:off x="151050" y="26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{8CF6057B-D2A2-4F90-A4D5-94C6FAA71D02}</a:tableStyleId>
              </a:tblPr>
              <a:tblGrid>
                <a:gridCol w="887650"/>
                <a:gridCol w="887650"/>
              </a:tblGrid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Character</a:t>
                      </a:r>
                      <a:endParaRPr b="1"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Frequency</a:t>
                      </a:r>
                      <a:endParaRPr b="1" i="1"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0" name="Google Shape;730;p55"/>
          <p:cNvSpPr/>
          <p:nvPr/>
        </p:nvSpPr>
        <p:spPr>
          <a:xfrm>
            <a:off x="6203847" y="4615595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f: 5</a:t>
            </a:r>
            <a:endParaRPr/>
          </a:p>
        </p:txBody>
      </p:sp>
      <p:sp>
        <p:nvSpPr>
          <p:cNvPr id="731" name="Google Shape;731;p55"/>
          <p:cNvSpPr/>
          <p:nvPr/>
        </p:nvSpPr>
        <p:spPr>
          <a:xfrm>
            <a:off x="7231347" y="4621019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e: 9</a:t>
            </a:r>
            <a:endParaRPr/>
          </a:p>
        </p:txBody>
      </p:sp>
      <p:sp>
        <p:nvSpPr>
          <p:cNvPr id="732" name="Google Shape;732;p55"/>
          <p:cNvSpPr/>
          <p:nvPr/>
        </p:nvSpPr>
        <p:spPr>
          <a:xfrm>
            <a:off x="4785633" y="4000616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 12</a:t>
            </a:r>
            <a:endParaRPr/>
          </a:p>
        </p:txBody>
      </p:sp>
      <p:sp>
        <p:nvSpPr>
          <p:cNvPr id="733" name="Google Shape;733;p55"/>
          <p:cNvSpPr/>
          <p:nvPr/>
        </p:nvSpPr>
        <p:spPr>
          <a:xfrm>
            <a:off x="5813133" y="4004913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 13</a:t>
            </a:r>
            <a:endParaRPr/>
          </a:p>
        </p:txBody>
      </p:sp>
      <p:sp>
        <p:nvSpPr>
          <p:cNvPr id="734" name="Google Shape;734;p55"/>
          <p:cNvSpPr/>
          <p:nvPr/>
        </p:nvSpPr>
        <p:spPr>
          <a:xfrm>
            <a:off x="8022451" y="4000634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d: 16</a:t>
            </a:r>
            <a:endParaRPr/>
          </a:p>
        </p:txBody>
      </p:sp>
      <p:sp>
        <p:nvSpPr>
          <p:cNvPr id="735" name="Google Shape;735;p55"/>
          <p:cNvSpPr/>
          <p:nvPr/>
        </p:nvSpPr>
        <p:spPr>
          <a:xfrm>
            <a:off x="6546494" y="2705236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45</a:t>
            </a:r>
            <a:endParaRPr/>
          </a:p>
        </p:txBody>
      </p:sp>
      <p:sp>
        <p:nvSpPr>
          <p:cNvPr id="736" name="Google Shape;736;p55"/>
          <p:cNvSpPr/>
          <p:nvPr/>
        </p:nvSpPr>
        <p:spPr>
          <a:xfrm>
            <a:off x="6999272" y="3994970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ef: 14</a:t>
            </a:r>
            <a:endParaRPr/>
          </a:p>
        </p:txBody>
      </p:sp>
      <p:cxnSp>
        <p:nvCxnSpPr>
          <p:cNvPr id="737" name="Google Shape;737;p55"/>
          <p:cNvCxnSpPr>
            <a:stCxn id="736" idx="2"/>
            <a:endCxn id="730" idx="0"/>
          </p:cNvCxnSpPr>
          <p:nvPr/>
        </p:nvCxnSpPr>
        <p:spPr>
          <a:xfrm flipH="1">
            <a:off x="6717722" y="4315370"/>
            <a:ext cx="79530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55"/>
          <p:cNvCxnSpPr>
            <a:stCxn id="736" idx="2"/>
            <a:endCxn id="731" idx="0"/>
          </p:cNvCxnSpPr>
          <p:nvPr/>
        </p:nvCxnSpPr>
        <p:spPr>
          <a:xfrm>
            <a:off x="7513022" y="4315370"/>
            <a:ext cx="2322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55"/>
          <p:cNvSpPr/>
          <p:nvPr/>
        </p:nvSpPr>
        <p:spPr>
          <a:xfrm>
            <a:off x="6538233" y="3391016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bc: 25</a:t>
            </a:r>
            <a:endParaRPr/>
          </a:p>
        </p:txBody>
      </p:sp>
      <p:cxnSp>
        <p:nvCxnSpPr>
          <p:cNvPr id="740" name="Google Shape;740;p55"/>
          <p:cNvCxnSpPr>
            <a:stCxn id="739" idx="2"/>
            <a:endCxn id="732" idx="0"/>
          </p:cNvCxnSpPr>
          <p:nvPr/>
        </p:nvCxnSpPr>
        <p:spPr>
          <a:xfrm flipH="1">
            <a:off x="5299383" y="3711416"/>
            <a:ext cx="175260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55"/>
          <p:cNvCxnSpPr>
            <a:stCxn id="739" idx="2"/>
            <a:endCxn id="733" idx="0"/>
          </p:cNvCxnSpPr>
          <p:nvPr/>
        </p:nvCxnSpPr>
        <p:spPr>
          <a:xfrm flipH="1">
            <a:off x="6326883" y="3711416"/>
            <a:ext cx="72510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55"/>
          <p:cNvSpPr/>
          <p:nvPr/>
        </p:nvSpPr>
        <p:spPr>
          <a:xfrm>
            <a:off x="7574233" y="3391034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def: 30</a:t>
            </a:r>
            <a:endParaRPr/>
          </a:p>
        </p:txBody>
      </p:sp>
      <p:cxnSp>
        <p:nvCxnSpPr>
          <p:cNvPr id="743" name="Google Shape;743;p55"/>
          <p:cNvCxnSpPr>
            <a:stCxn id="742" idx="2"/>
            <a:endCxn id="736" idx="0"/>
          </p:cNvCxnSpPr>
          <p:nvPr/>
        </p:nvCxnSpPr>
        <p:spPr>
          <a:xfrm flipH="1">
            <a:off x="7512883" y="3711434"/>
            <a:ext cx="5751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55"/>
          <p:cNvCxnSpPr>
            <a:stCxn id="742" idx="2"/>
            <a:endCxn id="734" idx="0"/>
          </p:cNvCxnSpPr>
          <p:nvPr/>
        </p:nvCxnSpPr>
        <p:spPr>
          <a:xfrm>
            <a:off x="8087983" y="3711434"/>
            <a:ext cx="44820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" name="Google Shape;745;p55"/>
          <p:cNvSpPr/>
          <p:nvPr/>
        </p:nvSpPr>
        <p:spPr>
          <a:xfrm>
            <a:off x="7574233" y="2705234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</a:t>
            </a:r>
            <a:r>
              <a:rPr lang="en"/>
              <a:t>def: 55</a:t>
            </a:r>
            <a:endParaRPr/>
          </a:p>
        </p:txBody>
      </p:sp>
      <p:cxnSp>
        <p:nvCxnSpPr>
          <p:cNvPr id="746" name="Google Shape;746;p55"/>
          <p:cNvCxnSpPr>
            <a:stCxn id="745" idx="2"/>
            <a:endCxn id="739" idx="0"/>
          </p:cNvCxnSpPr>
          <p:nvPr/>
        </p:nvCxnSpPr>
        <p:spPr>
          <a:xfrm flipH="1">
            <a:off x="7052083" y="3025634"/>
            <a:ext cx="10359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55"/>
          <p:cNvCxnSpPr>
            <a:stCxn id="745" idx="2"/>
            <a:endCxn id="742" idx="0"/>
          </p:cNvCxnSpPr>
          <p:nvPr/>
        </p:nvCxnSpPr>
        <p:spPr>
          <a:xfrm>
            <a:off x="8087983" y="3025634"/>
            <a:ext cx="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6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Huffman’s Algorithm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754" name="Google Shape;754;p56"/>
          <p:cNvSpPr txBox="1"/>
          <p:nvPr>
            <p:ph idx="1" type="body"/>
          </p:nvPr>
        </p:nvSpPr>
        <p:spPr>
          <a:xfrm>
            <a:off x="345125" y="1152475"/>
            <a:ext cx="8487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Keep repeating this process until there is only a single node in the queue: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55" name="Google Shape;755;p56"/>
          <p:cNvGraphicFramePr/>
          <p:nvPr/>
        </p:nvGraphicFramePr>
        <p:xfrm>
          <a:off x="151050" y="26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{8CF6057B-D2A2-4F90-A4D5-94C6FAA71D02}</a:tableStyleId>
              </a:tblPr>
              <a:tblGrid>
                <a:gridCol w="887650"/>
                <a:gridCol w="887650"/>
              </a:tblGrid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Character</a:t>
                      </a:r>
                      <a:endParaRPr b="1"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Frequency</a:t>
                      </a:r>
                      <a:endParaRPr b="1" i="1"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6" name="Google Shape;756;p56"/>
          <p:cNvSpPr/>
          <p:nvPr/>
        </p:nvSpPr>
        <p:spPr>
          <a:xfrm>
            <a:off x="6203847" y="4615595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f: 5</a:t>
            </a:r>
            <a:endParaRPr/>
          </a:p>
        </p:txBody>
      </p:sp>
      <p:sp>
        <p:nvSpPr>
          <p:cNvPr id="757" name="Google Shape;757;p56"/>
          <p:cNvSpPr/>
          <p:nvPr/>
        </p:nvSpPr>
        <p:spPr>
          <a:xfrm>
            <a:off x="7231347" y="4621019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e: 9</a:t>
            </a:r>
            <a:endParaRPr/>
          </a:p>
        </p:txBody>
      </p:sp>
      <p:sp>
        <p:nvSpPr>
          <p:cNvPr id="758" name="Google Shape;758;p56"/>
          <p:cNvSpPr/>
          <p:nvPr/>
        </p:nvSpPr>
        <p:spPr>
          <a:xfrm>
            <a:off x="4785633" y="4000616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 12</a:t>
            </a:r>
            <a:endParaRPr/>
          </a:p>
        </p:txBody>
      </p:sp>
      <p:sp>
        <p:nvSpPr>
          <p:cNvPr id="759" name="Google Shape;759;p56"/>
          <p:cNvSpPr/>
          <p:nvPr/>
        </p:nvSpPr>
        <p:spPr>
          <a:xfrm>
            <a:off x="5813133" y="4004913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 13</a:t>
            </a:r>
            <a:endParaRPr/>
          </a:p>
        </p:txBody>
      </p:sp>
      <p:sp>
        <p:nvSpPr>
          <p:cNvPr id="760" name="Google Shape;760;p56"/>
          <p:cNvSpPr/>
          <p:nvPr/>
        </p:nvSpPr>
        <p:spPr>
          <a:xfrm>
            <a:off x="8022451" y="4000634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d: 16</a:t>
            </a:r>
            <a:endParaRPr/>
          </a:p>
        </p:txBody>
      </p:sp>
      <p:sp>
        <p:nvSpPr>
          <p:cNvPr id="761" name="Google Shape;761;p56"/>
          <p:cNvSpPr/>
          <p:nvPr/>
        </p:nvSpPr>
        <p:spPr>
          <a:xfrm>
            <a:off x="6241694" y="2705236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45</a:t>
            </a:r>
            <a:endParaRPr/>
          </a:p>
        </p:txBody>
      </p:sp>
      <p:sp>
        <p:nvSpPr>
          <p:cNvPr id="762" name="Google Shape;762;p56"/>
          <p:cNvSpPr/>
          <p:nvPr/>
        </p:nvSpPr>
        <p:spPr>
          <a:xfrm>
            <a:off x="6999272" y="3994970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ef: 14</a:t>
            </a:r>
            <a:endParaRPr/>
          </a:p>
        </p:txBody>
      </p:sp>
      <p:cxnSp>
        <p:nvCxnSpPr>
          <p:cNvPr id="763" name="Google Shape;763;p56"/>
          <p:cNvCxnSpPr>
            <a:stCxn id="762" idx="2"/>
            <a:endCxn id="756" idx="0"/>
          </p:cNvCxnSpPr>
          <p:nvPr/>
        </p:nvCxnSpPr>
        <p:spPr>
          <a:xfrm flipH="1">
            <a:off x="6717722" y="4315370"/>
            <a:ext cx="79530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56"/>
          <p:cNvCxnSpPr>
            <a:stCxn id="762" idx="2"/>
            <a:endCxn id="757" idx="0"/>
          </p:cNvCxnSpPr>
          <p:nvPr/>
        </p:nvCxnSpPr>
        <p:spPr>
          <a:xfrm>
            <a:off x="7513022" y="4315370"/>
            <a:ext cx="2322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5" name="Google Shape;765;p56"/>
          <p:cNvSpPr/>
          <p:nvPr/>
        </p:nvSpPr>
        <p:spPr>
          <a:xfrm>
            <a:off x="6538233" y="3391016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bc: 25</a:t>
            </a:r>
            <a:endParaRPr/>
          </a:p>
        </p:txBody>
      </p:sp>
      <p:cxnSp>
        <p:nvCxnSpPr>
          <p:cNvPr id="766" name="Google Shape;766;p56"/>
          <p:cNvCxnSpPr>
            <a:stCxn id="765" idx="2"/>
            <a:endCxn id="758" idx="0"/>
          </p:cNvCxnSpPr>
          <p:nvPr/>
        </p:nvCxnSpPr>
        <p:spPr>
          <a:xfrm flipH="1">
            <a:off x="5299383" y="3711416"/>
            <a:ext cx="175260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56"/>
          <p:cNvCxnSpPr>
            <a:stCxn id="765" idx="2"/>
            <a:endCxn id="759" idx="0"/>
          </p:cNvCxnSpPr>
          <p:nvPr/>
        </p:nvCxnSpPr>
        <p:spPr>
          <a:xfrm flipH="1">
            <a:off x="6326883" y="3711416"/>
            <a:ext cx="72510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8" name="Google Shape;768;p56"/>
          <p:cNvSpPr/>
          <p:nvPr/>
        </p:nvSpPr>
        <p:spPr>
          <a:xfrm>
            <a:off x="7574233" y="3391034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def: 30</a:t>
            </a:r>
            <a:endParaRPr/>
          </a:p>
        </p:txBody>
      </p:sp>
      <p:cxnSp>
        <p:nvCxnSpPr>
          <p:cNvPr id="769" name="Google Shape;769;p56"/>
          <p:cNvCxnSpPr>
            <a:stCxn id="768" idx="2"/>
            <a:endCxn id="762" idx="0"/>
          </p:cNvCxnSpPr>
          <p:nvPr/>
        </p:nvCxnSpPr>
        <p:spPr>
          <a:xfrm flipH="1">
            <a:off x="7512883" y="3711434"/>
            <a:ext cx="5751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56"/>
          <p:cNvCxnSpPr>
            <a:stCxn id="768" idx="2"/>
            <a:endCxn id="760" idx="0"/>
          </p:cNvCxnSpPr>
          <p:nvPr/>
        </p:nvCxnSpPr>
        <p:spPr>
          <a:xfrm>
            <a:off x="8087983" y="3711434"/>
            <a:ext cx="44820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p56"/>
          <p:cNvSpPr/>
          <p:nvPr/>
        </p:nvSpPr>
        <p:spPr>
          <a:xfrm>
            <a:off x="7269433" y="2705234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bcdef: 55</a:t>
            </a:r>
            <a:endParaRPr/>
          </a:p>
        </p:txBody>
      </p:sp>
      <p:cxnSp>
        <p:nvCxnSpPr>
          <p:cNvPr id="772" name="Google Shape;772;p56"/>
          <p:cNvCxnSpPr>
            <a:stCxn id="771" idx="2"/>
            <a:endCxn id="765" idx="0"/>
          </p:cNvCxnSpPr>
          <p:nvPr/>
        </p:nvCxnSpPr>
        <p:spPr>
          <a:xfrm flipH="1">
            <a:off x="7052083" y="3025634"/>
            <a:ext cx="7311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56"/>
          <p:cNvCxnSpPr>
            <a:stCxn id="771" idx="2"/>
            <a:endCxn id="768" idx="0"/>
          </p:cNvCxnSpPr>
          <p:nvPr/>
        </p:nvCxnSpPr>
        <p:spPr>
          <a:xfrm>
            <a:off x="7783183" y="3025634"/>
            <a:ext cx="3048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" name="Google Shape;774;p56"/>
          <p:cNvSpPr/>
          <p:nvPr/>
        </p:nvSpPr>
        <p:spPr>
          <a:xfrm>
            <a:off x="7115374" y="2019425"/>
            <a:ext cx="11436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bcdef: 100</a:t>
            </a:r>
            <a:endParaRPr/>
          </a:p>
        </p:txBody>
      </p:sp>
      <p:cxnSp>
        <p:nvCxnSpPr>
          <p:cNvPr id="775" name="Google Shape;775;p56"/>
          <p:cNvCxnSpPr>
            <a:stCxn id="774" idx="2"/>
            <a:endCxn id="761" idx="0"/>
          </p:cNvCxnSpPr>
          <p:nvPr/>
        </p:nvCxnSpPr>
        <p:spPr>
          <a:xfrm flipH="1">
            <a:off x="6755374" y="2339825"/>
            <a:ext cx="9318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56"/>
          <p:cNvCxnSpPr>
            <a:stCxn id="774" idx="2"/>
            <a:endCxn id="771" idx="0"/>
          </p:cNvCxnSpPr>
          <p:nvPr/>
        </p:nvCxnSpPr>
        <p:spPr>
          <a:xfrm>
            <a:off x="7687174" y="2339825"/>
            <a:ext cx="960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7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Huffman’s Algorithm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783" name="Google Shape;783;p57"/>
          <p:cNvSpPr txBox="1"/>
          <p:nvPr>
            <p:ph idx="1" type="body"/>
          </p:nvPr>
        </p:nvSpPr>
        <p:spPr>
          <a:xfrm>
            <a:off x="345125" y="1152475"/>
            <a:ext cx="8487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Now label each left child 0, and each right child 1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prefix codes for each letter can be found by tracing the path to that node in this tree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84" name="Google Shape;784;p57"/>
          <p:cNvGraphicFramePr/>
          <p:nvPr/>
        </p:nvGraphicFramePr>
        <p:xfrm>
          <a:off x="532050" y="227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{8CF6057B-D2A2-4F90-A4D5-94C6FAA71D02}</a:tableStyleId>
              </a:tblPr>
              <a:tblGrid>
                <a:gridCol w="1149475"/>
                <a:gridCol w="1149475"/>
                <a:gridCol w="1149475"/>
              </a:tblGrid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Character</a:t>
                      </a:r>
                      <a:endParaRPr b="1"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Frequency</a:t>
                      </a:r>
                      <a:endParaRPr b="1" i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Prefix Code</a:t>
                      </a:r>
                      <a:endParaRPr b="1" i="1"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5" name="Google Shape;785;p57"/>
          <p:cNvSpPr/>
          <p:nvPr/>
        </p:nvSpPr>
        <p:spPr>
          <a:xfrm>
            <a:off x="6203847" y="4615595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f: 5</a:t>
            </a:r>
            <a:endParaRPr/>
          </a:p>
        </p:txBody>
      </p:sp>
      <p:sp>
        <p:nvSpPr>
          <p:cNvPr id="786" name="Google Shape;786;p57"/>
          <p:cNvSpPr/>
          <p:nvPr/>
        </p:nvSpPr>
        <p:spPr>
          <a:xfrm>
            <a:off x="7231347" y="4621019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e: 9</a:t>
            </a:r>
            <a:endParaRPr/>
          </a:p>
        </p:txBody>
      </p:sp>
      <p:sp>
        <p:nvSpPr>
          <p:cNvPr id="787" name="Google Shape;787;p57"/>
          <p:cNvSpPr/>
          <p:nvPr/>
        </p:nvSpPr>
        <p:spPr>
          <a:xfrm>
            <a:off x="4785633" y="4000616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 12</a:t>
            </a:r>
            <a:endParaRPr/>
          </a:p>
        </p:txBody>
      </p:sp>
      <p:sp>
        <p:nvSpPr>
          <p:cNvPr id="788" name="Google Shape;788;p57"/>
          <p:cNvSpPr/>
          <p:nvPr/>
        </p:nvSpPr>
        <p:spPr>
          <a:xfrm>
            <a:off x="5813133" y="4004913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 13</a:t>
            </a:r>
            <a:endParaRPr/>
          </a:p>
        </p:txBody>
      </p:sp>
      <p:sp>
        <p:nvSpPr>
          <p:cNvPr id="789" name="Google Shape;789;p57"/>
          <p:cNvSpPr/>
          <p:nvPr/>
        </p:nvSpPr>
        <p:spPr>
          <a:xfrm>
            <a:off x="8022451" y="4000634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d: 16</a:t>
            </a:r>
            <a:endParaRPr/>
          </a:p>
        </p:txBody>
      </p:sp>
      <p:sp>
        <p:nvSpPr>
          <p:cNvPr id="790" name="Google Shape;790;p57"/>
          <p:cNvSpPr/>
          <p:nvPr/>
        </p:nvSpPr>
        <p:spPr>
          <a:xfrm>
            <a:off x="6241694" y="2705236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45</a:t>
            </a:r>
            <a:endParaRPr/>
          </a:p>
        </p:txBody>
      </p:sp>
      <p:sp>
        <p:nvSpPr>
          <p:cNvPr id="791" name="Google Shape;791;p57"/>
          <p:cNvSpPr/>
          <p:nvPr/>
        </p:nvSpPr>
        <p:spPr>
          <a:xfrm>
            <a:off x="6999272" y="3994970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ef: 14</a:t>
            </a:r>
            <a:endParaRPr/>
          </a:p>
        </p:txBody>
      </p:sp>
      <p:cxnSp>
        <p:nvCxnSpPr>
          <p:cNvPr id="792" name="Google Shape;792;p57"/>
          <p:cNvCxnSpPr>
            <a:stCxn id="791" idx="2"/>
            <a:endCxn id="785" idx="0"/>
          </p:cNvCxnSpPr>
          <p:nvPr/>
        </p:nvCxnSpPr>
        <p:spPr>
          <a:xfrm flipH="1">
            <a:off x="6717722" y="4315370"/>
            <a:ext cx="79530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57"/>
          <p:cNvCxnSpPr>
            <a:stCxn id="791" idx="2"/>
            <a:endCxn id="786" idx="0"/>
          </p:cNvCxnSpPr>
          <p:nvPr/>
        </p:nvCxnSpPr>
        <p:spPr>
          <a:xfrm>
            <a:off x="7513022" y="4315370"/>
            <a:ext cx="2322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4" name="Google Shape;794;p57"/>
          <p:cNvSpPr/>
          <p:nvPr/>
        </p:nvSpPr>
        <p:spPr>
          <a:xfrm>
            <a:off x="6538233" y="3391016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bc: 25</a:t>
            </a:r>
            <a:endParaRPr/>
          </a:p>
        </p:txBody>
      </p:sp>
      <p:cxnSp>
        <p:nvCxnSpPr>
          <p:cNvPr id="795" name="Google Shape;795;p57"/>
          <p:cNvCxnSpPr>
            <a:stCxn id="794" idx="2"/>
            <a:endCxn id="787" idx="0"/>
          </p:cNvCxnSpPr>
          <p:nvPr/>
        </p:nvCxnSpPr>
        <p:spPr>
          <a:xfrm flipH="1">
            <a:off x="5299383" y="3711416"/>
            <a:ext cx="175260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57"/>
          <p:cNvCxnSpPr>
            <a:stCxn id="794" idx="2"/>
            <a:endCxn id="788" idx="0"/>
          </p:cNvCxnSpPr>
          <p:nvPr/>
        </p:nvCxnSpPr>
        <p:spPr>
          <a:xfrm flipH="1">
            <a:off x="6326883" y="3711416"/>
            <a:ext cx="72510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7" name="Google Shape;797;p57"/>
          <p:cNvSpPr/>
          <p:nvPr/>
        </p:nvSpPr>
        <p:spPr>
          <a:xfrm>
            <a:off x="7574233" y="3391034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def: 30</a:t>
            </a:r>
            <a:endParaRPr/>
          </a:p>
        </p:txBody>
      </p:sp>
      <p:cxnSp>
        <p:nvCxnSpPr>
          <p:cNvPr id="798" name="Google Shape;798;p57"/>
          <p:cNvCxnSpPr>
            <a:stCxn id="797" idx="2"/>
            <a:endCxn id="791" idx="0"/>
          </p:cNvCxnSpPr>
          <p:nvPr/>
        </p:nvCxnSpPr>
        <p:spPr>
          <a:xfrm flipH="1">
            <a:off x="7512883" y="3711434"/>
            <a:ext cx="5751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57"/>
          <p:cNvCxnSpPr>
            <a:stCxn id="797" idx="2"/>
            <a:endCxn id="789" idx="0"/>
          </p:cNvCxnSpPr>
          <p:nvPr/>
        </p:nvCxnSpPr>
        <p:spPr>
          <a:xfrm>
            <a:off x="8087983" y="3711434"/>
            <a:ext cx="44820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0" name="Google Shape;800;p57"/>
          <p:cNvSpPr/>
          <p:nvPr/>
        </p:nvSpPr>
        <p:spPr>
          <a:xfrm>
            <a:off x="7269433" y="2705234"/>
            <a:ext cx="10275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bcdef: 55</a:t>
            </a:r>
            <a:endParaRPr/>
          </a:p>
        </p:txBody>
      </p:sp>
      <p:cxnSp>
        <p:nvCxnSpPr>
          <p:cNvPr id="801" name="Google Shape;801;p57"/>
          <p:cNvCxnSpPr>
            <a:stCxn id="800" idx="2"/>
            <a:endCxn id="794" idx="0"/>
          </p:cNvCxnSpPr>
          <p:nvPr/>
        </p:nvCxnSpPr>
        <p:spPr>
          <a:xfrm flipH="1">
            <a:off x="7052083" y="3025634"/>
            <a:ext cx="7311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57"/>
          <p:cNvCxnSpPr>
            <a:stCxn id="800" idx="2"/>
            <a:endCxn id="797" idx="0"/>
          </p:cNvCxnSpPr>
          <p:nvPr/>
        </p:nvCxnSpPr>
        <p:spPr>
          <a:xfrm>
            <a:off x="7783183" y="3025634"/>
            <a:ext cx="3048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3" name="Google Shape;803;p57"/>
          <p:cNvSpPr/>
          <p:nvPr/>
        </p:nvSpPr>
        <p:spPr>
          <a:xfrm>
            <a:off x="7115374" y="2019425"/>
            <a:ext cx="11436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abcdef: 100</a:t>
            </a:r>
            <a:endParaRPr/>
          </a:p>
        </p:txBody>
      </p:sp>
      <p:cxnSp>
        <p:nvCxnSpPr>
          <p:cNvPr id="804" name="Google Shape;804;p57"/>
          <p:cNvCxnSpPr>
            <a:stCxn id="803" idx="2"/>
            <a:endCxn id="790" idx="0"/>
          </p:cNvCxnSpPr>
          <p:nvPr/>
        </p:nvCxnSpPr>
        <p:spPr>
          <a:xfrm flipH="1">
            <a:off x="6755374" y="2339825"/>
            <a:ext cx="9318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57"/>
          <p:cNvCxnSpPr>
            <a:stCxn id="803" idx="2"/>
            <a:endCxn id="800" idx="0"/>
          </p:cNvCxnSpPr>
          <p:nvPr/>
        </p:nvCxnSpPr>
        <p:spPr>
          <a:xfrm>
            <a:off x="7687174" y="2339825"/>
            <a:ext cx="960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Google Shape;806;p57"/>
          <p:cNvSpPr txBox="1"/>
          <p:nvPr/>
        </p:nvSpPr>
        <p:spPr>
          <a:xfrm>
            <a:off x="6810575" y="2323650"/>
            <a:ext cx="304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807" name="Google Shape;807;p57"/>
          <p:cNvSpPr txBox="1"/>
          <p:nvPr/>
        </p:nvSpPr>
        <p:spPr>
          <a:xfrm>
            <a:off x="7724975" y="2323650"/>
            <a:ext cx="304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808" name="Google Shape;808;p57"/>
          <p:cNvSpPr txBox="1"/>
          <p:nvPr/>
        </p:nvSpPr>
        <p:spPr>
          <a:xfrm>
            <a:off x="7953575" y="3085650"/>
            <a:ext cx="304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809" name="Google Shape;809;p57"/>
          <p:cNvSpPr txBox="1"/>
          <p:nvPr/>
        </p:nvSpPr>
        <p:spPr>
          <a:xfrm>
            <a:off x="8410775" y="3695250"/>
            <a:ext cx="304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810" name="Google Shape;810;p57"/>
          <p:cNvSpPr txBox="1"/>
          <p:nvPr/>
        </p:nvSpPr>
        <p:spPr>
          <a:xfrm>
            <a:off x="7648775" y="4304850"/>
            <a:ext cx="304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811" name="Google Shape;811;p57"/>
          <p:cNvSpPr txBox="1"/>
          <p:nvPr/>
        </p:nvSpPr>
        <p:spPr>
          <a:xfrm>
            <a:off x="6734375" y="3695250"/>
            <a:ext cx="304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812" name="Google Shape;812;p57"/>
          <p:cNvSpPr txBox="1"/>
          <p:nvPr/>
        </p:nvSpPr>
        <p:spPr>
          <a:xfrm>
            <a:off x="6962975" y="3085650"/>
            <a:ext cx="304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813" name="Google Shape;813;p57"/>
          <p:cNvSpPr txBox="1"/>
          <p:nvPr/>
        </p:nvSpPr>
        <p:spPr>
          <a:xfrm>
            <a:off x="7420175" y="3695250"/>
            <a:ext cx="304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814" name="Google Shape;814;p57"/>
          <p:cNvSpPr txBox="1"/>
          <p:nvPr/>
        </p:nvSpPr>
        <p:spPr>
          <a:xfrm>
            <a:off x="6658175" y="4304850"/>
            <a:ext cx="304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815" name="Google Shape;815;p57"/>
          <p:cNvSpPr txBox="1"/>
          <p:nvPr/>
        </p:nvSpPr>
        <p:spPr>
          <a:xfrm>
            <a:off x="5362775" y="3695250"/>
            <a:ext cx="304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8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58"/>
          <p:cNvSpPr txBox="1"/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" sz="3600"/>
              <a:t>Detecting and Correcting Errors</a:t>
            </a:r>
            <a:endParaRPr sz="3600"/>
          </a:p>
        </p:txBody>
      </p:sp>
      <p:sp>
        <p:nvSpPr>
          <p:cNvPr id="822" name="Google Shape;822;p58"/>
          <p:cNvSpPr txBox="1"/>
          <p:nvPr>
            <p:ph idx="1" type="subTitle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2050U - Computer Architecture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23" name="Google Shape;823;p58"/>
          <p:cNvPicPr preferRelativeResize="0"/>
          <p:nvPr/>
        </p:nvPicPr>
        <p:blipFill rotWithShape="1">
          <a:blip r:embed="rId3">
            <a:alphaModFix/>
          </a:blip>
          <a:srcRect b="17339" l="6757" r="6722" t="14096"/>
          <a:stretch/>
        </p:blipFill>
        <p:spPr>
          <a:xfrm>
            <a:off x="6527344" y="4155309"/>
            <a:ext cx="2195570" cy="61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58"/>
          <p:cNvPicPr preferRelativeResize="0"/>
          <p:nvPr/>
        </p:nvPicPr>
        <p:blipFill rotWithShape="1">
          <a:blip r:embed="rId4">
            <a:alphaModFix amt="5000"/>
          </a:blip>
          <a:srcRect b="20854" l="23570" r="0" t="0"/>
          <a:stretch/>
        </p:blipFill>
        <p:spPr>
          <a:xfrm>
            <a:off x="0" y="0"/>
            <a:ext cx="39488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Detection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30" name="Google Shape;830;p59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simplest way to detect an error is to use a parity bit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 redundant bit to ensure that no bits were changed (0 </a:t>
            </a:r>
            <a:r>
              <a:rPr lang="en">
                <a:solidFill>
                  <a:schemeClr val="dk1"/>
                </a:solidFill>
              </a:rPr>
              <a:t>➝</a:t>
            </a:r>
            <a:r>
              <a:rPr lang="en">
                <a:solidFill>
                  <a:srgbClr val="000000"/>
                </a:solidFill>
              </a:rPr>
              <a:t> 1, 1 ➝ 0)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Even parity - set the parity bit such that the total number of 1s is even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Odd parity - set the parity bit such that the total number of 1s is odd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Can only detect single-bit errors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Cannot correct the error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Detection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36" name="Google Shape;836;p60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Example (even parity):  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Sent: 	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0000 0110 0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Received:	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0000 01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total number of 1s is 1, which is odd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Therefore, there must have been an error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Detection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42" name="Google Shape;842;p61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Another e</a:t>
            </a:r>
            <a:r>
              <a:rPr lang="en">
                <a:solidFill>
                  <a:srgbClr val="000000"/>
                </a:solidFill>
              </a:rPr>
              <a:t>xample (even parity):  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Sent: 	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0000 0110 0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Received:	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0 01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0 0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total number of 1s is 2, which is even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No error is detected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Hamming Distance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48" name="Google Shape;848;p62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Hamming distance is the number of symbols in one string that are different from the symbols at the same location in another string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Example: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001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011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1011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001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011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1011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solidFill>
                  <a:srgbClr val="000000"/>
                </a:solidFill>
              </a:rPr>
              <a:t>Hamming distance: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49" name="Google Shape;849;p62"/>
          <p:cNvCxnSpPr/>
          <p:nvPr/>
        </p:nvCxnSpPr>
        <p:spPr>
          <a:xfrm rot="10800000">
            <a:off x="1825916" y="2662984"/>
            <a:ext cx="0" cy="2523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0" name="Google Shape;850;p62"/>
          <p:cNvCxnSpPr/>
          <p:nvPr/>
        </p:nvCxnSpPr>
        <p:spPr>
          <a:xfrm rot="10800000">
            <a:off x="2244297" y="2662984"/>
            <a:ext cx="0" cy="2523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1" name="Google Shape;851;p62"/>
          <p:cNvCxnSpPr/>
          <p:nvPr/>
        </p:nvCxnSpPr>
        <p:spPr>
          <a:xfrm rot="10800000">
            <a:off x="2521420" y="2662984"/>
            <a:ext cx="0" cy="2523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62"/>
          <p:cNvCxnSpPr/>
          <p:nvPr/>
        </p:nvCxnSpPr>
        <p:spPr>
          <a:xfrm rot="10800000">
            <a:off x="3197516" y="2662984"/>
            <a:ext cx="0" cy="2523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Voltage Characteristics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45125" y="1152475"/>
            <a:ext cx="84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Let’s say we decide that 0.0v is a 0 and 0.35v is a 1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we receive 2.5v?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would be better to design circuits that are not so black and white: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0: 0.00-0.05v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1: 0.30-0.35v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Undefined, otherwise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725" y="2380820"/>
            <a:ext cx="3908300" cy="24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Hamming Distance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58" name="Google Shape;858;p63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parity bit can only detect errors where the hamming distance is 1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One way to improve our resistance to errors is to choose an encoding where the hamming distance between values is larger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Example: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000 </a:t>
            </a:r>
            <a:r>
              <a:rPr lang="en">
                <a:solidFill>
                  <a:srgbClr val="000000"/>
                </a:solidFill>
              </a:rPr>
              <a:t>represents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111 </a:t>
            </a:r>
            <a:r>
              <a:rPr lang="en">
                <a:solidFill>
                  <a:srgbClr val="000000"/>
                </a:solidFill>
              </a:rPr>
              <a:t>represents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Now, if we receive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010</a:t>
            </a:r>
            <a:r>
              <a:rPr lang="en">
                <a:solidFill>
                  <a:srgbClr val="000000"/>
                </a:solidFill>
              </a:rPr>
              <a:t>, we could assume that this was a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000000"/>
                </a:solidFill>
              </a:rPr>
              <a:t> value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4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Correction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65" name="Google Shape;865;p64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following is a simple scheme for encoding data such that errors are correctable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scheme used by ECC RAM is similar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the left diagram, we have 4 bits of information encoded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 the centre diagram, the ‘parity’ bits have been added to make even parity within the circles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parity overlaps, so that we can figure out which bit is in error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right diagram shows an example with a data bit error (parity bit errors are similar)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6" name="Google Shape;86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700" y="3245250"/>
            <a:ext cx="6889200" cy="22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65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Correction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73" name="Google Shape;873;p65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do an example</a:t>
            </a:r>
            <a:r>
              <a:rPr lang="en">
                <a:solidFill>
                  <a:schemeClr val="dk1"/>
                </a:solidFill>
              </a:rPr>
              <a:t> (even parity)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Consider the following bits: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1100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4" name="Google Shape;874;p65"/>
          <p:cNvSpPr/>
          <p:nvPr/>
        </p:nvSpPr>
        <p:spPr>
          <a:xfrm>
            <a:off x="4405950" y="18948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65"/>
          <p:cNvSpPr/>
          <p:nvPr/>
        </p:nvSpPr>
        <p:spPr>
          <a:xfrm>
            <a:off x="4405950" y="29616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5"/>
          <p:cNvSpPr/>
          <p:nvPr/>
        </p:nvSpPr>
        <p:spPr>
          <a:xfrm>
            <a:off x="5396550" y="2410303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65"/>
          <p:cNvSpPr txBox="1"/>
          <p:nvPr/>
        </p:nvSpPr>
        <p:spPr>
          <a:xfrm>
            <a:off x="4997925" y="29472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78" name="Google Shape;878;p65"/>
          <p:cNvSpPr txBox="1"/>
          <p:nvPr/>
        </p:nvSpPr>
        <p:spPr>
          <a:xfrm>
            <a:off x="5408039" y="29763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79" name="Google Shape;879;p65"/>
          <p:cNvSpPr txBox="1"/>
          <p:nvPr/>
        </p:nvSpPr>
        <p:spPr>
          <a:xfrm>
            <a:off x="5626934" y="26424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80" name="Google Shape;880;p65"/>
          <p:cNvSpPr txBox="1"/>
          <p:nvPr/>
        </p:nvSpPr>
        <p:spPr>
          <a:xfrm>
            <a:off x="5626934" y="3299161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81" name="Google Shape;881;p65"/>
          <p:cNvSpPr txBox="1"/>
          <p:nvPr/>
        </p:nvSpPr>
        <p:spPr>
          <a:xfrm>
            <a:off x="5074125" y="154799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82" name="Google Shape;882;p65"/>
          <p:cNvSpPr txBox="1"/>
          <p:nvPr/>
        </p:nvSpPr>
        <p:spPr>
          <a:xfrm>
            <a:off x="5074125" y="43868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83" name="Google Shape;883;p65"/>
          <p:cNvSpPr txBox="1"/>
          <p:nvPr/>
        </p:nvSpPr>
        <p:spPr>
          <a:xfrm>
            <a:off x="7017944" y="29390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6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Correction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90" name="Google Shape;890;p66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do an example (even parity)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What should the parity bit be for A?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1" name="Google Shape;891;p66"/>
          <p:cNvSpPr/>
          <p:nvPr/>
        </p:nvSpPr>
        <p:spPr>
          <a:xfrm>
            <a:off x="4405950" y="18948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66"/>
          <p:cNvSpPr/>
          <p:nvPr/>
        </p:nvSpPr>
        <p:spPr>
          <a:xfrm>
            <a:off x="4405950" y="29616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66"/>
          <p:cNvSpPr/>
          <p:nvPr/>
        </p:nvSpPr>
        <p:spPr>
          <a:xfrm>
            <a:off x="5396550" y="2410303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66"/>
          <p:cNvSpPr txBox="1"/>
          <p:nvPr/>
        </p:nvSpPr>
        <p:spPr>
          <a:xfrm>
            <a:off x="4997925" y="29472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95" name="Google Shape;895;p66"/>
          <p:cNvSpPr txBox="1"/>
          <p:nvPr/>
        </p:nvSpPr>
        <p:spPr>
          <a:xfrm>
            <a:off x="5408039" y="29763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96" name="Google Shape;896;p66"/>
          <p:cNvSpPr txBox="1"/>
          <p:nvPr/>
        </p:nvSpPr>
        <p:spPr>
          <a:xfrm>
            <a:off x="5626934" y="26424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97" name="Google Shape;897;p66"/>
          <p:cNvSpPr txBox="1"/>
          <p:nvPr/>
        </p:nvSpPr>
        <p:spPr>
          <a:xfrm>
            <a:off x="5626934" y="3299161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98" name="Google Shape;898;p66"/>
          <p:cNvSpPr txBox="1"/>
          <p:nvPr/>
        </p:nvSpPr>
        <p:spPr>
          <a:xfrm>
            <a:off x="5074125" y="154799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99" name="Google Shape;899;p66"/>
          <p:cNvSpPr txBox="1"/>
          <p:nvPr/>
        </p:nvSpPr>
        <p:spPr>
          <a:xfrm>
            <a:off x="5074125" y="43868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900" name="Google Shape;900;p66"/>
          <p:cNvSpPr txBox="1"/>
          <p:nvPr/>
        </p:nvSpPr>
        <p:spPr>
          <a:xfrm>
            <a:off x="7017944" y="29390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7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Correction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07" name="Google Shape;907;p67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do an example (even parity)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What should the parity bit be for A?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8" name="Google Shape;908;p67"/>
          <p:cNvSpPr/>
          <p:nvPr/>
        </p:nvSpPr>
        <p:spPr>
          <a:xfrm>
            <a:off x="4405950" y="18948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67"/>
          <p:cNvSpPr/>
          <p:nvPr/>
        </p:nvSpPr>
        <p:spPr>
          <a:xfrm>
            <a:off x="4405950" y="29616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67"/>
          <p:cNvSpPr/>
          <p:nvPr/>
        </p:nvSpPr>
        <p:spPr>
          <a:xfrm>
            <a:off x="5396550" y="2410303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67"/>
          <p:cNvSpPr txBox="1"/>
          <p:nvPr/>
        </p:nvSpPr>
        <p:spPr>
          <a:xfrm>
            <a:off x="4997925" y="29472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2" name="Google Shape;912;p67"/>
          <p:cNvSpPr txBox="1"/>
          <p:nvPr/>
        </p:nvSpPr>
        <p:spPr>
          <a:xfrm>
            <a:off x="5408039" y="29763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3" name="Google Shape;913;p67"/>
          <p:cNvSpPr txBox="1"/>
          <p:nvPr/>
        </p:nvSpPr>
        <p:spPr>
          <a:xfrm>
            <a:off x="5626934" y="26424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4" name="Google Shape;914;p67"/>
          <p:cNvSpPr txBox="1"/>
          <p:nvPr/>
        </p:nvSpPr>
        <p:spPr>
          <a:xfrm>
            <a:off x="5626934" y="3299161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5" name="Google Shape;915;p67"/>
          <p:cNvSpPr txBox="1"/>
          <p:nvPr/>
        </p:nvSpPr>
        <p:spPr>
          <a:xfrm>
            <a:off x="5074125" y="154799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16" name="Google Shape;916;p67"/>
          <p:cNvSpPr txBox="1"/>
          <p:nvPr/>
        </p:nvSpPr>
        <p:spPr>
          <a:xfrm>
            <a:off x="5074125" y="43868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917" name="Google Shape;917;p67"/>
          <p:cNvSpPr txBox="1"/>
          <p:nvPr/>
        </p:nvSpPr>
        <p:spPr>
          <a:xfrm>
            <a:off x="7017944" y="29390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918" name="Google Shape;918;p67"/>
          <p:cNvSpPr txBox="1"/>
          <p:nvPr/>
        </p:nvSpPr>
        <p:spPr>
          <a:xfrm>
            <a:off x="5111506" y="2358522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8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Correction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25" name="Google Shape;925;p68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do an example (even parity)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What should the parity bit be for B?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6" name="Google Shape;926;p68"/>
          <p:cNvSpPr/>
          <p:nvPr/>
        </p:nvSpPr>
        <p:spPr>
          <a:xfrm>
            <a:off x="4405950" y="18948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68"/>
          <p:cNvSpPr/>
          <p:nvPr/>
        </p:nvSpPr>
        <p:spPr>
          <a:xfrm>
            <a:off x="4405950" y="29616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68"/>
          <p:cNvSpPr/>
          <p:nvPr/>
        </p:nvSpPr>
        <p:spPr>
          <a:xfrm>
            <a:off x="5396550" y="2410303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68"/>
          <p:cNvSpPr txBox="1"/>
          <p:nvPr/>
        </p:nvSpPr>
        <p:spPr>
          <a:xfrm>
            <a:off x="4997925" y="29472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30" name="Google Shape;930;p68"/>
          <p:cNvSpPr txBox="1"/>
          <p:nvPr/>
        </p:nvSpPr>
        <p:spPr>
          <a:xfrm>
            <a:off x="5408039" y="29763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31" name="Google Shape;931;p68"/>
          <p:cNvSpPr txBox="1"/>
          <p:nvPr/>
        </p:nvSpPr>
        <p:spPr>
          <a:xfrm>
            <a:off x="5626934" y="26424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32" name="Google Shape;932;p68"/>
          <p:cNvSpPr txBox="1"/>
          <p:nvPr/>
        </p:nvSpPr>
        <p:spPr>
          <a:xfrm>
            <a:off x="5626934" y="3299161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33" name="Google Shape;933;p68"/>
          <p:cNvSpPr txBox="1"/>
          <p:nvPr/>
        </p:nvSpPr>
        <p:spPr>
          <a:xfrm>
            <a:off x="5074125" y="154799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34" name="Google Shape;934;p68"/>
          <p:cNvSpPr txBox="1"/>
          <p:nvPr/>
        </p:nvSpPr>
        <p:spPr>
          <a:xfrm>
            <a:off x="5074125" y="43868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935" name="Google Shape;935;p68"/>
          <p:cNvSpPr txBox="1"/>
          <p:nvPr/>
        </p:nvSpPr>
        <p:spPr>
          <a:xfrm>
            <a:off x="7017944" y="29390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936" name="Google Shape;936;p68"/>
          <p:cNvSpPr txBox="1"/>
          <p:nvPr/>
        </p:nvSpPr>
        <p:spPr>
          <a:xfrm>
            <a:off x="5111506" y="2358522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69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Correction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43" name="Google Shape;943;p69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do an example (even parity)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What should the parity bit be for B?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4" name="Google Shape;944;p69"/>
          <p:cNvSpPr/>
          <p:nvPr/>
        </p:nvSpPr>
        <p:spPr>
          <a:xfrm>
            <a:off x="4405950" y="18948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69"/>
          <p:cNvSpPr/>
          <p:nvPr/>
        </p:nvSpPr>
        <p:spPr>
          <a:xfrm>
            <a:off x="4405950" y="29616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69"/>
          <p:cNvSpPr/>
          <p:nvPr/>
        </p:nvSpPr>
        <p:spPr>
          <a:xfrm>
            <a:off x="5396550" y="2410303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69"/>
          <p:cNvSpPr txBox="1"/>
          <p:nvPr/>
        </p:nvSpPr>
        <p:spPr>
          <a:xfrm>
            <a:off x="4997925" y="29472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48" name="Google Shape;948;p69"/>
          <p:cNvSpPr txBox="1"/>
          <p:nvPr/>
        </p:nvSpPr>
        <p:spPr>
          <a:xfrm>
            <a:off x="5408039" y="29763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49" name="Google Shape;949;p69"/>
          <p:cNvSpPr txBox="1"/>
          <p:nvPr/>
        </p:nvSpPr>
        <p:spPr>
          <a:xfrm>
            <a:off x="5626934" y="26424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0" name="Google Shape;950;p69"/>
          <p:cNvSpPr txBox="1"/>
          <p:nvPr/>
        </p:nvSpPr>
        <p:spPr>
          <a:xfrm>
            <a:off x="5626934" y="3299161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1" name="Google Shape;951;p69"/>
          <p:cNvSpPr txBox="1"/>
          <p:nvPr/>
        </p:nvSpPr>
        <p:spPr>
          <a:xfrm>
            <a:off x="5074125" y="154799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52" name="Google Shape;952;p69"/>
          <p:cNvSpPr txBox="1"/>
          <p:nvPr/>
        </p:nvSpPr>
        <p:spPr>
          <a:xfrm>
            <a:off x="5074125" y="43868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953" name="Google Shape;953;p69"/>
          <p:cNvSpPr txBox="1"/>
          <p:nvPr/>
        </p:nvSpPr>
        <p:spPr>
          <a:xfrm>
            <a:off x="7017944" y="29390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954" name="Google Shape;954;p69"/>
          <p:cNvSpPr txBox="1"/>
          <p:nvPr/>
        </p:nvSpPr>
        <p:spPr>
          <a:xfrm>
            <a:off x="5111506" y="2358522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5" name="Google Shape;955;p69"/>
          <p:cNvSpPr txBox="1"/>
          <p:nvPr/>
        </p:nvSpPr>
        <p:spPr>
          <a:xfrm>
            <a:off x="5103239" y="35859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70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Correction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62" name="Google Shape;962;p70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do an example (even parity)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What should the parity bit be for C?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3" name="Google Shape;963;p70"/>
          <p:cNvSpPr/>
          <p:nvPr/>
        </p:nvSpPr>
        <p:spPr>
          <a:xfrm>
            <a:off x="4405950" y="18948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70"/>
          <p:cNvSpPr/>
          <p:nvPr/>
        </p:nvSpPr>
        <p:spPr>
          <a:xfrm>
            <a:off x="4405950" y="29616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70"/>
          <p:cNvSpPr/>
          <p:nvPr/>
        </p:nvSpPr>
        <p:spPr>
          <a:xfrm>
            <a:off x="5396550" y="2410303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70"/>
          <p:cNvSpPr txBox="1"/>
          <p:nvPr/>
        </p:nvSpPr>
        <p:spPr>
          <a:xfrm>
            <a:off x="4997925" y="29472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67" name="Google Shape;967;p70"/>
          <p:cNvSpPr txBox="1"/>
          <p:nvPr/>
        </p:nvSpPr>
        <p:spPr>
          <a:xfrm>
            <a:off x="5408039" y="29763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68" name="Google Shape;968;p70"/>
          <p:cNvSpPr txBox="1"/>
          <p:nvPr/>
        </p:nvSpPr>
        <p:spPr>
          <a:xfrm>
            <a:off x="5626934" y="26424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69" name="Google Shape;969;p70"/>
          <p:cNvSpPr txBox="1"/>
          <p:nvPr/>
        </p:nvSpPr>
        <p:spPr>
          <a:xfrm>
            <a:off x="5626934" y="3299161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70" name="Google Shape;970;p70"/>
          <p:cNvSpPr txBox="1"/>
          <p:nvPr/>
        </p:nvSpPr>
        <p:spPr>
          <a:xfrm>
            <a:off x="5074125" y="154799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71" name="Google Shape;971;p70"/>
          <p:cNvSpPr txBox="1"/>
          <p:nvPr/>
        </p:nvSpPr>
        <p:spPr>
          <a:xfrm>
            <a:off x="5074125" y="43868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972" name="Google Shape;972;p70"/>
          <p:cNvSpPr txBox="1"/>
          <p:nvPr/>
        </p:nvSpPr>
        <p:spPr>
          <a:xfrm>
            <a:off x="7017944" y="29390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973" name="Google Shape;973;p70"/>
          <p:cNvSpPr txBox="1"/>
          <p:nvPr/>
        </p:nvSpPr>
        <p:spPr>
          <a:xfrm>
            <a:off x="5111506" y="2358522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74" name="Google Shape;974;p70"/>
          <p:cNvSpPr txBox="1"/>
          <p:nvPr/>
        </p:nvSpPr>
        <p:spPr>
          <a:xfrm>
            <a:off x="5103239" y="35859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1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Correction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81" name="Google Shape;981;p71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do an example (even parity)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What should the parity bit be for C?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2" name="Google Shape;982;p71"/>
          <p:cNvSpPr/>
          <p:nvPr/>
        </p:nvSpPr>
        <p:spPr>
          <a:xfrm>
            <a:off x="4405950" y="18948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71"/>
          <p:cNvSpPr/>
          <p:nvPr/>
        </p:nvSpPr>
        <p:spPr>
          <a:xfrm>
            <a:off x="4405950" y="29616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71"/>
          <p:cNvSpPr/>
          <p:nvPr/>
        </p:nvSpPr>
        <p:spPr>
          <a:xfrm>
            <a:off x="5396550" y="2410303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71"/>
          <p:cNvSpPr txBox="1"/>
          <p:nvPr/>
        </p:nvSpPr>
        <p:spPr>
          <a:xfrm>
            <a:off x="4997925" y="29472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6" name="Google Shape;986;p71"/>
          <p:cNvSpPr txBox="1"/>
          <p:nvPr/>
        </p:nvSpPr>
        <p:spPr>
          <a:xfrm>
            <a:off x="5408039" y="29763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87" name="Google Shape;987;p71"/>
          <p:cNvSpPr txBox="1"/>
          <p:nvPr/>
        </p:nvSpPr>
        <p:spPr>
          <a:xfrm>
            <a:off x="5626934" y="26424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88" name="Google Shape;988;p71"/>
          <p:cNvSpPr txBox="1"/>
          <p:nvPr/>
        </p:nvSpPr>
        <p:spPr>
          <a:xfrm>
            <a:off x="5626934" y="3299161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9" name="Google Shape;989;p71"/>
          <p:cNvSpPr txBox="1"/>
          <p:nvPr/>
        </p:nvSpPr>
        <p:spPr>
          <a:xfrm>
            <a:off x="5074125" y="154799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90" name="Google Shape;990;p71"/>
          <p:cNvSpPr txBox="1"/>
          <p:nvPr/>
        </p:nvSpPr>
        <p:spPr>
          <a:xfrm>
            <a:off x="5074125" y="43868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991" name="Google Shape;991;p71"/>
          <p:cNvSpPr txBox="1"/>
          <p:nvPr/>
        </p:nvSpPr>
        <p:spPr>
          <a:xfrm>
            <a:off x="7017944" y="29390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992" name="Google Shape;992;p71"/>
          <p:cNvSpPr txBox="1"/>
          <p:nvPr/>
        </p:nvSpPr>
        <p:spPr>
          <a:xfrm>
            <a:off x="5111506" y="2358522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93" name="Google Shape;993;p71"/>
          <p:cNvSpPr txBox="1"/>
          <p:nvPr/>
        </p:nvSpPr>
        <p:spPr>
          <a:xfrm>
            <a:off x="5103239" y="35859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4" name="Google Shape;994;p71"/>
          <p:cNvSpPr txBox="1"/>
          <p:nvPr/>
        </p:nvSpPr>
        <p:spPr>
          <a:xfrm>
            <a:off x="6122953" y="2927866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72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Correction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001" name="Google Shape;1001;p72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do another example (even parity)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Let’s verify the parity bits: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A: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2" name="Google Shape;1002;p72"/>
          <p:cNvSpPr/>
          <p:nvPr/>
        </p:nvSpPr>
        <p:spPr>
          <a:xfrm>
            <a:off x="4405950" y="18948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72"/>
          <p:cNvSpPr/>
          <p:nvPr/>
        </p:nvSpPr>
        <p:spPr>
          <a:xfrm>
            <a:off x="4405950" y="29616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72"/>
          <p:cNvSpPr/>
          <p:nvPr/>
        </p:nvSpPr>
        <p:spPr>
          <a:xfrm>
            <a:off x="5396550" y="2410303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72"/>
          <p:cNvSpPr txBox="1"/>
          <p:nvPr/>
        </p:nvSpPr>
        <p:spPr>
          <a:xfrm>
            <a:off x="4997925" y="29472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06" name="Google Shape;1006;p72"/>
          <p:cNvSpPr txBox="1"/>
          <p:nvPr/>
        </p:nvSpPr>
        <p:spPr>
          <a:xfrm>
            <a:off x="5408039" y="29763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07" name="Google Shape;1007;p72"/>
          <p:cNvSpPr txBox="1"/>
          <p:nvPr/>
        </p:nvSpPr>
        <p:spPr>
          <a:xfrm>
            <a:off x="5626934" y="26424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08" name="Google Shape;1008;p72"/>
          <p:cNvSpPr txBox="1"/>
          <p:nvPr/>
        </p:nvSpPr>
        <p:spPr>
          <a:xfrm>
            <a:off x="5626934" y="3299161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09" name="Google Shape;1009;p72"/>
          <p:cNvSpPr txBox="1"/>
          <p:nvPr/>
        </p:nvSpPr>
        <p:spPr>
          <a:xfrm>
            <a:off x="5074125" y="154799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10" name="Google Shape;1010;p72"/>
          <p:cNvSpPr txBox="1"/>
          <p:nvPr/>
        </p:nvSpPr>
        <p:spPr>
          <a:xfrm>
            <a:off x="5074125" y="43868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11" name="Google Shape;1011;p72"/>
          <p:cNvSpPr txBox="1"/>
          <p:nvPr/>
        </p:nvSpPr>
        <p:spPr>
          <a:xfrm>
            <a:off x="7017944" y="29390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12" name="Google Shape;1012;p72"/>
          <p:cNvSpPr txBox="1"/>
          <p:nvPr/>
        </p:nvSpPr>
        <p:spPr>
          <a:xfrm>
            <a:off x="5111506" y="2358522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13" name="Google Shape;1013;p72"/>
          <p:cNvSpPr txBox="1"/>
          <p:nvPr/>
        </p:nvSpPr>
        <p:spPr>
          <a:xfrm>
            <a:off x="5103239" y="35859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14" name="Google Shape;1014;p72"/>
          <p:cNvSpPr txBox="1"/>
          <p:nvPr/>
        </p:nvSpPr>
        <p:spPr>
          <a:xfrm>
            <a:off x="6122953" y="2927866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Converting from Binary to Decimal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45125" y="1152475"/>
            <a:ext cx="8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Converting from binary to decimal is rather easy: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1378075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1911475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2444875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978275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597150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4130550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4663950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5197350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73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Correction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021" name="Google Shape;1021;p73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do another example (even parity)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Let’s verify the parity bits: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A:  correct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B: 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22" name="Google Shape;1022;p73"/>
          <p:cNvSpPr/>
          <p:nvPr/>
        </p:nvSpPr>
        <p:spPr>
          <a:xfrm>
            <a:off x="4405950" y="18948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73"/>
          <p:cNvSpPr/>
          <p:nvPr/>
        </p:nvSpPr>
        <p:spPr>
          <a:xfrm>
            <a:off x="4405950" y="29616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73"/>
          <p:cNvSpPr/>
          <p:nvPr/>
        </p:nvSpPr>
        <p:spPr>
          <a:xfrm>
            <a:off x="5396550" y="2410303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73"/>
          <p:cNvSpPr txBox="1"/>
          <p:nvPr/>
        </p:nvSpPr>
        <p:spPr>
          <a:xfrm>
            <a:off x="4997925" y="29472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26" name="Google Shape;1026;p73"/>
          <p:cNvSpPr txBox="1"/>
          <p:nvPr/>
        </p:nvSpPr>
        <p:spPr>
          <a:xfrm>
            <a:off x="5408039" y="29763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27" name="Google Shape;1027;p73"/>
          <p:cNvSpPr txBox="1"/>
          <p:nvPr/>
        </p:nvSpPr>
        <p:spPr>
          <a:xfrm>
            <a:off x="5626934" y="26424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28" name="Google Shape;1028;p73"/>
          <p:cNvSpPr txBox="1"/>
          <p:nvPr/>
        </p:nvSpPr>
        <p:spPr>
          <a:xfrm>
            <a:off x="5626934" y="3299161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29" name="Google Shape;1029;p73"/>
          <p:cNvSpPr txBox="1"/>
          <p:nvPr/>
        </p:nvSpPr>
        <p:spPr>
          <a:xfrm>
            <a:off x="5074125" y="154799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30" name="Google Shape;1030;p73"/>
          <p:cNvSpPr txBox="1"/>
          <p:nvPr/>
        </p:nvSpPr>
        <p:spPr>
          <a:xfrm>
            <a:off x="5074125" y="43868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31" name="Google Shape;1031;p73"/>
          <p:cNvSpPr txBox="1"/>
          <p:nvPr/>
        </p:nvSpPr>
        <p:spPr>
          <a:xfrm>
            <a:off x="7017944" y="29390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32" name="Google Shape;1032;p73"/>
          <p:cNvSpPr txBox="1"/>
          <p:nvPr/>
        </p:nvSpPr>
        <p:spPr>
          <a:xfrm>
            <a:off x="5111506" y="2358522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33" name="Google Shape;1033;p73"/>
          <p:cNvSpPr txBox="1"/>
          <p:nvPr/>
        </p:nvSpPr>
        <p:spPr>
          <a:xfrm>
            <a:off x="5103239" y="35859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34" name="Google Shape;1034;p73"/>
          <p:cNvSpPr txBox="1"/>
          <p:nvPr/>
        </p:nvSpPr>
        <p:spPr>
          <a:xfrm>
            <a:off x="6122953" y="2927866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74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Correction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041" name="Google Shape;1041;p74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do another example (even parity)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Let’s verify the parity bits: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A:  correct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B:  incorrect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C: 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2" name="Google Shape;1042;p74"/>
          <p:cNvSpPr/>
          <p:nvPr/>
        </p:nvSpPr>
        <p:spPr>
          <a:xfrm>
            <a:off x="4405950" y="18948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74"/>
          <p:cNvSpPr/>
          <p:nvPr/>
        </p:nvSpPr>
        <p:spPr>
          <a:xfrm>
            <a:off x="4405950" y="29616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74"/>
          <p:cNvSpPr/>
          <p:nvPr/>
        </p:nvSpPr>
        <p:spPr>
          <a:xfrm>
            <a:off x="5396550" y="2410303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74"/>
          <p:cNvSpPr txBox="1"/>
          <p:nvPr/>
        </p:nvSpPr>
        <p:spPr>
          <a:xfrm>
            <a:off x="4997925" y="29472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6" name="Google Shape;1046;p74"/>
          <p:cNvSpPr txBox="1"/>
          <p:nvPr/>
        </p:nvSpPr>
        <p:spPr>
          <a:xfrm>
            <a:off x="5408039" y="29763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7" name="Google Shape;1047;p74"/>
          <p:cNvSpPr txBox="1"/>
          <p:nvPr/>
        </p:nvSpPr>
        <p:spPr>
          <a:xfrm>
            <a:off x="5626934" y="26424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48" name="Google Shape;1048;p74"/>
          <p:cNvSpPr txBox="1"/>
          <p:nvPr/>
        </p:nvSpPr>
        <p:spPr>
          <a:xfrm>
            <a:off x="5626934" y="3299161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49" name="Google Shape;1049;p74"/>
          <p:cNvSpPr txBox="1"/>
          <p:nvPr/>
        </p:nvSpPr>
        <p:spPr>
          <a:xfrm>
            <a:off x="5074125" y="154799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50" name="Google Shape;1050;p74"/>
          <p:cNvSpPr txBox="1"/>
          <p:nvPr/>
        </p:nvSpPr>
        <p:spPr>
          <a:xfrm>
            <a:off x="5074125" y="43868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51" name="Google Shape;1051;p74"/>
          <p:cNvSpPr txBox="1"/>
          <p:nvPr/>
        </p:nvSpPr>
        <p:spPr>
          <a:xfrm>
            <a:off x="7017944" y="29390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52" name="Google Shape;1052;p74"/>
          <p:cNvSpPr txBox="1"/>
          <p:nvPr/>
        </p:nvSpPr>
        <p:spPr>
          <a:xfrm>
            <a:off x="5111506" y="2358522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3" name="Google Shape;1053;p74"/>
          <p:cNvSpPr txBox="1"/>
          <p:nvPr/>
        </p:nvSpPr>
        <p:spPr>
          <a:xfrm>
            <a:off x="5103239" y="35859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4" name="Google Shape;1054;p74"/>
          <p:cNvSpPr txBox="1"/>
          <p:nvPr/>
        </p:nvSpPr>
        <p:spPr>
          <a:xfrm>
            <a:off x="6122953" y="2927866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5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Correction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061" name="Google Shape;1061;p75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do another example (even parity)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Let’s verify the parity bits: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A:  correct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B:  incorrect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C:  incorrect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Since the error must be in both B and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C, but not A, the error must be </a:t>
            </a:r>
            <a:r>
              <a:rPr b="1" lang="en">
                <a:solidFill>
                  <a:srgbClr val="073763"/>
                </a:solidFill>
              </a:rPr>
              <a:t>here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062" name="Google Shape;1062;p75"/>
          <p:cNvSpPr/>
          <p:nvPr/>
        </p:nvSpPr>
        <p:spPr>
          <a:xfrm>
            <a:off x="4405950" y="18948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75"/>
          <p:cNvSpPr/>
          <p:nvPr/>
        </p:nvSpPr>
        <p:spPr>
          <a:xfrm>
            <a:off x="4405950" y="29616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75"/>
          <p:cNvSpPr/>
          <p:nvPr/>
        </p:nvSpPr>
        <p:spPr>
          <a:xfrm>
            <a:off x="5396550" y="2410303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75"/>
          <p:cNvSpPr txBox="1"/>
          <p:nvPr/>
        </p:nvSpPr>
        <p:spPr>
          <a:xfrm>
            <a:off x="4997925" y="29472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66" name="Google Shape;1066;p75"/>
          <p:cNvSpPr txBox="1"/>
          <p:nvPr/>
        </p:nvSpPr>
        <p:spPr>
          <a:xfrm>
            <a:off x="5408039" y="29763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67" name="Google Shape;1067;p75"/>
          <p:cNvSpPr txBox="1"/>
          <p:nvPr/>
        </p:nvSpPr>
        <p:spPr>
          <a:xfrm>
            <a:off x="5626934" y="26424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68" name="Google Shape;1068;p75"/>
          <p:cNvSpPr txBox="1"/>
          <p:nvPr/>
        </p:nvSpPr>
        <p:spPr>
          <a:xfrm>
            <a:off x="5626934" y="3299161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0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069" name="Google Shape;1069;p75"/>
          <p:cNvSpPr txBox="1"/>
          <p:nvPr/>
        </p:nvSpPr>
        <p:spPr>
          <a:xfrm>
            <a:off x="5074125" y="154799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70" name="Google Shape;1070;p75"/>
          <p:cNvSpPr txBox="1"/>
          <p:nvPr/>
        </p:nvSpPr>
        <p:spPr>
          <a:xfrm>
            <a:off x="5074125" y="43868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71" name="Google Shape;1071;p75"/>
          <p:cNvSpPr txBox="1"/>
          <p:nvPr/>
        </p:nvSpPr>
        <p:spPr>
          <a:xfrm>
            <a:off x="7017944" y="29390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72" name="Google Shape;1072;p75"/>
          <p:cNvSpPr txBox="1"/>
          <p:nvPr/>
        </p:nvSpPr>
        <p:spPr>
          <a:xfrm>
            <a:off x="5111506" y="2358522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73" name="Google Shape;1073;p75"/>
          <p:cNvSpPr txBox="1"/>
          <p:nvPr/>
        </p:nvSpPr>
        <p:spPr>
          <a:xfrm>
            <a:off x="5103239" y="35859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74" name="Google Shape;1074;p75"/>
          <p:cNvSpPr txBox="1"/>
          <p:nvPr/>
        </p:nvSpPr>
        <p:spPr>
          <a:xfrm>
            <a:off x="6122953" y="2927866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075" name="Google Shape;1075;p75"/>
          <p:cNvCxnSpPr>
            <a:endCxn id="1068" idx="1"/>
          </p:cNvCxnSpPr>
          <p:nvPr/>
        </p:nvCxnSpPr>
        <p:spPr>
          <a:xfrm>
            <a:off x="4270634" y="2990911"/>
            <a:ext cx="1356300" cy="483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76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Correction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082" name="Google Shape;1082;p76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do another example (even parity)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Let’s verify the parity bits: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A: 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83" name="Google Shape;1083;p76"/>
          <p:cNvSpPr/>
          <p:nvPr/>
        </p:nvSpPr>
        <p:spPr>
          <a:xfrm>
            <a:off x="4405950" y="18948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76"/>
          <p:cNvSpPr/>
          <p:nvPr/>
        </p:nvSpPr>
        <p:spPr>
          <a:xfrm>
            <a:off x="4405950" y="29616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76"/>
          <p:cNvSpPr/>
          <p:nvPr/>
        </p:nvSpPr>
        <p:spPr>
          <a:xfrm>
            <a:off x="5396550" y="2410303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76"/>
          <p:cNvSpPr txBox="1"/>
          <p:nvPr/>
        </p:nvSpPr>
        <p:spPr>
          <a:xfrm>
            <a:off x="4997925" y="29472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87" name="Google Shape;1087;p76"/>
          <p:cNvSpPr txBox="1"/>
          <p:nvPr/>
        </p:nvSpPr>
        <p:spPr>
          <a:xfrm>
            <a:off x="5408039" y="29763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88" name="Google Shape;1088;p76"/>
          <p:cNvSpPr txBox="1"/>
          <p:nvPr/>
        </p:nvSpPr>
        <p:spPr>
          <a:xfrm>
            <a:off x="5626934" y="26424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89" name="Google Shape;1089;p76"/>
          <p:cNvSpPr txBox="1"/>
          <p:nvPr/>
        </p:nvSpPr>
        <p:spPr>
          <a:xfrm>
            <a:off x="5626934" y="3299161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90" name="Google Shape;1090;p76"/>
          <p:cNvSpPr txBox="1"/>
          <p:nvPr/>
        </p:nvSpPr>
        <p:spPr>
          <a:xfrm>
            <a:off x="5074125" y="154799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91" name="Google Shape;1091;p76"/>
          <p:cNvSpPr txBox="1"/>
          <p:nvPr/>
        </p:nvSpPr>
        <p:spPr>
          <a:xfrm>
            <a:off x="5074125" y="43868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92" name="Google Shape;1092;p76"/>
          <p:cNvSpPr txBox="1"/>
          <p:nvPr/>
        </p:nvSpPr>
        <p:spPr>
          <a:xfrm>
            <a:off x="7017944" y="29390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93" name="Google Shape;1093;p76"/>
          <p:cNvSpPr txBox="1"/>
          <p:nvPr/>
        </p:nvSpPr>
        <p:spPr>
          <a:xfrm>
            <a:off x="5111506" y="2358522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4" name="Google Shape;1094;p76"/>
          <p:cNvSpPr txBox="1"/>
          <p:nvPr/>
        </p:nvSpPr>
        <p:spPr>
          <a:xfrm>
            <a:off x="5103239" y="35859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5" name="Google Shape;1095;p76"/>
          <p:cNvSpPr txBox="1"/>
          <p:nvPr/>
        </p:nvSpPr>
        <p:spPr>
          <a:xfrm>
            <a:off x="6122953" y="2927866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77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Correction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102" name="Google Shape;1102;p77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do another example (even parity)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Let’s verify the parity bits: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A:  correct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B: 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3" name="Google Shape;1103;p77"/>
          <p:cNvSpPr/>
          <p:nvPr/>
        </p:nvSpPr>
        <p:spPr>
          <a:xfrm>
            <a:off x="4405950" y="18948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77"/>
          <p:cNvSpPr/>
          <p:nvPr/>
        </p:nvSpPr>
        <p:spPr>
          <a:xfrm>
            <a:off x="4405950" y="29616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77"/>
          <p:cNvSpPr/>
          <p:nvPr/>
        </p:nvSpPr>
        <p:spPr>
          <a:xfrm>
            <a:off x="5396550" y="2410303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7"/>
          <p:cNvSpPr txBox="1"/>
          <p:nvPr/>
        </p:nvSpPr>
        <p:spPr>
          <a:xfrm>
            <a:off x="4997925" y="29472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7" name="Google Shape;1107;p77"/>
          <p:cNvSpPr txBox="1"/>
          <p:nvPr/>
        </p:nvSpPr>
        <p:spPr>
          <a:xfrm>
            <a:off x="5408039" y="29763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8" name="Google Shape;1108;p77"/>
          <p:cNvSpPr txBox="1"/>
          <p:nvPr/>
        </p:nvSpPr>
        <p:spPr>
          <a:xfrm>
            <a:off x="5626934" y="26424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9" name="Google Shape;1109;p77"/>
          <p:cNvSpPr txBox="1"/>
          <p:nvPr/>
        </p:nvSpPr>
        <p:spPr>
          <a:xfrm>
            <a:off x="5626934" y="3299161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10" name="Google Shape;1110;p77"/>
          <p:cNvSpPr txBox="1"/>
          <p:nvPr/>
        </p:nvSpPr>
        <p:spPr>
          <a:xfrm>
            <a:off x="5074125" y="154799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11" name="Google Shape;1111;p77"/>
          <p:cNvSpPr txBox="1"/>
          <p:nvPr/>
        </p:nvSpPr>
        <p:spPr>
          <a:xfrm>
            <a:off x="5074125" y="43868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112" name="Google Shape;1112;p77"/>
          <p:cNvSpPr txBox="1"/>
          <p:nvPr/>
        </p:nvSpPr>
        <p:spPr>
          <a:xfrm>
            <a:off x="7017944" y="29390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113" name="Google Shape;1113;p77"/>
          <p:cNvSpPr txBox="1"/>
          <p:nvPr/>
        </p:nvSpPr>
        <p:spPr>
          <a:xfrm>
            <a:off x="5111506" y="2358522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14" name="Google Shape;1114;p77"/>
          <p:cNvSpPr txBox="1"/>
          <p:nvPr/>
        </p:nvSpPr>
        <p:spPr>
          <a:xfrm>
            <a:off x="5103239" y="35859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15" name="Google Shape;1115;p77"/>
          <p:cNvSpPr txBox="1"/>
          <p:nvPr/>
        </p:nvSpPr>
        <p:spPr>
          <a:xfrm>
            <a:off x="6122953" y="2927866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8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Correction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122" name="Google Shape;1122;p78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do another example (even parity)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Let’s verify the parity bits: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A:  correct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B:  correct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C: 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3" name="Google Shape;1123;p78"/>
          <p:cNvSpPr/>
          <p:nvPr/>
        </p:nvSpPr>
        <p:spPr>
          <a:xfrm>
            <a:off x="4405950" y="18948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78"/>
          <p:cNvSpPr/>
          <p:nvPr/>
        </p:nvSpPr>
        <p:spPr>
          <a:xfrm>
            <a:off x="4405950" y="29616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78"/>
          <p:cNvSpPr/>
          <p:nvPr/>
        </p:nvSpPr>
        <p:spPr>
          <a:xfrm>
            <a:off x="5396550" y="2410303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78"/>
          <p:cNvSpPr txBox="1"/>
          <p:nvPr/>
        </p:nvSpPr>
        <p:spPr>
          <a:xfrm>
            <a:off x="4997925" y="29472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27" name="Google Shape;1127;p78"/>
          <p:cNvSpPr txBox="1"/>
          <p:nvPr/>
        </p:nvSpPr>
        <p:spPr>
          <a:xfrm>
            <a:off x="5408039" y="29763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28" name="Google Shape;1128;p78"/>
          <p:cNvSpPr txBox="1"/>
          <p:nvPr/>
        </p:nvSpPr>
        <p:spPr>
          <a:xfrm>
            <a:off x="5626934" y="26424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29" name="Google Shape;1129;p78"/>
          <p:cNvSpPr txBox="1"/>
          <p:nvPr/>
        </p:nvSpPr>
        <p:spPr>
          <a:xfrm>
            <a:off x="5626934" y="3299161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30" name="Google Shape;1130;p78"/>
          <p:cNvSpPr txBox="1"/>
          <p:nvPr/>
        </p:nvSpPr>
        <p:spPr>
          <a:xfrm>
            <a:off x="5074125" y="154799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31" name="Google Shape;1131;p78"/>
          <p:cNvSpPr txBox="1"/>
          <p:nvPr/>
        </p:nvSpPr>
        <p:spPr>
          <a:xfrm>
            <a:off x="5074125" y="43868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132" name="Google Shape;1132;p78"/>
          <p:cNvSpPr txBox="1"/>
          <p:nvPr/>
        </p:nvSpPr>
        <p:spPr>
          <a:xfrm>
            <a:off x="7017944" y="29390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133" name="Google Shape;1133;p78"/>
          <p:cNvSpPr txBox="1"/>
          <p:nvPr/>
        </p:nvSpPr>
        <p:spPr>
          <a:xfrm>
            <a:off x="5111506" y="2358522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34" name="Google Shape;1134;p78"/>
          <p:cNvSpPr txBox="1"/>
          <p:nvPr/>
        </p:nvSpPr>
        <p:spPr>
          <a:xfrm>
            <a:off x="5103239" y="35859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35" name="Google Shape;1135;p78"/>
          <p:cNvSpPr txBox="1"/>
          <p:nvPr/>
        </p:nvSpPr>
        <p:spPr>
          <a:xfrm>
            <a:off x="6122953" y="2927866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79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Correction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142" name="Google Shape;1142;p79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do another example (even parity)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Let’s verify the parity bits: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A:  correct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B:  correct</a:t>
            </a:r>
            <a:endParaRPr>
              <a:solidFill>
                <a:srgbClr val="000000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C:  incorrect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Since the error must be in C, but not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in A or B, the error must be the parity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bit in C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parity bits even check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themselves!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43" name="Google Shape;1143;p79"/>
          <p:cNvSpPr/>
          <p:nvPr/>
        </p:nvSpPr>
        <p:spPr>
          <a:xfrm>
            <a:off x="4405950" y="18948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79"/>
          <p:cNvSpPr/>
          <p:nvPr/>
        </p:nvSpPr>
        <p:spPr>
          <a:xfrm>
            <a:off x="4405950" y="2961675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79"/>
          <p:cNvSpPr/>
          <p:nvPr/>
        </p:nvSpPr>
        <p:spPr>
          <a:xfrm>
            <a:off x="5396550" y="2410303"/>
            <a:ext cx="1678800" cy="151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79"/>
          <p:cNvSpPr txBox="1"/>
          <p:nvPr/>
        </p:nvSpPr>
        <p:spPr>
          <a:xfrm>
            <a:off x="4997925" y="29472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7" name="Google Shape;1147;p79"/>
          <p:cNvSpPr txBox="1"/>
          <p:nvPr/>
        </p:nvSpPr>
        <p:spPr>
          <a:xfrm>
            <a:off x="5408039" y="29763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8" name="Google Shape;1148;p79"/>
          <p:cNvSpPr txBox="1"/>
          <p:nvPr/>
        </p:nvSpPr>
        <p:spPr>
          <a:xfrm>
            <a:off x="5626934" y="2642475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9" name="Google Shape;1149;p79"/>
          <p:cNvSpPr txBox="1"/>
          <p:nvPr/>
        </p:nvSpPr>
        <p:spPr>
          <a:xfrm>
            <a:off x="5626934" y="3299161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50" name="Google Shape;1150;p79"/>
          <p:cNvSpPr txBox="1"/>
          <p:nvPr/>
        </p:nvSpPr>
        <p:spPr>
          <a:xfrm>
            <a:off x="5074125" y="154799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51" name="Google Shape;1151;p79"/>
          <p:cNvSpPr txBox="1"/>
          <p:nvPr/>
        </p:nvSpPr>
        <p:spPr>
          <a:xfrm>
            <a:off x="5074125" y="43868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152" name="Google Shape;1152;p79"/>
          <p:cNvSpPr txBox="1"/>
          <p:nvPr/>
        </p:nvSpPr>
        <p:spPr>
          <a:xfrm>
            <a:off x="7017944" y="2939008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153" name="Google Shape;1153;p79"/>
          <p:cNvSpPr txBox="1"/>
          <p:nvPr/>
        </p:nvSpPr>
        <p:spPr>
          <a:xfrm>
            <a:off x="5111506" y="2358522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4" name="Google Shape;1154;p79"/>
          <p:cNvSpPr txBox="1"/>
          <p:nvPr/>
        </p:nvSpPr>
        <p:spPr>
          <a:xfrm>
            <a:off x="5103239" y="3585989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5" name="Google Shape;1155;p79"/>
          <p:cNvSpPr txBox="1"/>
          <p:nvPr/>
        </p:nvSpPr>
        <p:spPr>
          <a:xfrm>
            <a:off x="6122953" y="2927866"/>
            <a:ext cx="281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1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80"/>
          <p:cNvSpPr/>
          <p:nvPr/>
        </p:nvSpPr>
        <p:spPr>
          <a:xfrm>
            <a:off x="-8125" y="4442925"/>
            <a:ext cx="9152100" cy="7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Error Correction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162" name="Google Shape;1162;p80"/>
          <p:cNvSpPr txBox="1"/>
          <p:nvPr>
            <p:ph idx="1" type="body"/>
          </p:nvPr>
        </p:nvSpPr>
        <p:spPr>
          <a:xfrm>
            <a:off x="345125" y="1152475"/>
            <a:ext cx="84870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Extending this system to larger values is a bit more complicated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overhead (extra bits required) becomes less significant for larger values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63" name="Google Shape;116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688" y="2099025"/>
            <a:ext cx="5948625" cy="27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Wrap-up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169" name="Google Shape;1169;p81"/>
          <p:cNvSpPr txBox="1"/>
          <p:nvPr>
            <p:ph idx="1" type="body"/>
          </p:nvPr>
        </p:nvSpPr>
        <p:spPr>
          <a:xfrm>
            <a:off x="345125" y="1152475"/>
            <a:ext cx="84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bases:  b</a:t>
            </a:r>
            <a:r>
              <a:rPr lang="en"/>
              <a:t>inary and hexadecimal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information?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entropy?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length, prefix codes, Huffman’s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Errors detection and correction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Converting from Binary to Decimal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45125" y="1152475"/>
            <a:ext cx="8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1. Add each binary digit to the boxes below: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1378075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911475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2444875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2978275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3597150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4130550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4663950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5197350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Converting from Binary to Decimal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45125" y="1152475"/>
            <a:ext cx="8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2. Multiply each times the corresponding power of 2: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1378075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911475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2444875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2978275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3597150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4130550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4663950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5197350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1281325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x128</a:t>
            </a:r>
            <a:endParaRPr sz="1200"/>
          </a:p>
        </p:txBody>
      </p:sp>
      <p:sp>
        <p:nvSpPr>
          <p:cNvPr id="137" name="Google Shape;137;p21"/>
          <p:cNvSpPr txBox="1"/>
          <p:nvPr/>
        </p:nvSpPr>
        <p:spPr>
          <a:xfrm>
            <a:off x="1871516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x64</a:t>
            </a:r>
            <a:endParaRPr sz="1200"/>
          </a:p>
        </p:txBody>
      </p:sp>
      <p:sp>
        <p:nvSpPr>
          <p:cNvPr id="138" name="Google Shape;138;p21"/>
          <p:cNvSpPr txBox="1"/>
          <p:nvPr/>
        </p:nvSpPr>
        <p:spPr>
          <a:xfrm>
            <a:off x="2404916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x32</a:t>
            </a:r>
            <a:endParaRPr sz="1200"/>
          </a:p>
        </p:txBody>
      </p:sp>
      <p:sp>
        <p:nvSpPr>
          <p:cNvPr id="139" name="Google Shape;139;p21"/>
          <p:cNvSpPr txBox="1"/>
          <p:nvPr/>
        </p:nvSpPr>
        <p:spPr>
          <a:xfrm>
            <a:off x="2938316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x16</a:t>
            </a:r>
            <a:endParaRPr sz="1200"/>
          </a:p>
        </p:txBody>
      </p:sp>
      <p:sp>
        <p:nvSpPr>
          <p:cNvPr id="140" name="Google Shape;140;p21"/>
          <p:cNvSpPr txBox="1"/>
          <p:nvPr/>
        </p:nvSpPr>
        <p:spPr>
          <a:xfrm>
            <a:off x="3586734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x8</a:t>
            </a:r>
            <a:endParaRPr sz="1200"/>
          </a:p>
        </p:txBody>
      </p:sp>
      <p:sp>
        <p:nvSpPr>
          <p:cNvPr id="141" name="Google Shape;141;p21"/>
          <p:cNvSpPr txBox="1"/>
          <p:nvPr/>
        </p:nvSpPr>
        <p:spPr>
          <a:xfrm>
            <a:off x="4138106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x4</a:t>
            </a:r>
            <a:endParaRPr sz="1200"/>
          </a:p>
        </p:txBody>
      </p:sp>
      <p:sp>
        <p:nvSpPr>
          <p:cNvPr id="142" name="Google Shape;142;p21"/>
          <p:cNvSpPr txBox="1"/>
          <p:nvPr/>
        </p:nvSpPr>
        <p:spPr>
          <a:xfrm>
            <a:off x="4671506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x2</a:t>
            </a:r>
            <a:endParaRPr sz="1200"/>
          </a:p>
        </p:txBody>
      </p:sp>
      <p:sp>
        <p:nvSpPr>
          <p:cNvPr id="143" name="Google Shape;143;p21"/>
          <p:cNvSpPr txBox="1"/>
          <p:nvPr/>
        </p:nvSpPr>
        <p:spPr>
          <a:xfrm>
            <a:off x="5204906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x1</a:t>
            </a:r>
            <a:endParaRPr sz="1200"/>
          </a:p>
        </p:txBody>
      </p:sp>
      <p:sp>
        <p:nvSpPr>
          <p:cNvPr id="144" name="Google Shape;144;p21"/>
          <p:cNvSpPr/>
          <p:nvPr/>
        </p:nvSpPr>
        <p:spPr>
          <a:xfrm>
            <a:off x="1378075" y="25529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145" name="Google Shape;145;p21"/>
          <p:cNvSpPr/>
          <p:nvPr/>
        </p:nvSpPr>
        <p:spPr>
          <a:xfrm>
            <a:off x="1911475" y="25529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64</a:t>
            </a:r>
            <a:endParaRPr sz="1100"/>
          </a:p>
        </p:txBody>
      </p:sp>
      <p:sp>
        <p:nvSpPr>
          <p:cNvPr id="146" name="Google Shape;146;p21"/>
          <p:cNvSpPr/>
          <p:nvPr/>
        </p:nvSpPr>
        <p:spPr>
          <a:xfrm>
            <a:off x="2444875" y="25529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32</a:t>
            </a:r>
            <a:endParaRPr sz="1100"/>
          </a:p>
        </p:txBody>
      </p:sp>
      <p:sp>
        <p:nvSpPr>
          <p:cNvPr id="147" name="Google Shape;147;p21"/>
          <p:cNvSpPr/>
          <p:nvPr/>
        </p:nvSpPr>
        <p:spPr>
          <a:xfrm>
            <a:off x="2978275" y="25529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148" name="Google Shape;148;p21"/>
          <p:cNvSpPr/>
          <p:nvPr/>
        </p:nvSpPr>
        <p:spPr>
          <a:xfrm>
            <a:off x="3597150" y="25529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</a:t>
            </a:r>
            <a:endParaRPr sz="1100"/>
          </a:p>
        </p:txBody>
      </p:sp>
      <p:sp>
        <p:nvSpPr>
          <p:cNvPr id="149" name="Google Shape;149;p21"/>
          <p:cNvSpPr/>
          <p:nvPr/>
        </p:nvSpPr>
        <p:spPr>
          <a:xfrm>
            <a:off x="4130550" y="25529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150" name="Google Shape;150;p21"/>
          <p:cNvSpPr/>
          <p:nvPr/>
        </p:nvSpPr>
        <p:spPr>
          <a:xfrm>
            <a:off x="4663950" y="25529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151" name="Google Shape;151;p21"/>
          <p:cNvSpPr/>
          <p:nvPr/>
        </p:nvSpPr>
        <p:spPr>
          <a:xfrm>
            <a:off x="5197350" y="25529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Converting from Binary to Decimal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45125" y="1152475"/>
            <a:ext cx="8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. Add up the results: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1378075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1911475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2444875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2978275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3597150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4130550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4663950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5197350" y="18671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1281325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x128</a:t>
            </a:r>
            <a:endParaRPr sz="1200"/>
          </a:p>
        </p:txBody>
      </p:sp>
      <p:sp>
        <p:nvSpPr>
          <p:cNvPr id="167" name="Google Shape;167;p22"/>
          <p:cNvSpPr txBox="1"/>
          <p:nvPr/>
        </p:nvSpPr>
        <p:spPr>
          <a:xfrm>
            <a:off x="1871516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x64</a:t>
            </a:r>
            <a:endParaRPr sz="1200"/>
          </a:p>
        </p:txBody>
      </p:sp>
      <p:sp>
        <p:nvSpPr>
          <p:cNvPr id="168" name="Google Shape;168;p22"/>
          <p:cNvSpPr txBox="1"/>
          <p:nvPr/>
        </p:nvSpPr>
        <p:spPr>
          <a:xfrm>
            <a:off x="2404916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x32</a:t>
            </a:r>
            <a:endParaRPr sz="1200"/>
          </a:p>
        </p:txBody>
      </p:sp>
      <p:sp>
        <p:nvSpPr>
          <p:cNvPr id="169" name="Google Shape;169;p22"/>
          <p:cNvSpPr txBox="1"/>
          <p:nvPr/>
        </p:nvSpPr>
        <p:spPr>
          <a:xfrm>
            <a:off x="2938316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x16</a:t>
            </a:r>
            <a:endParaRPr sz="1200"/>
          </a:p>
        </p:txBody>
      </p:sp>
      <p:sp>
        <p:nvSpPr>
          <p:cNvPr id="170" name="Google Shape;170;p22"/>
          <p:cNvSpPr txBox="1"/>
          <p:nvPr/>
        </p:nvSpPr>
        <p:spPr>
          <a:xfrm>
            <a:off x="3586734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x8</a:t>
            </a:r>
            <a:endParaRPr sz="1200"/>
          </a:p>
        </p:txBody>
      </p:sp>
      <p:sp>
        <p:nvSpPr>
          <p:cNvPr id="171" name="Google Shape;171;p22"/>
          <p:cNvSpPr txBox="1"/>
          <p:nvPr/>
        </p:nvSpPr>
        <p:spPr>
          <a:xfrm>
            <a:off x="4138106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x4</a:t>
            </a:r>
            <a:endParaRPr sz="1200"/>
          </a:p>
        </p:txBody>
      </p:sp>
      <p:sp>
        <p:nvSpPr>
          <p:cNvPr id="172" name="Google Shape;172;p22"/>
          <p:cNvSpPr txBox="1"/>
          <p:nvPr/>
        </p:nvSpPr>
        <p:spPr>
          <a:xfrm>
            <a:off x="4671506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x2</a:t>
            </a:r>
            <a:endParaRPr sz="1200"/>
          </a:p>
        </p:txBody>
      </p:sp>
      <p:sp>
        <p:nvSpPr>
          <p:cNvPr id="173" name="Google Shape;173;p22"/>
          <p:cNvSpPr txBox="1"/>
          <p:nvPr/>
        </p:nvSpPr>
        <p:spPr>
          <a:xfrm>
            <a:off x="5204906" y="2170925"/>
            <a:ext cx="543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x1</a:t>
            </a:r>
            <a:endParaRPr sz="1200"/>
          </a:p>
        </p:txBody>
      </p:sp>
      <p:sp>
        <p:nvSpPr>
          <p:cNvPr id="174" name="Google Shape;174;p22"/>
          <p:cNvSpPr/>
          <p:nvPr/>
        </p:nvSpPr>
        <p:spPr>
          <a:xfrm>
            <a:off x="1378075" y="25529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175" name="Google Shape;175;p22"/>
          <p:cNvSpPr/>
          <p:nvPr/>
        </p:nvSpPr>
        <p:spPr>
          <a:xfrm>
            <a:off x="1911475" y="25529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64</a:t>
            </a:r>
            <a:endParaRPr sz="1100"/>
          </a:p>
        </p:txBody>
      </p:sp>
      <p:sp>
        <p:nvSpPr>
          <p:cNvPr id="176" name="Google Shape;176;p22"/>
          <p:cNvSpPr/>
          <p:nvPr/>
        </p:nvSpPr>
        <p:spPr>
          <a:xfrm>
            <a:off x="2444875" y="25529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32</a:t>
            </a:r>
            <a:endParaRPr sz="1100"/>
          </a:p>
        </p:txBody>
      </p:sp>
      <p:sp>
        <p:nvSpPr>
          <p:cNvPr id="177" name="Google Shape;177;p22"/>
          <p:cNvSpPr/>
          <p:nvPr/>
        </p:nvSpPr>
        <p:spPr>
          <a:xfrm>
            <a:off x="2978275" y="25529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178" name="Google Shape;178;p22"/>
          <p:cNvSpPr/>
          <p:nvPr/>
        </p:nvSpPr>
        <p:spPr>
          <a:xfrm>
            <a:off x="3597150" y="25529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</a:t>
            </a:r>
            <a:endParaRPr sz="1100"/>
          </a:p>
        </p:txBody>
      </p:sp>
      <p:sp>
        <p:nvSpPr>
          <p:cNvPr id="179" name="Google Shape;179;p22"/>
          <p:cNvSpPr/>
          <p:nvPr/>
        </p:nvSpPr>
        <p:spPr>
          <a:xfrm>
            <a:off x="4130550" y="25529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  <p:sp>
        <p:nvSpPr>
          <p:cNvPr id="180" name="Google Shape;180;p22"/>
          <p:cNvSpPr/>
          <p:nvPr/>
        </p:nvSpPr>
        <p:spPr>
          <a:xfrm>
            <a:off x="4663950" y="25529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181" name="Google Shape;181;p22"/>
          <p:cNvSpPr/>
          <p:nvPr/>
        </p:nvSpPr>
        <p:spPr>
          <a:xfrm>
            <a:off x="5197350" y="2552975"/>
            <a:ext cx="349500" cy="3786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182" name="Google Shape;182;p22"/>
          <p:cNvSpPr txBox="1"/>
          <p:nvPr/>
        </p:nvSpPr>
        <p:spPr>
          <a:xfrm>
            <a:off x="1681734" y="2551925"/>
            <a:ext cx="294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183" name="Google Shape;183;p22"/>
          <p:cNvSpPr txBox="1"/>
          <p:nvPr/>
        </p:nvSpPr>
        <p:spPr>
          <a:xfrm>
            <a:off x="2215134" y="2551925"/>
            <a:ext cx="294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184" name="Google Shape;184;p22"/>
          <p:cNvSpPr txBox="1"/>
          <p:nvPr/>
        </p:nvSpPr>
        <p:spPr>
          <a:xfrm>
            <a:off x="2748534" y="2551925"/>
            <a:ext cx="294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185" name="Google Shape;185;p22"/>
          <p:cNvSpPr txBox="1"/>
          <p:nvPr/>
        </p:nvSpPr>
        <p:spPr>
          <a:xfrm>
            <a:off x="3329020" y="2551925"/>
            <a:ext cx="294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186" name="Google Shape;186;p22"/>
          <p:cNvSpPr txBox="1"/>
          <p:nvPr/>
        </p:nvSpPr>
        <p:spPr>
          <a:xfrm>
            <a:off x="3899801" y="2551925"/>
            <a:ext cx="294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187" name="Google Shape;187;p22"/>
          <p:cNvSpPr txBox="1"/>
          <p:nvPr/>
        </p:nvSpPr>
        <p:spPr>
          <a:xfrm>
            <a:off x="4433201" y="2551925"/>
            <a:ext cx="294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188" name="Google Shape;188;p22"/>
          <p:cNvSpPr txBox="1"/>
          <p:nvPr/>
        </p:nvSpPr>
        <p:spPr>
          <a:xfrm>
            <a:off x="4966601" y="2551925"/>
            <a:ext cx="294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189" name="Google Shape;189;p22"/>
          <p:cNvSpPr txBox="1"/>
          <p:nvPr/>
        </p:nvSpPr>
        <p:spPr>
          <a:xfrm>
            <a:off x="5576198" y="2551925"/>
            <a:ext cx="693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= 109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