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y="5143500" cx="9144000"/>
  <p:notesSz cx="6858000" cy="9144000"/>
  <p:embeddedFontLst>
    <p:embeddedFont>
      <p:font typeface="Ubuntu"/>
      <p:regular r:id="rId78"/>
      <p:bold r:id="rId79"/>
      <p:italic r:id="rId80"/>
      <p:boldItalic r:id="rId81"/>
    </p:embeddedFont>
    <p:embeddedFont>
      <p:font typeface="Tahoma"/>
      <p:regular r:id="rId82"/>
      <p:bold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92C994-A3CD-4F35-82F5-89791E2414A2}">
  <a:tblStyle styleId="{3E92C994-A3CD-4F35-82F5-89791E2414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DEA4FE1-0824-4084-A005-DF0C643B928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schemas.openxmlformats.org/officeDocument/2006/relationships/font" Target="fonts/Tahoma-bold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Ubuntu-italic.fntdata"/><Relationship Id="rId82" Type="http://schemas.openxmlformats.org/officeDocument/2006/relationships/font" Target="fonts/Tahoma-regular.fntdata"/><Relationship Id="rId81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Ubuntu-bold.fntdata"/><Relationship Id="rId34" Type="http://schemas.openxmlformats.org/officeDocument/2006/relationships/slide" Target="slides/slide28.xml"/><Relationship Id="rId78" Type="http://schemas.openxmlformats.org/officeDocument/2006/relationships/font" Target="fonts/Ubuntu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1e5c8d0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1e5c8d0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1e5c8d0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1e5c8d0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1e5c8d0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1e5c8d0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1e5c8d0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1e5c8d0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1e5c8d0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1e5c8d0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585ba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585ba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1e5c8d0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1e5c8d0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1e5c8d0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1e5c8d0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585ba35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585ba35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585ba35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585ba35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1e5c8d0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1e5c8d0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585ba35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585ba35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585ba35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585ba35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1e5c8d0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1e5c8d0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585ba3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c585ba3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585ba3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585ba3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585ba35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585ba3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585ba3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585ba3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585ba35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585ba35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585ba3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585ba3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585ba3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c585ba3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0b5eb16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0b5eb16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585ba35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c585ba35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585ba35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c585ba35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585ba35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c585ba35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585ba35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c585ba35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c585ba35c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c585ba35c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the equivalence of these two circuits is left as an exercise for the student.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 Draw the truth tables (logical equivalence)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c0b5eb16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c0b5eb16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585ba35c_0_1015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c585ba35c_0_1015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c585ba35c_0_10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ce7b82127_0_10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ce7b82127_0_10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ce7b82127_0_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ce7b82127_0_11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ce7b82127_0_11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ce7b82127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ce7b82127_0_91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ce7b82127_0_91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ce7b82127_0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1e5c8d0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1e5c8d0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ce7b82127_0_122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ce7b82127_0_122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ce7b82127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ce7b82127_0_187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ce7b82127_0_187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ce7b82127_0_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ce7b82127_0_194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ce7b82127_0_194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ce7b82127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ce7b82127_0_177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ce7b82127_0_177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ce7b82127_0_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f34119a70_0_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f34119a70_0_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f34119a7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e7b82127_0_73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ce7b82127_0_73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ce7b82127_0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ce7b82127_0_16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ce7b82127_0_16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ce7b82127_0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ce7b82127_0_31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ce7b82127_0_31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ce7b82127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f34119a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f34119a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ce7b82127_0_54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ce7b82127_0_54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ce7b82127_0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1e5c8d0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1e5c8d0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ce7b82127_0_206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ce7b82127_0_206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2ce7b82127_0_2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ce7b82127_0_24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2ce7b82127_0_24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2ce7b82127_0_2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ce7b82127_0_264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2ce7b82127_0_264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2ce7b82127_0_2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ce7b82127_0_312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2ce7b82127_0_312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2ce7b82127_0_3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ce7b82127_0_288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2ce7b82127_0_288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2ce7b82127_0_2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ce7b82127_0_354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2ce7b82127_0_354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2ce7b82127_0_3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ce7b82127_0_33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2ce7b82127_0_33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2ce7b82127_0_3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ce7b82127_0_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2ce7b82127_0_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2ce7b8212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c585ba35c_0_1023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2c585ba35c_0_1023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2c585ba35c_0_10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c585ba35c_0_1039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2c585ba35c_0_1039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2c585ba35c_0_10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1e5c8d0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1e5c8d0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pattern in the inputs.  This can be extended to any number of input variables.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c585ba35c_0_1055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2c585ba35c_0_1055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2c585ba35c_0_10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c585ba35c_0_1071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2c585ba35c_0_1071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2c585ba35c_0_10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c585ba35c_0_1093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2c585ba35c_0_1093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c585ba35c_0_10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c585ba35c_0_1124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2c585ba35c_0_1124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2c585ba35c_0_1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c585ba35c_0_114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2c585ba35c_0_114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2c585ba35c_0_1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c585ba35c_0_116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2c585ba35c_0_116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2c585ba35c_0_1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c585ba35c_0_1176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2c585ba35c_0_1176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2c585ba35c_0_1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c585ba35c_0_1196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2c585ba35c_0_1196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g2c585ba35c_0_11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c585ba35c_0_1212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2c585ba35c_0_1212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2c585ba35c_0_1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c585ba35c_0_1228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2c585ba35c_0_1228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2c585ba35c_0_1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1e5c8d0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1e5c8d0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c585ba35c_0_1248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2c585ba35c_0_1248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2c585ba35c_0_12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c1e5c8d0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c1e5c8d0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starting to discuss the circuitry that would be present in the CPU.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specifically, this would exist in the Arithmetic Logic Unit (ALU), one of the three key CPU components (along with the control unit and registers).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1e5c8d0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1e5c8d0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1e5c8d0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1e5c8d0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17339" l="6757" r="6722" t="14096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 amt="5000"/>
          </a:blip>
          <a:srcRect b="20854" l="23570" r="0" t="0"/>
          <a:stretch/>
        </p:blipFill>
        <p:spPr>
          <a:xfrm>
            <a:off x="0" y="0"/>
            <a:ext cx="3948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8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45720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9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2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3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0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3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1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3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2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2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3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3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4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4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3" name="Google Shape;1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5858" y="4637276"/>
            <a:ext cx="1429926" cy="3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rPr>
              <a:t>Combinational Logic I</a:t>
            </a:r>
            <a:endParaRPr b="1" sz="3600">
              <a:solidFill>
                <a:srgbClr val="00396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07376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Randy J. Fortier</a:t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640" lvl="0" marL="343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@randy_fortier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Operators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28500" y="1152475"/>
            <a:ext cx="52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Inverter:</a:t>
            </a:r>
            <a:endParaRPr/>
          </a:p>
        </p:txBody>
      </p:sp>
      <p:graphicFrame>
        <p:nvGraphicFramePr>
          <p:cNvPr id="191" name="Google Shape;191;p35"/>
          <p:cNvGraphicFramePr/>
          <p:nvPr/>
        </p:nvGraphicFramePr>
        <p:xfrm>
          <a:off x="845750" y="21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51000"/>
                <a:gridCol w="200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A (A’, A, ¬A)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225" y="1290752"/>
            <a:ext cx="1904077" cy="702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35"/>
          <p:cNvCxnSpPr/>
          <p:nvPr/>
        </p:nvCxnSpPr>
        <p:spPr>
          <a:xfrm>
            <a:off x="2867025" y="2324100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Operators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28500" y="1152475"/>
            <a:ext cx="52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AND:</a:t>
            </a:r>
            <a:endParaRPr/>
          </a:p>
        </p:txBody>
      </p:sp>
      <p:graphicFrame>
        <p:nvGraphicFramePr>
          <p:cNvPr id="200" name="Google Shape;200;p36"/>
          <p:cNvGraphicFramePr/>
          <p:nvPr/>
        </p:nvGraphicFramePr>
        <p:xfrm>
          <a:off x="769550" y="188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588800"/>
                <a:gridCol w="559225"/>
                <a:gridCol w="2904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AND B (AB, A⋀B)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438" y="1093916"/>
            <a:ext cx="2554516" cy="83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Operators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28500" y="1152475"/>
            <a:ext cx="52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OR:</a:t>
            </a:r>
            <a:endParaRPr/>
          </a:p>
        </p:txBody>
      </p:sp>
      <p:graphicFrame>
        <p:nvGraphicFramePr>
          <p:cNvPr id="208" name="Google Shape;208;p37"/>
          <p:cNvGraphicFramePr/>
          <p:nvPr/>
        </p:nvGraphicFramePr>
        <p:xfrm>
          <a:off x="769550" y="188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546700"/>
                <a:gridCol w="595525"/>
                <a:gridCol w="25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OR B (A+B, A</a:t>
                      </a:r>
                      <a:r>
                        <a:rPr b="1" i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⋁B</a:t>
                      </a: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405" y="1100142"/>
            <a:ext cx="2569196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Operators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28500" y="1152475"/>
            <a:ext cx="52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NOR:</a:t>
            </a:r>
            <a:endParaRPr/>
          </a:p>
        </p:txBody>
      </p:sp>
      <p:graphicFrame>
        <p:nvGraphicFramePr>
          <p:cNvPr id="216" name="Google Shape;216;p38"/>
          <p:cNvGraphicFramePr/>
          <p:nvPr/>
        </p:nvGraphicFramePr>
        <p:xfrm>
          <a:off x="769550" y="188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918175"/>
                <a:gridCol w="986050"/>
                <a:gridCol w="175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NOR B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303" y="1170119"/>
            <a:ext cx="25698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3311250" y="3880609"/>
            <a:ext cx="5589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 This gate is extremely useful in circuit design, but uncommon</a:t>
            </a:r>
            <a:br>
              <a:rPr lang="en"/>
            </a:br>
            <a:r>
              <a:rPr lang="en"/>
              <a:t>	  in Boolean algebra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Operators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28500" y="1152475"/>
            <a:ext cx="52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NAND:</a:t>
            </a:r>
            <a:endParaRPr/>
          </a:p>
        </p:txBody>
      </p:sp>
      <p:graphicFrame>
        <p:nvGraphicFramePr>
          <p:cNvPr id="225" name="Google Shape;225;p39"/>
          <p:cNvGraphicFramePr/>
          <p:nvPr/>
        </p:nvGraphicFramePr>
        <p:xfrm>
          <a:off x="769550" y="188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918175"/>
                <a:gridCol w="986050"/>
                <a:gridCol w="175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NAND B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200" y="1201774"/>
            <a:ext cx="2577536" cy="83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3311250" y="3880609"/>
            <a:ext cx="5589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 This gate is extremely useful in circuit design, but uncommon</a:t>
            </a:r>
            <a:br>
              <a:rPr lang="en"/>
            </a:br>
            <a:r>
              <a:rPr lang="en"/>
              <a:t>	  in Boolean algebra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Operators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28500" y="1152475"/>
            <a:ext cx="52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XOR</a:t>
            </a:r>
            <a:r>
              <a:rPr lang="en"/>
              <a:t>:</a:t>
            </a:r>
            <a:endParaRPr/>
          </a:p>
        </p:txBody>
      </p:sp>
      <p:graphicFrame>
        <p:nvGraphicFramePr>
          <p:cNvPr id="234" name="Google Shape;234;p40"/>
          <p:cNvGraphicFramePr/>
          <p:nvPr/>
        </p:nvGraphicFramePr>
        <p:xfrm>
          <a:off x="769550" y="188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1010025"/>
                <a:gridCol w="1084700"/>
                <a:gridCol w="192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XOR B (A ⊕ B)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500" y="1246325"/>
            <a:ext cx="29813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3311250" y="3880609"/>
            <a:ext cx="5589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 This gate is extremely useful in circuit design, but uncommon</a:t>
            </a:r>
            <a:br>
              <a:rPr lang="en"/>
            </a:br>
            <a:r>
              <a:rPr lang="en"/>
              <a:t>	  in Boolean algebra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Expressions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28500" y="1152475"/>
            <a:ext cx="52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f(x,y,z) = xy + xz + yz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x and y,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x and z,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y and z</a:t>
            </a:r>
            <a:endParaRPr/>
          </a:p>
        </p:txBody>
      </p:sp>
      <p:graphicFrame>
        <p:nvGraphicFramePr>
          <p:cNvPr id="244" name="Google Shape;244;p41"/>
          <p:cNvGraphicFramePr/>
          <p:nvPr/>
        </p:nvGraphicFramePr>
        <p:xfrm>
          <a:off x="4122350" y="127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23175"/>
                <a:gridCol w="776650"/>
                <a:gridCol w="776650"/>
                <a:gridCol w="1380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f(x</a:t>
                      </a: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y, z)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Expressions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28500" y="1152475"/>
            <a:ext cx="52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do an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f(x,y,z) = xy’ + xz’ + yz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2" name="Google Shape;252;p42"/>
          <p:cNvGraphicFramePr/>
          <p:nvPr/>
        </p:nvGraphicFramePr>
        <p:xfrm>
          <a:off x="4122350" y="127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23175"/>
                <a:gridCol w="776650"/>
                <a:gridCol w="776650"/>
                <a:gridCol w="1380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f(x, y, z)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Expressions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28500" y="1152475"/>
            <a:ext cx="79566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algebraic expression is </a:t>
            </a:r>
            <a:r>
              <a:rPr i="1" lang="en"/>
              <a:t>satisfiable </a:t>
            </a:r>
            <a:r>
              <a:rPr lang="en"/>
              <a:t>iff there is at least one combination of va</a:t>
            </a:r>
            <a:r>
              <a:rPr lang="en"/>
              <a:t>riable values that makes the expression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9" name="Google Shape;259;p43"/>
          <p:cNvGraphicFramePr/>
          <p:nvPr/>
        </p:nvGraphicFramePr>
        <p:xfrm>
          <a:off x="3722975" y="2439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988675"/>
                <a:gridCol w="1061800"/>
                <a:gridCol w="1887350"/>
              </a:tblGrid>
              <a:tr h="32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xy’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Expressions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328500" y="1152475"/>
            <a:ext cx="79566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algebraic expression is </a:t>
            </a:r>
            <a:r>
              <a:rPr i="1" lang="en"/>
              <a:t>unsatisfiable </a:t>
            </a:r>
            <a:r>
              <a:rPr lang="en"/>
              <a:t>iff there is no combination of variable values that makes the expression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6" name="Google Shape;266;p44"/>
          <p:cNvGraphicFramePr/>
          <p:nvPr/>
        </p:nvGraphicFramePr>
        <p:xfrm>
          <a:off x="3722975" y="2439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988675"/>
                <a:gridCol w="1061800"/>
                <a:gridCol w="1887350"/>
              </a:tblGrid>
              <a:tr h="32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(x+y’)x’y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Outline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forms: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 algebraic expressions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Truth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circuit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Expressions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328500" y="1152475"/>
            <a:ext cx="79566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algebraic expression is </a:t>
            </a:r>
            <a:r>
              <a:rPr i="1" lang="en"/>
              <a:t>universally valid</a:t>
            </a:r>
            <a:r>
              <a:rPr lang="en"/>
              <a:t> iff the expression true for every combination of variable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3" name="Google Shape;273;p45"/>
          <p:cNvGraphicFramePr/>
          <p:nvPr/>
        </p:nvGraphicFramePr>
        <p:xfrm>
          <a:off x="3722975" y="2439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988675"/>
                <a:gridCol w="1061800"/>
                <a:gridCol w="1887350"/>
              </a:tblGrid>
              <a:tr h="32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x’y + x’y’ + x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Expressions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79" name="Google Shape;279;p46"/>
          <p:cNvSpPr txBox="1"/>
          <p:nvPr>
            <p:ph idx="1" type="body"/>
          </p:nvPr>
        </p:nvSpPr>
        <p:spPr>
          <a:xfrm>
            <a:off x="328500" y="1152475"/>
            <a:ext cx="79566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</a:t>
            </a:r>
            <a:r>
              <a:rPr lang="en"/>
              <a:t> Boolean algebraic expressions are </a:t>
            </a:r>
            <a:r>
              <a:rPr i="1" lang="en"/>
              <a:t>logically equivalent</a:t>
            </a:r>
            <a:r>
              <a:rPr lang="en"/>
              <a:t> iff for each combination of variable values, they produce the same output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0" name="Google Shape;280;p46"/>
          <p:cNvGraphicFramePr/>
          <p:nvPr/>
        </p:nvGraphicFramePr>
        <p:xfrm>
          <a:off x="2902650" y="2439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846375"/>
                <a:gridCol w="908975"/>
                <a:gridCol w="1615700"/>
                <a:gridCol w="1615700"/>
              </a:tblGrid>
              <a:tr h="32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x’y’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 + y)’</a:t>
                      </a:r>
                      <a:endParaRPr b="1"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Sum of Products (SOP) Form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output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 in the truth table given, what input values make it true?</a:t>
            </a:r>
            <a:endParaRPr/>
          </a:p>
        </p:txBody>
      </p:sp>
      <p:graphicFrame>
        <p:nvGraphicFramePr>
          <p:cNvPr id="288" name="Google Shape;288;p47"/>
          <p:cNvGraphicFramePr/>
          <p:nvPr/>
        </p:nvGraphicFramePr>
        <p:xfrm>
          <a:off x="6306275" y="19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543350"/>
                <a:gridCol w="543350"/>
                <a:gridCol w="543350"/>
                <a:gridCol w="543350"/>
              </a:tblGrid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a2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a1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a0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b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Sum of Products (SOP) Form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output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 in the truth table given, what input values make it true?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come up with a Boolean algebraic expression for this row?</a:t>
            </a:r>
            <a:endParaRPr/>
          </a:p>
        </p:txBody>
      </p:sp>
      <p:graphicFrame>
        <p:nvGraphicFramePr>
          <p:cNvPr id="296" name="Google Shape;296;p48"/>
          <p:cNvGraphicFramePr/>
          <p:nvPr/>
        </p:nvGraphicFramePr>
        <p:xfrm>
          <a:off x="6306275" y="19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543350"/>
                <a:gridCol w="543350"/>
                <a:gridCol w="543350"/>
                <a:gridCol w="543350"/>
              </a:tblGrid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a2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a1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a0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b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7" name="Google Shape;297;p48"/>
          <p:cNvCxnSpPr/>
          <p:nvPr/>
        </p:nvCxnSpPr>
        <p:spPr>
          <a:xfrm>
            <a:off x="5368650" y="2805675"/>
            <a:ext cx="9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Sum of Products (SOP) Form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output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 in the truth table given, what input values make it true?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come up with a Boolean algebraic expression for this row?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a2 = 0, a1 = 0, a0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a2’a1’a0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5" name="Google Shape;305;p49"/>
          <p:cNvGraphicFramePr/>
          <p:nvPr/>
        </p:nvGraphicFramePr>
        <p:xfrm>
          <a:off x="6306275" y="19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543350"/>
                <a:gridCol w="543350"/>
                <a:gridCol w="543350"/>
                <a:gridCol w="543350"/>
              </a:tblGrid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a2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a1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a0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b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6" name="Google Shape;306;p49"/>
          <p:cNvCxnSpPr/>
          <p:nvPr/>
        </p:nvCxnSpPr>
        <p:spPr>
          <a:xfrm>
            <a:off x="5368650" y="2805675"/>
            <a:ext cx="9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49"/>
          <p:cNvSpPr txBox="1"/>
          <p:nvPr/>
        </p:nvSpPr>
        <p:spPr>
          <a:xfrm>
            <a:off x="3414625" y="2599961"/>
            <a:ext cx="27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a2’a1’a0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Sum of Products (SOP) Form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345125" y="1152475"/>
            <a:ext cx="84870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output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 in the truth table given, what input values make it true?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Extending this to all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/>
              <a:t>rows...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15" name="Google Shape;315;p50"/>
          <p:cNvGraphicFramePr/>
          <p:nvPr/>
        </p:nvGraphicFramePr>
        <p:xfrm>
          <a:off x="6306275" y="19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543350"/>
                <a:gridCol w="543350"/>
                <a:gridCol w="543350"/>
                <a:gridCol w="543350"/>
              </a:tblGrid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a2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a1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a0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b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6" name="Google Shape;316;p50"/>
          <p:cNvCxnSpPr/>
          <p:nvPr/>
        </p:nvCxnSpPr>
        <p:spPr>
          <a:xfrm>
            <a:off x="5368650" y="2805675"/>
            <a:ext cx="9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50"/>
          <p:cNvSpPr txBox="1"/>
          <p:nvPr/>
        </p:nvSpPr>
        <p:spPr>
          <a:xfrm>
            <a:off x="3414625" y="2599961"/>
            <a:ext cx="27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a2’a1’a0</a:t>
            </a:r>
            <a:endParaRPr/>
          </a:p>
        </p:txBody>
      </p:sp>
      <p:cxnSp>
        <p:nvCxnSpPr>
          <p:cNvPr id="318" name="Google Shape;318;p50"/>
          <p:cNvCxnSpPr/>
          <p:nvPr/>
        </p:nvCxnSpPr>
        <p:spPr>
          <a:xfrm>
            <a:off x="5368650" y="3167266"/>
            <a:ext cx="9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50"/>
          <p:cNvSpPr txBox="1"/>
          <p:nvPr/>
        </p:nvSpPr>
        <p:spPr>
          <a:xfrm>
            <a:off x="3414625" y="2961551"/>
            <a:ext cx="27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a2’a1a0’</a:t>
            </a:r>
            <a:endParaRPr/>
          </a:p>
        </p:txBody>
      </p:sp>
      <p:cxnSp>
        <p:nvCxnSpPr>
          <p:cNvPr id="320" name="Google Shape;320;p50"/>
          <p:cNvCxnSpPr/>
          <p:nvPr/>
        </p:nvCxnSpPr>
        <p:spPr>
          <a:xfrm>
            <a:off x="5368650" y="4177275"/>
            <a:ext cx="9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50"/>
          <p:cNvSpPr txBox="1"/>
          <p:nvPr/>
        </p:nvSpPr>
        <p:spPr>
          <a:xfrm>
            <a:off x="3414625" y="3971561"/>
            <a:ext cx="27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a2a1’a0</a:t>
            </a:r>
            <a:endParaRPr/>
          </a:p>
        </p:txBody>
      </p:sp>
      <p:cxnSp>
        <p:nvCxnSpPr>
          <p:cNvPr id="322" name="Google Shape;322;p50"/>
          <p:cNvCxnSpPr/>
          <p:nvPr/>
        </p:nvCxnSpPr>
        <p:spPr>
          <a:xfrm>
            <a:off x="5368650" y="4511189"/>
            <a:ext cx="9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50"/>
          <p:cNvSpPr txBox="1"/>
          <p:nvPr/>
        </p:nvSpPr>
        <p:spPr>
          <a:xfrm>
            <a:off x="3414625" y="4305475"/>
            <a:ext cx="27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a2a1a0’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Sum of Products (SOP) Form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30" name="Google Shape;330;p51"/>
          <p:cNvSpPr txBox="1"/>
          <p:nvPr>
            <p:ph idx="1" type="body"/>
          </p:nvPr>
        </p:nvSpPr>
        <p:spPr>
          <a:xfrm>
            <a:off x="345125" y="1152475"/>
            <a:ext cx="848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output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 in the truth table given, what input values make it true?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Combining them together: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a2’a1’a0 + a2’a1a0’ + a2a1’a0 + a2a1a0’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sum of products (SOP) form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 is a sum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) of products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a2a1’a0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called Disjunctive Normal Form (DNF)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1" name="Google Shape;331;p51"/>
          <p:cNvGraphicFramePr/>
          <p:nvPr/>
        </p:nvGraphicFramePr>
        <p:xfrm>
          <a:off x="6306275" y="19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543350"/>
                <a:gridCol w="543350"/>
                <a:gridCol w="543350"/>
                <a:gridCol w="543350"/>
              </a:tblGrid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a2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a1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a0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b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Sum of Products (SOP) Form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45125" y="1152475"/>
            <a:ext cx="848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products is very useful, due to: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easily it can be converted into a circuit diagram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easily the SOP form can be deduced from a truth table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truth table for any expression can be straightforwardly created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/>
              <a:t>It is not very efficient, however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may not be the form that uses the fewest operators/gates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discuss optimization later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Circuit Diagrams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345125" y="1152475"/>
            <a:ext cx="58755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Let’s make a circuit that takes a 3-bit twos complement number, and outputs whether or not the number is negative: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make the truth table by simply looking at the numbers, and determining the correct output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5" name="Google Shape;345;p53"/>
          <p:cNvGraphicFramePr/>
          <p:nvPr/>
        </p:nvGraphicFramePr>
        <p:xfrm>
          <a:off x="6306275" y="19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543350"/>
                <a:gridCol w="543350"/>
                <a:gridCol w="543350"/>
                <a:gridCol w="543350"/>
              </a:tblGrid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a2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a1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a0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Neg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Circuit Diagrams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345125" y="1152475"/>
            <a:ext cx="848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Recall that the leftmost bit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/>
              <a:t> if the number is negative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makes truth table quite easy to create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3" name="Google Shape;353;p54"/>
          <p:cNvGraphicFramePr/>
          <p:nvPr/>
        </p:nvGraphicFramePr>
        <p:xfrm>
          <a:off x="6306275" y="19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543350"/>
                <a:gridCol w="543350"/>
                <a:gridCol w="543350"/>
                <a:gridCol w="543350"/>
              </a:tblGrid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a2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a1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a0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Neg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rPr>
              <a:t>Digital Logic Representations</a:t>
            </a:r>
            <a:endParaRPr b="1" sz="3600">
              <a:solidFill>
                <a:srgbClr val="00396E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rPr>
              <a:t>Truth Tables, Boolean Algebra, Digital Circuit Diagrams</a:t>
            </a:r>
            <a:endParaRPr sz="1800">
              <a:solidFill>
                <a:srgbClr val="00396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Circuit Diagrams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345125" y="1152475"/>
            <a:ext cx="848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Now, let’s determine the SOP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"/>
              <a:t>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Neg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a2a1’a0’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a2a1’a0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a2a1a0’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a2a1a0</a:t>
            </a:r>
            <a:endParaRPr b="1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1" name="Google Shape;361;p55"/>
          <p:cNvGraphicFramePr/>
          <p:nvPr/>
        </p:nvGraphicFramePr>
        <p:xfrm>
          <a:off x="6306275" y="19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543350"/>
                <a:gridCol w="543350"/>
                <a:gridCol w="543350"/>
                <a:gridCol w="543350"/>
              </a:tblGrid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a2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a1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a0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Neg</a:t>
                      </a:r>
                      <a:endParaRPr b="1" i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8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98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8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solidFill>
                          <a:srgbClr val="98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8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98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8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98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74EA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674EA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74EA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674EA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74EA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674EA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74EA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000">
                        <a:solidFill>
                          <a:srgbClr val="674EA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Circuit Diagrams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345125" y="1152475"/>
            <a:ext cx="848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Finally, let’s create the circuit: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 = a2a1’a0’ + a2a1’a0 + a2a1a0’ + a2a1a0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Circuit Diagrams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74" name="Google Shape;374;p57"/>
          <p:cNvSpPr txBox="1"/>
          <p:nvPr>
            <p:ph idx="1" type="body"/>
          </p:nvPr>
        </p:nvSpPr>
        <p:spPr>
          <a:xfrm>
            <a:off x="345125" y="1152475"/>
            <a:ext cx="848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Finally, let’s create the circuit: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 = a2a1’a0’ + a2a1’a0 + a2a1a0’ + a2a1a0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850" y="1976225"/>
            <a:ext cx="4706774" cy="3091076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7200000" dist="47625">
              <a:srgbClr val="999999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Circuit Diagrams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81" name="Google Shape;381;p58"/>
          <p:cNvSpPr txBox="1"/>
          <p:nvPr>
            <p:ph idx="1" type="body"/>
          </p:nvPr>
        </p:nvSpPr>
        <p:spPr>
          <a:xfrm>
            <a:off x="345125" y="1152475"/>
            <a:ext cx="58755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Let’s make a circuit that takes a 2-bit input and generates the 2-bit output that is the input plus one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2" name="Google Shape;382;p58"/>
          <p:cNvGraphicFramePr/>
          <p:nvPr/>
        </p:nvGraphicFramePr>
        <p:xfrm>
          <a:off x="3113425" y="219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543350"/>
                <a:gridCol w="543350"/>
                <a:gridCol w="543350"/>
                <a:gridCol w="543350"/>
              </a:tblGrid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a1</a:t>
                      </a:r>
                      <a:endParaRPr b="1" i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a0</a:t>
                      </a:r>
                      <a:endParaRPr b="1" i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b1</a:t>
                      </a:r>
                      <a:endParaRPr b="1" i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b0</a:t>
                      </a:r>
                      <a:endParaRPr b="1" i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Implementing Circuits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89" name="Google Shape;389;p59"/>
          <p:cNvSpPr txBox="1"/>
          <p:nvPr>
            <p:ph idx="1" type="body"/>
          </p:nvPr>
        </p:nvSpPr>
        <p:spPr>
          <a:xfrm>
            <a:off x="345125" y="1152475"/>
            <a:ext cx="84405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If you don’t happen to have your own multi-billion dollar foundry, you can still build your own circuits using TTL chips (e.g. TI 7426)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19" y="3928575"/>
            <a:ext cx="19621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" y="2005334"/>
            <a:ext cx="5089775" cy="29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"/>
          <p:cNvSpPr txBox="1"/>
          <p:nvPr/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rPr>
              <a:t>Arithmetic Operations</a:t>
            </a:r>
            <a:endParaRPr sz="1800">
              <a:solidFill>
                <a:srgbClr val="00396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7" name="Google Shape;397;p60"/>
          <p:cNvSpPr txBox="1"/>
          <p:nvPr/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We’ve seen how to do addition in a digital circuit</a:t>
            </a:r>
            <a:endParaRPr sz="1800"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We’ve also previously explored how </a:t>
            </a:r>
            <a:r>
              <a:rPr i="1" lang="en">
                <a:solidFill>
                  <a:srgbClr val="003C71"/>
                </a:solidFill>
              </a:rPr>
              <a:t>unsigned </a:t>
            </a:r>
            <a:r>
              <a:rPr lang="en">
                <a:solidFill>
                  <a:srgbClr val="003C71"/>
                </a:solidFill>
              </a:rPr>
              <a:t>binary numbers are added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Adding </a:t>
            </a:r>
            <a:r>
              <a:rPr i="1" lang="en" sz="1800">
                <a:solidFill>
                  <a:srgbClr val="003C71"/>
                </a:solidFill>
              </a:rPr>
              <a:t>signed </a:t>
            </a:r>
            <a:r>
              <a:rPr lang="en" sz="1800">
                <a:solidFill>
                  <a:srgbClr val="003C71"/>
                </a:solidFill>
              </a:rPr>
              <a:t>(twos complement) numbers involves the same process</a:t>
            </a:r>
            <a:endParaRPr sz="1800"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Which is good, since we won’t need a separate circuit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1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Addition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1"/>
          <p:cNvSpPr txBox="1"/>
          <p:nvPr/>
        </p:nvSpPr>
        <p:spPr>
          <a:xfrm>
            <a:off x="1591225" y="2905600"/>
            <a:ext cx="22800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1  11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0010 1001	 (41)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+ 0100 1011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(75)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0111 0100  (116)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61"/>
          <p:cNvSpPr txBox="1"/>
          <p:nvPr/>
        </p:nvSpPr>
        <p:spPr>
          <a:xfrm>
            <a:off x="4944025" y="2905600"/>
            <a:ext cx="22800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111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1011 0101	 (-75)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+ 0100 0111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(+71)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1111 1100    (-4)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Subtraction in binary can be done in a very similar way to subtraction in decimal</a:t>
            </a:r>
            <a:endParaRPr sz="1800">
              <a:solidFill>
                <a:srgbClr val="003C71"/>
              </a:solidFill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This works for both signed and unsigned binary numbers</a:t>
            </a:r>
            <a:endParaRPr>
              <a:solidFill>
                <a:srgbClr val="003C7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2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Subtraction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2"/>
          <p:cNvSpPr txBox="1"/>
          <p:nvPr/>
        </p:nvSpPr>
        <p:spPr>
          <a:xfrm>
            <a:off x="1527000" y="2549400"/>
            <a:ext cx="22800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0</a:t>
            </a:r>
            <a:r>
              <a:rPr baseline="30000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0</a:t>
            </a:r>
            <a:r>
              <a:rPr lang="en" strike="sngStrike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 1011	 (75)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 0010 1001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(41)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0010 0010   (34)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62"/>
          <p:cNvSpPr txBox="1"/>
          <p:nvPr/>
        </p:nvSpPr>
        <p:spPr>
          <a:xfrm>
            <a:off x="4900525" y="2743414"/>
            <a:ext cx="26160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0</a:t>
            </a:r>
            <a:r>
              <a:rPr baseline="30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0</a:t>
            </a:r>
            <a:r>
              <a:rPr baseline="30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11</a:t>
            </a:r>
            <a:r>
              <a:rPr lang="en" strike="sngStrike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0 1</a:t>
            </a:r>
            <a:r>
              <a:rPr lang="en" strike="sngStrike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01	  (-19)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- 0001 0010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(+18)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1101 1011    (-37)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Subtraction can also be done by negating the subtrahend (the 2</a:t>
            </a:r>
            <a:r>
              <a:rPr baseline="30000" lang="en" sz="1800">
                <a:solidFill>
                  <a:srgbClr val="003C71"/>
                </a:solidFill>
              </a:rPr>
              <a:t>nd</a:t>
            </a:r>
            <a:r>
              <a:rPr lang="en" sz="1800">
                <a:solidFill>
                  <a:srgbClr val="003C71"/>
                </a:solidFill>
              </a:rPr>
              <a:t> number) and adding</a:t>
            </a:r>
            <a:endParaRPr sz="1800">
              <a:solidFill>
                <a:srgbClr val="003C71"/>
              </a:solidFill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Subtracting signed numbers can be done the same way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The benefit is that we can use the same circuit for adding/subtracting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3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Subtraction by Addition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3"/>
          <p:cNvSpPr txBox="1"/>
          <p:nvPr/>
        </p:nvSpPr>
        <p:spPr>
          <a:xfrm>
            <a:off x="1591225" y="2448400"/>
            <a:ext cx="22800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0100 1011	 (75)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- 0010 1001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(41)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1 1 11 111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0100 1011	 (75)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+ 1101 0111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(-41)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0010 0010   (34)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63"/>
          <p:cNvSpPr txBox="1"/>
          <p:nvPr/>
        </p:nvSpPr>
        <p:spPr>
          <a:xfrm>
            <a:off x="4944025" y="2448400"/>
            <a:ext cx="26160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01 0111	 (-105)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- 1101 1011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(-37)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111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1001 0111	 (-105)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+ 0010 0101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(+37)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1011 1100    (-68)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Overflow means that the result of an arithmetic operation cannot be correctly represented in the number of bits available</a:t>
            </a:r>
            <a:endParaRPr sz="1800"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For addition, this means that we’ve exceeded the bounds of our representation</a:t>
            </a:r>
            <a:endParaRPr>
              <a:solidFill>
                <a:srgbClr val="003C71"/>
              </a:solidFill>
            </a:endParaRPr>
          </a:p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With unsigned addition, overflow happens when we go beyond the limits of our representation</a:t>
            </a:r>
            <a:endParaRPr sz="1800">
              <a:solidFill>
                <a:srgbClr val="003C71"/>
              </a:solidFill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This is easily recognized by a </a:t>
            </a:r>
            <a:r>
              <a:rPr i="1" lang="en">
                <a:solidFill>
                  <a:srgbClr val="003C71"/>
                </a:solidFill>
              </a:rPr>
              <a:t>carry out</a:t>
            </a:r>
            <a:endParaRPr i="1"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4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Overflow - Unsigned Integers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4"/>
          <p:cNvSpPr txBox="1"/>
          <p:nvPr/>
        </p:nvSpPr>
        <p:spPr>
          <a:xfrm>
            <a:off x="3431700" y="2925000"/>
            <a:ext cx="22800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1 111  111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1011 0101	 (181)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+ 0101 0111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(87)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0000 1100    (12)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64"/>
          <p:cNvSpPr/>
          <p:nvPr/>
        </p:nvSpPr>
        <p:spPr>
          <a:xfrm>
            <a:off x="3464591" y="2992930"/>
            <a:ext cx="232800" cy="271800"/>
          </a:xfrm>
          <a:prstGeom prst="ellipse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4"/>
          <p:cNvSpPr/>
          <p:nvPr/>
        </p:nvSpPr>
        <p:spPr>
          <a:xfrm>
            <a:off x="5064813" y="3631655"/>
            <a:ext cx="564000" cy="271800"/>
          </a:xfrm>
          <a:prstGeom prst="ellipse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Equivalent Representations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representations are equivalent: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Truth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 algebraic expression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circuit diagram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5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With signed integers, a carry out doesn’t indicate overflow</a:t>
            </a:r>
            <a:endParaRPr sz="1800">
              <a:solidFill>
                <a:srgbClr val="003C71"/>
              </a:solidFill>
            </a:endParaRPr>
          </a:p>
          <a:p>
            <a:pPr indent="-259720" lvl="1" marL="743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Can adding one positive and one negative signed integers ever result in overflow?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5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Overflow - Signed Integers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6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With signed integers, a carry out doesn’t indicate overflow</a:t>
            </a:r>
            <a:endParaRPr sz="1800">
              <a:solidFill>
                <a:srgbClr val="003C71"/>
              </a:solidFill>
            </a:endParaRPr>
          </a:p>
          <a:p>
            <a:pPr indent="-259720" lvl="1" marL="7430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Can adding one positive and one negative signed integers ever result in overflow?  No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Can adding two negative (or two positive) signed integers ever result in overflow?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6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Overflow - Signed Integers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With signed integers, a carry out doesn’t indicate overflow</a:t>
            </a:r>
            <a:endParaRPr sz="1800">
              <a:solidFill>
                <a:srgbClr val="003C71"/>
              </a:solidFill>
            </a:endParaRPr>
          </a:p>
          <a:p>
            <a:pPr indent="-259720" lvl="1" marL="7430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Can adding one positive and one negative signed integers ever result in overflow?  No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Can adding two negative (or two positive) signed integers ever result in overflow?  Yes</a:t>
            </a:r>
            <a:endParaRPr>
              <a:solidFill>
                <a:srgbClr val="003C7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■"/>
            </a:pPr>
            <a:r>
              <a:rPr lang="en">
                <a:solidFill>
                  <a:srgbClr val="003C71"/>
                </a:solidFill>
              </a:rPr>
              <a:t>Adding two negative signed integers should produce a negative result</a:t>
            </a:r>
            <a:endParaRPr>
              <a:solidFill>
                <a:srgbClr val="003C7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■"/>
            </a:pPr>
            <a:r>
              <a:rPr lang="en">
                <a:solidFill>
                  <a:srgbClr val="003C71"/>
                </a:solidFill>
              </a:rPr>
              <a:t>Adding two positive signed integers should produce a positive result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7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Overflow - Signed Integers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8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Detecting overflow when adding signed integers:</a:t>
            </a:r>
            <a:endParaRPr sz="1800">
              <a:solidFill>
                <a:srgbClr val="003C71"/>
              </a:solidFill>
            </a:endParaRPr>
          </a:p>
          <a:p>
            <a:pPr indent="-259720" lvl="1" marL="7430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Does the sign of the result match the sign of both of the input numbers?</a:t>
            </a:r>
            <a:endParaRPr>
              <a:solidFill>
                <a:srgbClr val="003C7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■"/>
            </a:pPr>
            <a:r>
              <a:rPr lang="en">
                <a:solidFill>
                  <a:srgbClr val="003C71"/>
                </a:solidFill>
              </a:rPr>
              <a:t>No → overflow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8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Overflow - Signed Integers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8"/>
          <p:cNvSpPr txBox="1"/>
          <p:nvPr/>
        </p:nvSpPr>
        <p:spPr>
          <a:xfrm>
            <a:off x="1374300" y="2467800"/>
            <a:ext cx="22800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1 111    1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1011 0101	 (-75)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+ 1101 1001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(-39)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1000 1110  (-114)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68"/>
          <p:cNvSpPr/>
          <p:nvPr/>
        </p:nvSpPr>
        <p:spPr>
          <a:xfrm>
            <a:off x="1635796" y="2679850"/>
            <a:ext cx="188700" cy="838200"/>
          </a:xfrm>
          <a:prstGeom prst="ellipse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8"/>
          <p:cNvSpPr txBox="1"/>
          <p:nvPr/>
        </p:nvSpPr>
        <p:spPr>
          <a:xfrm>
            <a:off x="5412900" y="2467800"/>
            <a:ext cx="22800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1      111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1011 0101	 (-75)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+ 1000 0011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(-125)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0011 1000   (+56)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68"/>
          <p:cNvSpPr/>
          <p:nvPr/>
        </p:nvSpPr>
        <p:spPr>
          <a:xfrm>
            <a:off x="5674396" y="2679850"/>
            <a:ext cx="188700" cy="838200"/>
          </a:xfrm>
          <a:prstGeom prst="ellipse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8"/>
          <p:cNvSpPr/>
          <p:nvPr/>
        </p:nvSpPr>
        <p:spPr>
          <a:xfrm>
            <a:off x="6872379" y="3174450"/>
            <a:ext cx="737700" cy="271800"/>
          </a:xfrm>
          <a:prstGeom prst="ellipse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9"/>
          <p:cNvSpPr/>
          <p:nvPr/>
        </p:nvSpPr>
        <p:spPr>
          <a:xfrm>
            <a:off x="457200" y="963900"/>
            <a:ext cx="7962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Create a signed overflow recognizer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9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Arithmetic Example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6" name="Google Shape;476;p69"/>
          <p:cNvGraphicFramePr/>
          <p:nvPr/>
        </p:nvGraphicFramePr>
        <p:xfrm>
          <a:off x="610450" y="164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1140500"/>
                <a:gridCol w="1140500"/>
                <a:gridCol w="1140500"/>
                <a:gridCol w="1140500"/>
              </a:tblGrid>
              <a:tr h="2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a7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b7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c7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7" name="Google Shape;477;p69"/>
          <p:cNvSpPr txBox="1"/>
          <p:nvPr/>
        </p:nvSpPr>
        <p:spPr>
          <a:xfrm>
            <a:off x="5823900" y="963900"/>
            <a:ext cx="21765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= a7’b7’c7 + a7b7c7’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15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003C71"/>
                </a:solidFill>
              </a:rPr>
              <a:t>Logical shift left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Shift all bits toward the left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Shift zero into the rightmost position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Leftmost bit gets shifted out</a:t>
            </a:r>
            <a:endParaRPr>
              <a:solidFill>
                <a:srgbClr val="003C7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lang="en">
                <a:solidFill>
                  <a:srgbClr val="003C71"/>
                </a:solidFill>
              </a:rPr>
              <a:t>Logical shift right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Shift all bits toward the right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Shift zero into the leftmost position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Rightmost bit gets shifted out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70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Logical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5" name="Google Shape;485;p70"/>
          <p:cNvGraphicFramePr/>
          <p:nvPr/>
        </p:nvGraphicFramePr>
        <p:xfrm>
          <a:off x="5476250" y="96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6" name="Google Shape;486;p70"/>
          <p:cNvGraphicFramePr/>
          <p:nvPr/>
        </p:nvGraphicFramePr>
        <p:xfrm>
          <a:off x="5476250" y="182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7" name="Google Shape;487;p70"/>
          <p:cNvSpPr txBox="1"/>
          <p:nvPr/>
        </p:nvSpPr>
        <p:spPr>
          <a:xfrm>
            <a:off x="7054758" y="1381955"/>
            <a:ext cx="1542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shift left</a:t>
            </a:r>
            <a:endParaRPr/>
          </a:p>
        </p:txBody>
      </p:sp>
      <p:cxnSp>
        <p:nvCxnSpPr>
          <p:cNvPr id="488" name="Google Shape;488;p70"/>
          <p:cNvCxnSpPr/>
          <p:nvPr/>
        </p:nvCxnSpPr>
        <p:spPr>
          <a:xfrm>
            <a:off x="7015925" y="134995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489" name="Google Shape;489;p70"/>
          <p:cNvGraphicFramePr/>
          <p:nvPr/>
        </p:nvGraphicFramePr>
        <p:xfrm>
          <a:off x="5476250" y="27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0" name="Google Shape;490;p70"/>
          <p:cNvGraphicFramePr/>
          <p:nvPr/>
        </p:nvGraphicFramePr>
        <p:xfrm>
          <a:off x="5476250" y="36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1" name="Google Shape;491;p70"/>
          <p:cNvSpPr txBox="1"/>
          <p:nvPr/>
        </p:nvSpPr>
        <p:spPr>
          <a:xfrm>
            <a:off x="7054758" y="3210755"/>
            <a:ext cx="1542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shift right</a:t>
            </a:r>
            <a:endParaRPr/>
          </a:p>
        </p:txBody>
      </p:sp>
      <p:cxnSp>
        <p:nvCxnSpPr>
          <p:cNvPr id="492" name="Google Shape;492;p70"/>
          <p:cNvCxnSpPr/>
          <p:nvPr/>
        </p:nvCxnSpPr>
        <p:spPr>
          <a:xfrm>
            <a:off x="7015925" y="317875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1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Logical shift is used when you want to move bits into a more easily accessible position</a:t>
            </a:r>
            <a:endParaRPr sz="1800"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e.g. If bits represent Boolean (flag) values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In some programming languages, the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003C71"/>
                </a:solidFill>
              </a:rPr>
              <a:t> and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">
                <a:solidFill>
                  <a:srgbClr val="003C71"/>
                </a:solidFill>
              </a:rPr>
              <a:t> operators are used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71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Logical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2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15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003C71"/>
                </a:solidFill>
              </a:rPr>
              <a:t>Arithmetic </a:t>
            </a:r>
            <a:r>
              <a:rPr lang="en">
                <a:solidFill>
                  <a:srgbClr val="003C71"/>
                </a:solidFill>
              </a:rPr>
              <a:t>shift left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Shift all bits toward the left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Shift zero into the rightmost position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Leftmost bit gets shifted out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Identical to logical shift left</a:t>
            </a:r>
            <a:endParaRPr>
              <a:solidFill>
                <a:srgbClr val="003C7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lang="en">
                <a:solidFill>
                  <a:srgbClr val="003C71"/>
                </a:solidFill>
              </a:rPr>
              <a:t>Arithmetic shift right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Shift all bits toward the right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Duplicate the leftmost bit (the sign bit)</a:t>
            </a:r>
            <a:endParaRPr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Rightmost bit gets shifted out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2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Arithmetic </a:t>
            </a:r>
            <a:r>
              <a:rPr lang="en" sz="3200">
                <a:solidFill>
                  <a:srgbClr val="558ED5"/>
                </a:solidFill>
              </a:rPr>
              <a:t>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7" name="Google Shape;507;p72"/>
          <p:cNvGraphicFramePr/>
          <p:nvPr/>
        </p:nvGraphicFramePr>
        <p:xfrm>
          <a:off x="5476250" y="96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8" name="Google Shape;508;p72"/>
          <p:cNvGraphicFramePr/>
          <p:nvPr/>
        </p:nvGraphicFramePr>
        <p:xfrm>
          <a:off x="5476250" y="182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9" name="Google Shape;509;p72"/>
          <p:cNvSpPr txBox="1"/>
          <p:nvPr/>
        </p:nvSpPr>
        <p:spPr>
          <a:xfrm>
            <a:off x="7054748" y="1381950"/>
            <a:ext cx="1904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</a:t>
            </a:r>
            <a:r>
              <a:rPr lang="en"/>
              <a:t>shift left</a:t>
            </a:r>
            <a:endParaRPr/>
          </a:p>
        </p:txBody>
      </p:sp>
      <p:cxnSp>
        <p:nvCxnSpPr>
          <p:cNvPr id="510" name="Google Shape;510;p72"/>
          <p:cNvCxnSpPr/>
          <p:nvPr/>
        </p:nvCxnSpPr>
        <p:spPr>
          <a:xfrm>
            <a:off x="7015925" y="134995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511" name="Google Shape;511;p72"/>
          <p:cNvGraphicFramePr/>
          <p:nvPr/>
        </p:nvGraphicFramePr>
        <p:xfrm>
          <a:off x="5476250" y="27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2" name="Google Shape;512;p72"/>
          <p:cNvGraphicFramePr/>
          <p:nvPr/>
        </p:nvGraphicFramePr>
        <p:xfrm>
          <a:off x="5476250" y="36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3" name="Google Shape;513;p72"/>
          <p:cNvSpPr txBox="1"/>
          <p:nvPr/>
        </p:nvSpPr>
        <p:spPr>
          <a:xfrm>
            <a:off x="7054749" y="3210750"/>
            <a:ext cx="177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</a:t>
            </a:r>
            <a:r>
              <a:rPr lang="en"/>
              <a:t>shift right</a:t>
            </a:r>
            <a:endParaRPr/>
          </a:p>
        </p:txBody>
      </p:sp>
      <p:cxnSp>
        <p:nvCxnSpPr>
          <p:cNvPr id="514" name="Google Shape;514;p72"/>
          <p:cNvCxnSpPr/>
          <p:nvPr/>
        </p:nvCxnSpPr>
        <p:spPr>
          <a:xfrm>
            <a:off x="7015925" y="317875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3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3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Arithmetic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1" name="Google Shape;521;p73"/>
          <p:cNvGraphicFramePr/>
          <p:nvPr/>
        </p:nvGraphicFramePr>
        <p:xfrm>
          <a:off x="952200" y="131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1695475"/>
                <a:gridCol w="1695475"/>
                <a:gridCol w="1695475"/>
                <a:gridCol w="169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2" name="Google Shape;522;p73"/>
          <p:cNvGraphicFramePr/>
          <p:nvPr/>
        </p:nvGraphicFramePr>
        <p:xfrm>
          <a:off x="952500" y="215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1695475"/>
                <a:gridCol w="1695475"/>
                <a:gridCol w="1695475"/>
                <a:gridCol w="169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3" name="Google Shape;523;p73"/>
          <p:cNvSpPr txBox="1"/>
          <p:nvPr/>
        </p:nvSpPr>
        <p:spPr>
          <a:xfrm>
            <a:off x="7883750" y="1310925"/>
            <a:ext cx="7836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0101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0110  (6)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0011  (3)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4" name="Google Shape;524;p73"/>
          <p:cNvGraphicFramePr/>
          <p:nvPr/>
        </p:nvGraphicFramePr>
        <p:xfrm>
          <a:off x="952200" y="305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1695475"/>
                <a:gridCol w="1695475"/>
                <a:gridCol w="1695475"/>
                <a:gridCol w="169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5" name="Google Shape;525;p73"/>
          <p:cNvGraphicFramePr/>
          <p:nvPr/>
        </p:nvGraphicFramePr>
        <p:xfrm>
          <a:off x="952200" y="38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1695475"/>
                <a:gridCol w="1695475"/>
                <a:gridCol w="1695475"/>
                <a:gridCol w="169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4"/>
          <p:cNvSpPr/>
          <p:nvPr/>
        </p:nvSpPr>
        <p:spPr>
          <a:xfrm>
            <a:off x="457200" y="963900"/>
            <a:ext cx="79629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Arithmetic </a:t>
            </a:r>
            <a:r>
              <a:rPr lang="en" sz="1800">
                <a:solidFill>
                  <a:srgbClr val="003C71"/>
                </a:solidFill>
              </a:rPr>
              <a:t>shift is used when you want to multiply/divide by powers of 2</a:t>
            </a:r>
            <a:endParaRPr sz="1800"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Arithmetic shift left by one bit → multiply by 2 (assuming no overflow)</a:t>
            </a:r>
            <a:endParaRPr>
              <a:solidFill>
                <a:srgbClr val="003C71"/>
              </a:solidFill>
            </a:endParaRPr>
          </a:p>
          <a:p>
            <a:pPr indent="-3175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■"/>
            </a:pPr>
            <a:r>
              <a:rPr lang="en">
                <a:solidFill>
                  <a:srgbClr val="003C71"/>
                </a:solidFill>
              </a:rPr>
              <a:t>Arithmetic shift left by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solidFill>
                  <a:srgbClr val="003C71"/>
                </a:solidFill>
              </a:rPr>
              <a:t> bits → multiply by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0000"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30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Arithmetic shift right by one bit → divide by 2 (integer division)</a:t>
            </a:r>
            <a:endParaRPr>
              <a:solidFill>
                <a:srgbClr val="003C71"/>
              </a:solidFill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■"/>
            </a:pPr>
            <a:r>
              <a:rPr lang="en">
                <a:solidFill>
                  <a:srgbClr val="003C71"/>
                </a:solidFill>
              </a:rPr>
              <a:t>Arithmetic shift right by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solidFill>
                  <a:srgbClr val="003C71"/>
                </a:solidFill>
              </a:rPr>
              <a:t> bits → divide by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0000"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C7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4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Arithmetic </a:t>
            </a:r>
            <a:r>
              <a:rPr lang="en" sz="3200">
                <a:solidFill>
                  <a:srgbClr val="558ED5"/>
                </a:solidFill>
              </a:rPr>
              <a:t>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3" name="Google Shape;533;p74"/>
          <p:cNvGraphicFramePr/>
          <p:nvPr/>
        </p:nvGraphicFramePr>
        <p:xfrm>
          <a:off x="1361450" y="27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4" name="Google Shape;534;p74"/>
          <p:cNvGraphicFramePr/>
          <p:nvPr/>
        </p:nvGraphicFramePr>
        <p:xfrm>
          <a:off x="1361450" y="36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5" name="Google Shape;535;p74"/>
          <p:cNvSpPr txBox="1"/>
          <p:nvPr/>
        </p:nvSpPr>
        <p:spPr>
          <a:xfrm>
            <a:off x="2939948" y="3210750"/>
            <a:ext cx="1904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shift left</a:t>
            </a:r>
            <a:endParaRPr/>
          </a:p>
        </p:txBody>
      </p:sp>
      <p:cxnSp>
        <p:nvCxnSpPr>
          <p:cNvPr id="536" name="Google Shape;536;p74"/>
          <p:cNvCxnSpPr/>
          <p:nvPr/>
        </p:nvCxnSpPr>
        <p:spPr>
          <a:xfrm>
            <a:off x="2901125" y="317875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537" name="Google Shape;537;p74"/>
          <p:cNvGraphicFramePr/>
          <p:nvPr/>
        </p:nvGraphicFramePr>
        <p:xfrm>
          <a:off x="4714250" y="27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8" name="Google Shape;538;p74"/>
          <p:cNvGraphicFramePr/>
          <p:nvPr/>
        </p:nvGraphicFramePr>
        <p:xfrm>
          <a:off x="4714250" y="36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767950"/>
                <a:gridCol w="767950"/>
                <a:gridCol w="767950"/>
                <a:gridCol w="76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9" name="Google Shape;539;p74"/>
          <p:cNvSpPr txBox="1"/>
          <p:nvPr/>
        </p:nvSpPr>
        <p:spPr>
          <a:xfrm>
            <a:off x="6292749" y="3210750"/>
            <a:ext cx="177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shift right</a:t>
            </a:r>
            <a:endParaRPr/>
          </a:p>
        </p:txBody>
      </p:sp>
      <p:cxnSp>
        <p:nvCxnSpPr>
          <p:cNvPr id="540" name="Google Shape;540;p74"/>
          <p:cNvCxnSpPr/>
          <p:nvPr/>
        </p:nvCxnSpPr>
        <p:spPr>
          <a:xfrm>
            <a:off x="6253925" y="317875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1" name="Google Shape;541;p74"/>
          <p:cNvSpPr txBox="1"/>
          <p:nvPr/>
        </p:nvSpPr>
        <p:spPr>
          <a:xfrm>
            <a:off x="7944950" y="2781450"/>
            <a:ext cx="517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74"/>
          <p:cNvSpPr txBox="1"/>
          <p:nvPr/>
        </p:nvSpPr>
        <p:spPr>
          <a:xfrm>
            <a:off x="701700" y="2781450"/>
            <a:ext cx="517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74"/>
          <p:cNvSpPr txBox="1"/>
          <p:nvPr/>
        </p:nvSpPr>
        <p:spPr>
          <a:xfrm>
            <a:off x="7944950" y="3642300"/>
            <a:ext cx="517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74"/>
          <p:cNvSpPr txBox="1"/>
          <p:nvPr/>
        </p:nvSpPr>
        <p:spPr>
          <a:xfrm>
            <a:off x="701700" y="3619650"/>
            <a:ext cx="517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Truth Table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A truth table is a table which includes an exhaustive list of all possible input values and the corresponding output values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We’ve seen truth tables for basic operations/gates in the previous section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create a truth table for any function that always has the same output for each input combination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/>
          <p:nvPr/>
        </p:nvSpPr>
        <p:spPr>
          <a:xfrm>
            <a:off x="457200" y="963900"/>
            <a:ext cx="79629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Arithmetic shift can be used to implement arbitrary multiplication</a:t>
            </a:r>
            <a:endParaRPr sz="1800">
              <a:solidFill>
                <a:srgbClr val="003C71"/>
              </a:solidFill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lang="en">
                <a:solidFill>
                  <a:srgbClr val="003C71"/>
                </a:solidFill>
              </a:rPr>
              <a:t>Multiply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003C71"/>
                </a:solidFill>
              </a:rPr>
              <a:t> by 13:</a:t>
            </a:r>
            <a:endParaRPr>
              <a:solidFill>
                <a:srgbClr val="003C71"/>
              </a:solidFill>
            </a:endParaRPr>
          </a:p>
          <a:p>
            <a:pPr indent="-3175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Courier New"/>
              <a:buChar char="■"/>
            </a:pP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13x = 8x + 4x + 1x = 2</a:t>
            </a:r>
            <a:r>
              <a:rPr baseline="30000"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x + 2</a:t>
            </a:r>
            <a:r>
              <a:rPr baseline="30000"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x + 2</a:t>
            </a:r>
            <a:r>
              <a:rPr baseline="30000"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aseline="30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■"/>
            </a:pPr>
            <a:r>
              <a:rPr lang="en">
                <a:solidFill>
                  <a:srgbClr val="003C71"/>
                </a:solidFill>
              </a:rPr>
              <a:t>Arithmetically shift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003C71"/>
                </a:solidFill>
              </a:rPr>
              <a:t> to the left by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■"/>
            </a:pPr>
            <a:r>
              <a:rPr lang="en">
                <a:solidFill>
                  <a:srgbClr val="003C71"/>
                </a:solidFill>
              </a:rPr>
              <a:t>Arithmetically shift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003C71"/>
                </a:solidFill>
              </a:rPr>
              <a:t> to the left by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■"/>
            </a:pPr>
            <a:r>
              <a:rPr lang="en">
                <a:solidFill>
                  <a:srgbClr val="003C71"/>
                </a:solidFill>
              </a:rPr>
              <a:t>Arithmetically shift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003C71"/>
                </a:solidFill>
              </a:rPr>
              <a:t> to the left by </a:t>
            </a:r>
            <a:r>
              <a:rPr lang="en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■"/>
            </a:pPr>
            <a:r>
              <a:rPr lang="en">
                <a:solidFill>
                  <a:srgbClr val="003C71"/>
                </a:solidFill>
              </a:rPr>
              <a:t>Add up these results</a:t>
            </a:r>
            <a:endParaRPr baseline="30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5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/>
          <p:nvPr/>
        </p:nvSpPr>
        <p:spPr>
          <a:xfrm>
            <a:off x="457200" y="963900"/>
            <a:ext cx="79629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Let’s do an example:</a:t>
            </a:r>
            <a:endParaRPr baseline="30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6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76"/>
          <p:cNvSpPr txBox="1"/>
          <p:nvPr/>
        </p:nvSpPr>
        <p:spPr>
          <a:xfrm>
            <a:off x="270284" y="2486355"/>
            <a:ext cx="1044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-2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76"/>
          <p:cNvSpPr txBox="1"/>
          <p:nvPr/>
        </p:nvSpPr>
        <p:spPr>
          <a:xfrm>
            <a:off x="271725" y="3010050"/>
            <a:ext cx="23193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11</a:t>
            </a:r>
            <a:endParaRPr baseline="30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"/>
          <p:cNvSpPr/>
          <p:nvPr/>
        </p:nvSpPr>
        <p:spPr>
          <a:xfrm>
            <a:off x="457200" y="963900"/>
            <a:ext cx="79629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Let’s do an example:</a:t>
            </a:r>
            <a:endParaRPr baseline="30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7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7"/>
          <p:cNvSpPr txBox="1"/>
          <p:nvPr/>
        </p:nvSpPr>
        <p:spPr>
          <a:xfrm>
            <a:off x="270284" y="2486355"/>
            <a:ext cx="1044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-2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77"/>
          <p:cNvSpPr txBox="1"/>
          <p:nvPr/>
        </p:nvSpPr>
        <p:spPr>
          <a:xfrm>
            <a:off x="271725" y="3010050"/>
            <a:ext cx="23193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11</a:t>
            </a:r>
            <a:endParaRPr baseline="30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70" name="Google Shape;570;p77"/>
          <p:cNvGraphicFramePr/>
          <p:nvPr/>
        </p:nvGraphicFramePr>
        <p:xfrm>
          <a:off x="130084" y="2207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8"/>
          <p:cNvSpPr/>
          <p:nvPr/>
        </p:nvSpPr>
        <p:spPr>
          <a:xfrm>
            <a:off x="457200" y="963900"/>
            <a:ext cx="79629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Let’s do an example:</a:t>
            </a:r>
            <a:endParaRPr baseline="30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78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78"/>
          <p:cNvSpPr txBox="1"/>
          <p:nvPr/>
        </p:nvSpPr>
        <p:spPr>
          <a:xfrm>
            <a:off x="270284" y="2486355"/>
            <a:ext cx="1044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-2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271725" y="3010050"/>
            <a:ext cx="23193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11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8 + 2 + 1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30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0" name="Google Shape;580;p78"/>
          <p:cNvGraphicFramePr/>
          <p:nvPr/>
        </p:nvGraphicFramePr>
        <p:xfrm>
          <a:off x="130084" y="2207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9"/>
          <p:cNvSpPr/>
          <p:nvPr/>
        </p:nvSpPr>
        <p:spPr>
          <a:xfrm>
            <a:off x="457200" y="963900"/>
            <a:ext cx="79629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Let’s do an example:</a:t>
            </a:r>
            <a:endParaRPr baseline="30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9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79"/>
          <p:cNvSpPr txBox="1"/>
          <p:nvPr/>
        </p:nvSpPr>
        <p:spPr>
          <a:xfrm>
            <a:off x="3392564" y="2088069"/>
            <a:ext cx="212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Arithmetic shift left by 3</a:t>
            </a:r>
            <a:endParaRPr sz="1100"/>
          </a:p>
        </p:txBody>
      </p:sp>
      <p:cxnSp>
        <p:nvCxnSpPr>
          <p:cNvPr id="589" name="Google Shape;589;p79"/>
          <p:cNvCxnSpPr/>
          <p:nvPr/>
        </p:nvCxnSpPr>
        <p:spPr>
          <a:xfrm>
            <a:off x="3212250" y="2402737"/>
            <a:ext cx="201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0" name="Google Shape;590;p79"/>
          <p:cNvSpPr txBox="1"/>
          <p:nvPr/>
        </p:nvSpPr>
        <p:spPr>
          <a:xfrm>
            <a:off x="270284" y="2486355"/>
            <a:ext cx="1044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-2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79"/>
          <p:cNvSpPr txBox="1"/>
          <p:nvPr/>
        </p:nvSpPr>
        <p:spPr>
          <a:xfrm>
            <a:off x="271725" y="3010050"/>
            <a:ext cx="23193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11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8 + 2 + 1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30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92" name="Google Shape;592;p79"/>
          <p:cNvGraphicFramePr/>
          <p:nvPr/>
        </p:nvGraphicFramePr>
        <p:xfrm>
          <a:off x="5216075" y="217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3" name="Google Shape;593;p79"/>
          <p:cNvGraphicFramePr/>
          <p:nvPr/>
        </p:nvGraphicFramePr>
        <p:xfrm>
          <a:off x="5216075" y="25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4" name="Google Shape;594;p79"/>
          <p:cNvGraphicFramePr/>
          <p:nvPr/>
        </p:nvGraphicFramePr>
        <p:xfrm>
          <a:off x="5216075" y="294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5" name="Google Shape;595;p79"/>
          <p:cNvCxnSpPr/>
          <p:nvPr/>
        </p:nvCxnSpPr>
        <p:spPr>
          <a:xfrm>
            <a:off x="3212250" y="2402737"/>
            <a:ext cx="20088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6" name="Google Shape;596;p79"/>
          <p:cNvCxnSpPr/>
          <p:nvPr/>
        </p:nvCxnSpPr>
        <p:spPr>
          <a:xfrm>
            <a:off x="3212250" y="2402737"/>
            <a:ext cx="1989600" cy="74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7" name="Google Shape;597;p79"/>
          <p:cNvSpPr txBox="1"/>
          <p:nvPr/>
        </p:nvSpPr>
        <p:spPr>
          <a:xfrm>
            <a:off x="4554976" y="2392875"/>
            <a:ext cx="46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1</a:t>
            </a:r>
            <a:endParaRPr sz="1100"/>
          </a:p>
        </p:txBody>
      </p:sp>
      <p:sp>
        <p:nvSpPr>
          <p:cNvPr id="598" name="Google Shape;598;p79"/>
          <p:cNvSpPr txBox="1"/>
          <p:nvPr/>
        </p:nvSpPr>
        <p:spPr>
          <a:xfrm>
            <a:off x="4554974" y="2687975"/>
            <a:ext cx="55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0</a:t>
            </a:r>
            <a:endParaRPr sz="1100"/>
          </a:p>
        </p:txBody>
      </p:sp>
      <p:graphicFrame>
        <p:nvGraphicFramePr>
          <p:cNvPr id="599" name="Google Shape;599;p79"/>
          <p:cNvGraphicFramePr/>
          <p:nvPr/>
        </p:nvGraphicFramePr>
        <p:xfrm>
          <a:off x="130084" y="2207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/>
          <p:nvPr/>
        </p:nvSpPr>
        <p:spPr>
          <a:xfrm>
            <a:off x="457200" y="963900"/>
            <a:ext cx="79629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Let’s do an example:</a:t>
            </a:r>
            <a:endParaRPr baseline="30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80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80"/>
          <p:cNvSpPr txBox="1"/>
          <p:nvPr/>
        </p:nvSpPr>
        <p:spPr>
          <a:xfrm>
            <a:off x="3392564" y="2088069"/>
            <a:ext cx="212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Arithmetic shift left by 3</a:t>
            </a:r>
            <a:endParaRPr sz="1100"/>
          </a:p>
        </p:txBody>
      </p:sp>
      <p:cxnSp>
        <p:nvCxnSpPr>
          <p:cNvPr id="608" name="Google Shape;608;p80"/>
          <p:cNvCxnSpPr/>
          <p:nvPr/>
        </p:nvCxnSpPr>
        <p:spPr>
          <a:xfrm>
            <a:off x="3212250" y="2402737"/>
            <a:ext cx="201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9" name="Google Shape;609;p80"/>
          <p:cNvSpPr txBox="1"/>
          <p:nvPr/>
        </p:nvSpPr>
        <p:spPr>
          <a:xfrm>
            <a:off x="270284" y="2486355"/>
            <a:ext cx="1044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-2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80"/>
          <p:cNvSpPr txBox="1"/>
          <p:nvPr/>
        </p:nvSpPr>
        <p:spPr>
          <a:xfrm>
            <a:off x="271725" y="3010050"/>
            <a:ext cx="23193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11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8 + 2 + 1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30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11" name="Google Shape;611;p80"/>
          <p:cNvGraphicFramePr/>
          <p:nvPr/>
        </p:nvGraphicFramePr>
        <p:xfrm>
          <a:off x="5216075" y="217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2" name="Google Shape;612;p80"/>
          <p:cNvGraphicFramePr/>
          <p:nvPr/>
        </p:nvGraphicFramePr>
        <p:xfrm>
          <a:off x="5216075" y="25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3" name="Google Shape;613;p80"/>
          <p:cNvGraphicFramePr/>
          <p:nvPr/>
        </p:nvGraphicFramePr>
        <p:xfrm>
          <a:off x="5216075" y="294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4" name="Google Shape;614;p80"/>
          <p:cNvGraphicFramePr/>
          <p:nvPr/>
        </p:nvGraphicFramePr>
        <p:xfrm>
          <a:off x="5216075" y="332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5" name="Google Shape;615;p80"/>
          <p:cNvCxnSpPr/>
          <p:nvPr/>
        </p:nvCxnSpPr>
        <p:spPr>
          <a:xfrm>
            <a:off x="3212250" y="2402737"/>
            <a:ext cx="20088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6" name="Google Shape;616;p80"/>
          <p:cNvCxnSpPr/>
          <p:nvPr/>
        </p:nvCxnSpPr>
        <p:spPr>
          <a:xfrm>
            <a:off x="3212250" y="2402737"/>
            <a:ext cx="1989600" cy="74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7" name="Google Shape;617;p80"/>
          <p:cNvSpPr txBox="1"/>
          <p:nvPr/>
        </p:nvSpPr>
        <p:spPr>
          <a:xfrm>
            <a:off x="4554976" y="2392875"/>
            <a:ext cx="46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1</a:t>
            </a:r>
            <a:endParaRPr sz="1100"/>
          </a:p>
        </p:txBody>
      </p:sp>
      <p:sp>
        <p:nvSpPr>
          <p:cNvPr id="618" name="Google Shape;618;p80"/>
          <p:cNvSpPr txBox="1"/>
          <p:nvPr/>
        </p:nvSpPr>
        <p:spPr>
          <a:xfrm>
            <a:off x="4554974" y="2687975"/>
            <a:ext cx="55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0</a:t>
            </a:r>
            <a:endParaRPr sz="1100"/>
          </a:p>
        </p:txBody>
      </p:sp>
      <p:cxnSp>
        <p:nvCxnSpPr>
          <p:cNvPr id="619" name="Google Shape;619;p80"/>
          <p:cNvCxnSpPr>
            <a:stCxn id="620" idx="0"/>
          </p:cNvCxnSpPr>
          <p:nvPr/>
        </p:nvCxnSpPr>
        <p:spPr>
          <a:xfrm flipH="1">
            <a:off x="4999575" y="3323500"/>
            <a:ext cx="38778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21" name="Google Shape;621;p80"/>
          <p:cNvGraphicFramePr/>
          <p:nvPr/>
        </p:nvGraphicFramePr>
        <p:xfrm>
          <a:off x="130084" y="2207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1"/>
          <p:cNvSpPr/>
          <p:nvPr/>
        </p:nvSpPr>
        <p:spPr>
          <a:xfrm>
            <a:off x="457200" y="963900"/>
            <a:ext cx="79629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69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C71"/>
                </a:solidFill>
              </a:rPr>
              <a:t>Let’s do an example:</a:t>
            </a:r>
            <a:endParaRPr baseline="30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81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8ED5"/>
                </a:solidFill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81"/>
          <p:cNvSpPr txBox="1"/>
          <p:nvPr/>
        </p:nvSpPr>
        <p:spPr>
          <a:xfrm>
            <a:off x="3392564" y="2088069"/>
            <a:ext cx="212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Arithmetic shift left by 3</a:t>
            </a:r>
            <a:endParaRPr sz="1100"/>
          </a:p>
        </p:txBody>
      </p:sp>
      <p:cxnSp>
        <p:nvCxnSpPr>
          <p:cNvPr id="630" name="Google Shape;630;p81"/>
          <p:cNvCxnSpPr/>
          <p:nvPr/>
        </p:nvCxnSpPr>
        <p:spPr>
          <a:xfrm>
            <a:off x="3212250" y="2402737"/>
            <a:ext cx="201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1" name="Google Shape;631;p81"/>
          <p:cNvSpPr txBox="1"/>
          <p:nvPr/>
        </p:nvSpPr>
        <p:spPr>
          <a:xfrm>
            <a:off x="270284" y="2486355"/>
            <a:ext cx="1044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-2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1"/>
          <p:cNvSpPr txBox="1"/>
          <p:nvPr/>
        </p:nvSpPr>
        <p:spPr>
          <a:xfrm>
            <a:off x="271725" y="3010050"/>
            <a:ext cx="23193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11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8 + 2 + 1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30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3" name="Google Shape;633;p81"/>
          <p:cNvGraphicFramePr/>
          <p:nvPr/>
        </p:nvGraphicFramePr>
        <p:xfrm>
          <a:off x="5216075" y="217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4" name="Google Shape;634;p81"/>
          <p:cNvGraphicFramePr/>
          <p:nvPr/>
        </p:nvGraphicFramePr>
        <p:xfrm>
          <a:off x="5216075" y="25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5" name="Google Shape;635;p81"/>
          <p:cNvGraphicFramePr/>
          <p:nvPr/>
        </p:nvGraphicFramePr>
        <p:xfrm>
          <a:off x="5216075" y="294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6" name="Google Shape;636;p81"/>
          <p:cNvGraphicFramePr/>
          <p:nvPr/>
        </p:nvGraphicFramePr>
        <p:xfrm>
          <a:off x="5216075" y="332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7" name="Google Shape;637;p81"/>
          <p:cNvCxnSpPr/>
          <p:nvPr/>
        </p:nvCxnSpPr>
        <p:spPr>
          <a:xfrm>
            <a:off x="3212250" y="2402737"/>
            <a:ext cx="20088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8" name="Google Shape;638;p81"/>
          <p:cNvCxnSpPr/>
          <p:nvPr/>
        </p:nvCxnSpPr>
        <p:spPr>
          <a:xfrm>
            <a:off x="3212250" y="2402737"/>
            <a:ext cx="1989600" cy="74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9" name="Google Shape;639;p81"/>
          <p:cNvSpPr txBox="1"/>
          <p:nvPr/>
        </p:nvSpPr>
        <p:spPr>
          <a:xfrm>
            <a:off x="4554976" y="2392875"/>
            <a:ext cx="46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1</a:t>
            </a:r>
            <a:endParaRPr sz="1100"/>
          </a:p>
        </p:txBody>
      </p:sp>
      <p:sp>
        <p:nvSpPr>
          <p:cNvPr id="640" name="Google Shape;640;p81"/>
          <p:cNvSpPr txBox="1"/>
          <p:nvPr/>
        </p:nvSpPr>
        <p:spPr>
          <a:xfrm>
            <a:off x="4554974" y="2687975"/>
            <a:ext cx="55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0</a:t>
            </a:r>
            <a:endParaRPr sz="1100"/>
          </a:p>
        </p:txBody>
      </p:sp>
      <p:cxnSp>
        <p:nvCxnSpPr>
          <p:cNvPr id="641" name="Google Shape;641;p81"/>
          <p:cNvCxnSpPr>
            <a:stCxn id="642" idx="0"/>
          </p:cNvCxnSpPr>
          <p:nvPr/>
        </p:nvCxnSpPr>
        <p:spPr>
          <a:xfrm flipH="1">
            <a:off x="4999575" y="3323500"/>
            <a:ext cx="38778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81"/>
          <p:cNvSpPr txBox="1"/>
          <p:nvPr/>
        </p:nvSpPr>
        <p:spPr>
          <a:xfrm>
            <a:off x="8355075" y="2104300"/>
            <a:ext cx="1044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-16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44" name="Google Shape;644;p81"/>
          <p:cNvGraphicFramePr/>
          <p:nvPr/>
        </p:nvGraphicFramePr>
        <p:xfrm>
          <a:off x="130084" y="2207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5" name="Google Shape;645;p81"/>
          <p:cNvSpPr txBox="1"/>
          <p:nvPr/>
        </p:nvSpPr>
        <p:spPr>
          <a:xfrm>
            <a:off x="8355075" y="2485300"/>
            <a:ext cx="1044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81"/>
          <p:cNvSpPr txBox="1"/>
          <p:nvPr/>
        </p:nvSpPr>
        <p:spPr>
          <a:xfrm>
            <a:off x="8355075" y="2866300"/>
            <a:ext cx="1044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81"/>
          <p:cNvSpPr txBox="1"/>
          <p:nvPr/>
        </p:nvSpPr>
        <p:spPr>
          <a:xfrm>
            <a:off x="8355075" y="3323500"/>
            <a:ext cx="1044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-22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2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82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Booth’s algorithm</a:t>
            </a:r>
            <a:r>
              <a:rPr b="0" i="0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 – a fast method of multiplying integers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5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We'll use the following variables: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b="0" i="0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Q - multiplier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b="0" i="0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M – multiplicand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b="0" i="0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Q' – stores low order bit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b="0" i="0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 – stores high order portion of result (low order portion in Q)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5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The number of steps is equal to the number of bits in M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5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For each step, we compare Q's least significant bit and Q':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b="0" i="0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Arithmetic shift - shift all bits once to the right, keeping leftmost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b="0" i="0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Add – A = A + M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7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</a:pPr>
            <a:r>
              <a:rPr b="0" i="0" lang="en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Subtract – A = A - M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82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 - Booth</a:t>
            </a:r>
            <a:r>
              <a:rPr lang="en" sz="2400">
                <a:solidFill>
                  <a:srgbClr val="558ED5"/>
                </a:solidFill>
              </a:rPr>
              <a:t>’s Algorithm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5" name="Google Shape;655;p82"/>
          <p:cNvGraphicFramePr/>
          <p:nvPr/>
        </p:nvGraphicFramePr>
        <p:xfrm>
          <a:off x="2411280" y="34591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87350"/>
                <a:gridCol w="2797550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3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83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Let's multiply 7 * -3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Q = 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M = -3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Q' = 0 (initially)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 = 0 (initially)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3" name="Google Shape;663;p83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664" name="Google Shape;664;p83"/>
          <p:cNvSpPr/>
          <p:nvPr/>
        </p:nvSpPr>
        <p:spPr>
          <a:xfrm>
            <a:off x="1023480" y="299013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83"/>
          <p:cNvSpPr/>
          <p:nvPr/>
        </p:nvSpPr>
        <p:spPr>
          <a:xfrm>
            <a:off x="3168720" y="299175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0111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83"/>
          <p:cNvSpPr/>
          <p:nvPr/>
        </p:nvSpPr>
        <p:spPr>
          <a:xfrm>
            <a:off x="6433920" y="299013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83"/>
          <p:cNvSpPr/>
          <p:nvPr/>
        </p:nvSpPr>
        <p:spPr>
          <a:xfrm>
            <a:off x="5235120" y="299013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83"/>
          <p:cNvSpPr/>
          <p:nvPr/>
        </p:nvSpPr>
        <p:spPr>
          <a:xfrm>
            <a:off x="1625400" y="348639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83"/>
          <p:cNvSpPr/>
          <p:nvPr/>
        </p:nvSpPr>
        <p:spPr>
          <a:xfrm>
            <a:off x="3754080" y="347127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3"/>
          <p:cNvSpPr/>
          <p:nvPr/>
        </p:nvSpPr>
        <p:spPr>
          <a:xfrm>
            <a:off x="5330520" y="348828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83"/>
          <p:cNvSpPr/>
          <p:nvPr/>
        </p:nvSpPr>
        <p:spPr>
          <a:xfrm>
            <a:off x="6994800" y="346776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83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4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84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Step one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Operation(s) – Subtract,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0" name="Google Shape;680;p84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681" name="Google Shape;681;p84"/>
          <p:cNvSpPr/>
          <p:nvPr/>
        </p:nvSpPr>
        <p:spPr>
          <a:xfrm>
            <a:off x="1023480" y="299013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84"/>
          <p:cNvSpPr/>
          <p:nvPr/>
        </p:nvSpPr>
        <p:spPr>
          <a:xfrm>
            <a:off x="3168720" y="299175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011</a:t>
            </a:r>
            <a:r>
              <a:rPr b="1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84"/>
          <p:cNvSpPr/>
          <p:nvPr/>
        </p:nvSpPr>
        <p:spPr>
          <a:xfrm>
            <a:off x="6433920" y="299013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84"/>
          <p:cNvSpPr/>
          <p:nvPr/>
        </p:nvSpPr>
        <p:spPr>
          <a:xfrm>
            <a:off x="5235120" y="299013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84"/>
          <p:cNvSpPr/>
          <p:nvPr/>
        </p:nvSpPr>
        <p:spPr>
          <a:xfrm>
            <a:off x="1625400" y="348639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84"/>
          <p:cNvSpPr/>
          <p:nvPr/>
        </p:nvSpPr>
        <p:spPr>
          <a:xfrm>
            <a:off x="3754080" y="347127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84"/>
          <p:cNvSpPr/>
          <p:nvPr/>
        </p:nvSpPr>
        <p:spPr>
          <a:xfrm>
            <a:off x="5330520" y="348828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84"/>
          <p:cNvSpPr/>
          <p:nvPr/>
        </p:nvSpPr>
        <p:spPr>
          <a:xfrm>
            <a:off x="6994800" y="346776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84"/>
          <p:cNvSpPr/>
          <p:nvPr/>
        </p:nvSpPr>
        <p:spPr>
          <a:xfrm>
            <a:off x="1295280" y="40014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Truth Table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do an example:  A truth table for adding one to an unsigned number</a:t>
            </a:r>
            <a:endParaRPr/>
          </a:p>
        </p:txBody>
      </p:sp>
      <p:graphicFrame>
        <p:nvGraphicFramePr>
          <p:cNvPr id="164" name="Google Shape;164;p31"/>
          <p:cNvGraphicFramePr/>
          <p:nvPr/>
        </p:nvGraphicFramePr>
        <p:xfrm>
          <a:off x="1544500" y="164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990575"/>
                <a:gridCol w="990575"/>
                <a:gridCol w="990575"/>
                <a:gridCol w="990575"/>
                <a:gridCol w="990575"/>
                <a:gridCol w="990575"/>
              </a:tblGrid>
              <a:tr h="31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a2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a1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a0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b2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b1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b0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5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85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Step one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Operation(s) – Subtract,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Subtract: A = A - 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7" name="Google Shape;697;p85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698" name="Google Shape;698;p85"/>
          <p:cNvSpPr/>
          <p:nvPr/>
        </p:nvSpPr>
        <p:spPr>
          <a:xfrm>
            <a:off x="1023480" y="299013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85"/>
          <p:cNvSpPr/>
          <p:nvPr/>
        </p:nvSpPr>
        <p:spPr>
          <a:xfrm>
            <a:off x="3168720" y="299175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0111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85"/>
          <p:cNvSpPr/>
          <p:nvPr/>
        </p:nvSpPr>
        <p:spPr>
          <a:xfrm>
            <a:off x="6433920" y="299013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85"/>
          <p:cNvSpPr/>
          <p:nvPr/>
        </p:nvSpPr>
        <p:spPr>
          <a:xfrm>
            <a:off x="5235120" y="299013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85"/>
          <p:cNvSpPr/>
          <p:nvPr/>
        </p:nvSpPr>
        <p:spPr>
          <a:xfrm>
            <a:off x="1625400" y="348639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85"/>
          <p:cNvSpPr/>
          <p:nvPr/>
        </p:nvSpPr>
        <p:spPr>
          <a:xfrm>
            <a:off x="3754080" y="347127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85"/>
          <p:cNvSpPr/>
          <p:nvPr/>
        </p:nvSpPr>
        <p:spPr>
          <a:xfrm>
            <a:off x="5330520" y="348828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85"/>
          <p:cNvSpPr/>
          <p:nvPr/>
        </p:nvSpPr>
        <p:spPr>
          <a:xfrm>
            <a:off x="6994800" y="346776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85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85"/>
          <p:cNvSpPr txBox="1"/>
          <p:nvPr/>
        </p:nvSpPr>
        <p:spPr>
          <a:xfrm>
            <a:off x="1866425" y="3858900"/>
            <a:ext cx="6133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0000    0000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-1101   +0011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-----   -----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0011    0011  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6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86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Step one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Operation(s) – Subtract,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Arithmetic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5" name="Google Shape;715;p86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716" name="Google Shape;716;p86"/>
          <p:cNvSpPr/>
          <p:nvPr/>
        </p:nvSpPr>
        <p:spPr>
          <a:xfrm>
            <a:off x="1460160" y="277398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86"/>
          <p:cNvSpPr/>
          <p:nvPr/>
        </p:nvSpPr>
        <p:spPr>
          <a:xfrm>
            <a:off x="3605400" y="277560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0111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86"/>
          <p:cNvSpPr/>
          <p:nvPr/>
        </p:nvSpPr>
        <p:spPr>
          <a:xfrm>
            <a:off x="6870600" y="277398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86"/>
          <p:cNvSpPr/>
          <p:nvPr/>
        </p:nvSpPr>
        <p:spPr>
          <a:xfrm>
            <a:off x="5671800" y="2773980"/>
            <a:ext cx="6987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86"/>
          <p:cNvSpPr/>
          <p:nvPr/>
        </p:nvSpPr>
        <p:spPr>
          <a:xfrm>
            <a:off x="2062080" y="327051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86"/>
          <p:cNvSpPr/>
          <p:nvPr/>
        </p:nvSpPr>
        <p:spPr>
          <a:xfrm>
            <a:off x="4190760" y="325512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86"/>
          <p:cNvSpPr/>
          <p:nvPr/>
        </p:nvSpPr>
        <p:spPr>
          <a:xfrm>
            <a:off x="5767200" y="327213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86"/>
          <p:cNvSpPr/>
          <p:nvPr/>
        </p:nvSpPr>
        <p:spPr>
          <a:xfrm>
            <a:off x="7431480" y="325161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86"/>
          <p:cNvSpPr/>
          <p:nvPr/>
        </p:nvSpPr>
        <p:spPr>
          <a:xfrm>
            <a:off x="1462680" y="375717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86"/>
          <p:cNvSpPr/>
          <p:nvPr/>
        </p:nvSpPr>
        <p:spPr>
          <a:xfrm>
            <a:off x="3607560" y="375879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86"/>
          <p:cNvSpPr/>
          <p:nvPr/>
        </p:nvSpPr>
        <p:spPr>
          <a:xfrm>
            <a:off x="6872760" y="375717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86"/>
          <p:cNvSpPr/>
          <p:nvPr/>
        </p:nvSpPr>
        <p:spPr>
          <a:xfrm>
            <a:off x="5673960" y="375717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86"/>
          <p:cNvSpPr/>
          <p:nvPr/>
        </p:nvSpPr>
        <p:spPr>
          <a:xfrm>
            <a:off x="459000" y="2886300"/>
            <a:ext cx="1003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86"/>
          <p:cNvSpPr/>
          <p:nvPr/>
        </p:nvSpPr>
        <p:spPr>
          <a:xfrm>
            <a:off x="560160" y="3869490"/>
            <a:ext cx="801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86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7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87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Step one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Operation(s) – Subtract,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Arithmetic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8" name="Google Shape;738;p87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739" name="Google Shape;739;p87"/>
          <p:cNvSpPr/>
          <p:nvPr/>
        </p:nvSpPr>
        <p:spPr>
          <a:xfrm>
            <a:off x="1460160" y="277398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87"/>
          <p:cNvSpPr/>
          <p:nvPr/>
        </p:nvSpPr>
        <p:spPr>
          <a:xfrm>
            <a:off x="3605400" y="277560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0111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87"/>
          <p:cNvSpPr/>
          <p:nvPr/>
        </p:nvSpPr>
        <p:spPr>
          <a:xfrm>
            <a:off x="6870600" y="277398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87"/>
          <p:cNvSpPr/>
          <p:nvPr/>
        </p:nvSpPr>
        <p:spPr>
          <a:xfrm>
            <a:off x="5671800" y="2773980"/>
            <a:ext cx="6987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87"/>
          <p:cNvSpPr/>
          <p:nvPr/>
        </p:nvSpPr>
        <p:spPr>
          <a:xfrm>
            <a:off x="2062080" y="327051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87"/>
          <p:cNvSpPr/>
          <p:nvPr/>
        </p:nvSpPr>
        <p:spPr>
          <a:xfrm>
            <a:off x="4190760" y="325512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87"/>
          <p:cNvSpPr/>
          <p:nvPr/>
        </p:nvSpPr>
        <p:spPr>
          <a:xfrm>
            <a:off x="5767200" y="327213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87"/>
          <p:cNvSpPr/>
          <p:nvPr/>
        </p:nvSpPr>
        <p:spPr>
          <a:xfrm>
            <a:off x="7431480" y="325161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87"/>
          <p:cNvSpPr/>
          <p:nvPr/>
        </p:nvSpPr>
        <p:spPr>
          <a:xfrm>
            <a:off x="1462680" y="368097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87"/>
          <p:cNvSpPr/>
          <p:nvPr/>
        </p:nvSpPr>
        <p:spPr>
          <a:xfrm>
            <a:off x="3607560" y="368259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87"/>
          <p:cNvSpPr/>
          <p:nvPr/>
        </p:nvSpPr>
        <p:spPr>
          <a:xfrm>
            <a:off x="6872760" y="368097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87"/>
          <p:cNvSpPr/>
          <p:nvPr/>
        </p:nvSpPr>
        <p:spPr>
          <a:xfrm>
            <a:off x="5673960" y="368097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87"/>
          <p:cNvSpPr/>
          <p:nvPr/>
        </p:nvSpPr>
        <p:spPr>
          <a:xfrm>
            <a:off x="459000" y="2886300"/>
            <a:ext cx="1003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87"/>
          <p:cNvSpPr/>
          <p:nvPr/>
        </p:nvSpPr>
        <p:spPr>
          <a:xfrm>
            <a:off x="560160" y="3793290"/>
            <a:ext cx="801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87"/>
          <p:cNvSpPr/>
          <p:nvPr/>
        </p:nvSpPr>
        <p:spPr>
          <a:xfrm>
            <a:off x="1869840" y="3163050"/>
            <a:ext cx="12900" cy="55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54" name="Google Shape;754;p87"/>
          <p:cNvSpPr/>
          <p:nvPr/>
        </p:nvSpPr>
        <p:spPr>
          <a:xfrm>
            <a:off x="1897200" y="3163050"/>
            <a:ext cx="190800" cy="55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55" name="Google Shape;755;p87"/>
          <p:cNvSpPr/>
          <p:nvPr/>
        </p:nvSpPr>
        <p:spPr>
          <a:xfrm>
            <a:off x="2158560" y="3164940"/>
            <a:ext cx="190800" cy="55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56" name="Google Shape;756;p87"/>
          <p:cNvSpPr/>
          <p:nvPr/>
        </p:nvSpPr>
        <p:spPr>
          <a:xfrm>
            <a:off x="2390760" y="3164940"/>
            <a:ext cx="190800" cy="55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57" name="Google Shape;757;p87"/>
          <p:cNvSpPr/>
          <p:nvPr/>
        </p:nvSpPr>
        <p:spPr>
          <a:xfrm>
            <a:off x="2652120" y="3166560"/>
            <a:ext cx="1222800" cy="54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58" name="Google Shape;758;p87"/>
          <p:cNvSpPr/>
          <p:nvPr/>
        </p:nvSpPr>
        <p:spPr>
          <a:xfrm>
            <a:off x="4055760" y="3164940"/>
            <a:ext cx="190800" cy="55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59" name="Google Shape;759;p87"/>
          <p:cNvSpPr/>
          <p:nvPr/>
        </p:nvSpPr>
        <p:spPr>
          <a:xfrm>
            <a:off x="4317120" y="3166560"/>
            <a:ext cx="190800" cy="55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60" name="Google Shape;760;p87"/>
          <p:cNvSpPr/>
          <p:nvPr/>
        </p:nvSpPr>
        <p:spPr>
          <a:xfrm>
            <a:off x="4549320" y="3166560"/>
            <a:ext cx="190800" cy="55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61" name="Google Shape;761;p87"/>
          <p:cNvSpPr/>
          <p:nvPr/>
        </p:nvSpPr>
        <p:spPr>
          <a:xfrm>
            <a:off x="4810680" y="3168180"/>
            <a:ext cx="1111800" cy="54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62" name="Google Shape;762;p87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8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88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Step two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Operation(s) –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Arithmetic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0" name="Google Shape;770;p88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771" name="Google Shape;771;p88"/>
          <p:cNvSpPr/>
          <p:nvPr/>
        </p:nvSpPr>
        <p:spPr>
          <a:xfrm>
            <a:off x="1720800" y="359802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88"/>
          <p:cNvSpPr/>
          <p:nvPr/>
        </p:nvSpPr>
        <p:spPr>
          <a:xfrm>
            <a:off x="3849480" y="358263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88"/>
          <p:cNvSpPr/>
          <p:nvPr/>
        </p:nvSpPr>
        <p:spPr>
          <a:xfrm>
            <a:off x="5425920" y="359964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88"/>
          <p:cNvSpPr/>
          <p:nvPr/>
        </p:nvSpPr>
        <p:spPr>
          <a:xfrm>
            <a:off x="7090200" y="357912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88"/>
          <p:cNvSpPr/>
          <p:nvPr/>
        </p:nvSpPr>
        <p:spPr>
          <a:xfrm>
            <a:off x="1121400" y="313389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88"/>
          <p:cNvSpPr/>
          <p:nvPr/>
        </p:nvSpPr>
        <p:spPr>
          <a:xfrm>
            <a:off x="3266280" y="313551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b="1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88"/>
          <p:cNvSpPr/>
          <p:nvPr/>
        </p:nvSpPr>
        <p:spPr>
          <a:xfrm>
            <a:off x="6531480" y="313389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88"/>
          <p:cNvSpPr/>
          <p:nvPr/>
        </p:nvSpPr>
        <p:spPr>
          <a:xfrm>
            <a:off x="5332680" y="313389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88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89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Step two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Operation(s) –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Arithmetic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7" name="Google Shape;787;p89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788" name="Google Shape;788;p89"/>
          <p:cNvSpPr/>
          <p:nvPr/>
        </p:nvSpPr>
        <p:spPr>
          <a:xfrm>
            <a:off x="1720800" y="320895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89"/>
          <p:cNvSpPr/>
          <p:nvPr/>
        </p:nvSpPr>
        <p:spPr>
          <a:xfrm>
            <a:off x="3849480" y="319356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89"/>
          <p:cNvSpPr/>
          <p:nvPr/>
        </p:nvSpPr>
        <p:spPr>
          <a:xfrm>
            <a:off x="5425920" y="321084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89"/>
          <p:cNvSpPr/>
          <p:nvPr/>
        </p:nvSpPr>
        <p:spPr>
          <a:xfrm>
            <a:off x="7090200" y="319032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89"/>
          <p:cNvSpPr/>
          <p:nvPr/>
        </p:nvSpPr>
        <p:spPr>
          <a:xfrm>
            <a:off x="1121400" y="274482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89"/>
          <p:cNvSpPr/>
          <p:nvPr/>
        </p:nvSpPr>
        <p:spPr>
          <a:xfrm>
            <a:off x="3266280" y="274671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89"/>
          <p:cNvSpPr/>
          <p:nvPr/>
        </p:nvSpPr>
        <p:spPr>
          <a:xfrm>
            <a:off x="6531480" y="274482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89"/>
          <p:cNvSpPr/>
          <p:nvPr/>
        </p:nvSpPr>
        <p:spPr>
          <a:xfrm>
            <a:off x="5332680" y="2744820"/>
            <a:ext cx="6987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89"/>
          <p:cNvSpPr/>
          <p:nvPr/>
        </p:nvSpPr>
        <p:spPr>
          <a:xfrm>
            <a:off x="1123560" y="362130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89"/>
          <p:cNvSpPr/>
          <p:nvPr/>
        </p:nvSpPr>
        <p:spPr>
          <a:xfrm>
            <a:off x="3268800" y="362292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89"/>
          <p:cNvSpPr/>
          <p:nvPr/>
        </p:nvSpPr>
        <p:spPr>
          <a:xfrm>
            <a:off x="6534000" y="362130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89"/>
          <p:cNvSpPr/>
          <p:nvPr/>
        </p:nvSpPr>
        <p:spPr>
          <a:xfrm>
            <a:off x="5335200" y="362130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89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0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90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Step three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Operation(s) –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Arithmetic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8" name="Google Shape;808;p90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809" name="Google Shape;809;p90"/>
          <p:cNvSpPr/>
          <p:nvPr/>
        </p:nvSpPr>
        <p:spPr>
          <a:xfrm>
            <a:off x="1720800" y="355698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90"/>
          <p:cNvSpPr/>
          <p:nvPr/>
        </p:nvSpPr>
        <p:spPr>
          <a:xfrm>
            <a:off x="3849480" y="354159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90"/>
          <p:cNvSpPr/>
          <p:nvPr/>
        </p:nvSpPr>
        <p:spPr>
          <a:xfrm>
            <a:off x="5425920" y="355860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90"/>
          <p:cNvSpPr/>
          <p:nvPr/>
        </p:nvSpPr>
        <p:spPr>
          <a:xfrm>
            <a:off x="7090200" y="353835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90"/>
          <p:cNvSpPr/>
          <p:nvPr/>
        </p:nvSpPr>
        <p:spPr>
          <a:xfrm>
            <a:off x="1123560" y="306396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90"/>
          <p:cNvSpPr/>
          <p:nvPr/>
        </p:nvSpPr>
        <p:spPr>
          <a:xfrm>
            <a:off x="3268800" y="306558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rPr b="1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90"/>
          <p:cNvSpPr/>
          <p:nvPr/>
        </p:nvSpPr>
        <p:spPr>
          <a:xfrm>
            <a:off x="6534000" y="306396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90"/>
          <p:cNvSpPr/>
          <p:nvPr/>
        </p:nvSpPr>
        <p:spPr>
          <a:xfrm>
            <a:off x="5335200" y="306396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90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1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91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Step three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Operation(s) –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Arithmetic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5" name="Google Shape;825;p91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826" name="Google Shape;826;p91"/>
          <p:cNvSpPr/>
          <p:nvPr/>
        </p:nvSpPr>
        <p:spPr>
          <a:xfrm>
            <a:off x="1720800" y="317817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91"/>
          <p:cNvSpPr/>
          <p:nvPr/>
        </p:nvSpPr>
        <p:spPr>
          <a:xfrm>
            <a:off x="3849480" y="316305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91"/>
          <p:cNvSpPr/>
          <p:nvPr/>
        </p:nvSpPr>
        <p:spPr>
          <a:xfrm>
            <a:off x="5425920" y="318006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91"/>
          <p:cNvSpPr/>
          <p:nvPr/>
        </p:nvSpPr>
        <p:spPr>
          <a:xfrm>
            <a:off x="7090200" y="315954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91"/>
          <p:cNvSpPr/>
          <p:nvPr/>
        </p:nvSpPr>
        <p:spPr>
          <a:xfrm>
            <a:off x="1123560" y="268515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91"/>
          <p:cNvSpPr/>
          <p:nvPr/>
        </p:nvSpPr>
        <p:spPr>
          <a:xfrm>
            <a:off x="3268800" y="268677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91"/>
          <p:cNvSpPr/>
          <p:nvPr/>
        </p:nvSpPr>
        <p:spPr>
          <a:xfrm>
            <a:off x="6534000" y="268515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91"/>
          <p:cNvSpPr/>
          <p:nvPr/>
        </p:nvSpPr>
        <p:spPr>
          <a:xfrm>
            <a:off x="5335200" y="2685150"/>
            <a:ext cx="6987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91"/>
          <p:cNvSpPr/>
          <p:nvPr/>
        </p:nvSpPr>
        <p:spPr>
          <a:xfrm>
            <a:off x="1126080" y="359214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91"/>
          <p:cNvSpPr/>
          <p:nvPr/>
        </p:nvSpPr>
        <p:spPr>
          <a:xfrm>
            <a:off x="3270960" y="359403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0110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91"/>
          <p:cNvSpPr/>
          <p:nvPr/>
        </p:nvSpPr>
        <p:spPr>
          <a:xfrm>
            <a:off x="6536160" y="359214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91"/>
          <p:cNvSpPr/>
          <p:nvPr/>
        </p:nvSpPr>
        <p:spPr>
          <a:xfrm>
            <a:off x="5337360" y="359214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91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2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92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Step four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Operation(s) – Add,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6" name="Google Shape;846;p92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847" name="Google Shape;847;p92"/>
          <p:cNvSpPr/>
          <p:nvPr/>
        </p:nvSpPr>
        <p:spPr>
          <a:xfrm>
            <a:off x="1720800" y="330102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92"/>
          <p:cNvSpPr/>
          <p:nvPr/>
        </p:nvSpPr>
        <p:spPr>
          <a:xfrm>
            <a:off x="3849480" y="328563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92"/>
          <p:cNvSpPr/>
          <p:nvPr/>
        </p:nvSpPr>
        <p:spPr>
          <a:xfrm>
            <a:off x="5425920" y="330291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92"/>
          <p:cNvSpPr/>
          <p:nvPr/>
        </p:nvSpPr>
        <p:spPr>
          <a:xfrm>
            <a:off x="7090200" y="328239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92"/>
          <p:cNvSpPr/>
          <p:nvPr/>
        </p:nvSpPr>
        <p:spPr>
          <a:xfrm>
            <a:off x="1126080" y="278937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92"/>
          <p:cNvSpPr/>
          <p:nvPr/>
        </p:nvSpPr>
        <p:spPr>
          <a:xfrm>
            <a:off x="3270960" y="279099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011</a:t>
            </a:r>
            <a:r>
              <a:rPr b="1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92"/>
          <p:cNvSpPr/>
          <p:nvPr/>
        </p:nvSpPr>
        <p:spPr>
          <a:xfrm>
            <a:off x="6536160" y="278937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92"/>
          <p:cNvSpPr/>
          <p:nvPr/>
        </p:nvSpPr>
        <p:spPr>
          <a:xfrm>
            <a:off x="5337360" y="278937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92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3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93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Step four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Operation(s) – Add,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Add: A = A + 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0000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+1101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-----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3" name="Google Shape;863;p93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864" name="Google Shape;864;p93"/>
          <p:cNvSpPr/>
          <p:nvPr/>
        </p:nvSpPr>
        <p:spPr>
          <a:xfrm>
            <a:off x="1720800" y="387888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93"/>
          <p:cNvSpPr/>
          <p:nvPr/>
        </p:nvSpPr>
        <p:spPr>
          <a:xfrm>
            <a:off x="3849480" y="386349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93"/>
          <p:cNvSpPr/>
          <p:nvPr/>
        </p:nvSpPr>
        <p:spPr>
          <a:xfrm>
            <a:off x="5425920" y="388050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93"/>
          <p:cNvSpPr/>
          <p:nvPr/>
        </p:nvSpPr>
        <p:spPr>
          <a:xfrm>
            <a:off x="7090200" y="386025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93"/>
          <p:cNvSpPr/>
          <p:nvPr/>
        </p:nvSpPr>
        <p:spPr>
          <a:xfrm>
            <a:off x="1126080" y="336696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93"/>
          <p:cNvSpPr/>
          <p:nvPr/>
        </p:nvSpPr>
        <p:spPr>
          <a:xfrm>
            <a:off x="3270960" y="336885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0110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93"/>
          <p:cNvSpPr/>
          <p:nvPr/>
        </p:nvSpPr>
        <p:spPr>
          <a:xfrm>
            <a:off x="6536160" y="336696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93"/>
          <p:cNvSpPr/>
          <p:nvPr/>
        </p:nvSpPr>
        <p:spPr>
          <a:xfrm>
            <a:off x="5337360" y="336696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93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4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94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Step four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Operation(s) – Add,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Arithmetic shift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0" name="Google Shape;880;p94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881" name="Google Shape;881;p94"/>
          <p:cNvSpPr/>
          <p:nvPr/>
        </p:nvSpPr>
        <p:spPr>
          <a:xfrm>
            <a:off x="1720800" y="341142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94"/>
          <p:cNvSpPr/>
          <p:nvPr/>
        </p:nvSpPr>
        <p:spPr>
          <a:xfrm>
            <a:off x="3849480" y="339603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94"/>
          <p:cNvSpPr/>
          <p:nvPr/>
        </p:nvSpPr>
        <p:spPr>
          <a:xfrm>
            <a:off x="5425920" y="341304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94"/>
          <p:cNvSpPr/>
          <p:nvPr/>
        </p:nvSpPr>
        <p:spPr>
          <a:xfrm>
            <a:off x="7090200" y="339279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94"/>
          <p:cNvSpPr/>
          <p:nvPr/>
        </p:nvSpPr>
        <p:spPr>
          <a:xfrm>
            <a:off x="1126080" y="289950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94"/>
          <p:cNvSpPr/>
          <p:nvPr/>
        </p:nvSpPr>
        <p:spPr>
          <a:xfrm>
            <a:off x="3270960" y="290139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0110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94"/>
          <p:cNvSpPr/>
          <p:nvPr/>
        </p:nvSpPr>
        <p:spPr>
          <a:xfrm>
            <a:off x="6536160" y="2899500"/>
            <a:ext cx="15663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94"/>
          <p:cNvSpPr/>
          <p:nvPr/>
        </p:nvSpPr>
        <p:spPr>
          <a:xfrm>
            <a:off x="5337360" y="2899500"/>
            <a:ext cx="698700" cy="501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94"/>
          <p:cNvSpPr/>
          <p:nvPr/>
        </p:nvSpPr>
        <p:spPr>
          <a:xfrm>
            <a:off x="1114560" y="384753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94"/>
          <p:cNvSpPr/>
          <p:nvPr/>
        </p:nvSpPr>
        <p:spPr>
          <a:xfrm>
            <a:off x="3259440" y="384915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94"/>
          <p:cNvSpPr/>
          <p:nvPr/>
        </p:nvSpPr>
        <p:spPr>
          <a:xfrm>
            <a:off x="6524640" y="384753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94"/>
          <p:cNvSpPr/>
          <p:nvPr/>
        </p:nvSpPr>
        <p:spPr>
          <a:xfrm>
            <a:off x="5326200" y="384753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94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/>
          <p:nvPr/>
        </p:nvSpPr>
        <p:spPr>
          <a:xfrm>
            <a:off x="-52475" y="4420750"/>
            <a:ext cx="9212100" cy="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Truth Table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45125" y="1152475"/>
            <a:ext cx="8487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do another example:  A truth table for performing twos complement</a:t>
            </a:r>
            <a:endParaRPr/>
          </a:p>
        </p:txBody>
      </p:sp>
      <p:graphicFrame>
        <p:nvGraphicFramePr>
          <p:cNvPr id="172" name="Google Shape;172;p32"/>
          <p:cNvGraphicFramePr/>
          <p:nvPr/>
        </p:nvGraphicFramePr>
        <p:xfrm>
          <a:off x="1544500" y="164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{3E92C994-A3CD-4F35-82F5-89791E2414A2}</a:tableStyleId>
              </a:tblPr>
              <a:tblGrid>
                <a:gridCol w="981675"/>
                <a:gridCol w="981675"/>
                <a:gridCol w="981675"/>
                <a:gridCol w="981675"/>
                <a:gridCol w="981675"/>
                <a:gridCol w="981675"/>
              </a:tblGrid>
              <a:tr h="31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a2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a1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a0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b2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b1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b0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5"/>
          <p:cNvSpPr/>
          <p:nvPr/>
        </p:nvSpPr>
        <p:spPr>
          <a:xfrm>
            <a:off x="685800" y="4686390"/>
            <a:ext cx="190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95"/>
          <p:cNvSpPr/>
          <p:nvPr/>
        </p:nvSpPr>
        <p:spPr>
          <a:xfrm>
            <a:off x="457200" y="963900"/>
            <a:ext cx="79629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Result:  1110 1011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This is a negative number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Complement it to find the magnitude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0001 0101</a:t>
            </a:r>
            <a:r>
              <a:rPr b="0" baseline="-2500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 = 21</a:t>
            </a:r>
            <a:r>
              <a:rPr b="0" baseline="-2500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Thus, the result is 7 * -3 = -21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1" name="Google Shape;901;p95"/>
          <p:cNvGraphicFramePr/>
          <p:nvPr/>
        </p:nvGraphicFramePr>
        <p:xfrm>
          <a:off x="5235120" y="9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{BDEA4FE1-0824-4084-A005-DF0C643B9281}</a:tableStyleId>
              </a:tblPr>
              <a:tblGrid>
                <a:gridCol w="1251000"/>
                <a:gridCol w="2296075"/>
              </a:tblGrid>
              <a:tr h="4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LSB of Q, Q'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Operation(s)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Subtract, 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24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shift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902" name="Google Shape;902;p95"/>
          <p:cNvSpPr/>
          <p:nvPr/>
        </p:nvSpPr>
        <p:spPr>
          <a:xfrm>
            <a:off x="1720800" y="3690090"/>
            <a:ext cx="3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95"/>
          <p:cNvSpPr/>
          <p:nvPr/>
        </p:nvSpPr>
        <p:spPr>
          <a:xfrm>
            <a:off x="3849480" y="3674700"/>
            <a:ext cx="418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95"/>
          <p:cNvSpPr/>
          <p:nvPr/>
        </p:nvSpPr>
        <p:spPr>
          <a:xfrm>
            <a:off x="5425920" y="3691710"/>
            <a:ext cx="50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Q'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95"/>
          <p:cNvSpPr/>
          <p:nvPr/>
        </p:nvSpPr>
        <p:spPr>
          <a:xfrm>
            <a:off x="7090200" y="3671460"/>
            <a:ext cx="44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95"/>
          <p:cNvSpPr/>
          <p:nvPr/>
        </p:nvSpPr>
        <p:spPr>
          <a:xfrm>
            <a:off x="1114560" y="3179790"/>
            <a:ext cx="1566300" cy="50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95"/>
          <p:cNvSpPr/>
          <p:nvPr/>
        </p:nvSpPr>
        <p:spPr>
          <a:xfrm>
            <a:off x="3259440" y="3181680"/>
            <a:ext cx="1566300" cy="50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95"/>
          <p:cNvSpPr/>
          <p:nvPr/>
        </p:nvSpPr>
        <p:spPr>
          <a:xfrm>
            <a:off x="6524640" y="3179790"/>
            <a:ext cx="15663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95"/>
          <p:cNvSpPr/>
          <p:nvPr/>
        </p:nvSpPr>
        <p:spPr>
          <a:xfrm>
            <a:off x="5326200" y="3179790"/>
            <a:ext cx="698700" cy="501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95"/>
          <p:cNvSpPr/>
          <p:nvPr/>
        </p:nvSpPr>
        <p:spPr>
          <a:xfrm>
            <a:off x="1143000" y="285660"/>
            <a:ext cx="6857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Multiplying Binary Numbers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Wrap-Up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16" name="Google Shape;916;p96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forms: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 algebraic expressions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Truth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circuit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algebra is just like normal algebra: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Operators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Axioms - universal truths (e.g.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 = ba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a(b + c) = ab + ac</a:t>
            </a:r>
            <a:r>
              <a:rPr lang="en"/>
              <a:t>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key difference is that variables contain Boolean values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Their value is either True or False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operators and axioms are also a bit different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algebraic operators: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NAND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 for XOR, we’ve seen all of these (as gates) in the first section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