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Tahoma" panose="020B0604030504040204" pitchFamily="34" charset="0"/>
      <p:regular r:id="rId74"/>
      <p:bold r:id="rId75"/>
    </p:embeddedFont>
    <p:embeddedFont>
      <p:font typeface="Ubuntu" panose="020B060402020202020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64C65-3AF3-4D67-86C2-CEFDA90C4721}">
  <a:tblStyle styleId="{8BB64C65-3AF3-4D67-86C2-CEFDA90C4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09599d3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09599d3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585ba35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585ba35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f(x,y,z) = xy’z’ + xy’z + xyz’ + xyz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= xy’(z’ + z) + xy(z’ + z)					(distributive)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xy’1 + xy1									(inverse)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xy’ + xy									(identity)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x(y’ + y)									(distributive)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x1											(inverse)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x												(identity)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585ba35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585ba35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85ba35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585ba35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585ba35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585ba35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85ba35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585ba35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585ba35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585ba35c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85ba35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585ba35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585ba35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585ba35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585ba35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585ba35c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585ba35c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585ba35c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1e5c8d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1e5c8d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585ba35c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585ba35c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585ba35c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c585ba35c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585ba35c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585ba35c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585ba35c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585ba35c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585ba35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585ba35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585ba35c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585ba35c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585ba35c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585ba35c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585ba35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585ba35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585ba35c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585ba35c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585ba35c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c585ba35c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09599d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09599d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c585ba35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c585ba35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c585ba35c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c585ba35c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585ba35c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585ba35c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c585ba35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c585ba35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note that 3-variables could be represented with a 3-dimensional shape, but this does not scale to 4 or more variables (at least not for us humans).</a:t>
            </a:r>
            <a:endParaRPr sz="18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c585ba35c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c585ba35c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c585ba35c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c585ba35c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c585ba35c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c585ba35c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c585ba35c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c585ba35c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c585ba35c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c585ba35c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c585ba35c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c585ba35c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85ba35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85ba35c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c585ba35c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c585ba35c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585ba35c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585ba35c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simplify this one, as another example</a:t>
            </a:r>
            <a:endParaRPr sz="18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c585ba35c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c585ba35c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c585ba35c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c585ba35c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simplify this one, as another example</a:t>
            </a:r>
            <a:endParaRPr sz="18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c585ba35c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c585ba35c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c585ba35c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c585ba35c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c09599d3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c09599d3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c585ba35c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c585ba35c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c585ba35c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c585ba35c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c585ba35c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c585ba35c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85ba35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85ba35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c585ba35c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c585ba35c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c585ba35c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c585ba35c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c585ba35c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c585ba35c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c585ba35c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c585ba35c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c585ba35c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c585ba35c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c585ba35c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c585ba35c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c585ba35c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c585ba35c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c585ba35c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c585ba35c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c585ba35c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c585ba35c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c585ba35c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c585ba35c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85ba35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85ba35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c585ba35c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c585ba35c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c585ba35c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c585ba35c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c585ba35c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c585ba35c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c585ba35c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c585ba35c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c585ba35c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c585ba35c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c585ba35c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c585ba35c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c585ba35c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c585ba35c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c1e5c8d0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c1e5c8d0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85ba35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85ba35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bottom left example is not exactly the same as non-Boolean algebra, but makes sense if you think about it.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585ba35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585ba35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585ba35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585ba35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6757" t="14096" r="6722" b="17339"/>
          <a:stretch/>
        </p:blipFill>
        <p:spPr>
          <a:xfrm>
            <a:off x="6527344" y="4155309"/>
            <a:ext cx="2195570" cy="61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 amt="5000"/>
          </a:blip>
          <a:srcRect l="23570" b="20854"/>
          <a:stretch/>
        </p:blipFill>
        <p:spPr>
          <a:xfrm>
            <a:off x="0" y="0"/>
            <a:ext cx="39488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57201" y="1467775"/>
            <a:ext cx="6353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450247"/>
            <a:ext cx="9144000" cy="693300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647948"/>
            <a:ext cx="1284574" cy="2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 b="1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Combinational Logic II</a:t>
            </a:r>
            <a:endParaRPr sz="3600" b="1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1800" b="1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Optimization</a:t>
            </a:r>
            <a:endParaRPr sz="1800" b="1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 sz="1400">
              <a:solidFill>
                <a:srgbClr val="0737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Randy J. Fortier</a:t>
            </a:r>
            <a:endParaRPr sz="140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41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073763"/>
                </a:solidFill>
              </a:rPr>
              <a:t>@randy_fortier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do another example (our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 </a:t>
            </a:r>
            <a:r>
              <a:rPr lang="en">
                <a:solidFill>
                  <a:srgbClr val="000000"/>
                </a:solidFill>
              </a:rPr>
              <a:t>expression from earlier):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f(x,y,z) = xy’z’ + xy’z + xyz’ + xyz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xy’(z’+z) + xy(z’+z)            (distributive x 2)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xy’1 + xy1                      (inverse x 2)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xy’ + xy                        (identity x 2)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x(y’+y)                         (distributive)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x1                              (inverse)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x                               (identity)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main problem with Boolean algebraic simplification is that it is not obvious what to do next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need an oracle to tell us which axiom to use next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is not a algorithmic approach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need something systematic, so we can never fail if we follow the steps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K-map is a systematic way of simplifying Boolean algebraic expressions (in SOP form; alternatively truth tables)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First, we draw a sort of coiled-up truth table: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5" name="Google Shape;135;p25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6" name="Google Shape;136;p25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look only for rectangles that are size 2</a:t>
            </a:r>
            <a:r>
              <a:rPr lang="en" baseline="30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(for any n)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 prefer rectangles that are larger over smaller rectangles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2" name="Google Shape;152;p26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26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K-map has 4 spots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 it have any rectangles of size 4?  (e.g. 2x2)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" name="Google Shape;168;p27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75" name="Google Shape;175;p27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K-map has 4 spots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 it have any rectangles of size 4?  (e.g. 2x2)  No (there is only one)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Google Shape;185;p28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8"/>
          <p:cNvSpPr/>
          <p:nvPr/>
        </p:nvSpPr>
        <p:spPr>
          <a:xfrm>
            <a:off x="6101925" y="3060550"/>
            <a:ext cx="16932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K-map has 4 spots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 it have any rectangles of size 2?  (e.g. 1x2 or 2x1)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00" name="Google Shape;200;p29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1" name="Google Shape;201;p29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2" name="Google Shape;202;p29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K-map has 4 spots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Does it have any rectangles of size 2?  (e.g. 1x2 or 2x1) Yes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Every rectangle can be represented by an expression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is the expression in this case?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16" name="Google Shape;216;p30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24" name="Google Shape;224;p30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0"/>
          <p:cNvSpPr/>
          <p:nvPr/>
        </p:nvSpPr>
        <p:spPr>
          <a:xfrm>
            <a:off x="7276146" y="3060550"/>
            <a:ext cx="4854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Both of these 1s represent different values for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… but they also both represent the same value of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 fact, the rectangle covers every situation where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expression, therefore, is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0000"/>
                </a:solidFill>
              </a:rPr>
              <a:t>   (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r>
              <a:rPr lang="en">
                <a:solidFill>
                  <a:srgbClr val="000000"/>
                </a:solidFill>
              </a:rPr>
              <a:t> would be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x’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" name="Google Shape;235;p31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41" name="Google Shape;241;p31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1"/>
          <p:cNvSpPr/>
          <p:nvPr/>
        </p:nvSpPr>
        <p:spPr>
          <a:xfrm>
            <a:off x="7276146" y="3060550"/>
            <a:ext cx="4854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Next, we look for rectangles that are made entirely of 1s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Since the rectangle we just found covers all of the 1s in the K-map, we are done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simplified expression is, therefore,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f(x,y) = x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i="1">
                <a:solidFill>
                  <a:srgbClr val="000000"/>
                </a:solidFill>
              </a:rPr>
              <a:t>Note:  Rectangles can, and often do, overlap</a:t>
            </a:r>
            <a:endParaRPr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58" name="Google Shape;258;p32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2"/>
          <p:cNvSpPr/>
          <p:nvPr/>
        </p:nvSpPr>
        <p:spPr>
          <a:xfrm>
            <a:off x="7276146" y="3060550"/>
            <a:ext cx="4854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Outline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Algebraic simplification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Karnaugh maps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components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Let’s fill in the K-map: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g(a,b) = </a:t>
            </a:r>
            <a:r>
              <a:rPr lang="en">
                <a:solidFill>
                  <a:srgbClr val="0000FF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 + </a:t>
            </a:r>
            <a:r>
              <a:rPr lang="en">
                <a:solidFill>
                  <a:srgbClr val="FF0000"/>
                </a:solidFill>
              </a:rPr>
              <a:t>y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67" name="Google Shape;267;p33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8" name="Google Shape;268;p33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9" name="Google Shape;269;p33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75" name="Google Shape;275;p33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33"/>
          <p:cNvSpPr/>
          <p:nvPr/>
        </p:nvSpPr>
        <p:spPr>
          <a:xfrm>
            <a:off x="7136750" y="3087625"/>
            <a:ext cx="698700" cy="946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5922475" y="3580200"/>
            <a:ext cx="2130600" cy="43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85" name="Google Shape;285;p34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6" name="Google Shape;286;p34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" name="Google Shape;287;p34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88" name="Google Shape;288;p34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93" name="Google Shape;293;p34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4"/>
          <p:cNvSpPr/>
          <p:nvPr/>
        </p:nvSpPr>
        <p:spPr>
          <a:xfrm>
            <a:off x="6144010" y="3067725"/>
            <a:ext cx="15978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2?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02" name="Google Shape;302;p35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3" name="Google Shape;303;p35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4" name="Google Shape;304;p35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05" name="Google Shape;305;p35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10" name="Google Shape;310;p35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2?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What is the expression for this rectangle?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18" name="Google Shape;318;p36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9" name="Google Shape;319;p36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0" name="Google Shape;320;p36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22" name="Google Shape;322;p36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26" name="Google Shape;326;p36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6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2?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What is the expression for this rectangle?  </a:t>
            </a:r>
            <a:r>
              <a:rPr lang="en" b="1">
                <a:solidFill>
                  <a:srgbClr val="9900FF"/>
                </a:solidFill>
              </a:rPr>
              <a:t>x</a:t>
            </a:r>
            <a:endParaRPr b="1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35" name="Google Shape;335;p37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6" name="Google Shape;336;p37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7" name="Google Shape;337;p37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42" name="Google Shape;342;p37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43" name="Google Shape;343;p37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7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more rectangles of size 2?</a:t>
            </a:r>
            <a:endParaRPr b="1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52" name="Google Shape;352;p38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3" name="Google Shape;353;p38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4" name="Google Shape;354;p38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56" name="Google Shape;356;p38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60" name="Google Shape;360;p38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38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68" name="Google Shape;368;p39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more rectangles of size 2?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What is the expression for this rectangle?  </a:t>
            </a:r>
            <a:r>
              <a:rPr lang="en" b="1">
                <a:solidFill>
                  <a:srgbClr val="FF0000"/>
                </a:solidFill>
              </a:rPr>
              <a:t>y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69" name="Google Shape;369;p39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" name="Google Shape;370;p39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1" name="Google Shape;371;p39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4" name="Google Shape;374;p39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5" name="Google Shape;375;p39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77" name="Google Shape;377;p39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39"/>
          <p:cNvSpPr/>
          <p:nvPr/>
        </p:nvSpPr>
        <p:spPr>
          <a:xfrm>
            <a:off x="6123200" y="3578170"/>
            <a:ext cx="1618500" cy="386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86" name="Google Shape;386;p4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rectangles of size 4?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Any more rectangles of size 2?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What if just added a 1x1 rectangle, instead?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This expression is </a:t>
            </a:r>
            <a:r>
              <a:rPr lang="en" b="1">
                <a:solidFill>
                  <a:srgbClr val="FF0000"/>
                </a:solidFill>
              </a:rPr>
              <a:t>x’y  </a:t>
            </a:r>
            <a:r>
              <a:rPr lang="en">
                <a:solidFill>
                  <a:srgbClr val="000000"/>
                </a:solidFill>
              </a:rPr>
              <a:t>(this is not as much of an improvement)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87" name="Google Shape;387;p40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8" name="Google Shape;388;p40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" name="Google Shape;389;p40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91" name="Google Shape;391;p40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2" name="Google Shape;392;p40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3" name="Google Shape;393;p40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4" name="Google Shape;394;p40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95" name="Google Shape;395;p40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40"/>
          <p:cNvSpPr/>
          <p:nvPr/>
        </p:nvSpPr>
        <p:spPr>
          <a:xfrm>
            <a:off x="6123200" y="3578175"/>
            <a:ext cx="432000" cy="386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we done?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05" name="Google Shape;405;p41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6" name="Google Shape;406;p41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7" name="Google Shape;407;p41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08" name="Google Shape;408;p41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09" name="Google Shape;409;p41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0" name="Google Shape;410;p41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1" name="Google Shape;411;p41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2" name="Google Shape;412;p41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3" name="Google Shape;413;p41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41"/>
          <p:cNvSpPr/>
          <p:nvPr/>
        </p:nvSpPr>
        <p:spPr>
          <a:xfrm>
            <a:off x="6123200" y="3578170"/>
            <a:ext cx="1618500" cy="386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1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22" name="Google Shape;422;p42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we done?  Yes, because all 1s have been covered by rectangles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23" name="Google Shape;423;p42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4" name="Google Shape;424;p42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5" name="Google Shape;425;p42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26" name="Google Shape;426;p42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9" name="Google Shape;429;p42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30" name="Google Shape;430;p42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31" name="Google Shape;431;p42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42"/>
          <p:cNvSpPr/>
          <p:nvPr/>
        </p:nvSpPr>
        <p:spPr>
          <a:xfrm>
            <a:off x="6123200" y="3578170"/>
            <a:ext cx="1618500" cy="386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 b="1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Optimization</a:t>
            </a:r>
            <a:endParaRPr sz="1800" b="1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40" name="Google Shape;440;p43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we done?  Yes, because all 1s have been covered by rectangles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Note:  We could add another rectangle </a:t>
            </a:r>
            <a:r>
              <a:rPr lang="en">
                <a:solidFill>
                  <a:srgbClr val="38761D"/>
                </a:solidFill>
              </a:rPr>
              <a:t>here</a:t>
            </a:r>
            <a:r>
              <a:rPr lang="en">
                <a:solidFill>
                  <a:srgbClr val="000000"/>
                </a:solidFill>
              </a:rPr>
              <a:t>, but that would be unnecessary since we have covered all 1s already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41" name="Google Shape;441;p43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2" name="Google Shape;442;p43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3" name="Google Shape;443;p43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44" name="Google Shape;444;p43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45" name="Google Shape;445;p43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6" name="Google Shape;446;p43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48" name="Google Shape;448;p43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49" name="Google Shape;449;p43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43"/>
          <p:cNvSpPr/>
          <p:nvPr/>
        </p:nvSpPr>
        <p:spPr>
          <a:xfrm>
            <a:off x="6123200" y="3578170"/>
            <a:ext cx="1618500" cy="386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7233500" y="3501975"/>
            <a:ext cx="561600" cy="51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59" name="Google Shape;459;p44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Another example: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xy + x’y + xy’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we done?  Yes, because all 1s have been covered by rectangles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Therefore,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g(a,b) = x + y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60" name="Google Shape;460;p44"/>
          <p:cNvGraphicFramePr/>
          <p:nvPr/>
        </p:nvGraphicFramePr>
        <p:xfrm>
          <a:off x="1007000" y="2787475"/>
          <a:ext cx="3059250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x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y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chemeClr val="dk2"/>
                          </a:solidFill>
                        </a:rPr>
                        <a:t>xy + x’y + xy’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1" name="Google Shape;461;p44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1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" name="Google Shape;462;p44"/>
          <p:cNvSpPr txBox="1"/>
          <p:nvPr/>
        </p:nvSpPr>
        <p:spPr>
          <a:xfrm>
            <a:off x="5601400" y="26319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463" name="Google Shape;463;p44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464" name="Google Shape;464;p44"/>
          <p:cNvSpPr txBox="1"/>
          <p:nvPr/>
        </p:nvSpPr>
        <p:spPr>
          <a:xfrm>
            <a:off x="6166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5" name="Google Shape;465;p44"/>
          <p:cNvSpPr txBox="1"/>
          <p:nvPr/>
        </p:nvSpPr>
        <p:spPr>
          <a:xfrm>
            <a:off x="7309747" y="2763077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7" name="Google Shape;467;p44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68" name="Google Shape;468;p44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4"/>
          <p:cNvSpPr/>
          <p:nvPr/>
        </p:nvSpPr>
        <p:spPr>
          <a:xfrm>
            <a:off x="6123200" y="3578170"/>
            <a:ext cx="1618500" cy="386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73097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77" name="Google Shape;477;p4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K-maps for 3 variables have a notational quirk: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78" name="Google Shape;478;p45"/>
          <p:cNvGraphicFramePr/>
          <p:nvPr/>
        </p:nvGraphicFramePr>
        <p:xfrm>
          <a:off x="889850" y="1690625"/>
          <a:ext cx="3430550" cy="329157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2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x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y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z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dk2"/>
                          </a:solidFill>
                        </a:rPr>
                        <a:t>xy + x’z + yz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79" name="Google Shape;479;p45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45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481" name="Google Shape;481;p45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4" name="Google Shape;484;p45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85" name="Google Shape;485;p45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45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487" name="Google Shape;487;p45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488" name="Google Shape;488;p45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95" name="Google Shape;495;p46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K-maps for 3 variables have a notational quirk: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96" name="Google Shape;496;p46"/>
          <p:cNvGraphicFramePr/>
          <p:nvPr/>
        </p:nvGraphicFramePr>
        <p:xfrm>
          <a:off x="889850" y="1690625"/>
          <a:ext cx="3430550" cy="329157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72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x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y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z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chemeClr val="dk2"/>
                          </a:solidFill>
                        </a:rPr>
                        <a:t>xy + x’z + yz</a:t>
                      </a:r>
                      <a:endParaRPr sz="1200"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97" name="Google Shape;497;p46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8" name="Google Shape;498;p46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00" name="Google Shape;500;p46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02" name="Google Shape;502;p46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03" name="Google Shape;503;p46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6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505" name="Google Shape;505;p46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506" name="Google Shape;506;p46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507" name="Google Shape;507;p46"/>
          <p:cNvSpPr txBox="1"/>
          <p:nvPr/>
        </p:nvSpPr>
        <p:spPr>
          <a:xfrm>
            <a:off x="6442675" y="2016925"/>
            <a:ext cx="6133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unusual order, here:</a:t>
            </a:r>
            <a:endParaRPr/>
          </a:p>
        </p:txBody>
      </p:sp>
      <p:cxnSp>
        <p:nvCxnSpPr>
          <p:cNvPr id="508" name="Google Shape;508;p46"/>
          <p:cNvCxnSpPr/>
          <p:nvPr/>
        </p:nvCxnSpPr>
        <p:spPr>
          <a:xfrm flipH="1">
            <a:off x="7198750" y="2432250"/>
            <a:ext cx="234300" cy="3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46"/>
          <p:cNvCxnSpPr/>
          <p:nvPr/>
        </p:nvCxnSpPr>
        <p:spPr>
          <a:xfrm flipH="1">
            <a:off x="6677050" y="2432250"/>
            <a:ext cx="603600" cy="3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15" name="Google Shape;515;p4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(remember, the rectangles must be of size 2</a:t>
            </a:r>
            <a:r>
              <a:rPr lang="en" baseline="30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16" name="Google Shape;516;p47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7" name="Google Shape;517;p47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518" name="Google Shape;518;p47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19" name="Google Shape;519;p47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520" name="Google Shape;520;p47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22" name="Google Shape;522;p47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47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524" name="Google Shape;524;p47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525" name="Google Shape;525;p47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31" name="Google Shape;531;p4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4 rectangles?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32" name="Google Shape;532;p48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3" name="Google Shape;533;p48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534" name="Google Shape;534;p48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536" name="Google Shape;536;p48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7" name="Google Shape;537;p48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38" name="Google Shape;538;p48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48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540" name="Google Shape;540;p48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541" name="Google Shape;541;p48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47" name="Google Shape;547;p49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4 rectangles?  No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48" name="Google Shape;548;p49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9" name="Google Shape;549;p49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550" name="Google Shape;550;p49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51" name="Google Shape;551;p49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552" name="Google Shape;552;p49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3" name="Google Shape;553;p49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54" name="Google Shape;554;p49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49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556" name="Google Shape;556;p49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557" name="Google Shape;557;p49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63" name="Google Shape;563;p5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4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2 rectangles?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64" name="Google Shape;564;p50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" name="Google Shape;565;p50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566" name="Google Shape;566;p50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67" name="Google Shape;567;p50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568" name="Google Shape;568;p50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69" name="Google Shape;569;p50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70" name="Google Shape;570;p50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50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572" name="Google Shape;572;p50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79" name="Google Shape;579;p51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4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2 rectangles? 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xy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x’z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yz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80" name="Google Shape;580;p51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1" name="Google Shape;581;p51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583" name="Google Shape;583;p51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85" name="Google Shape;585;p51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586" name="Google Shape;586;p51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51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588" name="Google Shape;588;p51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589" name="Google Shape;589;p51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590" name="Google Shape;590;p51"/>
          <p:cNvSpPr/>
          <p:nvPr/>
        </p:nvSpPr>
        <p:spPr>
          <a:xfrm>
            <a:off x="70049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1"/>
          <p:cNvSpPr/>
          <p:nvPr/>
        </p:nvSpPr>
        <p:spPr>
          <a:xfrm>
            <a:off x="6419941" y="3558227"/>
            <a:ext cx="995700" cy="43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1"/>
          <p:cNvSpPr/>
          <p:nvPr/>
        </p:nvSpPr>
        <p:spPr>
          <a:xfrm>
            <a:off x="5810341" y="3558227"/>
            <a:ext cx="995700" cy="43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98" name="Google Shape;598;p52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4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2 rectangles? 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xy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x’z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yz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Right?</a:t>
            </a:r>
            <a:endParaRPr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99" name="Google Shape;599;p52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0" name="Google Shape;600;p52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601" name="Google Shape;601;p52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602" name="Google Shape;602;p52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603" name="Google Shape;603;p52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4" name="Google Shape;604;p52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05" name="Google Shape;605;p52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52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607" name="Google Shape;607;p52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608" name="Google Shape;608;p52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609" name="Google Shape;609;p52"/>
          <p:cNvSpPr/>
          <p:nvPr/>
        </p:nvSpPr>
        <p:spPr>
          <a:xfrm>
            <a:off x="70049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2"/>
          <p:cNvSpPr/>
          <p:nvPr/>
        </p:nvSpPr>
        <p:spPr>
          <a:xfrm>
            <a:off x="6419941" y="3558227"/>
            <a:ext cx="995700" cy="43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2"/>
          <p:cNvSpPr/>
          <p:nvPr/>
        </p:nvSpPr>
        <p:spPr>
          <a:xfrm>
            <a:off x="5810341" y="3558227"/>
            <a:ext cx="995700" cy="43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Boolean algebraic simplification is one way to optimize a circuit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Simplification involves using a set of </a:t>
            </a:r>
            <a:r>
              <a:rPr lang="en" i="1"/>
              <a:t>axioms</a:t>
            </a:r>
            <a:r>
              <a:rPr lang="en"/>
              <a:t>/logical equivalences to eliminate operators, or even variables from an expression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smaller expression normally translates to a simpler/cheaper circuit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resulting expression must be logically equivalent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17" name="Google Shape;617;p53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Let’s continue this example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8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4 rectangles?  No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Are there any size 2 rectangles?  Yes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xy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x’z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ourier New"/>
              <a:buChar char="■"/>
            </a:pP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yz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Right?  No!  The term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yz</a:t>
            </a:r>
            <a:r>
              <a:rPr lang="en">
                <a:solidFill>
                  <a:srgbClr val="000000"/>
                </a:solidFill>
              </a:rPr>
              <a:t> is unnecessary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h(x,y,z) =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xy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x’z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18" name="Google Shape;618;p53"/>
          <p:cNvGraphicFramePr/>
          <p:nvPr/>
        </p:nvGraphicFramePr>
        <p:xfrm>
          <a:off x="5733900" y="3066675"/>
          <a:ext cx="2372400" cy="9463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9" name="Google Shape;619;p53"/>
          <p:cNvSpPr txBox="1"/>
          <p:nvPr/>
        </p:nvSpPr>
        <p:spPr>
          <a:xfrm>
            <a:off x="5525200" y="25557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</a:t>
            </a:r>
            <a:endParaRPr/>
          </a:p>
        </p:txBody>
      </p:sp>
      <p:sp>
        <p:nvSpPr>
          <p:cNvPr id="620" name="Google Shape;620;p53"/>
          <p:cNvSpPr txBox="1"/>
          <p:nvPr/>
        </p:nvSpPr>
        <p:spPr>
          <a:xfrm>
            <a:off x="5296600" y="2860575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621" name="Google Shape;621;p53"/>
          <p:cNvSpPr txBox="1"/>
          <p:nvPr/>
        </p:nvSpPr>
        <p:spPr>
          <a:xfrm>
            <a:off x="5842297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622" name="Google Shape;622;p53"/>
          <p:cNvSpPr txBox="1"/>
          <p:nvPr/>
        </p:nvSpPr>
        <p:spPr>
          <a:xfrm>
            <a:off x="5480947" y="31211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3" name="Google Shape;623;p53"/>
          <p:cNvSpPr txBox="1"/>
          <p:nvPr/>
        </p:nvSpPr>
        <p:spPr>
          <a:xfrm>
            <a:off x="5480947" y="3578322"/>
            <a:ext cx="33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24" name="Google Shape;624;p53"/>
          <p:cNvCxnSpPr/>
          <p:nvPr/>
        </p:nvCxnSpPr>
        <p:spPr>
          <a:xfrm rot="10800000">
            <a:off x="5430678" y="27980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53"/>
          <p:cNvSpPr txBox="1"/>
          <p:nvPr/>
        </p:nvSpPr>
        <p:spPr>
          <a:xfrm>
            <a:off x="6441248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626" name="Google Shape;626;p53"/>
          <p:cNvSpPr txBox="1"/>
          <p:nvPr/>
        </p:nvSpPr>
        <p:spPr>
          <a:xfrm>
            <a:off x="6976301" y="27630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627" name="Google Shape;627;p53"/>
          <p:cNvSpPr txBox="1"/>
          <p:nvPr/>
        </p:nvSpPr>
        <p:spPr>
          <a:xfrm>
            <a:off x="7576912" y="27630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7004958" y="3067725"/>
            <a:ext cx="432000" cy="946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53"/>
          <p:cNvSpPr/>
          <p:nvPr/>
        </p:nvSpPr>
        <p:spPr>
          <a:xfrm>
            <a:off x="5810341" y="3558227"/>
            <a:ext cx="995700" cy="434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36" name="Google Shape;636;p54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4-variable K-maps look like this: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f(a,b,c,d) = abc’d’ + abc’d + abcd + abcd’ + a’bc’d + a’bcd + a’b’c’d + ab’c’d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i="1">
                <a:solidFill>
                  <a:srgbClr val="000000"/>
                </a:solidFill>
              </a:rPr>
              <a:t>Note:  We will not do K-maps for any expressions beyond 4 variables</a:t>
            </a:r>
            <a:endParaRPr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37" name="Google Shape;637;p54"/>
          <p:cNvGraphicFramePr/>
          <p:nvPr/>
        </p:nvGraphicFramePr>
        <p:xfrm>
          <a:off x="3524100" y="2990475"/>
          <a:ext cx="2372400" cy="18927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8" name="Google Shape;638;p54"/>
          <p:cNvSpPr txBox="1"/>
          <p:nvPr/>
        </p:nvSpPr>
        <p:spPr>
          <a:xfrm>
            <a:off x="3315400" y="24795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639" name="Google Shape;639;p54"/>
          <p:cNvSpPr txBox="1"/>
          <p:nvPr/>
        </p:nvSpPr>
        <p:spPr>
          <a:xfrm>
            <a:off x="2943700" y="27843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640" name="Google Shape;640;p54"/>
          <p:cNvSpPr txBox="1"/>
          <p:nvPr/>
        </p:nvSpPr>
        <p:spPr>
          <a:xfrm>
            <a:off x="3632497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641" name="Google Shape;641;p54"/>
          <p:cNvSpPr txBox="1"/>
          <p:nvPr/>
        </p:nvSpPr>
        <p:spPr>
          <a:xfrm>
            <a:off x="3220751" y="30449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642" name="Google Shape;642;p54"/>
          <p:cNvSpPr txBox="1"/>
          <p:nvPr/>
        </p:nvSpPr>
        <p:spPr>
          <a:xfrm>
            <a:off x="3220876" y="35021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43" name="Google Shape;643;p54"/>
          <p:cNvCxnSpPr/>
          <p:nvPr/>
        </p:nvCxnSpPr>
        <p:spPr>
          <a:xfrm rot="10800000">
            <a:off x="3220878" y="27218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54"/>
          <p:cNvSpPr txBox="1"/>
          <p:nvPr/>
        </p:nvSpPr>
        <p:spPr>
          <a:xfrm>
            <a:off x="4231448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645" name="Google Shape;645;p54"/>
          <p:cNvSpPr txBox="1"/>
          <p:nvPr/>
        </p:nvSpPr>
        <p:spPr>
          <a:xfrm>
            <a:off x="4766501" y="26868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646" name="Google Shape;646;p54"/>
          <p:cNvSpPr txBox="1"/>
          <p:nvPr/>
        </p:nvSpPr>
        <p:spPr>
          <a:xfrm>
            <a:off x="5367112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647" name="Google Shape;647;p54"/>
          <p:cNvSpPr txBox="1"/>
          <p:nvPr/>
        </p:nvSpPr>
        <p:spPr>
          <a:xfrm>
            <a:off x="3220751" y="39806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48" name="Google Shape;648;p54"/>
          <p:cNvSpPr txBox="1"/>
          <p:nvPr/>
        </p:nvSpPr>
        <p:spPr>
          <a:xfrm>
            <a:off x="3220751" y="44378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5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5" name="Google Shape;655;p5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Truth tables can sometimes have </a:t>
            </a:r>
            <a:r>
              <a:rPr lang="en" i="1">
                <a:solidFill>
                  <a:srgbClr val="000000"/>
                </a:solidFill>
              </a:rPr>
              <a:t>don’t care</a:t>
            </a:r>
            <a:r>
              <a:rPr lang="en">
                <a:solidFill>
                  <a:srgbClr val="000000"/>
                </a:solidFill>
              </a:rPr>
              <a:t> conditions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When this happens, we can treat it as either a 0 or a 1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Whichever is more convenient for finding our rectangles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this example, the ? should be a 1 since it enables this 1x4 rectangle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56" name="Google Shape;656;p55"/>
          <p:cNvGraphicFramePr/>
          <p:nvPr/>
        </p:nvGraphicFramePr>
        <p:xfrm>
          <a:off x="3524100" y="2990475"/>
          <a:ext cx="2372400" cy="18927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7" name="Google Shape;657;p55"/>
          <p:cNvSpPr txBox="1"/>
          <p:nvPr/>
        </p:nvSpPr>
        <p:spPr>
          <a:xfrm>
            <a:off x="3315400" y="24795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658" name="Google Shape;658;p55"/>
          <p:cNvSpPr txBox="1"/>
          <p:nvPr/>
        </p:nvSpPr>
        <p:spPr>
          <a:xfrm>
            <a:off x="2943700" y="27843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659" name="Google Shape;659;p55"/>
          <p:cNvSpPr txBox="1"/>
          <p:nvPr/>
        </p:nvSpPr>
        <p:spPr>
          <a:xfrm>
            <a:off x="3632497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660" name="Google Shape;660;p55"/>
          <p:cNvSpPr txBox="1"/>
          <p:nvPr/>
        </p:nvSpPr>
        <p:spPr>
          <a:xfrm>
            <a:off x="3220751" y="30449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661" name="Google Shape;661;p55"/>
          <p:cNvSpPr txBox="1"/>
          <p:nvPr/>
        </p:nvSpPr>
        <p:spPr>
          <a:xfrm>
            <a:off x="3220876" y="35021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62" name="Google Shape;662;p55"/>
          <p:cNvCxnSpPr/>
          <p:nvPr/>
        </p:nvCxnSpPr>
        <p:spPr>
          <a:xfrm rot="10800000">
            <a:off x="3220878" y="27218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55"/>
          <p:cNvSpPr txBox="1"/>
          <p:nvPr/>
        </p:nvSpPr>
        <p:spPr>
          <a:xfrm>
            <a:off x="4231448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664" name="Google Shape;664;p55"/>
          <p:cNvSpPr txBox="1"/>
          <p:nvPr/>
        </p:nvSpPr>
        <p:spPr>
          <a:xfrm>
            <a:off x="4766501" y="26868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665" name="Google Shape;665;p55"/>
          <p:cNvSpPr txBox="1"/>
          <p:nvPr/>
        </p:nvSpPr>
        <p:spPr>
          <a:xfrm>
            <a:off x="5367112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666" name="Google Shape;666;p55"/>
          <p:cNvSpPr txBox="1"/>
          <p:nvPr/>
        </p:nvSpPr>
        <p:spPr>
          <a:xfrm>
            <a:off x="3220751" y="39806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67" name="Google Shape;667;p55"/>
          <p:cNvSpPr txBox="1"/>
          <p:nvPr/>
        </p:nvSpPr>
        <p:spPr>
          <a:xfrm>
            <a:off x="3220751" y="44378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668" name="Google Shape;668;p55"/>
          <p:cNvSpPr/>
          <p:nvPr/>
        </p:nvSpPr>
        <p:spPr>
          <a:xfrm>
            <a:off x="3599375" y="3507800"/>
            <a:ext cx="2245500" cy="344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75" name="Google Shape;675;p56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K-maps have one other confusing aspect for students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positions in this table are adjacent because the values next to each other (horizontally or vertically) differ by exactly one bit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Notice that the left and right columns for 3 or 4-variable k-maps (and the top and bottom rows) also differ by exactly one bit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76" name="Google Shape;676;p56"/>
          <p:cNvGraphicFramePr/>
          <p:nvPr/>
        </p:nvGraphicFramePr>
        <p:xfrm>
          <a:off x="3524100" y="2990475"/>
          <a:ext cx="2372400" cy="18927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7" name="Google Shape;677;p56"/>
          <p:cNvSpPr txBox="1"/>
          <p:nvPr/>
        </p:nvSpPr>
        <p:spPr>
          <a:xfrm>
            <a:off x="3315400" y="24795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678" name="Google Shape;678;p56"/>
          <p:cNvSpPr txBox="1"/>
          <p:nvPr/>
        </p:nvSpPr>
        <p:spPr>
          <a:xfrm>
            <a:off x="2943700" y="27843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679" name="Google Shape;679;p56"/>
          <p:cNvSpPr txBox="1"/>
          <p:nvPr/>
        </p:nvSpPr>
        <p:spPr>
          <a:xfrm>
            <a:off x="3632497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680" name="Google Shape;680;p56"/>
          <p:cNvSpPr txBox="1"/>
          <p:nvPr/>
        </p:nvSpPr>
        <p:spPr>
          <a:xfrm>
            <a:off x="3220751" y="30449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681" name="Google Shape;681;p56"/>
          <p:cNvSpPr txBox="1"/>
          <p:nvPr/>
        </p:nvSpPr>
        <p:spPr>
          <a:xfrm>
            <a:off x="3220876" y="35021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682" name="Google Shape;682;p56"/>
          <p:cNvCxnSpPr/>
          <p:nvPr/>
        </p:nvCxnSpPr>
        <p:spPr>
          <a:xfrm rot="10800000">
            <a:off x="3220878" y="27218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56"/>
          <p:cNvSpPr txBox="1"/>
          <p:nvPr/>
        </p:nvSpPr>
        <p:spPr>
          <a:xfrm>
            <a:off x="4231448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684" name="Google Shape;684;p56"/>
          <p:cNvSpPr txBox="1"/>
          <p:nvPr/>
        </p:nvSpPr>
        <p:spPr>
          <a:xfrm>
            <a:off x="4766501" y="26868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685" name="Google Shape;685;p56"/>
          <p:cNvSpPr txBox="1"/>
          <p:nvPr/>
        </p:nvSpPr>
        <p:spPr>
          <a:xfrm>
            <a:off x="5367112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686" name="Google Shape;686;p56"/>
          <p:cNvSpPr txBox="1"/>
          <p:nvPr/>
        </p:nvSpPr>
        <p:spPr>
          <a:xfrm>
            <a:off x="3220751" y="39806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687" name="Google Shape;687;p56"/>
          <p:cNvSpPr txBox="1"/>
          <p:nvPr/>
        </p:nvSpPr>
        <p:spPr>
          <a:xfrm>
            <a:off x="3220751" y="44378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7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94" name="Google Shape;694;p5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K-maps have one other confusing aspect for students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 a consequence, these are valid rectangles: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95" name="Google Shape;695;p57"/>
          <p:cNvGraphicFramePr/>
          <p:nvPr/>
        </p:nvGraphicFramePr>
        <p:xfrm>
          <a:off x="3524100" y="2990475"/>
          <a:ext cx="2372400" cy="18927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" name="Google Shape;696;p57"/>
          <p:cNvSpPr txBox="1"/>
          <p:nvPr/>
        </p:nvSpPr>
        <p:spPr>
          <a:xfrm>
            <a:off x="3315400" y="24795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697" name="Google Shape;697;p57"/>
          <p:cNvSpPr txBox="1"/>
          <p:nvPr/>
        </p:nvSpPr>
        <p:spPr>
          <a:xfrm>
            <a:off x="2943700" y="27843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698" name="Google Shape;698;p57"/>
          <p:cNvSpPr txBox="1"/>
          <p:nvPr/>
        </p:nvSpPr>
        <p:spPr>
          <a:xfrm>
            <a:off x="3632497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699" name="Google Shape;699;p57"/>
          <p:cNvSpPr txBox="1"/>
          <p:nvPr/>
        </p:nvSpPr>
        <p:spPr>
          <a:xfrm>
            <a:off x="3220751" y="30449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700" name="Google Shape;700;p57"/>
          <p:cNvSpPr txBox="1"/>
          <p:nvPr/>
        </p:nvSpPr>
        <p:spPr>
          <a:xfrm>
            <a:off x="3220876" y="35021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01" name="Google Shape;701;p57"/>
          <p:cNvCxnSpPr/>
          <p:nvPr/>
        </p:nvCxnSpPr>
        <p:spPr>
          <a:xfrm rot="10800000">
            <a:off x="3220878" y="27218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57"/>
          <p:cNvSpPr txBox="1"/>
          <p:nvPr/>
        </p:nvSpPr>
        <p:spPr>
          <a:xfrm>
            <a:off x="4231448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703" name="Google Shape;703;p57"/>
          <p:cNvSpPr txBox="1"/>
          <p:nvPr/>
        </p:nvSpPr>
        <p:spPr>
          <a:xfrm>
            <a:off x="4766501" y="26868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704" name="Google Shape;704;p57"/>
          <p:cNvSpPr txBox="1"/>
          <p:nvPr/>
        </p:nvSpPr>
        <p:spPr>
          <a:xfrm>
            <a:off x="5367112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705" name="Google Shape;705;p57"/>
          <p:cNvSpPr txBox="1"/>
          <p:nvPr/>
        </p:nvSpPr>
        <p:spPr>
          <a:xfrm>
            <a:off x="3220751" y="39806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06" name="Google Shape;706;p57"/>
          <p:cNvSpPr txBox="1"/>
          <p:nvPr/>
        </p:nvSpPr>
        <p:spPr>
          <a:xfrm>
            <a:off x="3220751" y="44378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07" name="Google Shape;707;p57"/>
          <p:cNvSpPr/>
          <p:nvPr/>
        </p:nvSpPr>
        <p:spPr>
          <a:xfrm>
            <a:off x="5367100" y="3493478"/>
            <a:ext cx="22455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7"/>
          <p:cNvSpPr/>
          <p:nvPr/>
        </p:nvSpPr>
        <p:spPr>
          <a:xfrm>
            <a:off x="1785700" y="3493478"/>
            <a:ext cx="22455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7"/>
          <p:cNvSpPr/>
          <p:nvPr/>
        </p:nvSpPr>
        <p:spPr>
          <a:xfrm>
            <a:off x="1634275" y="3214600"/>
            <a:ext cx="1570800" cy="18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6130075" y="3214600"/>
            <a:ext cx="1570800" cy="18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7"/>
          <p:cNvSpPr/>
          <p:nvPr/>
        </p:nvSpPr>
        <p:spPr>
          <a:xfrm>
            <a:off x="4772500" y="2579075"/>
            <a:ext cx="4779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57"/>
          <p:cNvSpPr/>
          <p:nvPr/>
        </p:nvSpPr>
        <p:spPr>
          <a:xfrm>
            <a:off x="4772500" y="4484075"/>
            <a:ext cx="4779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7"/>
          <p:cNvSpPr/>
          <p:nvPr/>
        </p:nvSpPr>
        <p:spPr>
          <a:xfrm>
            <a:off x="4493900" y="2377975"/>
            <a:ext cx="9690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4570100" y="5060876"/>
            <a:ext cx="969000" cy="43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8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8"/>
          <p:cNvSpPr txBox="1"/>
          <p:nvPr/>
        </p:nvSpPr>
        <p:spPr>
          <a:xfrm>
            <a:off x="3632497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br>
              <a:rPr lang="en"/>
            </a:br>
            <a:endParaRPr/>
          </a:p>
        </p:txBody>
      </p:sp>
      <p:sp>
        <p:nvSpPr>
          <p:cNvPr id="721" name="Google Shape;721;p58"/>
          <p:cNvSpPr/>
          <p:nvPr/>
        </p:nvSpPr>
        <p:spPr>
          <a:xfrm>
            <a:off x="1784043" y="2579078"/>
            <a:ext cx="22455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Karnaugh Maps (K-Maps)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23" name="Google Shape;723;p5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18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K-maps have one other confusing aspect for students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 a consequence, these are valid rectangles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… and so is this: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4" name="Google Shape;724;p58"/>
          <p:cNvGraphicFramePr/>
          <p:nvPr/>
        </p:nvGraphicFramePr>
        <p:xfrm>
          <a:off x="3524100" y="2990475"/>
          <a:ext cx="2372400" cy="18927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5" name="Google Shape;725;p58"/>
          <p:cNvSpPr txBox="1"/>
          <p:nvPr/>
        </p:nvSpPr>
        <p:spPr>
          <a:xfrm>
            <a:off x="2943700" y="27843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726" name="Google Shape;726;p58"/>
          <p:cNvSpPr txBox="1"/>
          <p:nvPr/>
        </p:nvSpPr>
        <p:spPr>
          <a:xfrm>
            <a:off x="3220751" y="30449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220876" y="3502125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28" name="Google Shape;728;p58"/>
          <p:cNvCxnSpPr/>
          <p:nvPr/>
        </p:nvCxnSpPr>
        <p:spPr>
          <a:xfrm rot="10800000">
            <a:off x="3220878" y="2721876"/>
            <a:ext cx="30870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58"/>
          <p:cNvSpPr txBox="1"/>
          <p:nvPr/>
        </p:nvSpPr>
        <p:spPr>
          <a:xfrm>
            <a:off x="4231448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endParaRPr/>
          </a:p>
        </p:txBody>
      </p:sp>
      <p:sp>
        <p:nvSpPr>
          <p:cNvPr id="730" name="Google Shape;730;p58"/>
          <p:cNvSpPr txBox="1"/>
          <p:nvPr/>
        </p:nvSpPr>
        <p:spPr>
          <a:xfrm>
            <a:off x="4766501" y="2686875"/>
            <a:ext cx="382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br>
              <a:rPr lang="en"/>
            </a:br>
            <a:endParaRPr/>
          </a:p>
        </p:txBody>
      </p:sp>
      <p:sp>
        <p:nvSpPr>
          <p:cNvPr id="731" name="Google Shape;731;p58"/>
          <p:cNvSpPr txBox="1"/>
          <p:nvPr/>
        </p:nvSpPr>
        <p:spPr>
          <a:xfrm>
            <a:off x="5367112" y="26868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br>
              <a:rPr lang="en"/>
            </a:br>
            <a:endParaRPr/>
          </a:p>
        </p:txBody>
      </p:sp>
      <p:sp>
        <p:nvSpPr>
          <p:cNvPr id="732" name="Google Shape;732;p58"/>
          <p:cNvSpPr txBox="1"/>
          <p:nvPr/>
        </p:nvSpPr>
        <p:spPr>
          <a:xfrm>
            <a:off x="3220751" y="39806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733" name="Google Shape;733;p58"/>
          <p:cNvSpPr txBox="1"/>
          <p:nvPr/>
        </p:nvSpPr>
        <p:spPr>
          <a:xfrm>
            <a:off x="3220751" y="4437823"/>
            <a:ext cx="385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34" name="Google Shape;734;p58"/>
          <p:cNvSpPr/>
          <p:nvPr/>
        </p:nvSpPr>
        <p:spPr>
          <a:xfrm>
            <a:off x="5388398" y="2579078"/>
            <a:ext cx="22455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8"/>
          <p:cNvSpPr/>
          <p:nvPr/>
        </p:nvSpPr>
        <p:spPr>
          <a:xfrm>
            <a:off x="1785700" y="4473429"/>
            <a:ext cx="22455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8"/>
          <p:cNvSpPr/>
          <p:nvPr/>
        </p:nvSpPr>
        <p:spPr>
          <a:xfrm>
            <a:off x="1634275" y="3214600"/>
            <a:ext cx="1570800" cy="21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8"/>
          <p:cNvSpPr/>
          <p:nvPr/>
        </p:nvSpPr>
        <p:spPr>
          <a:xfrm>
            <a:off x="1448275" y="2377975"/>
            <a:ext cx="474960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8"/>
          <p:cNvSpPr/>
          <p:nvPr/>
        </p:nvSpPr>
        <p:spPr>
          <a:xfrm>
            <a:off x="5388398" y="4452131"/>
            <a:ext cx="2245500" cy="8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58"/>
          <p:cNvSpPr txBox="1"/>
          <p:nvPr/>
        </p:nvSpPr>
        <p:spPr>
          <a:xfrm>
            <a:off x="3315400" y="2479575"/>
            <a:ext cx="477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</a:t>
            </a:r>
            <a:endParaRPr/>
          </a:p>
        </p:txBody>
      </p:sp>
      <p:sp>
        <p:nvSpPr>
          <p:cNvPr id="740" name="Google Shape;740;p58"/>
          <p:cNvSpPr/>
          <p:nvPr/>
        </p:nvSpPr>
        <p:spPr>
          <a:xfrm>
            <a:off x="1100875" y="2528800"/>
            <a:ext cx="1570800" cy="21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8"/>
          <p:cNvSpPr/>
          <p:nvPr/>
        </p:nvSpPr>
        <p:spPr>
          <a:xfrm>
            <a:off x="6130075" y="2377975"/>
            <a:ext cx="1570800" cy="305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8"/>
          <p:cNvSpPr/>
          <p:nvPr/>
        </p:nvSpPr>
        <p:spPr>
          <a:xfrm>
            <a:off x="1597375" y="5087650"/>
            <a:ext cx="4749600" cy="34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9"/>
          <p:cNvSpPr txBox="1">
            <a:spLocks noGrp="1"/>
          </p:cNvSpPr>
          <p:nvPr>
            <p:ph type="ctrTitle"/>
          </p:nvPr>
        </p:nvSpPr>
        <p:spPr>
          <a:xfrm>
            <a:off x="457200" y="1467769"/>
            <a:ext cx="8013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" sz="3600" b="1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Common Components</a:t>
            </a:r>
            <a:endParaRPr sz="1800" b="1">
              <a:solidFill>
                <a:srgbClr val="07376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8" name="Google Shape;748;p59"/>
          <p:cNvSpPr txBox="1">
            <a:spLocks noGrp="1"/>
          </p:cNvSpPr>
          <p:nvPr>
            <p:ph type="subTitle" idx="1"/>
          </p:nvPr>
        </p:nvSpPr>
        <p:spPr>
          <a:xfrm>
            <a:off x="457199" y="2746397"/>
            <a:ext cx="63531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2050U - Computer Architecture</a:t>
            </a:r>
            <a:endParaRPr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Tri-state Buffer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54" name="Google Shape;754;p6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tri-state buffer is a component, much like a buffer, that does not change the value on the line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However, it can block the value so that there is no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55" name="Google Shape;755;p60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6" name="Google Shape;75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2838200"/>
            <a:ext cx="3162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1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Decoders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63" name="Google Shape;763;p61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decoder (DEC) is a component which activates (i.e. voltage high, e.g. 5v) one of its output lines for each unique input combination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Inputs:  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Outputs: 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baseline="30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0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64" name="Google Shape;76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75" y="2176300"/>
            <a:ext cx="4249450" cy="27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61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2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Decoders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72" name="Google Shape;772;p62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decoder is a component which activates (i.e. voltage high, e.g. 5v) one of its output lines for each unique input combination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is a 2-to-4 line decoder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73" name="Google Shape;7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275" y="2176300"/>
            <a:ext cx="4249450" cy="27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62"/>
          <p:cNvSpPr txBox="1"/>
          <p:nvPr/>
        </p:nvSpPr>
        <p:spPr>
          <a:xfrm>
            <a:off x="6847350" y="4428000"/>
            <a:ext cx="426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62"/>
          <p:cNvSpPr txBox="1"/>
          <p:nvPr/>
        </p:nvSpPr>
        <p:spPr>
          <a:xfrm>
            <a:off x="6847350" y="3720902"/>
            <a:ext cx="426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6" name="Google Shape;776;p62"/>
          <p:cNvSpPr txBox="1"/>
          <p:nvPr/>
        </p:nvSpPr>
        <p:spPr>
          <a:xfrm>
            <a:off x="6847350" y="3024453"/>
            <a:ext cx="426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847350" y="2305049"/>
            <a:ext cx="4260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Some axioms are intuitive: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1419950" y="1785500"/>
          <a:ext cx="6492125" cy="198105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20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AND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OR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Name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1x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+ x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Identity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 = 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+ x =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xx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x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Idempotent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xx’ = 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x’ =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Inverse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3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Decoders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85" name="Google Shape;785;p63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decoder is often used for two important purposes: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Decoding an instruction, enabling the correct ALU circuit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Decoding a memory address, enabling the inputs and/or outputs of the correct memory cell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86" name="Google Shape;7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412" y="2584550"/>
            <a:ext cx="3193175" cy="20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3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Decoders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94" name="Google Shape;794;p64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Decoders and other components can be drawn in block notation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abstraction simplifies our job as we move to more complex circuits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5" name="Google Shape;7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412" y="2584550"/>
            <a:ext cx="3193175" cy="20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4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4"/>
          <p:cNvSpPr/>
          <p:nvPr/>
        </p:nvSpPr>
        <p:spPr>
          <a:xfrm>
            <a:off x="3354450" y="2430600"/>
            <a:ext cx="2417400" cy="23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5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Multiplexer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04" name="Google Shape;804;p6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</a:rPr>
              <a:t>A multiplexer (MUX) is a component with many inputs and only one output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This is a 4-to-1 multiplexer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Selector bits (A and B in the diagram, below) decide which input gets mapped to the output</a:t>
            </a:r>
            <a:endParaRPr dirty="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Selector bits:  </a:t>
            </a: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Input bits:  	</a:t>
            </a: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baseline="30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0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805" name="Google Shape;805;p65"/>
          <p:cNvSpPr/>
          <p:nvPr/>
        </p:nvSpPr>
        <p:spPr>
          <a:xfrm>
            <a:off x="6400101" y="21373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6" name="Google Shape;8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0" y="2014575"/>
            <a:ext cx="43815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65"/>
          <p:cNvSpPr/>
          <p:nvPr/>
        </p:nvSpPr>
        <p:spPr>
          <a:xfrm>
            <a:off x="2872875" y="2540400"/>
            <a:ext cx="724200" cy="23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5"/>
          <p:cNvSpPr/>
          <p:nvPr/>
        </p:nvSpPr>
        <p:spPr>
          <a:xfrm>
            <a:off x="7412928" y="2692800"/>
            <a:ext cx="724200" cy="23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5"/>
          <p:cNvSpPr txBox="1"/>
          <p:nvPr/>
        </p:nvSpPr>
        <p:spPr>
          <a:xfrm>
            <a:off x="7411750" y="3678175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10" name="Google Shape;810;p65"/>
          <p:cNvSpPr txBox="1"/>
          <p:nvPr/>
        </p:nvSpPr>
        <p:spPr>
          <a:xfrm>
            <a:off x="2937248" y="2721179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811" name="Google Shape;811;p65"/>
          <p:cNvSpPr txBox="1"/>
          <p:nvPr/>
        </p:nvSpPr>
        <p:spPr>
          <a:xfrm>
            <a:off x="2937248" y="3275877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812" name="Google Shape;812;p65"/>
          <p:cNvSpPr txBox="1"/>
          <p:nvPr/>
        </p:nvSpPr>
        <p:spPr>
          <a:xfrm>
            <a:off x="2937248" y="3864179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3</a:t>
            </a:r>
            <a:endParaRPr baseline="-25000"/>
          </a:p>
        </p:txBody>
      </p:sp>
      <p:sp>
        <p:nvSpPr>
          <p:cNvPr id="813" name="Google Shape;813;p65"/>
          <p:cNvSpPr txBox="1"/>
          <p:nvPr/>
        </p:nvSpPr>
        <p:spPr>
          <a:xfrm>
            <a:off x="2937248" y="4418877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4</a:t>
            </a:r>
            <a:endParaRPr baseline="-25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6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Multiplexer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20" name="Google Shape;820;p66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multiplexer in block notation: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21" name="Google Shape;821;p66"/>
          <p:cNvSpPr/>
          <p:nvPr/>
        </p:nvSpPr>
        <p:spPr>
          <a:xfrm>
            <a:off x="5561901" y="19087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2" name="Google Shape;8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50" y="1785975"/>
            <a:ext cx="43815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6"/>
          <p:cNvSpPr/>
          <p:nvPr/>
        </p:nvSpPr>
        <p:spPr>
          <a:xfrm>
            <a:off x="2034675" y="2311800"/>
            <a:ext cx="724200" cy="23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6"/>
          <p:cNvSpPr/>
          <p:nvPr/>
        </p:nvSpPr>
        <p:spPr>
          <a:xfrm>
            <a:off x="6574728" y="2464200"/>
            <a:ext cx="724200" cy="232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6"/>
          <p:cNvSpPr txBox="1"/>
          <p:nvPr/>
        </p:nvSpPr>
        <p:spPr>
          <a:xfrm>
            <a:off x="6573550" y="3449575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26" name="Google Shape;826;p66"/>
          <p:cNvSpPr txBox="1"/>
          <p:nvPr/>
        </p:nvSpPr>
        <p:spPr>
          <a:xfrm>
            <a:off x="2099048" y="2492579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827" name="Google Shape;827;p66"/>
          <p:cNvSpPr txBox="1"/>
          <p:nvPr/>
        </p:nvSpPr>
        <p:spPr>
          <a:xfrm>
            <a:off x="2099048" y="3047277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828" name="Google Shape;828;p66"/>
          <p:cNvSpPr txBox="1"/>
          <p:nvPr/>
        </p:nvSpPr>
        <p:spPr>
          <a:xfrm>
            <a:off x="2099048" y="3635579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3</a:t>
            </a:r>
            <a:endParaRPr baseline="-25000"/>
          </a:p>
        </p:txBody>
      </p:sp>
      <p:sp>
        <p:nvSpPr>
          <p:cNvPr id="829" name="Google Shape;829;p66"/>
          <p:cNvSpPr txBox="1"/>
          <p:nvPr/>
        </p:nvSpPr>
        <p:spPr>
          <a:xfrm>
            <a:off x="2099048" y="4190277"/>
            <a:ext cx="724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 baseline="-25000"/>
              <a:t>4</a:t>
            </a:r>
            <a:endParaRPr baseline="-25000"/>
          </a:p>
        </p:txBody>
      </p:sp>
      <p:sp>
        <p:nvSpPr>
          <p:cNvPr id="830" name="Google Shape;830;p66"/>
          <p:cNvSpPr/>
          <p:nvPr/>
        </p:nvSpPr>
        <p:spPr>
          <a:xfrm>
            <a:off x="2825075" y="2077525"/>
            <a:ext cx="3631500" cy="280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36" name="Google Shape;836;p6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(HA) can add two bits together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Inputs: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 and B:  The two bits to add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Outputs: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S:  The sum of the two bits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C:  Carry (1 if there was a carry, 0 if not)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37" name="Google Shape;837;p67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43" name="Google Shape;843;p6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can add two bits together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44" name="Google Shape;844;p68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45" name="Google Shape;845;p68"/>
          <p:cNvGraphicFramePr/>
          <p:nvPr/>
        </p:nvGraphicFramePr>
        <p:xfrm>
          <a:off x="995100" y="23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51" name="Google Shape;851;p69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can add two bits together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Recognize </a:t>
            </a:r>
            <a:r>
              <a:rPr lang="en">
                <a:solidFill>
                  <a:srgbClr val="0000FF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truth table?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52" name="Google Shape;852;p69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53" name="Google Shape;853;p69"/>
          <p:cNvGraphicFramePr/>
          <p:nvPr/>
        </p:nvGraphicFramePr>
        <p:xfrm>
          <a:off x="995100" y="23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4" name="Google Shape;854;p69"/>
          <p:cNvSpPr/>
          <p:nvPr/>
        </p:nvSpPr>
        <p:spPr>
          <a:xfrm>
            <a:off x="4536500" y="2773025"/>
            <a:ext cx="511200" cy="156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60" name="Google Shape;860;p7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can add two bits together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Recognize </a:t>
            </a:r>
            <a:r>
              <a:rPr lang="en">
                <a:solidFill>
                  <a:srgbClr val="0000FF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truth table?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A’B + AB’ = A ⊕ 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61" name="Google Shape;861;p70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62" name="Google Shape;862;p70"/>
          <p:cNvGraphicFramePr/>
          <p:nvPr/>
        </p:nvGraphicFramePr>
        <p:xfrm>
          <a:off x="995100" y="23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3" name="Google Shape;863;p70"/>
          <p:cNvSpPr/>
          <p:nvPr/>
        </p:nvSpPr>
        <p:spPr>
          <a:xfrm>
            <a:off x="4536500" y="2773025"/>
            <a:ext cx="511200" cy="156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69" name="Google Shape;869;p71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can add two bits together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Recognize </a:t>
            </a:r>
            <a:r>
              <a:rPr lang="en">
                <a:solidFill>
                  <a:srgbClr val="FF0000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truth table?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AB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70" name="Google Shape;870;p71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71" name="Google Shape;871;p71"/>
          <p:cNvGraphicFramePr/>
          <p:nvPr/>
        </p:nvGraphicFramePr>
        <p:xfrm>
          <a:off x="995100" y="23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2" name="Google Shape;872;p71"/>
          <p:cNvSpPr/>
          <p:nvPr/>
        </p:nvSpPr>
        <p:spPr>
          <a:xfrm>
            <a:off x="6333353" y="2773025"/>
            <a:ext cx="511200" cy="156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78" name="Google Shape;878;p72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circuit: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A’B + AB’ = A ⊕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AB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79" name="Google Shape;879;p72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403925"/>
            <a:ext cx="2857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Some axioms are intuitive:</a:t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2275775" y="2239150"/>
          <a:ext cx="4376625" cy="79242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136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AND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Name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x’’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complement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Half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86" name="Google Shape;886;p73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half adder in block notation: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87" name="Google Shape;887;p73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8" name="Google Shape;88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403925"/>
            <a:ext cx="2857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3"/>
          <p:cNvSpPr/>
          <p:nvPr/>
        </p:nvSpPr>
        <p:spPr>
          <a:xfrm>
            <a:off x="3641975" y="2363375"/>
            <a:ext cx="1901100" cy="188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4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Full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896" name="Google Shape;896;p74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120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Why do they call it a half adder?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find the answer to this, we need to try to add two multi-bit numbers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Let’s add 0001 and 0110:</a:t>
            </a:r>
            <a:endParaRPr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97" name="Google Shape;897;p74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74"/>
          <p:cNvSpPr txBox="1"/>
          <p:nvPr/>
        </p:nvSpPr>
        <p:spPr>
          <a:xfrm>
            <a:off x="1224650" y="3699475"/>
            <a:ext cx="122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0011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+0111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5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Full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05" name="Google Shape;905;p75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Why do they call it a half adder?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find the answer to this, we need to try to add two multi-bit numbers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Let’s add 0001 and 0110: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Adding the rightmost two bits can be done with a half adder</a:t>
            </a:r>
            <a:endParaRPr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06" name="Google Shape;906;p75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75"/>
          <p:cNvSpPr txBox="1"/>
          <p:nvPr/>
        </p:nvSpPr>
        <p:spPr>
          <a:xfrm>
            <a:off x="1224650" y="3699475"/>
            <a:ext cx="122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001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+011</a:t>
            </a:r>
            <a:r>
              <a:rPr lang="en" sz="18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6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Full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14" name="Google Shape;914;p76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Why do they call it a half adder?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find the answer to this, we need to try to add two multi-bit numbers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Let’s add 0001 and 0110: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Adding the rightmost two bits can be done with a half adder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about the next two bits?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15" name="Google Shape;915;p76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76"/>
          <p:cNvSpPr txBox="1"/>
          <p:nvPr/>
        </p:nvSpPr>
        <p:spPr>
          <a:xfrm>
            <a:off x="1224650" y="3699475"/>
            <a:ext cx="122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8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+01</a:t>
            </a:r>
            <a:r>
              <a:rPr lang="en" sz="18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7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Full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23" name="Google Shape;923;p77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Why do they call it a half adder?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find the answer to this, we need to try to add two multi-bit numbers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Let’s add 0001 and 0110: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Adding the rightmost two bits can be done with a half adder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about the next two bits?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We really need to add three bits, in the general case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For this we need a new component:  the full adder (FA)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24" name="Google Shape;924;p77"/>
          <p:cNvSpPr/>
          <p:nvPr/>
        </p:nvSpPr>
        <p:spPr>
          <a:xfrm>
            <a:off x="6400101" y="2061177"/>
            <a:ext cx="149075" cy="298775"/>
          </a:xfrm>
          <a:prstGeom prst="flowChartDecision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7"/>
          <p:cNvSpPr txBox="1"/>
          <p:nvPr/>
        </p:nvSpPr>
        <p:spPr>
          <a:xfrm>
            <a:off x="1224650" y="3699475"/>
            <a:ext cx="1224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800" b="1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 baseline="-25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+01</a:t>
            </a:r>
            <a:r>
              <a:rPr lang="en" sz="180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8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Full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32" name="Google Shape;932;p78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 full adder (FA) adds three bits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Inputs: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A and B:  The bits to be added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 baseline="-25000">
                <a:solidFill>
                  <a:srgbClr val="000000"/>
                </a:solidFill>
              </a:rPr>
              <a:t>in</a:t>
            </a:r>
            <a:r>
              <a:rPr lang="en">
                <a:solidFill>
                  <a:srgbClr val="000000"/>
                </a:solidFill>
              </a:rPr>
              <a:t>:  A carry from a previous add, which also must be added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Outputs: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S:  The sum of the three bits</a:t>
            </a:r>
            <a:endParaRPr>
              <a:solidFill>
                <a:srgbClr val="00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C</a:t>
            </a:r>
            <a:r>
              <a:rPr lang="en" baseline="-25000">
                <a:solidFill>
                  <a:srgbClr val="000000"/>
                </a:solidFill>
              </a:rPr>
              <a:t>out</a:t>
            </a:r>
            <a:r>
              <a:rPr lang="en">
                <a:solidFill>
                  <a:srgbClr val="000000"/>
                </a:solidFill>
              </a:rPr>
              <a:t>:  Whether or not the sum resulted in a carry bit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933" name="Google Shape;93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00" y="3278675"/>
            <a:ext cx="526732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8"/>
          <p:cNvSpPr/>
          <p:nvPr/>
        </p:nvSpPr>
        <p:spPr>
          <a:xfrm>
            <a:off x="2493547" y="3944398"/>
            <a:ext cx="511200" cy="6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</a:t>
            </a:r>
            <a:endParaRPr/>
          </a:p>
        </p:txBody>
      </p:sp>
      <p:sp>
        <p:nvSpPr>
          <p:cNvPr id="935" name="Google Shape;935;p78"/>
          <p:cNvSpPr/>
          <p:nvPr/>
        </p:nvSpPr>
        <p:spPr>
          <a:xfrm>
            <a:off x="4246147" y="3487198"/>
            <a:ext cx="511200" cy="6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</a:t>
            </a:r>
            <a:endParaRPr/>
          </a:p>
        </p:txBody>
      </p:sp>
      <p:sp>
        <p:nvSpPr>
          <p:cNvPr id="936" name="Google Shape;936;p78"/>
          <p:cNvSpPr/>
          <p:nvPr/>
        </p:nvSpPr>
        <p:spPr>
          <a:xfrm>
            <a:off x="6836949" y="3410999"/>
            <a:ext cx="3297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78"/>
          <p:cNvSpPr/>
          <p:nvPr/>
        </p:nvSpPr>
        <p:spPr>
          <a:xfrm>
            <a:off x="6914806" y="3988652"/>
            <a:ext cx="3297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78"/>
          <p:cNvSpPr/>
          <p:nvPr/>
        </p:nvSpPr>
        <p:spPr>
          <a:xfrm>
            <a:off x="5009806" y="3694501"/>
            <a:ext cx="3297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78"/>
          <p:cNvSpPr/>
          <p:nvPr/>
        </p:nvSpPr>
        <p:spPr>
          <a:xfrm>
            <a:off x="5066364" y="3237301"/>
            <a:ext cx="3297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78"/>
          <p:cNvSpPr/>
          <p:nvPr/>
        </p:nvSpPr>
        <p:spPr>
          <a:xfrm>
            <a:off x="3466164" y="3692844"/>
            <a:ext cx="3297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78"/>
          <p:cNvSpPr/>
          <p:nvPr/>
        </p:nvSpPr>
        <p:spPr>
          <a:xfrm>
            <a:off x="3253183" y="4150044"/>
            <a:ext cx="3297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Full Adder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47" name="Google Shape;947;p79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3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We could have drawn this entire circuit using XOR, AND, and OR gates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our first circuit, drawn using block notation</a:t>
            </a:r>
            <a:endParaRPr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is called a </a:t>
            </a:r>
            <a:r>
              <a:rPr lang="en" i="1">
                <a:solidFill>
                  <a:srgbClr val="000000"/>
                </a:solidFill>
              </a:rPr>
              <a:t>ripple carry adder</a:t>
            </a:r>
            <a:endParaRPr i="1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948" name="Google Shape;94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63" y="2380225"/>
            <a:ext cx="4557075" cy="1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Wrap-Up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54" name="Google Shape;954;p8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48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Algebraic simplification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Karnaugh maps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components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Other axioms are familiar from (non-Boolean) algebra:</a:t>
            </a:r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734150" y="1937900"/>
          <a:ext cx="7680925" cy="158484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2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AND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OR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Name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xy = yx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y = y +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Commutative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(xy)z = x(yz)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 + y) + z = x + (y + z)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Associative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yz = (x + y)(x + z)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x(y + z) = xy + xz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Distributive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Others have been proved by Mathematicians: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734150" y="2090300"/>
          <a:ext cx="7680925" cy="1188630"/>
        </p:xfrm>
        <a:graphic>
          <a:graphicData uri="http://schemas.openxmlformats.org/drawingml/2006/table">
            <a:tbl>
              <a:tblPr>
                <a:noFill/>
                <a:tableStyleId>{8BB64C65-3AF3-4D67-86C2-CEFDA90C4721}</a:tableStyleId>
              </a:tblPr>
              <a:tblGrid>
                <a:gridCol w="2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AND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OR Form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Name</a:t>
                      </a:r>
                      <a:endParaRPr b="1" i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x(x + y)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xy =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Absorption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(xy)’ = x’ + y’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 + y)’ = x’y’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DeMorgan’s law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-8125" y="4398575"/>
            <a:ext cx="9211800" cy="74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Boolean Algebraic Simplification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45125" y="1152475"/>
            <a:ext cx="83115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Let’s do an 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f(x,y,z) = xy + x’z + yz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x’z + yz1				(identity)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x’z + yz(x + x’)		(inverse)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x’z + yzx + yzx’		(distributive)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x’z + x(yz) + x’(yz)	(commutative x2)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x’z + (xy)z + (x’z)y	(associative x2)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(xy)z + x’z + (x’z)y	(commutative)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xy(1 + z) + x’z(1 + y)		(distributive x2)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xy1 + x’z1						(null x2)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  xy + x’z						(identity x2)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3988</Words>
  <Application>Microsoft Office PowerPoint</Application>
  <PresentationFormat>On-screen Show (16:9)</PresentationFormat>
  <Paragraphs>1687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Courier New</vt:lpstr>
      <vt:lpstr>Ubuntu</vt:lpstr>
      <vt:lpstr>Arial</vt:lpstr>
      <vt:lpstr>Tahoma</vt:lpstr>
      <vt:lpstr>Calibri</vt:lpstr>
      <vt:lpstr>Simple Light</vt:lpstr>
      <vt:lpstr>Combinational Logic II Optimization</vt:lpstr>
      <vt:lpstr>Outline</vt:lpstr>
      <vt:lpstr>Optimization</vt:lpstr>
      <vt:lpstr>Boolean Algebraic Simplification</vt:lpstr>
      <vt:lpstr>Boolean Algebraic Simplification</vt:lpstr>
      <vt:lpstr>Boolean Algebraic Simplification</vt:lpstr>
      <vt:lpstr>Boolean Algebraic Simplification</vt:lpstr>
      <vt:lpstr>Boolean Algebraic Simplification</vt:lpstr>
      <vt:lpstr>Boolean Algebraic Simplification</vt:lpstr>
      <vt:lpstr>Boolean Algebraic Simplification</vt:lpstr>
      <vt:lpstr>Boolean Algebraic Simplification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Karnaugh Maps (K-Maps)</vt:lpstr>
      <vt:lpstr>Common Components</vt:lpstr>
      <vt:lpstr>Tri-state Buffer</vt:lpstr>
      <vt:lpstr>Decoders</vt:lpstr>
      <vt:lpstr>Decoders</vt:lpstr>
      <vt:lpstr>Decoders</vt:lpstr>
      <vt:lpstr>Decoders</vt:lpstr>
      <vt:lpstr>Multiplexer</vt:lpstr>
      <vt:lpstr>Multiplexer</vt:lpstr>
      <vt:lpstr>Half Adder</vt:lpstr>
      <vt:lpstr>Half Adder</vt:lpstr>
      <vt:lpstr>Half Adder</vt:lpstr>
      <vt:lpstr>Half Adder</vt:lpstr>
      <vt:lpstr>Half Adder</vt:lpstr>
      <vt:lpstr>Half Adder</vt:lpstr>
      <vt:lpstr>Half Adder</vt:lpstr>
      <vt:lpstr>Full Adder</vt:lpstr>
      <vt:lpstr>Full Adder</vt:lpstr>
      <vt:lpstr>Full Adder</vt:lpstr>
      <vt:lpstr>Full Adder</vt:lpstr>
      <vt:lpstr>Full Adder</vt:lpstr>
      <vt:lpstr>Full Adder</vt:lpstr>
      <vt:lpstr>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II Optimization</dc:title>
  <cp:lastModifiedBy>Moksh Bhavsar</cp:lastModifiedBy>
  <cp:revision>1</cp:revision>
  <dcterms:modified xsi:type="dcterms:W3CDTF">2020-04-06T05:50:53Z</dcterms:modified>
</cp:coreProperties>
</file>