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Ubuntu"/>
      <p:regular r:id="rId52"/>
      <p:bold r:id="rId53"/>
      <p:italic r:id="rId54"/>
      <p:boldItalic r:id="rId55"/>
    </p:embeddedFont>
    <p:embeddedFont>
      <p:font typeface="Tahoma"/>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245EF1-B8EF-4922-ABD9-58B6FA67B589}">
  <a:tblStyle styleId="{07245EF1-B8EF-4922-ABD9-58B6FA67B5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Ubuntu-bold.fntdata"/><Relationship Id="rId52" Type="http://schemas.openxmlformats.org/officeDocument/2006/relationships/font" Target="fonts/Ubuntu-regular.fntdata"/><Relationship Id="rId11" Type="http://schemas.openxmlformats.org/officeDocument/2006/relationships/slide" Target="slides/slide6.xml"/><Relationship Id="rId55" Type="http://schemas.openxmlformats.org/officeDocument/2006/relationships/font" Target="fonts/Ubuntu-boldItalic.fntdata"/><Relationship Id="rId10" Type="http://schemas.openxmlformats.org/officeDocument/2006/relationships/slide" Target="slides/slide5.xml"/><Relationship Id="rId54" Type="http://schemas.openxmlformats.org/officeDocument/2006/relationships/font" Target="fonts/Ubuntu-italic.fntdata"/><Relationship Id="rId13" Type="http://schemas.openxmlformats.org/officeDocument/2006/relationships/slide" Target="slides/slide8.xml"/><Relationship Id="rId57" Type="http://schemas.openxmlformats.org/officeDocument/2006/relationships/font" Target="fonts/Tahoma-bold.fntdata"/><Relationship Id="rId12" Type="http://schemas.openxmlformats.org/officeDocument/2006/relationships/slide" Target="slides/slide7.xml"/><Relationship Id="rId56" Type="http://schemas.openxmlformats.org/officeDocument/2006/relationships/font" Target="fonts/Tahom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ce649005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e649005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this example, I’ve just drawn a truth table (combinational logic-style).  Q is the current value, and Q’ is the new value.</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ce649005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649005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doesn’t work because it does only lets us set the value once, which does not match the FSM.  Let’s draw the circuit and see what happens.</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ce649005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e649005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ce649005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649005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ce649005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649005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Imagine we have a program that adds A, B, and C together.  First, our adder circuit calculates A+B and puts the result into a register.  Then, our adder circuit calculates that register + C and puts the result into a different register.  The output from the adder circuit changed, but the register value should not have changed.</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2ce649005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e649005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Infinite?  Speed of light?  Slower?</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ce649005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e649005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resistance in the wire will slow down the travel time of electrons.  The gates will slow things down even more.  Still, it is too fast.  It could be hard to time everything just right in a circuit that requests various things to happen sequentially in a circuit like this.  We need a timing mechanism, so we can control it.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c0a768e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c0a768e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ce649005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e649005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circuit is a very basic oscillator.  It generates a sequence of values:  0, 1, 0, 1, …</a:t>
            </a:r>
            <a:endParaRPr sz="1400"/>
          </a:p>
          <a:p>
            <a:pPr indent="0" lvl="0" marL="0" rtl="0" algn="l">
              <a:spcBef>
                <a:spcPts val="0"/>
              </a:spcBef>
              <a:spcAft>
                <a:spcPts val="0"/>
              </a:spcAft>
              <a:buNone/>
            </a:pPr>
            <a:r>
              <a:rPr lang="en" sz="1400"/>
              <a:t>We can even control the speed of this oscillator, by adding more gates, extending the paths, etc.</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2ce649005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e649005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 won’t show what a real oscillator circuit looks like, as this is (thankfully) not an electrical engineering course.</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c1e5c8d0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1e5c8d0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2ce649005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e649005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an idealized clock signal.  V</a:t>
            </a:r>
            <a:r>
              <a:rPr baseline="-25000" lang="en" sz="1400"/>
              <a:t>H</a:t>
            </a:r>
            <a:r>
              <a:rPr lang="en" sz="1400"/>
              <a:t> is the high voltage, usually representing 1.  V</a:t>
            </a:r>
            <a:r>
              <a:rPr baseline="-25000" lang="en" sz="1400"/>
              <a:t>L</a:t>
            </a:r>
            <a:r>
              <a:rPr lang="en" sz="1400"/>
              <a:t> is the low voltage, usually representing 0.  The entire cycle of high + low is called a period, and is measure in time (typically nanoseconds).  The frequency, given in this formula, is equivalent, and is measured in Hz (or GHz, billions of times per second).  In other words, how many pulses per second?</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2ce649005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e649005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clock signal is a bit more realistic.  Notice that the transition from low to high (and from high to low) is not instantaneous.  We call these transitions, edges.  The positive edge is when transitioning from V</a:t>
            </a:r>
            <a:r>
              <a:rPr baseline="-25000" lang="en" sz="1400"/>
              <a:t>L</a:t>
            </a:r>
            <a:r>
              <a:rPr lang="en" sz="1400"/>
              <a:t> to V</a:t>
            </a:r>
            <a:r>
              <a:rPr baseline="-25000" lang="en" sz="1400"/>
              <a:t>H</a:t>
            </a:r>
            <a:r>
              <a:rPr lang="en" sz="1400"/>
              <a:t>, and the negative edge is the transition from V</a:t>
            </a:r>
            <a:r>
              <a:rPr baseline="-25000" lang="en" sz="1400"/>
              <a:t>H</a:t>
            </a:r>
            <a:r>
              <a:rPr lang="en" sz="1400"/>
              <a:t> to V</a:t>
            </a:r>
            <a:r>
              <a:rPr baseline="-25000" lang="en" sz="1400"/>
              <a:t>L</a:t>
            </a:r>
            <a:r>
              <a:rPr lang="en" sz="1400"/>
              <a:t>.</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c0a768e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c0a768e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ce649005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e649005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most basic unit of storage is a latch.  A latch has no control over when it loads it value, but can store one bit of information.</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ce649005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ce649005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2ce649005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e649005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These are NOR gates.  As a reminder, a NOR gate only produces a 1 output when both of its inputs are 0.</a:t>
            </a:r>
            <a:endParaRPr sz="1400"/>
          </a:p>
          <a:p>
            <a:pPr indent="0" lvl="0" marL="0" rtl="0" algn="l">
              <a:spcBef>
                <a:spcPts val="0"/>
              </a:spcBef>
              <a:spcAft>
                <a:spcPts val="0"/>
              </a:spcAft>
              <a:buNone/>
            </a:pPr>
            <a:r>
              <a:rPr lang="en" sz="1400"/>
              <a:t>The Q’ output is always the opposite of Q, so it has been excluded from this truth table (on the left side).</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2ce649005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ce649005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R=0, S=0:  No change in the value of Q</a:t>
            </a:r>
            <a:br>
              <a:rPr lang="en" sz="1400"/>
            </a:br>
            <a:r>
              <a:rPr lang="en" sz="1400"/>
              <a:t>The value of Q is 0, so Q’ is 1, and R is 0, so the top NOR gate outputs a 0, making Q a 0 as well.</a:t>
            </a:r>
            <a:endParaRPr sz="1400"/>
          </a:p>
          <a:p>
            <a:pPr indent="0" lvl="0" marL="0" rtl="0" algn="l">
              <a:spcBef>
                <a:spcPts val="0"/>
              </a:spcBef>
              <a:spcAft>
                <a:spcPts val="0"/>
              </a:spcAft>
              <a:buNone/>
            </a:pPr>
            <a:r>
              <a:rPr lang="en" sz="1400"/>
              <a:t>Similarly, Q being 0 and S being 0 means that the bottom NOR gate outputs a 1.  Notice that Q and Q’ have not changed (stable).</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2ce649005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e649005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R=0, S=1:  Set the value of Q to 1</a:t>
            </a:r>
            <a:br>
              <a:rPr lang="en" sz="1400"/>
            </a:br>
            <a:r>
              <a:rPr lang="en" sz="1400"/>
              <a:t>Q is 0, so Q’ is 1, and R is 0, so the top NOR gate outputs a 0, making Q a 1 (for now)</a:t>
            </a:r>
            <a:endParaRPr sz="1400"/>
          </a:p>
          <a:p>
            <a:pPr indent="0" lvl="0" marL="0" rtl="0" algn="l">
              <a:spcBef>
                <a:spcPts val="0"/>
              </a:spcBef>
              <a:spcAft>
                <a:spcPts val="0"/>
              </a:spcAft>
              <a:buNone/>
            </a:pPr>
            <a:r>
              <a:rPr lang="en" sz="1400"/>
              <a:t>Q is 1 and S is 1 so the bottom NOR gate outputs a 0, making Q’ a 0.</a:t>
            </a:r>
            <a:endParaRPr sz="1400"/>
          </a:p>
          <a:p>
            <a:pPr indent="0" lvl="0" marL="0" rtl="0" algn="l">
              <a:spcBef>
                <a:spcPts val="0"/>
              </a:spcBef>
              <a:spcAft>
                <a:spcPts val="0"/>
              </a:spcAft>
              <a:buNone/>
            </a:pPr>
            <a:r>
              <a:rPr lang="en" sz="1400"/>
              <a:t>Now, Q’ is a 0 ad R is 0, so the top NOR gate now outputs a 1, making Q a 1 </a:t>
            </a:r>
            <a:r>
              <a:rPr lang="en" sz="1400">
                <a:solidFill>
                  <a:schemeClr val="dk1"/>
                </a:solidFill>
              </a:rPr>
              <a:t> (it is now stable)</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2ce649005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ce649005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R=1, S=0:  Reset the value of Q to 0</a:t>
            </a:r>
            <a:br>
              <a:rPr lang="en" sz="1400"/>
            </a:br>
            <a:r>
              <a:rPr lang="en" sz="1400">
                <a:solidFill>
                  <a:schemeClr val="dk1"/>
                </a:solidFill>
              </a:rPr>
              <a:t>Q is 0 and S is 0 so the bottom NOR gate outputs a 1, making Q’ a 1.</a:t>
            </a:r>
            <a:endParaRPr sz="1400">
              <a:solidFill>
                <a:schemeClr val="dk1"/>
              </a:solidFill>
            </a:endParaRPr>
          </a:p>
          <a:p>
            <a:pPr indent="0" lvl="0" marL="0" rtl="0" algn="l">
              <a:spcBef>
                <a:spcPts val="0"/>
              </a:spcBef>
              <a:spcAft>
                <a:spcPts val="0"/>
              </a:spcAft>
              <a:buNone/>
            </a:pPr>
            <a:r>
              <a:rPr lang="en" sz="1400"/>
              <a:t>Q’ is 1, and R is 1, so the top NOR gate outputs a 0, making Q’ a 0.</a:t>
            </a:r>
            <a:endParaRPr sz="1400"/>
          </a:p>
          <a:p>
            <a:pPr indent="0" lvl="0" marL="0" rtl="0" algn="l">
              <a:spcBef>
                <a:spcPts val="0"/>
              </a:spcBef>
              <a:spcAft>
                <a:spcPts val="0"/>
              </a:spcAft>
              <a:buClr>
                <a:schemeClr val="dk1"/>
              </a:buClr>
              <a:buSzPts val="1100"/>
              <a:buFont typeface="Arial"/>
              <a:buNone/>
            </a:pPr>
            <a:r>
              <a:rPr lang="en" sz="1400">
                <a:solidFill>
                  <a:schemeClr val="dk1"/>
                </a:solidFill>
              </a:rPr>
              <a:t>Q’ is now 0, and R is 1, so the top NOR gate outputs a 0, keeping Q’ a 0.</a:t>
            </a:r>
            <a:endParaRPr sz="1400">
              <a:solidFill>
                <a:schemeClr val="dk1"/>
              </a:solidFill>
            </a:endParaRPr>
          </a:p>
          <a:p>
            <a:pPr indent="0" lvl="0" marL="0" rtl="0" algn="l">
              <a:spcBef>
                <a:spcPts val="0"/>
              </a:spcBef>
              <a:spcAft>
                <a:spcPts val="0"/>
              </a:spcAft>
              <a:buNone/>
            </a:pPr>
            <a:r>
              <a:rPr lang="en" sz="1400"/>
              <a:t>(it is now stable)</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2ce649005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e649005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R=1, S=1:  Undefined</a:t>
            </a:r>
            <a:br>
              <a:rPr lang="en" sz="1400"/>
            </a:br>
            <a:r>
              <a:rPr lang="en" sz="1400">
                <a:solidFill>
                  <a:schemeClr val="dk1"/>
                </a:solidFill>
              </a:rPr>
              <a:t>This produces Q and Q’ both 0, which goes against our specification.  This will be undefined behaviour.</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0a768e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0a768e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2ce649005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ce649005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R=0, S=0:  No change in the value of Q</a:t>
            </a:r>
            <a:br>
              <a:rPr lang="en" sz="1400"/>
            </a:br>
            <a:r>
              <a:rPr lang="en" sz="1400">
                <a:solidFill>
                  <a:schemeClr val="dk1"/>
                </a:solidFill>
              </a:rPr>
              <a:t>Q is 1 and S is 0 so the bottom NOR gate outputs a 0, making Q’ a 0.</a:t>
            </a:r>
            <a:endParaRPr sz="1400">
              <a:solidFill>
                <a:schemeClr val="dk1"/>
              </a:solidFill>
            </a:endParaRPr>
          </a:p>
          <a:p>
            <a:pPr indent="0" lvl="0" marL="0" rtl="0" algn="l">
              <a:spcBef>
                <a:spcPts val="0"/>
              </a:spcBef>
              <a:spcAft>
                <a:spcPts val="0"/>
              </a:spcAft>
              <a:buNone/>
            </a:pPr>
            <a:r>
              <a:rPr lang="en" sz="1400"/>
              <a:t>Q’ is 0, and R is 0, so the top NOR gate outputs a 1, making Q a 1.</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2ce6490056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e6490056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R=0, S=1:  Set the value of Q to 1</a:t>
            </a:r>
            <a:br>
              <a:rPr lang="en" sz="1400"/>
            </a:br>
            <a:r>
              <a:rPr lang="en" sz="1400">
                <a:solidFill>
                  <a:schemeClr val="dk1"/>
                </a:solidFill>
              </a:rPr>
              <a:t>Q is 1 and S is 1 so the bottom NOR gate outputs a 0, making Q’ a 0.</a:t>
            </a:r>
            <a:endParaRPr sz="1400">
              <a:solidFill>
                <a:schemeClr val="dk1"/>
              </a:solidFill>
            </a:endParaRPr>
          </a:p>
          <a:p>
            <a:pPr indent="0" lvl="0" marL="0" rtl="0" algn="l">
              <a:spcBef>
                <a:spcPts val="0"/>
              </a:spcBef>
              <a:spcAft>
                <a:spcPts val="0"/>
              </a:spcAft>
              <a:buNone/>
            </a:pPr>
            <a:r>
              <a:rPr lang="en" sz="1400"/>
              <a:t>Q’ is 0, and R is 0, so the top NOR gate outputs a 1, making Q a 1.</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2ce649005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ce649005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R=1, S=0:  Reset the value of Q to 0</a:t>
            </a:r>
            <a:br>
              <a:rPr lang="en" sz="1400"/>
            </a:br>
            <a:r>
              <a:rPr lang="en" sz="1400">
                <a:solidFill>
                  <a:schemeClr val="dk1"/>
                </a:solidFill>
              </a:rPr>
              <a:t>Q is 0 and S is 0 so the bottom NOR gate outputs a 1, making Q’ a 1.</a:t>
            </a:r>
            <a:endParaRPr sz="1400">
              <a:solidFill>
                <a:schemeClr val="dk1"/>
              </a:solidFill>
            </a:endParaRPr>
          </a:p>
          <a:p>
            <a:pPr indent="0" lvl="0" marL="0" rtl="0" algn="l">
              <a:spcBef>
                <a:spcPts val="0"/>
              </a:spcBef>
              <a:spcAft>
                <a:spcPts val="0"/>
              </a:spcAft>
              <a:buNone/>
            </a:pPr>
            <a:r>
              <a:rPr lang="en" sz="1400"/>
              <a:t>Q’ is 1, and R is 1, so the top NOR gate outputs a 0, making Q a 0.</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2ce6490056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ce649005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While not a truth table, this state table is far more efficient.</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2ce649005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ce649005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key difference here is that neither of the S or R inputs (to the latch) are set when the clock is not high.  When the clock is low, therefore, the value of the latch does not change.  The flip flop only allows values to change when the clock goes from V</a:t>
            </a:r>
            <a:r>
              <a:rPr baseline="-25000" lang="en" sz="1400">
                <a:solidFill>
                  <a:schemeClr val="dk1"/>
                </a:solidFill>
              </a:rPr>
              <a:t>L</a:t>
            </a:r>
            <a:r>
              <a:rPr lang="en" sz="1400">
                <a:solidFill>
                  <a:schemeClr val="dk1"/>
                </a:solidFill>
              </a:rPr>
              <a:t> to V</a:t>
            </a:r>
            <a:r>
              <a:rPr baseline="-25000" lang="en" sz="1400">
                <a:solidFill>
                  <a:schemeClr val="dk1"/>
                </a:solidFill>
              </a:rPr>
              <a:t>H</a:t>
            </a:r>
            <a:r>
              <a:rPr lang="en" sz="1400">
                <a:solidFill>
                  <a:schemeClr val="dk1"/>
                </a:solidFill>
              </a:rPr>
              <a:t>.  This is called a positive </a:t>
            </a:r>
            <a:r>
              <a:rPr i="1" lang="en" sz="1400">
                <a:solidFill>
                  <a:schemeClr val="dk1"/>
                </a:solidFill>
              </a:rPr>
              <a:t>edge triggered</a:t>
            </a:r>
            <a:r>
              <a:rPr lang="en" sz="1400">
                <a:solidFill>
                  <a:schemeClr val="dk1"/>
                </a:solidFill>
              </a:rPr>
              <a:t> flip flop.</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2ce6490056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ce6490056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JK flip flops are the same, except that when J and K are both 1, the value in the flip flop is inverted.</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2ce649005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ce649005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 D flip flop can easily be made from a JK flip-flop, as shown here.  It doesn’t have the same fine-grained control.  A D flip flop usually also has an enable input so that it doesn’t automatically write its value again every clock cycle.</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c0a768e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c0a768e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2ce6490056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ce6490056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2d0a859a7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d0a859a7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2ce649005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e64900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Arrows indicate transitions between states.  A state is shown as a circle.  If the circle is doubled, it is an accept state.  If the input ends in one of these states, the input is accepted; otherwise, it is rejected.</a:t>
            </a:r>
            <a:endParaRPr sz="18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2d0a859a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d0a859a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2d220da4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d220da4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2d0a859a7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d0a859a7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7c0a768e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7c0a768e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2d0a859a7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d0a859a7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2d0a859a7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d0a859a7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kind of memory, called SRAM or static RAM, is typically used in CPU caches.  It can be expensive, and uses a lot of space on the processor die, but operates at the same clock speed as the CPU itself (i.e. it is fast).</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2ce64900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ce64900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section, we figured out how to implement a crucial component:  storage</a:t>
            </a:r>
            <a:endParaRPr/>
          </a:p>
          <a:p>
            <a:pPr indent="0" lvl="0" marL="0" rtl="0" algn="l">
              <a:spcBef>
                <a:spcPts val="0"/>
              </a:spcBef>
              <a:spcAft>
                <a:spcPts val="0"/>
              </a:spcAft>
              <a:buNone/>
            </a:pPr>
            <a:r>
              <a:rPr lang="en"/>
              <a:t>Note:  Registers were one of our primary CPU components (along with the ALU and the Control Unit).  We’ll discuss the control unit in the next section.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ce64900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e64900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Every possible way of paying using $1 and $2 coins is represented.</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ce649005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e649005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FSM is pretty random, but it does illustrate </a:t>
            </a:r>
            <a:r>
              <a:rPr i="1" lang="en" sz="1800"/>
              <a:t>self-transitions</a:t>
            </a:r>
            <a:r>
              <a:rPr lang="en" sz="1800"/>
              <a:t>.</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ce649005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e649005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It should be noted that this is a Moore (of Moore’s Law fame) FSM, as it arrows represent input values.  This is in contrast to Mealy FSMs, which use transitions (before → after) for its arrows.</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2ce649005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e649005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ce649005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e649005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2">
            <a:alphaModFix/>
          </a:blip>
          <a:srcRect b="17339" l="6757" r="6722" t="14096"/>
          <a:stretch/>
        </p:blipFill>
        <p:spPr>
          <a:xfrm>
            <a:off x="6527344" y="4155309"/>
            <a:ext cx="2195570" cy="613815"/>
          </a:xfrm>
          <a:prstGeom prst="rect">
            <a:avLst/>
          </a:prstGeom>
          <a:noFill/>
          <a:ln>
            <a:noFill/>
          </a:ln>
        </p:spPr>
      </p:pic>
      <p:pic>
        <p:nvPicPr>
          <p:cNvPr id="14" name="Google Shape;14;p2"/>
          <p:cNvPicPr preferRelativeResize="0"/>
          <p:nvPr/>
        </p:nvPicPr>
        <p:blipFill rotWithShape="1">
          <a:blip r:embed="rId3">
            <a:alphaModFix amt="5000"/>
          </a:blip>
          <a:srcRect b="20854" l="23570" r="0" t="0"/>
          <a:stretch/>
        </p:blipFill>
        <p:spPr>
          <a:xfrm>
            <a:off x="0" y="0"/>
            <a:ext cx="3948889"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itle Slide">
  <p:cSld name="11_Title Slide">
    <p:spTree>
      <p:nvGrpSpPr>
        <p:cNvPr id="54" name="Shape 54"/>
        <p:cNvGrpSpPr/>
        <p:nvPr/>
      </p:nvGrpSpPr>
      <p:grpSpPr>
        <a:xfrm>
          <a:off x="0" y="0"/>
          <a:ext cx="0" cy="0"/>
          <a:chOff x="0" y="0"/>
          <a:chExt cx="0" cy="0"/>
        </a:xfrm>
      </p:grpSpPr>
      <p:sp>
        <p:nvSpPr>
          <p:cNvPr id="55" name="Google Shape;55;p13"/>
          <p:cNvSpPr txBox="1"/>
          <p:nvPr>
            <p:ph type="ctrTitle"/>
          </p:nvPr>
        </p:nvSpPr>
        <p:spPr>
          <a:xfrm>
            <a:off x="457201" y="1467775"/>
            <a:ext cx="6353100" cy="1102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396E"/>
              </a:buClr>
              <a:buSzPts val="4500"/>
              <a:buFont typeface="Ubuntu"/>
              <a:buNone/>
              <a:defRPr b="1" i="0" sz="4500" u="none" cap="none" strike="noStrike">
                <a:solidFill>
                  <a:srgbClr val="00396E"/>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13"/>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60"/>
              </a:spcBef>
              <a:spcAft>
                <a:spcPts val="0"/>
              </a:spcAft>
              <a:buClr>
                <a:srgbClr val="0077CA"/>
              </a:buClr>
              <a:buSzPts val="1800"/>
              <a:buFont typeface="Arial"/>
              <a:buNone/>
              <a:defRPr b="0" i="0" sz="1800" u="none" cap="none" strike="noStrike">
                <a:solidFill>
                  <a:srgbClr val="0077CA"/>
                </a:solidFill>
                <a:latin typeface="Arial"/>
                <a:ea typeface="Arial"/>
                <a:cs typeface="Arial"/>
                <a:sym typeface="Arial"/>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p:nvPr/>
        </p:nvSpPr>
        <p:spPr>
          <a:xfrm>
            <a:off x="0" y="4450247"/>
            <a:ext cx="9144000" cy="693300"/>
          </a:xfrm>
          <a:prstGeom prst="rect">
            <a:avLst/>
          </a:prstGeom>
          <a:solidFill>
            <a:srgbClr val="00396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23" name="Google Shape;23;p4"/>
          <p:cNvPicPr preferRelativeResize="0"/>
          <p:nvPr/>
        </p:nvPicPr>
        <p:blipFill rotWithShape="1">
          <a:blip r:embed="rId2">
            <a:alphaModFix/>
          </a:blip>
          <a:srcRect b="0" l="0" r="0" t="0"/>
          <a:stretch/>
        </p:blipFill>
        <p:spPr>
          <a:xfrm>
            <a:off x="457200" y="4647949"/>
            <a:ext cx="1369923" cy="301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madebyevan.com/fs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gif"/><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jp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madebyevan.com/fsm/" TargetMode="External"/><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jp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madebyevan.com/fsm/"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madebyevan.com/fsm/"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hyperlink" Target="http://madebyevan.com/fs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adebyevan.com/fsm/"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hyperlink" Target="http://madebyevan.com/fs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b="1" lang="en" sz="3600">
                <a:solidFill>
                  <a:srgbClr val="073763"/>
                </a:solidFill>
                <a:latin typeface="Ubuntu"/>
                <a:ea typeface="Ubuntu"/>
                <a:cs typeface="Ubuntu"/>
                <a:sym typeface="Ubuntu"/>
              </a:rPr>
              <a:t>Sequential Logic</a:t>
            </a:r>
            <a:endParaRPr b="1" sz="3600">
              <a:solidFill>
                <a:srgbClr val="073763"/>
              </a:solidFill>
              <a:latin typeface="Ubuntu"/>
              <a:ea typeface="Ubuntu"/>
              <a:cs typeface="Ubuntu"/>
              <a:sym typeface="Ubuntu"/>
            </a:endParaRPr>
          </a:p>
        </p:txBody>
      </p:sp>
      <p:sp>
        <p:nvSpPr>
          <p:cNvPr id="62" name="Google Shape;62;p14"/>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FSM → Circuit</a:t>
            </a:r>
            <a:endParaRPr>
              <a:solidFill>
                <a:srgbClr val="0B5394"/>
              </a:solidFill>
            </a:endParaRPr>
          </a:p>
        </p:txBody>
      </p:sp>
      <p:sp>
        <p:nvSpPr>
          <p:cNvPr id="132" name="Google Shape;132;p23"/>
          <p:cNvSpPr txBox="1"/>
          <p:nvPr>
            <p:ph idx="1" type="body"/>
          </p:nvPr>
        </p:nvSpPr>
        <p:spPr>
          <a:xfrm>
            <a:off x="345125" y="1152475"/>
            <a:ext cx="83115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What if we did this?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Does this work?</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pic>
        <p:nvPicPr>
          <p:cNvPr id="133" name="Google Shape;133;p23"/>
          <p:cNvPicPr preferRelativeResize="0"/>
          <p:nvPr/>
        </p:nvPicPr>
        <p:blipFill>
          <a:blip r:embed="rId3">
            <a:alphaModFix/>
          </a:blip>
          <a:stretch>
            <a:fillRect/>
          </a:stretch>
        </p:blipFill>
        <p:spPr>
          <a:xfrm>
            <a:off x="1066495" y="2706700"/>
            <a:ext cx="2770907" cy="1176425"/>
          </a:xfrm>
          <a:prstGeom prst="rect">
            <a:avLst/>
          </a:prstGeom>
          <a:noFill/>
          <a:ln>
            <a:noFill/>
          </a:ln>
        </p:spPr>
      </p:pic>
      <p:graphicFrame>
        <p:nvGraphicFramePr>
          <p:cNvPr id="134" name="Google Shape;134;p23"/>
          <p:cNvGraphicFramePr/>
          <p:nvPr/>
        </p:nvGraphicFramePr>
        <p:xfrm>
          <a:off x="4840375" y="1929500"/>
          <a:ext cx="3000000" cy="3000000"/>
        </p:xfrm>
        <a:graphic>
          <a:graphicData uri="http://schemas.openxmlformats.org/drawingml/2006/table">
            <a:tbl>
              <a:tblPr>
                <a:noFill/>
                <a:tableStyleId>{07245EF1-B8EF-4922-ABD9-58B6FA67B589}</a:tableStyleId>
              </a:tblPr>
              <a:tblGrid>
                <a:gridCol w="1030750"/>
                <a:gridCol w="979975"/>
                <a:gridCol w="1048525"/>
              </a:tblGrid>
              <a:tr h="396200">
                <a:tc>
                  <a:txBody>
                    <a:bodyPr/>
                    <a:lstStyle/>
                    <a:p>
                      <a:pPr indent="0" lvl="0" marL="0" rtl="0" algn="l">
                        <a:spcBef>
                          <a:spcPts val="0"/>
                        </a:spcBef>
                        <a:spcAft>
                          <a:spcPts val="0"/>
                        </a:spcAft>
                        <a:buNone/>
                      </a:pPr>
                      <a:r>
                        <a:rPr b="1" i="1" lang="en"/>
                        <a:t>input</a:t>
                      </a:r>
                      <a:endParaRPr b="1" i="1"/>
                    </a:p>
                  </a:txBody>
                  <a:tcPr marT="91425" marB="91425" marR="91425" marL="91425">
                    <a:solidFill>
                      <a:srgbClr val="EFEFEF"/>
                    </a:solidFill>
                  </a:tcPr>
                </a:tc>
                <a:tc>
                  <a:txBody>
                    <a:bodyPr/>
                    <a:lstStyle/>
                    <a:p>
                      <a:pPr indent="0" lvl="0" marL="0" rtl="0" algn="l">
                        <a:spcBef>
                          <a:spcPts val="0"/>
                        </a:spcBef>
                        <a:spcAft>
                          <a:spcPts val="0"/>
                        </a:spcAft>
                        <a:buNone/>
                      </a:pPr>
                      <a:r>
                        <a:rPr b="1" i="1" lang="en"/>
                        <a:t>Q</a:t>
                      </a:r>
                      <a:endParaRPr b="1" i="1"/>
                    </a:p>
                  </a:txBody>
                  <a:tcPr marT="91425" marB="91425" marR="91425" marL="91425">
                    <a:solidFill>
                      <a:srgbClr val="EFEFEF"/>
                    </a:solidFill>
                  </a:tcPr>
                </a:tc>
                <a:tc>
                  <a:txBody>
                    <a:bodyPr/>
                    <a:lstStyle/>
                    <a:p>
                      <a:pPr indent="0" lvl="0" marL="0" rtl="0" algn="l">
                        <a:spcBef>
                          <a:spcPts val="0"/>
                        </a:spcBef>
                        <a:spcAft>
                          <a:spcPts val="0"/>
                        </a:spcAft>
                        <a:buNone/>
                      </a:pPr>
                      <a:r>
                        <a:rPr b="1" i="1" lang="en">
                          <a:solidFill>
                            <a:schemeClr val="dk2"/>
                          </a:solidFill>
                        </a:rPr>
                        <a:t>Q</a:t>
                      </a:r>
                      <a:r>
                        <a:rPr b="1" i="1" lang="en">
                          <a:solidFill>
                            <a:schemeClr val="dk2"/>
                          </a:solidFill>
                        </a:rPr>
                        <a:t>’</a:t>
                      </a:r>
                      <a:endParaRPr b="1" i="1"/>
                    </a:p>
                  </a:txBody>
                  <a:tcPr marT="91425" marB="91425" marR="91425" marL="91425">
                    <a:solidFill>
                      <a:srgbClr val="EFEFEF"/>
                    </a:solidFill>
                  </a:tcPr>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bl>
          </a:graphicData>
        </a:graphic>
      </p:graphicFrame>
      <p:sp>
        <p:nvSpPr>
          <p:cNvPr id="135" name="Google Shape;135;p23"/>
          <p:cNvSpPr txBox="1"/>
          <p:nvPr/>
        </p:nvSpPr>
        <p:spPr>
          <a:xfrm>
            <a:off x="228600" y="4130400"/>
            <a:ext cx="25662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Drawn using </a:t>
            </a:r>
            <a:r>
              <a:rPr i="1" lang="en" sz="1000" u="sng">
                <a:solidFill>
                  <a:schemeClr val="hlink"/>
                </a:solidFill>
                <a:hlinkClick r:id="rId4"/>
              </a:rPr>
              <a:t>http://madebyevan.com/fsm/</a:t>
            </a:r>
            <a:endParaRPr i="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FSM → Circuit</a:t>
            </a:r>
            <a:endParaRPr>
              <a:solidFill>
                <a:srgbClr val="0B5394"/>
              </a:solidFill>
            </a:endParaRPr>
          </a:p>
        </p:txBody>
      </p:sp>
      <p:sp>
        <p:nvSpPr>
          <p:cNvPr id="141" name="Google Shape;141;p24"/>
          <p:cNvSpPr txBox="1"/>
          <p:nvPr>
            <p:ph idx="1" type="body"/>
          </p:nvPr>
        </p:nvSpPr>
        <p:spPr>
          <a:xfrm>
            <a:off x="345125" y="1152475"/>
            <a:ext cx="4381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What if we did this?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Does this work?</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It works once, but we need a continuing storage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Let’s forge ahead, anyway</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pic>
        <p:nvPicPr>
          <p:cNvPr id="142" name="Google Shape;142;p24"/>
          <p:cNvPicPr preferRelativeResize="0"/>
          <p:nvPr/>
        </p:nvPicPr>
        <p:blipFill>
          <a:blip r:embed="rId3">
            <a:alphaModFix/>
          </a:blip>
          <a:stretch>
            <a:fillRect/>
          </a:stretch>
        </p:blipFill>
        <p:spPr>
          <a:xfrm>
            <a:off x="1066495" y="2706700"/>
            <a:ext cx="2770907" cy="1176425"/>
          </a:xfrm>
          <a:prstGeom prst="rect">
            <a:avLst/>
          </a:prstGeom>
          <a:noFill/>
          <a:ln>
            <a:noFill/>
          </a:ln>
        </p:spPr>
      </p:pic>
      <p:graphicFrame>
        <p:nvGraphicFramePr>
          <p:cNvPr id="143" name="Google Shape;143;p24"/>
          <p:cNvGraphicFramePr/>
          <p:nvPr/>
        </p:nvGraphicFramePr>
        <p:xfrm>
          <a:off x="4840375" y="1929500"/>
          <a:ext cx="3000000" cy="3000000"/>
        </p:xfrm>
        <a:graphic>
          <a:graphicData uri="http://schemas.openxmlformats.org/drawingml/2006/table">
            <a:tbl>
              <a:tblPr>
                <a:noFill/>
                <a:tableStyleId>{07245EF1-B8EF-4922-ABD9-58B6FA67B589}</a:tableStyleId>
              </a:tblPr>
              <a:tblGrid>
                <a:gridCol w="1030750"/>
                <a:gridCol w="979975"/>
                <a:gridCol w="1048525"/>
              </a:tblGrid>
              <a:tr h="396200">
                <a:tc>
                  <a:txBody>
                    <a:bodyPr/>
                    <a:lstStyle/>
                    <a:p>
                      <a:pPr indent="0" lvl="0" marL="0" rtl="0" algn="l">
                        <a:spcBef>
                          <a:spcPts val="0"/>
                        </a:spcBef>
                        <a:spcAft>
                          <a:spcPts val="0"/>
                        </a:spcAft>
                        <a:buNone/>
                      </a:pPr>
                      <a:r>
                        <a:rPr b="1" i="1" lang="en"/>
                        <a:t>input</a:t>
                      </a:r>
                      <a:endParaRPr b="1" i="1"/>
                    </a:p>
                  </a:txBody>
                  <a:tcPr marT="91425" marB="91425" marR="91425" marL="91425">
                    <a:solidFill>
                      <a:srgbClr val="EFEFEF"/>
                    </a:solidFill>
                  </a:tcPr>
                </a:tc>
                <a:tc>
                  <a:txBody>
                    <a:bodyPr/>
                    <a:lstStyle/>
                    <a:p>
                      <a:pPr indent="0" lvl="0" marL="0" rtl="0" algn="l">
                        <a:spcBef>
                          <a:spcPts val="0"/>
                        </a:spcBef>
                        <a:spcAft>
                          <a:spcPts val="0"/>
                        </a:spcAft>
                        <a:buNone/>
                      </a:pPr>
                      <a:r>
                        <a:rPr b="1" i="1" lang="en"/>
                        <a:t>Q</a:t>
                      </a:r>
                      <a:endParaRPr b="1" i="1"/>
                    </a:p>
                  </a:txBody>
                  <a:tcPr marT="91425" marB="91425" marR="91425" marL="91425">
                    <a:solidFill>
                      <a:srgbClr val="EFEFEF"/>
                    </a:solidFill>
                  </a:tcPr>
                </a:tc>
                <a:tc>
                  <a:txBody>
                    <a:bodyPr/>
                    <a:lstStyle/>
                    <a:p>
                      <a:pPr indent="0" lvl="0" marL="0" rtl="0" algn="l">
                        <a:spcBef>
                          <a:spcPts val="0"/>
                        </a:spcBef>
                        <a:spcAft>
                          <a:spcPts val="0"/>
                        </a:spcAft>
                        <a:buNone/>
                      </a:pPr>
                      <a:r>
                        <a:rPr b="1" i="1" lang="en">
                          <a:solidFill>
                            <a:schemeClr val="dk2"/>
                          </a:solidFill>
                        </a:rPr>
                        <a:t>Q’</a:t>
                      </a:r>
                      <a:endParaRPr b="1" i="1"/>
                    </a:p>
                  </a:txBody>
                  <a:tcPr marT="91425" marB="91425" marR="91425" marL="91425">
                    <a:solidFill>
                      <a:srgbClr val="EFEFEF"/>
                    </a:solidFill>
                  </a:tcPr>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FSM → Circuit</a:t>
            </a:r>
            <a:endParaRPr>
              <a:solidFill>
                <a:srgbClr val="0B5394"/>
              </a:solidFill>
            </a:endParaRPr>
          </a:p>
        </p:txBody>
      </p:sp>
      <p:sp>
        <p:nvSpPr>
          <p:cNvPr id="149" name="Google Shape;149;p25"/>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Simplifying this circuit (e.g. with a K-map) will be left as an exercise</a:t>
            </a:r>
            <a:endParaRPr>
              <a:solidFill>
                <a:srgbClr val="000000"/>
              </a:solidFill>
            </a:endParaRPr>
          </a:p>
          <a:p>
            <a:pPr indent="457200" lvl="0" marL="0" marR="0" rtl="0" algn="l">
              <a:lnSpc>
                <a:spcPct val="115000"/>
              </a:lnSpc>
              <a:spcBef>
                <a:spcPts val="1600"/>
              </a:spcBef>
              <a:spcAft>
                <a:spcPts val="0"/>
              </a:spcAft>
              <a:buNone/>
            </a:pPr>
            <a:r>
              <a:rPr lang="en">
                <a:solidFill>
                  <a:srgbClr val="000000"/>
                </a:solidFill>
                <a:latin typeface="Courier New"/>
                <a:ea typeface="Courier New"/>
                <a:cs typeface="Courier New"/>
                <a:sym typeface="Courier New"/>
              </a:rPr>
              <a:t>Q’ = input</a:t>
            </a:r>
            <a:endParaRPr>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graphicFrame>
        <p:nvGraphicFramePr>
          <p:cNvPr id="150" name="Google Shape;150;p25"/>
          <p:cNvGraphicFramePr/>
          <p:nvPr/>
        </p:nvGraphicFramePr>
        <p:xfrm>
          <a:off x="3042375" y="2394825"/>
          <a:ext cx="3000000" cy="3000000"/>
        </p:xfrm>
        <a:graphic>
          <a:graphicData uri="http://schemas.openxmlformats.org/drawingml/2006/table">
            <a:tbl>
              <a:tblPr>
                <a:noFill/>
                <a:tableStyleId>{07245EF1-B8EF-4922-ABD9-58B6FA67B589}</a:tableStyleId>
              </a:tblPr>
              <a:tblGrid>
                <a:gridCol w="1030750"/>
                <a:gridCol w="979975"/>
                <a:gridCol w="1048525"/>
              </a:tblGrid>
              <a:tr h="396200">
                <a:tc>
                  <a:txBody>
                    <a:bodyPr/>
                    <a:lstStyle/>
                    <a:p>
                      <a:pPr indent="0" lvl="0" marL="0" rtl="0" algn="l">
                        <a:spcBef>
                          <a:spcPts val="0"/>
                        </a:spcBef>
                        <a:spcAft>
                          <a:spcPts val="0"/>
                        </a:spcAft>
                        <a:buNone/>
                      </a:pPr>
                      <a:r>
                        <a:rPr b="1" i="1" lang="en"/>
                        <a:t>input</a:t>
                      </a:r>
                      <a:endParaRPr b="1" i="1"/>
                    </a:p>
                  </a:txBody>
                  <a:tcPr marT="91425" marB="91425" marR="91425" marL="91425">
                    <a:solidFill>
                      <a:srgbClr val="EFEFEF"/>
                    </a:solidFill>
                  </a:tcPr>
                </a:tc>
                <a:tc>
                  <a:txBody>
                    <a:bodyPr/>
                    <a:lstStyle/>
                    <a:p>
                      <a:pPr indent="0" lvl="0" marL="0" rtl="0" algn="l">
                        <a:spcBef>
                          <a:spcPts val="0"/>
                        </a:spcBef>
                        <a:spcAft>
                          <a:spcPts val="0"/>
                        </a:spcAft>
                        <a:buNone/>
                      </a:pPr>
                      <a:r>
                        <a:rPr b="1" i="1" lang="en"/>
                        <a:t>Q</a:t>
                      </a:r>
                      <a:endParaRPr b="1" i="1"/>
                    </a:p>
                  </a:txBody>
                  <a:tcPr marT="91425" marB="91425" marR="91425" marL="91425">
                    <a:solidFill>
                      <a:srgbClr val="EFEFEF"/>
                    </a:solidFill>
                  </a:tcPr>
                </a:tc>
                <a:tc>
                  <a:txBody>
                    <a:bodyPr/>
                    <a:lstStyle/>
                    <a:p>
                      <a:pPr indent="0" lvl="0" marL="0" rtl="0" algn="l">
                        <a:spcBef>
                          <a:spcPts val="0"/>
                        </a:spcBef>
                        <a:spcAft>
                          <a:spcPts val="0"/>
                        </a:spcAft>
                        <a:buNone/>
                      </a:pPr>
                      <a:r>
                        <a:rPr b="1" i="1" lang="en">
                          <a:solidFill>
                            <a:schemeClr val="dk2"/>
                          </a:solidFill>
                        </a:rPr>
                        <a:t>Q’</a:t>
                      </a:r>
                      <a:endParaRPr b="1" i="1"/>
                    </a:p>
                  </a:txBody>
                  <a:tcPr marT="91425" marB="91425" marR="91425" marL="91425">
                    <a:solidFill>
                      <a:srgbClr val="EFEFEF"/>
                    </a:solidFill>
                  </a:tcPr>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bl>
          </a:graphicData>
        </a:graphic>
      </p:graphicFrame>
      <p:sp>
        <p:nvSpPr>
          <p:cNvPr id="151" name="Google Shape;151;p25"/>
          <p:cNvSpPr txBox="1"/>
          <p:nvPr/>
        </p:nvSpPr>
        <p:spPr>
          <a:xfrm>
            <a:off x="4383650" y="1748850"/>
            <a:ext cx="4253700" cy="4704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Q’                input</a:t>
            </a:r>
            <a:endParaRPr/>
          </a:p>
        </p:txBody>
      </p:sp>
      <p:cxnSp>
        <p:nvCxnSpPr>
          <p:cNvPr id="152" name="Google Shape;152;p25"/>
          <p:cNvCxnSpPr/>
          <p:nvPr/>
        </p:nvCxnSpPr>
        <p:spPr>
          <a:xfrm>
            <a:off x="5269650" y="1886600"/>
            <a:ext cx="2037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FSM → Circuit</a:t>
            </a:r>
            <a:endParaRPr>
              <a:solidFill>
                <a:srgbClr val="0B5394"/>
              </a:solidFill>
            </a:endParaRPr>
          </a:p>
        </p:txBody>
      </p:sp>
      <p:sp>
        <p:nvSpPr>
          <p:cNvPr id="158" name="Google Shape;158;p26"/>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This won’t work repeatedly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There are no logic gates to refresh the signal</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Attenuation and noise will eventually destroy the signal</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159" name="Google Shape;159;p26"/>
          <p:cNvSpPr txBox="1"/>
          <p:nvPr/>
        </p:nvSpPr>
        <p:spPr>
          <a:xfrm>
            <a:off x="1987950" y="2755475"/>
            <a:ext cx="4253700" cy="4704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input</a:t>
            </a:r>
            <a:r>
              <a:rPr lang="en" sz="1800">
                <a:solidFill>
                  <a:schemeClr val="dk1"/>
                </a:solidFill>
                <a:latin typeface="Courier New"/>
                <a:ea typeface="Courier New"/>
                <a:cs typeface="Courier New"/>
                <a:sym typeface="Courier New"/>
              </a:rPr>
              <a:t>                 Q’</a:t>
            </a:r>
            <a:endParaRPr/>
          </a:p>
        </p:txBody>
      </p:sp>
      <p:cxnSp>
        <p:nvCxnSpPr>
          <p:cNvPr id="160" name="Google Shape;160;p26"/>
          <p:cNvCxnSpPr/>
          <p:nvPr/>
        </p:nvCxnSpPr>
        <p:spPr>
          <a:xfrm>
            <a:off x="3325831" y="2896609"/>
            <a:ext cx="2037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FSM → Circuit</a:t>
            </a:r>
            <a:endParaRPr>
              <a:solidFill>
                <a:srgbClr val="0B5394"/>
              </a:solidFill>
            </a:endParaRPr>
          </a:p>
        </p:txBody>
      </p:sp>
      <p:sp>
        <p:nvSpPr>
          <p:cNvPr id="167" name="Google Shape;167;p27"/>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This is a bit better</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NOT gates will refresh the signal</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With two NOT gates, the value will not change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The problem is that any change to </a:t>
            </a:r>
            <a:r>
              <a:rPr lang="en">
                <a:solidFill>
                  <a:srgbClr val="000000"/>
                </a:solidFill>
                <a:latin typeface="Courier New"/>
                <a:ea typeface="Courier New"/>
                <a:cs typeface="Courier New"/>
                <a:sym typeface="Courier New"/>
              </a:rPr>
              <a:t>input </a:t>
            </a:r>
            <a:r>
              <a:rPr lang="en">
                <a:solidFill>
                  <a:srgbClr val="000000"/>
                </a:solidFill>
              </a:rPr>
              <a:t>will change the value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If </a:t>
            </a:r>
            <a:r>
              <a:rPr lang="en">
                <a:solidFill>
                  <a:srgbClr val="000000"/>
                </a:solidFill>
                <a:latin typeface="Courier New"/>
                <a:ea typeface="Courier New"/>
                <a:cs typeface="Courier New"/>
                <a:sym typeface="Courier New"/>
              </a:rPr>
              <a:t>input </a:t>
            </a:r>
            <a:r>
              <a:rPr lang="en">
                <a:solidFill>
                  <a:srgbClr val="000000"/>
                </a:solidFill>
              </a:rPr>
              <a:t>always had the correct value, we would not need memory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What if </a:t>
            </a:r>
            <a:r>
              <a:rPr lang="en">
                <a:solidFill>
                  <a:srgbClr val="000000"/>
                </a:solidFill>
                <a:latin typeface="Courier New"/>
                <a:ea typeface="Courier New"/>
                <a:cs typeface="Courier New"/>
                <a:sym typeface="Courier New"/>
              </a:rPr>
              <a:t>input </a:t>
            </a:r>
            <a:r>
              <a:rPr lang="en">
                <a:solidFill>
                  <a:srgbClr val="000000"/>
                </a:solidFill>
              </a:rPr>
              <a:t>comes from an ALU circuit?</a:t>
            </a:r>
            <a:endParaRPr>
              <a:solidFill>
                <a:srgbClr val="000000"/>
              </a:solidFill>
            </a:endParaRPr>
          </a:p>
        </p:txBody>
      </p:sp>
      <p:sp>
        <p:nvSpPr>
          <p:cNvPr id="168" name="Google Shape;168;p27"/>
          <p:cNvSpPr txBox="1"/>
          <p:nvPr/>
        </p:nvSpPr>
        <p:spPr>
          <a:xfrm>
            <a:off x="1981201" y="3556300"/>
            <a:ext cx="1348800" cy="4704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input</a:t>
            </a:r>
            <a:endParaRPr/>
          </a:p>
        </p:txBody>
      </p:sp>
      <p:sp>
        <p:nvSpPr>
          <p:cNvPr id="169" name="Google Shape;169;p27"/>
          <p:cNvSpPr/>
          <p:nvPr/>
        </p:nvSpPr>
        <p:spPr>
          <a:xfrm rot="5400000">
            <a:off x="3934095" y="3532441"/>
            <a:ext cx="315900" cy="323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256424" y="3621584"/>
            <a:ext cx="128700" cy="135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rot="-5400000">
            <a:off x="4034961" y="4286266"/>
            <a:ext cx="315900" cy="323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rot="10800000">
            <a:off x="3899833" y="4385222"/>
            <a:ext cx="128700" cy="135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7"/>
          <p:cNvCxnSpPr>
            <a:endCxn id="169" idx="3"/>
          </p:cNvCxnSpPr>
          <p:nvPr/>
        </p:nvCxnSpPr>
        <p:spPr>
          <a:xfrm flipH="1" rot="10800000">
            <a:off x="3299445" y="3694141"/>
            <a:ext cx="630900" cy="27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7"/>
          <p:cNvCxnSpPr>
            <a:stCxn id="170" idx="6"/>
          </p:cNvCxnSpPr>
          <p:nvPr/>
        </p:nvCxnSpPr>
        <p:spPr>
          <a:xfrm flipH="1" rot="10800000">
            <a:off x="4385124" y="3687134"/>
            <a:ext cx="399300" cy="21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7"/>
          <p:cNvCxnSpPr/>
          <p:nvPr/>
        </p:nvCxnSpPr>
        <p:spPr>
          <a:xfrm rot="10800000">
            <a:off x="4784425" y="3687075"/>
            <a:ext cx="0" cy="7569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7"/>
          <p:cNvCxnSpPr>
            <a:endCxn id="171" idx="3"/>
          </p:cNvCxnSpPr>
          <p:nvPr/>
        </p:nvCxnSpPr>
        <p:spPr>
          <a:xfrm flipH="1">
            <a:off x="4354611" y="4444066"/>
            <a:ext cx="429900" cy="39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7"/>
          <p:cNvCxnSpPr>
            <a:stCxn id="172" idx="6"/>
          </p:cNvCxnSpPr>
          <p:nvPr/>
        </p:nvCxnSpPr>
        <p:spPr>
          <a:xfrm flipH="1">
            <a:off x="3610033" y="4452872"/>
            <a:ext cx="289800" cy="9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7"/>
          <p:cNvCxnSpPr/>
          <p:nvPr/>
        </p:nvCxnSpPr>
        <p:spPr>
          <a:xfrm>
            <a:off x="3605225" y="3244225"/>
            <a:ext cx="4800" cy="12096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27"/>
          <p:cNvSpPr txBox="1"/>
          <p:nvPr/>
        </p:nvSpPr>
        <p:spPr>
          <a:xfrm>
            <a:off x="5235250" y="3047400"/>
            <a:ext cx="1486200" cy="5727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Q’</a:t>
            </a:r>
            <a:endParaRPr>
              <a:solidFill>
                <a:schemeClr val="dk1"/>
              </a:solidFill>
            </a:endParaRPr>
          </a:p>
        </p:txBody>
      </p:sp>
      <p:sp>
        <p:nvSpPr>
          <p:cNvPr id="180" name="Google Shape;180;p27"/>
          <p:cNvSpPr/>
          <p:nvPr/>
        </p:nvSpPr>
        <p:spPr>
          <a:xfrm>
            <a:off x="3570625" y="3654916"/>
            <a:ext cx="87000" cy="84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27"/>
          <p:cNvCxnSpPr/>
          <p:nvPr/>
        </p:nvCxnSpPr>
        <p:spPr>
          <a:xfrm flipH="1" rot="10800000">
            <a:off x="3605225" y="3239425"/>
            <a:ext cx="21384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FSM → Circuit</a:t>
            </a:r>
            <a:endParaRPr>
              <a:solidFill>
                <a:srgbClr val="0B5394"/>
              </a:solidFill>
            </a:endParaRPr>
          </a:p>
        </p:txBody>
      </p:sp>
      <p:sp>
        <p:nvSpPr>
          <p:cNvPr id="188" name="Google Shape;188;p28"/>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The circuit below is our first sequential logic circuit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You can always identify a sequential logic circuit by the </a:t>
            </a:r>
            <a:r>
              <a:rPr i="1" lang="en">
                <a:solidFill>
                  <a:srgbClr val="000000"/>
                </a:solidFill>
              </a:rPr>
              <a:t>feedback </a:t>
            </a:r>
            <a:r>
              <a:rPr lang="en">
                <a:solidFill>
                  <a:schemeClr val="dk1"/>
                </a:solidFill>
              </a:rPr>
              <a:t>(circular patterns)</a:t>
            </a:r>
            <a:r>
              <a:rPr lang="en">
                <a:solidFill>
                  <a:srgbClr val="000000"/>
                </a:solidFill>
              </a:rPr>
              <a:t> in the graph</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Imagine the value continuously travelling around the circular path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How fast?</a:t>
            </a:r>
            <a:endParaRPr>
              <a:solidFill>
                <a:srgbClr val="000000"/>
              </a:solidFill>
            </a:endParaRPr>
          </a:p>
        </p:txBody>
      </p:sp>
      <p:sp>
        <p:nvSpPr>
          <p:cNvPr id="189" name="Google Shape;189;p28"/>
          <p:cNvSpPr txBox="1"/>
          <p:nvPr/>
        </p:nvSpPr>
        <p:spPr>
          <a:xfrm>
            <a:off x="1981201" y="3556300"/>
            <a:ext cx="1348800" cy="4704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input</a:t>
            </a:r>
            <a:endParaRPr/>
          </a:p>
        </p:txBody>
      </p:sp>
      <p:sp>
        <p:nvSpPr>
          <p:cNvPr id="190" name="Google Shape;190;p28"/>
          <p:cNvSpPr/>
          <p:nvPr/>
        </p:nvSpPr>
        <p:spPr>
          <a:xfrm rot="5400000">
            <a:off x="3934095" y="3532441"/>
            <a:ext cx="315900" cy="323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4256424" y="3621584"/>
            <a:ext cx="128700" cy="135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rot="-5400000">
            <a:off x="4034961" y="4286266"/>
            <a:ext cx="315900" cy="323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rot="10800000">
            <a:off x="3899833" y="4385222"/>
            <a:ext cx="128700" cy="135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8"/>
          <p:cNvCxnSpPr>
            <a:endCxn id="190" idx="3"/>
          </p:cNvCxnSpPr>
          <p:nvPr/>
        </p:nvCxnSpPr>
        <p:spPr>
          <a:xfrm flipH="1" rot="10800000">
            <a:off x="3299445" y="3694141"/>
            <a:ext cx="630900" cy="27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28"/>
          <p:cNvCxnSpPr>
            <a:stCxn id="191" idx="6"/>
          </p:cNvCxnSpPr>
          <p:nvPr/>
        </p:nvCxnSpPr>
        <p:spPr>
          <a:xfrm flipH="1" rot="10800000">
            <a:off x="4385124" y="3687134"/>
            <a:ext cx="399300" cy="21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28"/>
          <p:cNvCxnSpPr/>
          <p:nvPr/>
        </p:nvCxnSpPr>
        <p:spPr>
          <a:xfrm rot="10800000">
            <a:off x="4784425" y="3687075"/>
            <a:ext cx="0" cy="7569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8"/>
          <p:cNvCxnSpPr>
            <a:endCxn id="192" idx="3"/>
          </p:cNvCxnSpPr>
          <p:nvPr/>
        </p:nvCxnSpPr>
        <p:spPr>
          <a:xfrm flipH="1">
            <a:off x="4354611" y="4444066"/>
            <a:ext cx="429900" cy="39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8"/>
          <p:cNvCxnSpPr>
            <a:stCxn id="193" idx="6"/>
          </p:cNvCxnSpPr>
          <p:nvPr/>
        </p:nvCxnSpPr>
        <p:spPr>
          <a:xfrm flipH="1">
            <a:off x="3610033" y="4452872"/>
            <a:ext cx="289800" cy="9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8"/>
          <p:cNvCxnSpPr/>
          <p:nvPr/>
        </p:nvCxnSpPr>
        <p:spPr>
          <a:xfrm>
            <a:off x="3605225" y="3244225"/>
            <a:ext cx="4800" cy="12096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8"/>
          <p:cNvSpPr txBox="1"/>
          <p:nvPr/>
        </p:nvSpPr>
        <p:spPr>
          <a:xfrm>
            <a:off x="5235250" y="3047400"/>
            <a:ext cx="1486200" cy="5727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Q’</a:t>
            </a:r>
            <a:endParaRPr>
              <a:solidFill>
                <a:schemeClr val="dk1"/>
              </a:solidFill>
            </a:endParaRPr>
          </a:p>
        </p:txBody>
      </p:sp>
      <p:sp>
        <p:nvSpPr>
          <p:cNvPr id="201" name="Google Shape;201;p28"/>
          <p:cNvSpPr/>
          <p:nvPr/>
        </p:nvSpPr>
        <p:spPr>
          <a:xfrm>
            <a:off x="3570625" y="3654916"/>
            <a:ext cx="87000" cy="84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8"/>
          <p:cNvCxnSpPr/>
          <p:nvPr/>
        </p:nvCxnSpPr>
        <p:spPr>
          <a:xfrm flipH="1" rot="10800000">
            <a:off x="3605225" y="3239425"/>
            <a:ext cx="21384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FSM → Circuit</a:t>
            </a:r>
            <a:endParaRPr>
              <a:solidFill>
                <a:srgbClr val="0B5394"/>
              </a:solidFill>
            </a:endParaRPr>
          </a:p>
        </p:txBody>
      </p:sp>
      <p:sp>
        <p:nvSpPr>
          <p:cNvPr id="209" name="Google Shape;209;p29"/>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The circuit below is our first sequential logic circuit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You can always identify a sequential logic circuit by the cycles</a:t>
            </a:r>
            <a:r>
              <a:rPr lang="en">
                <a:solidFill>
                  <a:schemeClr val="dk1"/>
                </a:solidFill>
              </a:rPr>
              <a:t> (circular patterns)</a:t>
            </a:r>
            <a:r>
              <a:rPr lang="en">
                <a:solidFill>
                  <a:srgbClr val="000000"/>
                </a:solidFill>
              </a:rPr>
              <a:t> in the graph</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Imagine the value continuously travelling around the circular path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How fast?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signal would be slower than the speed of light, due to the wire’s resistance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This is called the circuit’s </a:t>
            </a:r>
            <a:r>
              <a:rPr i="1" lang="en">
                <a:solidFill>
                  <a:srgbClr val="000000"/>
                </a:solidFill>
              </a:rPr>
              <a:t>propagation delay</a:t>
            </a:r>
            <a:endParaRPr i="1">
              <a:solidFill>
                <a:srgbClr val="000000"/>
              </a:solidFill>
            </a:endParaRPr>
          </a:p>
        </p:txBody>
      </p:sp>
      <p:sp>
        <p:nvSpPr>
          <p:cNvPr id="210" name="Google Shape;210;p29"/>
          <p:cNvSpPr txBox="1"/>
          <p:nvPr/>
        </p:nvSpPr>
        <p:spPr>
          <a:xfrm>
            <a:off x="1981201" y="3556300"/>
            <a:ext cx="1348800" cy="4704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input</a:t>
            </a:r>
            <a:endParaRPr/>
          </a:p>
        </p:txBody>
      </p:sp>
      <p:sp>
        <p:nvSpPr>
          <p:cNvPr id="211" name="Google Shape;211;p29"/>
          <p:cNvSpPr/>
          <p:nvPr/>
        </p:nvSpPr>
        <p:spPr>
          <a:xfrm rot="5400000">
            <a:off x="3934095" y="3532441"/>
            <a:ext cx="315900" cy="323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4256424" y="3621584"/>
            <a:ext cx="128700" cy="135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rot="-5400000">
            <a:off x="4034961" y="4286266"/>
            <a:ext cx="315900" cy="323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rot="10800000">
            <a:off x="3899833" y="4385222"/>
            <a:ext cx="128700" cy="135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9"/>
          <p:cNvCxnSpPr>
            <a:endCxn id="211" idx="3"/>
          </p:cNvCxnSpPr>
          <p:nvPr/>
        </p:nvCxnSpPr>
        <p:spPr>
          <a:xfrm flipH="1" rot="10800000">
            <a:off x="3299445" y="3694141"/>
            <a:ext cx="630900" cy="27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9"/>
          <p:cNvCxnSpPr>
            <a:stCxn id="212" idx="6"/>
          </p:cNvCxnSpPr>
          <p:nvPr/>
        </p:nvCxnSpPr>
        <p:spPr>
          <a:xfrm flipH="1" rot="10800000">
            <a:off x="4385124" y="3687134"/>
            <a:ext cx="399300" cy="21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9"/>
          <p:cNvCxnSpPr/>
          <p:nvPr/>
        </p:nvCxnSpPr>
        <p:spPr>
          <a:xfrm rot="10800000">
            <a:off x="4784425" y="3687075"/>
            <a:ext cx="0" cy="7569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9"/>
          <p:cNvCxnSpPr>
            <a:endCxn id="213" idx="3"/>
          </p:cNvCxnSpPr>
          <p:nvPr/>
        </p:nvCxnSpPr>
        <p:spPr>
          <a:xfrm flipH="1">
            <a:off x="4354611" y="4444066"/>
            <a:ext cx="429900" cy="39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9"/>
          <p:cNvCxnSpPr>
            <a:stCxn id="214" idx="6"/>
          </p:cNvCxnSpPr>
          <p:nvPr/>
        </p:nvCxnSpPr>
        <p:spPr>
          <a:xfrm flipH="1">
            <a:off x="3610033" y="4452872"/>
            <a:ext cx="289800" cy="9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29"/>
          <p:cNvCxnSpPr/>
          <p:nvPr/>
        </p:nvCxnSpPr>
        <p:spPr>
          <a:xfrm>
            <a:off x="3605225" y="3244225"/>
            <a:ext cx="4800" cy="12096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9"/>
          <p:cNvSpPr txBox="1"/>
          <p:nvPr/>
        </p:nvSpPr>
        <p:spPr>
          <a:xfrm>
            <a:off x="5235250" y="3047400"/>
            <a:ext cx="1486200" cy="5727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Q’</a:t>
            </a:r>
            <a:endParaRPr>
              <a:solidFill>
                <a:schemeClr val="dk1"/>
              </a:solidFill>
            </a:endParaRPr>
          </a:p>
        </p:txBody>
      </p:sp>
      <p:sp>
        <p:nvSpPr>
          <p:cNvPr id="222" name="Google Shape;222;p29"/>
          <p:cNvSpPr/>
          <p:nvPr/>
        </p:nvSpPr>
        <p:spPr>
          <a:xfrm>
            <a:off x="3570625" y="3654916"/>
            <a:ext cx="87000" cy="84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29"/>
          <p:cNvCxnSpPr/>
          <p:nvPr/>
        </p:nvCxnSpPr>
        <p:spPr>
          <a:xfrm flipH="1" rot="10800000">
            <a:off x="3605225" y="3239425"/>
            <a:ext cx="21384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b="1" lang="en" sz="3600">
                <a:solidFill>
                  <a:srgbClr val="073763"/>
                </a:solidFill>
                <a:latin typeface="Ubuntu"/>
                <a:ea typeface="Ubuntu"/>
                <a:cs typeface="Ubuntu"/>
                <a:sym typeface="Ubuntu"/>
              </a:rPr>
              <a:t>Oscillators and the Clock</a:t>
            </a:r>
            <a:endParaRPr b="1" sz="3600">
              <a:solidFill>
                <a:srgbClr val="073763"/>
              </a:solidFill>
              <a:latin typeface="Ubuntu"/>
              <a:ea typeface="Ubuntu"/>
              <a:cs typeface="Ubuntu"/>
              <a:sym typeface="Ubuntu"/>
            </a:endParaRPr>
          </a:p>
        </p:txBody>
      </p:sp>
      <p:sp>
        <p:nvSpPr>
          <p:cNvPr id="229" name="Google Shape;229;p30"/>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Oscillator</a:t>
            </a:r>
            <a:endParaRPr>
              <a:solidFill>
                <a:srgbClr val="0B5394"/>
              </a:solidFill>
            </a:endParaRPr>
          </a:p>
        </p:txBody>
      </p:sp>
      <p:sp>
        <p:nvSpPr>
          <p:cNvPr id="236" name="Google Shape;236;p31"/>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The circuit below is a bit surprising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It may seem like a logical contradiction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input to the NOT gate is the same as its output, yet a NOT gate inverts its input</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Remembering that every circuit has a </a:t>
            </a:r>
            <a:r>
              <a:rPr i="1" lang="en">
                <a:solidFill>
                  <a:srgbClr val="000000"/>
                </a:solidFill>
              </a:rPr>
              <a:t>propagation delay</a:t>
            </a:r>
            <a:r>
              <a:rPr lang="en">
                <a:solidFill>
                  <a:srgbClr val="000000"/>
                </a:solidFill>
              </a:rPr>
              <a:t>, though, it should become obvious that this circuit oscillates between 0 and 1:</a:t>
            </a:r>
            <a:endParaRPr>
              <a:solidFill>
                <a:srgbClr val="000000"/>
              </a:solidFill>
            </a:endParaRPr>
          </a:p>
        </p:txBody>
      </p:sp>
      <p:sp>
        <p:nvSpPr>
          <p:cNvPr id="237" name="Google Shape;237;p31"/>
          <p:cNvSpPr/>
          <p:nvPr/>
        </p:nvSpPr>
        <p:spPr>
          <a:xfrm rot="5400000">
            <a:off x="3934095" y="3532441"/>
            <a:ext cx="315900" cy="323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4256424" y="3621584"/>
            <a:ext cx="128700" cy="135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31"/>
          <p:cNvCxnSpPr>
            <a:stCxn id="240" idx="6"/>
            <a:endCxn id="237" idx="3"/>
          </p:cNvCxnSpPr>
          <p:nvPr/>
        </p:nvCxnSpPr>
        <p:spPr>
          <a:xfrm flipH="1" rot="10800000">
            <a:off x="3657625" y="3694216"/>
            <a:ext cx="272700" cy="30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31"/>
          <p:cNvCxnSpPr>
            <a:stCxn id="238" idx="6"/>
          </p:cNvCxnSpPr>
          <p:nvPr/>
        </p:nvCxnSpPr>
        <p:spPr>
          <a:xfrm flipH="1" rot="10800000">
            <a:off x="4385124" y="3687134"/>
            <a:ext cx="399300" cy="21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31"/>
          <p:cNvCxnSpPr/>
          <p:nvPr/>
        </p:nvCxnSpPr>
        <p:spPr>
          <a:xfrm rot="10800000">
            <a:off x="4784425" y="3687075"/>
            <a:ext cx="0" cy="7569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31"/>
          <p:cNvCxnSpPr/>
          <p:nvPr/>
        </p:nvCxnSpPr>
        <p:spPr>
          <a:xfrm flipH="1">
            <a:off x="3619611" y="4444066"/>
            <a:ext cx="1164900" cy="3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31"/>
          <p:cNvCxnSpPr/>
          <p:nvPr/>
        </p:nvCxnSpPr>
        <p:spPr>
          <a:xfrm>
            <a:off x="3605225" y="3244225"/>
            <a:ext cx="4800" cy="1209600"/>
          </a:xfrm>
          <a:prstGeom prst="straightConnector1">
            <a:avLst/>
          </a:prstGeom>
          <a:noFill/>
          <a:ln cap="flat" cmpd="sng" w="9525">
            <a:solidFill>
              <a:schemeClr val="dk2"/>
            </a:solidFill>
            <a:prstDash val="solid"/>
            <a:round/>
            <a:headEnd len="med" w="med" type="none"/>
            <a:tailEnd len="med" w="med" type="none"/>
          </a:ln>
        </p:spPr>
      </p:cxnSp>
      <p:sp>
        <p:nvSpPr>
          <p:cNvPr id="245" name="Google Shape;245;p31"/>
          <p:cNvSpPr txBox="1"/>
          <p:nvPr/>
        </p:nvSpPr>
        <p:spPr>
          <a:xfrm>
            <a:off x="5235250" y="3047400"/>
            <a:ext cx="1486200" cy="5727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C</a:t>
            </a:r>
            <a:endParaRPr>
              <a:solidFill>
                <a:schemeClr val="dk1"/>
              </a:solidFill>
            </a:endParaRPr>
          </a:p>
        </p:txBody>
      </p:sp>
      <p:sp>
        <p:nvSpPr>
          <p:cNvPr id="240" name="Google Shape;240;p31"/>
          <p:cNvSpPr/>
          <p:nvPr/>
        </p:nvSpPr>
        <p:spPr>
          <a:xfrm>
            <a:off x="3570625" y="3654916"/>
            <a:ext cx="87000" cy="84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31"/>
          <p:cNvCxnSpPr/>
          <p:nvPr/>
        </p:nvCxnSpPr>
        <p:spPr>
          <a:xfrm flipH="1" rot="10800000">
            <a:off x="3605225" y="3239425"/>
            <a:ext cx="21384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The Clock</a:t>
            </a:r>
            <a:endParaRPr>
              <a:solidFill>
                <a:srgbClr val="0B5394"/>
              </a:solidFill>
            </a:endParaRPr>
          </a:p>
        </p:txBody>
      </p:sp>
      <p:sp>
        <p:nvSpPr>
          <p:cNvPr id="253" name="Google Shape;253;p32"/>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Modern computers use something like an oscillator to choreograph the operations of its circuits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signal generated by the oscillator is called the </a:t>
            </a:r>
            <a:r>
              <a:rPr i="1" lang="en">
                <a:solidFill>
                  <a:srgbClr val="000000"/>
                </a:solidFill>
              </a:rPr>
              <a:t>clock signal</a:t>
            </a:r>
            <a:endParaRPr i="1">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The oscillators used in moderns computers looks nothing like this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We expect to be able to tune the clock frequency to our needs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Factory clocking</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Overclocking </a:t>
            </a:r>
            <a:endParaRPr>
              <a:solidFill>
                <a:srgbClr val="000000"/>
              </a:solidFill>
            </a:endParaRPr>
          </a:p>
        </p:txBody>
      </p:sp>
      <p:sp>
        <p:nvSpPr>
          <p:cNvPr id="254" name="Google Shape;254;p32"/>
          <p:cNvSpPr/>
          <p:nvPr/>
        </p:nvSpPr>
        <p:spPr>
          <a:xfrm rot="5400000">
            <a:off x="3934095" y="3532441"/>
            <a:ext cx="315900" cy="323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4256424" y="3621584"/>
            <a:ext cx="128700" cy="135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32"/>
          <p:cNvCxnSpPr>
            <a:stCxn id="257" idx="6"/>
            <a:endCxn id="254" idx="3"/>
          </p:cNvCxnSpPr>
          <p:nvPr/>
        </p:nvCxnSpPr>
        <p:spPr>
          <a:xfrm flipH="1" rot="10800000">
            <a:off x="3657625" y="3694216"/>
            <a:ext cx="272700" cy="30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2"/>
          <p:cNvCxnSpPr>
            <a:stCxn id="255" idx="6"/>
          </p:cNvCxnSpPr>
          <p:nvPr/>
        </p:nvCxnSpPr>
        <p:spPr>
          <a:xfrm flipH="1" rot="10800000">
            <a:off x="4385124" y="3687134"/>
            <a:ext cx="399300" cy="21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2"/>
          <p:cNvCxnSpPr/>
          <p:nvPr/>
        </p:nvCxnSpPr>
        <p:spPr>
          <a:xfrm rot="10800000">
            <a:off x="4784425" y="3687075"/>
            <a:ext cx="0" cy="7569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2"/>
          <p:cNvCxnSpPr/>
          <p:nvPr/>
        </p:nvCxnSpPr>
        <p:spPr>
          <a:xfrm flipH="1">
            <a:off x="3619611" y="4444066"/>
            <a:ext cx="1164900" cy="3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2"/>
          <p:cNvCxnSpPr/>
          <p:nvPr/>
        </p:nvCxnSpPr>
        <p:spPr>
          <a:xfrm>
            <a:off x="3605225" y="3244225"/>
            <a:ext cx="4800" cy="1209600"/>
          </a:xfrm>
          <a:prstGeom prst="straightConnector1">
            <a:avLst/>
          </a:prstGeom>
          <a:noFill/>
          <a:ln cap="flat" cmpd="sng" w="9525">
            <a:solidFill>
              <a:schemeClr val="dk2"/>
            </a:solidFill>
            <a:prstDash val="solid"/>
            <a:round/>
            <a:headEnd len="med" w="med" type="none"/>
            <a:tailEnd len="med" w="med" type="none"/>
          </a:ln>
        </p:spPr>
      </p:cxnSp>
      <p:sp>
        <p:nvSpPr>
          <p:cNvPr id="262" name="Google Shape;262;p32"/>
          <p:cNvSpPr txBox="1"/>
          <p:nvPr/>
        </p:nvSpPr>
        <p:spPr>
          <a:xfrm>
            <a:off x="5235250" y="3047400"/>
            <a:ext cx="1486200" cy="5727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1600"/>
              </a:spcAft>
              <a:buNone/>
            </a:pPr>
            <a:r>
              <a:rPr lang="en" sz="1800">
                <a:solidFill>
                  <a:schemeClr val="dk1"/>
                </a:solidFill>
                <a:latin typeface="Courier New"/>
                <a:ea typeface="Courier New"/>
                <a:cs typeface="Courier New"/>
                <a:sym typeface="Courier New"/>
              </a:rPr>
              <a:t>C</a:t>
            </a:r>
            <a:endParaRPr>
              <a:solidFill>
                <a:schemeClr val="dk1"/>
              </a:solidFill>
            </a:endParaRPr>
          </a:p>
        </p:txBody>
      </p:sp>
      <p:sp>
        <p:nvSpPr>
          <p:cNvPr id="257" name="Google Shape;257;p32"/>
          <p:cNvSpPr/>
          <p:nvPr/>
        </p:nvSpPr>
        <p:spPr>
          <a:xfrm>
            <a:off x="3570625" y="3654916"/>
            <a:ext cx="87000" cy="84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32"/>
          <p:cNvCxnSpPr/>
          <p:nvPr/>
        </p:nvCxnSpPr>
        <p:spPr>
          <a:xfrm flipH="1" rot="10800000">
            <a:off x="3605225" y="3239425"/>
            <a:ext cx="21384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Outline</a:t>
            </a:r>
            <a:endParaRPr>
              <a:solidFill>
                <a:srgbClr val="0B5394"/>
              </a:solidFill>
            </a:endParaRPr>
          </a:p>
        </p:txBody>
      </p:sp>
      <p:sp>
        <p:nvSpPr>
          <p:cNvPr id="68" name="Google Shape;68;p15"/>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t>
            </a:r>
            <a:r>
              <a:rPr lang="en"/>
              <a:t>inite state machines</a:t>
            </a:r>
            <a:endParaRPr/>
          </a:p>
          <a:p>
            <a:pPr indent="-342900" lvl="0" marL="457200" rtl="0" algn="l">
              <a:spcBef>
                <a:spcPts val="0"/>
              </a:spcBef>
              <a:spcAft>
                <a:spcPts val="0"/>
              </a:spcAft>
              <a:buSzPts val="1800"/>
              <a:buChar char="●"/>
            </a:pPr>
            <a:r>
              <a:rPr lang="en"/>
              <a:t>Oscillators</a:t>
            </a:r>
            <a:endParaRPr/>
          </a:p>
          <a:p>
            <a:pPr indent="-317500" lvl="1" marL="914400" rtl="0" algn="l">
              <a:spcBef>
                <a:spcPts val="0"/>
              </a:spcBef>
              <a:spcAft>
                <a:spcPts val="0"/>
              </a:spcAft>
              <a:buSzPts val="1400"/>
              <a:buChar char="○"/>
            </a:pPr>
            <a:r>
              <a:rPr lang="en"/>
              <a:t>The clock</a:t>
            </a:r>
            <a:endParaRPr/>
          </a:p>
          <a:p>
            <a:pPr indent="-342900" lvl="0" marL="457200" rtl="0" algn="l">
              <a:spcBef>
                <a:spcPts val="0"/>
              </a:spcBef>
              <a:spcAft>
                <a:spcPts val="0"/>
              </a:spcAft>
              <a:buSzPts val="1800"/>
              <a:buChar char="●"/>
            </a:pPr>
            <a:r>
              <a:rPr lang="en"/>
              <a:t>Storage:</a:t>
            </a:r>
            <a:endParaRPr/>
          </a:p>
          <a:p>
            <a:pPr indent="-317500" lvl="1" marL="914400" rtl="0" algn="l">
              <a:spcBef>
                <a:spcPts val="0"/>
              </a:spcBef>
              <a:spcAft>
                <a:spcPts val="0"/>
              </a:spcAft>
              <a:buSzPts val="1400"/>
              <a:buChar char="○"/>
            </a:pPr>
            <a:r>
              <a:rPr lang="en"/>
              <a:t>Latches</a:t>
            </a:r>
            <a:endParaRPr/>
          </a:p>
          <a:p>
            <a:pPr indent="-317500" lvl="1" marL="914400" rtl="0" algn="l">
              <a:spcBef>
                <a:spcPts val="0"/>
              </a:spcBef>
              <a:spcAft>
                <a:spcPts val="0"/>
              </a:spcAft>
              <a:buSzPts val="1400"/>
              <a:buChar char="○"/>
            </a:pPr>
            <a:r>
              <a:rPr lang="en"/>
              <a:t>Flip flops</a:t>
            </a:r>
            <a:endParaRPr/>
          </a:p>
          <a:p>
            <a:pPr indent="-342900" lvl="0" marL="457200" rtl="0" algn="l">
              <a:spcBef>
                <a:spcPts val="0"/>
              </a:spcBef>
              <a:spcAft>
                <a:spcPts val="0"/>
              </a:spcAft>
              <a:buSzPts val="1800"/>
              <a:buChar char="●"/>
            </a:pPr>
            <a:r>
              <a:rPr lang="en"/>
              <a:t>Registers</a:t>
            </a:r>
            <a:endParaRPr/>
          </a:p>
          <a:p>
            <a:pPr indent="-317500" lvl="1" marL="914400" rtl="0" algn="l">
              <a:spcBef>
                <a:spcPts val="0"/>
              </a:spcBef>
              <a:spcAft>
                <a:spcPts val="0"/>
              </a:spcAft>
              <a:buSzPts val="1400"/>
              <a:buChar char="○"/>
            </a:pPr>
            <a:r>
              <a:rPr lang="en"/>
              <a:t>Counters</a:t>
            </a:r>
            <a:endParaRPr/>
          </a:p>
          <a:p>
            <a:pPr indent="-342900" lvl="0" marL="457200" rtl="0" algn="l">
              <a:spcBef>
                <a:spcPts val="0"/>
              </a:spcBef>
              <a:spcAft>
                <a:spcPts val="0"/>
              </a:spcAft>
              <a:buSzPts val="1800"/>
              <a:buChar char="●"/>
            </a:pPr>
            <a:r>
              <a:rPr lang="en"/>
              <a:t>Memory arrays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The Clock</a:t>
            </a:r>
            <a:endParaRPr>
              <a:solidFill>
                <a:srgbClr val="0B5394"/>
              </a:solidFill>
            </a:endParaRPr>
          </a:p>
        </p:txBody>
      </p:sp>
      <p:sp>
        <p:nvSpPr>
          <p:cNvPr id="270" name="Google Shape;270;p33"/>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The purpose of the clock is to make sure everything happens at the right time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Load the first value into register A from memory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Load the second value into register B from memory</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Add register A to register B, putting the result into register A</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Store register A into memory</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The clock signal is a predictable pattern, with regular timing</a:t>
            </a:r>
            <a:r>
              <a:rPr lang="en">
                <a:solidFill>
                  <a:srgbClr val="000000"/>
                </a:solidFill>
              </a:rPr>
              <a:t> </a:t>
            </a:r>
            <a:endParaRPr>
              <a:solidFill>
                <a:srgbClr val="000000"/>
              </a:solidFill>
            </a:endParaRPr>
          </a:p>
        </p:txBody>
      </p:sp>
      <p:pic>
        <p:nvPicPr>
          <p:cNvPr id="271" name="Google Shape;271;p33"/>
          <p:cNvPicPr preferRelativeResize="0"/>
          <p:nvPr/>
        </p:nvPicPr>
        <p:blipFill>
          <a:blip r:embed="rId3">
            <a:alphaModFix/>
          </a:blip>
          <a:stretch>
            <a:fillRect/>
          </a:stretch>
        </p:blipFill>
        <p:spPr>
          <a:xfrm>
            <a:off x="2814638" y="3577075"/>
            <a:ext cx="3514725" cy="885825"/>
          </a:xfrm>
          <a:prstGeom prst="rect">
            <a:avLst/>
          </a:prstGeom>
          <a:noFill/>
          <a:ln>
            <a:noFill/>
          </a:ln>
        </p:spPr>
      </p:pic>
      <p:sp>
        <p:nvSpPr>
          <p:cNvPr id="272" name="Google Shape;272;p33"/>
          <p:cNvSpPr txBox="1"/>
          <p:nvPr/>
        </p:nvSpPr>
        <p:spPr>
          <a:xfrm>
            <a:off x="7082125" y="3891700"/>
            <a:ext cx="10998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Courier New"/>
                <a:ea typeface="Courier New"/>
                <a:cs typeface="Courier New"/>
                <a:sym typeface="Courier New"/>
              </a:rPr>
              <a:t>f</a:t>
            </a:r>
            <a:r>
              <a:rPr i="1" lang="en">
                <a:latin typeface="Courier New"/>
                <a:ea typeface="Courier New"/>
                <a:cs typeface="Courier New"/>
                <a:sym typeface="Courier New"/>
              </a:rPr>
              <a:t> </a:t>
            </a:r>
            <a:r>
              <a:rPr lang="en">
                <a:latin typeface="Courier New"/>
                <a:ea typeface="Courier New"/>
                <a:cs typeface="Courier New"/>
                <a:sym typeface="Courier New"/>
              </a:rPr>
              <a:t>= 1/</a:t>
            </a:r>
            <a:r>
              <a:rPr i="1" lang="en">
                <a:latin typeface="Courier New"/>
                <a:ea typeface="Courier New"/>
                <a:cs typeface="Courier New"/>
                <a:sym typeface="Courier New"/>
              </a:rPr>
              <a:t>t</a:t>
            </a:r>
            <a:endParaRPr i="1">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The Clock</a:t>
            </a:r>
            <a:endParaRPr>
              <a:solidFill>
                <a:srgbClr val="0B5394"/>
              </a:solidFill>
            </a:endParaRPr>
          </a:p>
        </p:txBody>
      </p:sp>
      <p:sp>
        <p:nvSpPr>
          <p:cNvPr id="279" name="Google Shape;279;p34"/>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The purpose of the clock is to make sure everything happens at the right time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Load the first value into register A from memory:			</a:t>
            </a:r>
            <a:r>
              <a:rPr lang="en">
                <a:solidFill>
                  <a:schemeClr val="dk1"/>
                </a:solidFill>
                <a:latin typeface="Courier New"/>
                <a:ea typeface="Courier New"/>
                <a:cs typeface="Courier New"/>
                <a:sym typeface="Courier New"/>
              </a:rPr>
              <a:t>Positive edge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Load the second value into register B from memory			</a:t>
            </a:r>
            <a:r>
              <a:rPr lang="en">
                <a:solidFill>
                  <a:schemeClr val="dk1"/>
                </a:solidFill>
                <a:latin typeface="Courier New"/>
                <a:ea typeface="Courier New"/>
                <a:cs typeface="Courier New"/>
                <a:sym typeface="Courier New"/>
              </a:rPr>
              <a:t>Negative edge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Add register A to register B, putting the result into register A	</a:t>
            </a:r>
            <a:r>
              <a:rPr lang="en">
                <a:solidFill>
                  <a:srgbClr val="000000"/>
                </a:solidFill>
                <a:latin typeface="Courier New"/>
                <a:ea typeface="Courier New"/>
                <a:cs typeface="Courier New"/>
                <a:sym typeface="Courier New"/>
              </a:rPr>
              <a:t>Positive edge</a:t>
            </a:r>
            <a:endParaRPr>
              <a:solidFill>
                <a:srgbClr val="000000"/>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Store register A into memory							</a:t>
            </a:r>
            <a:r>
              <a:rPr lang="en">
                <a:solidFill>
                  <a:srgbClr val="000000"/>
                </a:solidFill>
                <a:latin typeface="Courier New"/>
                <a:ea typeface="Courier New"/>
                <a:cs typeface="Courier New"/>
                <a:sym typeface="Courier New"/>
              </a:rPr>
              <a:t>Negative edge</a:t>
            </a:r>
            <a:endParaRPr>
              <a:solidFill>
                <a:srgbClr val="000000"/>
              </a:solidFill>
              <a:latin typeface="Courier New"/>
              <a:ea typeface="Courier New"/>
              <a:cs typeface="Courier New"/>
              <a:sym typeface="Courier New"/>
            </a:endParaRPr>
          </a:p>
        </p:txBody>
      </p:sp>
      <p:pic>
        <p:nvPicPr>
          <p:cNvPr id="280" name="Google Shape;280;p34"/>
          <p:cNvPicPr preferRelativeResize="0"/>
          <p:nvPr/>
        </p:nvPicPr>
        <p:blipFill>
          <a:blip r:embed="rId3">
            <a:alphaModFix/>
          </a:blip>
          <a:stretch>
            <a:fillRect/>
          </a:stretch>
        </p:blipFill>
        <p:spPr>
          <a:xfrm>
            <a:off x="2809238" y="3228975"/>
            <a:ext cx="3525525" cy="1423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b="1" lang="en" sz="3600">
                <a:solidFill>
                  <a:srgbClr val="073763"/>
                </a:solidFill>
                <a:latin typeface="Ubuntu"/>
                <a:ea typeface="Ubuntu"/>
                <a:cs typeface="Ubuntu"/>
                <a:sym typeface="Ubuntu"/>
              </a:rPr>
              <a:t>Storage</a:t>
            </a:r>
            <a:endParaRPr b="1" sz="3600">
              <a:solidFill>
                <a:srgbClr val="073763"/>
              </a:solidFill>
              <a:latin typeface="Ubuntu"/>
              <a:ea typeface="Ubuntu"/>
              <a:cs typeface="Ubuntu"/>
              <a:sym typeface="Ubuntu"/>
            </a:endParaRPr>
          </a:p>
        </p:txBody>
      </p:sp>
      <p:sp>
        <p:nvSpPr>
          <p:cNvPr id="286" name="Google Shape;286;p35"/>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6"/>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293" name="Google Shape;293;p36"/>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The sequential logic circuits, with feedback, that we’ve seen are used to create </a:t>
            </a:r>
            <a:r>
              <a:rPr i="1" lang="en">
                <a:solidFill>
                  <a:srgbClr val="000000"/>
                </a:solidFill>
              </a:rPr>
              <a:t>latches </a:t>
            </a:r>
            <a:r>
              <a:rPr lang="en">
                <a:solidFill>
                  <a:srgbClr val="000000"/>
                </a:solidFill>
              </a:rPr>
              <a:t>and </a:t>
            </a:r>
            <a:r>
              <a:rPr i="1" lang="en">
                <a:solidFill>
                  <a:srgbClr val="000000"/>
                </a:solidFill>
              </a:rPr>
              <a:t>flip flops</a:t>
            </a:r>
            <a:endParaRPr i="1">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A latch is a 1-bit storage sequential circuit</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Here is a common latch, called an S-R latch:</a:t>
            </a:r>
            <a:endParaRPr>
              <a:solidFill>
                <a:srgbClr val="000000"/>
              </a:solidFill>
            </a:endParaRPr>
          </a:p>
        </p:txBody>
      </p:sp>
      <p:pic>
        <p:nvPicPr>
          <p:cNvPr id="294" name="Google Shape;294;p36"/>
          <p:cNvPicPr preferRelativeResize="0"/>
          <p:nvPr/>
        </p:nvPicPr>
        <p:blipFill>
          <a:blip r:embed="rId3">
            <a:alphaModFix/>
          </a:blip>
          <a:stretch>
            <a:fillRect/>
          </a:stretch>
        </p:blipFill>
        <p:spPr>
          <a:xfrm>
            <a:off x="3288900" y="2721249"/>
            <a:ext cx="2566200" cy="20455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7"/>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01" name="Google Shape;301;p37"/>
          <p:cNvSpPr txBox="1"/>
          <p:nvPr>
            <p:ph idx="1" type="body"/>
          </p:nvPr>
        </p:nvSpPr>
        <p:spPr>
          <a:xfrm>
            <a:off x="345125" y="1152475"/>
            <a:ext cx="7564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The</a:t>
            </a:r>
            <a:r>
              <a:rPr lang="en">
                <a:solidFill>
                  <a:srgbClr val="000000"/>
                </a:solidFill>
              </a:rPr>
              <a:t> S-R latch will be a good introductory storage component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latin typeface="Courier New"/>
                <a:ea typeface="Courier New"/>
                <a:cs typeface="Courier New"/>
                <a:sym typeface="Courier New"/>
              </a:rPr>
              <a:t>S</a:t>
            </a:r>
            <a:r>
              <a:rPr lang="en">
                <a:solidFill>
                  <a:srgbClr val="000000"/>
                </a:solidFill>
              </a:rPr>
              <a:t>:  Set - when this input is </a:t>
            </a:r>
            <a:r>
              <a:rPr lang="en">
                <a:solidFill>
                  <a:schemeClr val="dk1"/>
                </a:solidFill>
                <a:latin typeface="Courier New"/>
                <a:ea typeface="Courier New"/>
                <a:cs typeface="Courier New"/>
                <a:sym typeface="Courier New"/>
              </a:rPr>
              <a:t>1</a:t>
            </a:r>
            <a:r>
              <a:rPr lang="en">
                <a:solidFill>
                  <a:srgbClr val="000000"/>
                </a:solidFill>
              </a:rPr>
              <a:t>, the value stored in the latch will become </a:t>
            </a:r>
            <a:r>
              <a:rPr lang="en">
                <a:solidFill>
                  <a:schemeClr val="dk1"/>
                </a:solidFill>
                <a:latin typeface="Courier New"/>
                <a:ea typeface="Courier New"/>
                <a:cs typeface="Courier New"/>
                <a:sym typeface="Courier New"/>
              </a:rPr>
              <a:t>1</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latin typeface="Courier New"/>
                <a:ea typeface="Courier New"/>
                <a:cs typeface="Courier New"/>
                <a:sym typeface="Courier New"/>
              </a:rPr>
              <a:t>R</a:t>
            </a:r>
            <a:r>
              <a:rPr lang="en">
                <a:solidFill>
                  <a:srgbClr val="000000"/>
                </a:solidFill>
              </a:rPr>
              <a:t>:  Reset - when this input is </a:t>
            </a:r>
            <a:r>
              <a:rPr lang="en">
                <a:solidFill>
                  <a:srgbClr val="000000"/>
                </a:solidFill>
                <a:latin typeface="Courier New"/>
                <a:ea typeface="Courier New"/>
                <a:cs typeface="Courier New"/>
                <a:sym typeface="Courier New"/>
              </a:rPr>
              <a:t>1</a:t>
            </a:r>
            <a:r>
              <a:rPr lang="en">
                <a:solidFill>
                  <a:srgbClr val="000000"/>
                </a:solidFill>
              </a:rPr>
              <a:t>, the value stored in the latch will become </a:t>
            </a:r>
            <a:r>
              <a:rPr lang="en">
                <a:solidFill>
                  <a:srgbClr val="000000"/>
                </a:solidFill>
                <a:latin typeface="Courier New"/>
                <a:ea typeface="Courier New"/>
                <a:cs typeface="Courier New"/>
                <a:sym typeface="Courier New"/>
              </a:rPr>
              <a:t>0</a:t>
            </a:r>
            <a:endParaRPr>
              <a:solidFill>
                <a:srgbClr val="000000"/>
              </a:solidFill>
              <a:latin typeface="Courier New"/>
              <a:ea typeface="Courier New"/>
              <a:cs typeface="Courier New"/>
              <a:sym typeface="Courier New"/>
            </a:endParaRPr>
          </a:p>
        </p:txBody>
      </p:sp>
      <p:pic>
        <p:nvPicPr>
          <p:cNvPr id="302" name="Google Shape;302;p37"/>
          <p:cNvPicPr preferRelativeResize="0"/>
          <p:nvPr/>
        </p:nvPicPr>
        <p:blipFill>
          <a:blip r:embed="rId3">
            <a:alphaModFix/>
          </a:blip>
          <a:stretch>
            <a:fillRect/>
          </a:stretch>
        </p:blipFill>
        <p:spPr>
          <a:xfrm>
            <a:off x="3288900" y="2557524"/>
            <a:ext cx="2566200" cy="2045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8"/>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09" name="Google Shape;309;p38"/>
          <p:cNvSpPr txBox="1"/>
          <p:nvPr>
            <p:ph idx="1" type="body"/>
          </p:nvPr>
        </p:nvSpPr>
        <p:spPr>
          <a:xfrm>
            <a:off x="345125" y="1152475"/>
            <a:ext cx="49911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examine every combination of input values:</a:t>
            </a:r>
            <a:endParaRPr>
              <a:solidFill>
                <a:srgbClr val="000000"/>
              </a:solidFill>
              <a:latin typeface="Courier New"/>
              <a:ea typeface="Courier New"/>
              <a:cs typeface="Courier New"/>
              <a:sym typeface="Courier New"/>
            </a:endParaRPr>
          </a:p>
        </p:txBody>
      </p:sp>
      <p:pic>
        <p:nvPicPr>
          <p:cNvPr id="310" name="Google Shape;310;p38"/>
          <p:cNvPicPr preferRelativeResize="0"/>
          <p:nvPr/>
        </p:nvPicPr>
        <p:blipFill>
          <a:blip r:embed="rId3">
            <a:alphaModFix/>
          </a:blip>
          <a:stretch>
            <a:fillRect/>
          </a:stretch>
        </p:blipFill>
        <p:spPr>
          <a:xfrm>
            <a:off x="1002900" y="2252724"/>
            <a:ext cx="2566200" cy="2045526"/>
          </a:xfrm>
          <a:prstGeom prst="rect">
            <a:avLst/>
          </a:prstGeom>
          <a:noFill/>
          <a:ln>
            <a:noFill/>
          </a:ln>
        </p:spPr>
      </p:pic>
      <p:graphicFrame>
        <p:nvGraphicFramePr>
          <p:cNvPr id="311" name="Google Shape;311;p38"/>
          <p:cNvGraphicFramePr/>
          <p:nvPr/>
        </p:nvGraphicFramePr>
        <p:xfrm>
          <a:off x="5597200" y="1342050"/>
          <a:ext cx="3000000" cy="3000000"/>
        </p:xfrm>
        <a:graphic>
          <a:graphicData uri="http://schemas.openxmlformats.org/drawingml/2006/table">
            <a:tbl>
              <a:tblPr>
                <a:noFill/>
                <a:tableStyleId>{07245EF1-B8EF-4922-ABD9-58B6FA67B589}</a:tableStyleId>
              </a:tblPr>
              <a:tblGrid>
                <a:gridCol w="598750"/>
                <a:gridCol w="598750"/>
                <a:gridCol w="620475"/>
                <a:gridCol w="624500"/>
                <a:gridCol w="616775"/>
              </a:tblGrid>
              <a:tr h="336150">
                <a:tc>
                  <a:txBody>
                    <a:bodyPr/>
                    <a:lstStyle/>
                    <a:p>
                      <a:pPr indent="0" lvl="0" marL="0" rtl="0" algn="ctr">
                        <a:spcBef>
                          <a:spcPts val="0"/>
                        </a:spcBef>
                        <a:spcAft>
                          <a:spcPts val="0"/>
                        </a:spcAft>
                        <a:buNone/>
                      </a:pPr>
                      <a:r>
                        <a:rPr b="1" i="1" lang="en"/>
                        <a:t>Q</a:t>
                      </a:r>
                      <a:r>
                        <a:rPr b="1" baseline="-25000" i="1" lang="en"/>
                        <a:t>i</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r>
                        <a:rPr b="1" i="1" lang="en"/>
                        <a:t>’</a:t>
                      </a:r>
                      <a:endParaRPr b="1"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9"/>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18" name="Google Shape;318;p39"/>
          <p:cNvSpPr txBox="1"/>
          <p:nvPr>
            <p:ph idx="1" type="body"/>
          </p:nvPr>
        </p:nvSpPr>
        <p:spPr>
          <a:xfrm>
            <a:off x="345125" y="1152475"/>
            <a:ext cx="49911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examine every combination of input values:</a:t>
            </a:r>
            <a:endParaRPr>
              <a:solidFill>
                <a:srgbClr val="000000"/>
              </a:solidFill>
              <a:latin typeface="Courier New"/>
              <a:ea typeface="Courier New"/>
              <a:cs typeface="Courier New"/>
              <a:sym typeface="Courier New"/>
            </a:endParaRPr>
          </a:p>
        </p:txBody>
      </p:sp>
      <p:pic>
        <p:nvPicPr>
          <p:cNvPr id="319" name="Google Shape;319;p39"/>
          <p:cNvPicPr preferRelativeResize="0"/>
          <p:nvPr/>
        </p:nvPicPr>
        <p:blipFill>
          <a:blip r:embed="rId3">
            <a:alphaModFix/>
          </a:blip>
          <a:stretch>
            <a:fillRect/>
          </a:stretch>
        </p:blipFill>
        <p:spPr>
          <a:xfrm>
            <a:off x="1002900" y="2252724"/>
            <a:ext cx="2566200" cy="2045526"/>
          </a:xfrm>
          <a:prstGeom prst="rect">
            <a:avLst/>
          </a:prstGeom>
          <a:noFill/>
          <a:ln>
            <a:noFill/>
          </a:ln>
        </p:spPr>
      </p:pic>
      <p:graphicFrame>
        <p:nvGraphicFramePr>
          <p:cNvPr id="320" name="Google Shape;320;p39"/>
          <p:cNvGraphicFramePr/>
          <p:nvPr/>
        </p:nvGraphicFramePr>
        <p:xfrm>
          <a:off x="5597200" y="1342050"/>
          <a:ext cx="3000000" cy="3000000"/>
        </p:xfrm>
        <a:graphic>
          <a:graphicData uri="http://schemas.openxmlformats.org/drawingml/2006/table">
            <a:tbl>
              <a:tblPr>
                <a:noFill/>
                <a:tableStyleId>{07245EF1-B8EF-4922-ABD9-58B6FA67B589}</a:tableStyleId>
              </a:tblPr>
              <a:tblGrid>
                <a:gridCol w="598750"/>
                <a:gridCol w="598750"/>
                <a:gridCol w="620475"/>
                <a:gridCol w="624500"/>
                <a:gridCol w="616775"/>
              </a:tblGrid>
              <a:tr h="336150">
                <a:tc>
                  <a:txBody>
                    <a:bodyPr/>
                    <a:lstStyle/>
                    <a:p>
                      <a:pPr indent="0" lvl="0" marL="0" rtl="0" algn="ctr">
                        <a:spcBef>
                          <a:spcPts val="0"/>
                        </a:spcBef>
                        <a:spcAft>
                          <a:spcPts val="0"/>
                        </a:spcAft>
                        <a:buNone/>
                      </a:pPr>
                      <a:r>
                        <a:rPr b="1" i="1" lang="en"/>
                        <a:t>Q</a:t>
                      </a:r>
                      <a:r>
                        <a:rPr b="1" baseline="-25000" i="1" lang="en"/>
                        <a:t>i</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r>
                        <a:rPr b="1" i="1" lang="en"/>
                        <a:t>’</a:t>
                      </a:r>
                      <a:endParaRPr b="1"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0"/>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27" name="Google Shape;327;p40"/>
          <p:cNvSpPr txBox="1"/>
          <p:nvPr>
            <p:ph idx="1" type="body"/>
          </p:nvPr>
        </p:nvSpPr>
        <p:spPr>
          <a:xfrm>
            <a:off x="345125" y="1152475"/>
            <a:ext cx="49911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examine every combination of input values:</a:t>
            </a:r>
            <a:endParaRPr>
              <a:solidFill>
                <a:srgbClr val="000000"/>
              </a:solidFill>
              <a:latin typeface="Courier New"/>
              <a:ea typeface="Courier New"/>
              <a:cs typeface="Courier New"/>
              <a:sym typeface="Courier New"/>
            </a:endParaRPr>
          </a:p>
        </p:txBody>
      </p:sp>
      <p:pic>
        <p:nvPicPr>
          <p:cNvPr id="328" name="Google Shape;328;p40"/>
          <p:cNvPicPr preferRelativeResize="0"/>
          <p:nvPr/>
        </p:nvPicPr>
        <p:blipFill>
          <a:blip r:embed="rId3">
            <a:alphaModFix/>
          </a:blip>
          <a:stretch>
            <a:fillRect/>
          </a:stretch>
        </p:blipFill>
        <p:spPr>
          <a:xfrm>
            <a:off x="1002900" y="2252724"/>
            <a:ext cx="2566200" cy="2045526"/>
          </a:xfrm>
          <a:prstGeom prst="rect">
            <a:avLst/>
          </a:prstGeom>
          <a:noFill/>
          <a:ln>
            <a:noFill/>
          </a:ln>
        </p:spPr>
      </p:pic>
      <p:graphicFrame>
        <p:nvGraphicFramePr>
          <p:cNvPr id="329" name="Google Shape;329;p40"/>
          <p:cNvGraphicFramePr/>
          <p:nvPr/>
        </p:nvGraphicFramePr>
        <p:xfrm>
          <a:off x="5597200" y="1342050"/>
          <a:ext cx="3000000" cy="3000000"/>
        </p:xfrm>
        <a:graphic>
          <a:graphicData uri="http://schemas.openxmlformats.org/drawingml/2006/table">
            <a:tbl>
              <a:tblPr>
                <a:noFill/>
                <a:tableStyleId>{07245EF1-B8EF-4922-ABD9-58B6FA67B589}</a:tableStyleId>
              </a:tblPr>
              <a:tblGrid>
                <a:gridCol w="598750"/>
                <a:gridCol w="598750"/>
                <a:gridCol w="620475"/>
                <a:gridCol w="624500"/>
                <a:gridCol w="616775"/>
              </a:tblGrid>
              <a:tr h="336150">
                <a:tc>
                  <a:txBody>
                    <a:bodyPr/>
                    <a:lstStyle/>
                    <a:p>
                      <a:pPr indent="0" lvl="0" marL="0" rtl="0" algn="ctr">
                        <a:spcBef>
                          <a:spcPts val="0"/>
                        </a:spcBef>
                        <a:spcAft>
                          <a:spcPts val="0"/>
                        </a:spcAft>
                        <a:buNone/>
                      </a:pPr>
                      <a:r>
                        <a:rPr b="1" i="1" lang="en"/>
                        <a:t>Q</a:t>
                      </a:r>
                      <a:r>
                        <a:rPr b="1" baseline="-25000" i="1" lang="en"/>
                        <a:t>i</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r>
                        <a:rPr b="1" i="1" lang="en"/>
                        <a:t>’</a:t>
                      </a:r>
                      <a:endParaRPr b="1"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1"/>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36" name="Google Shape;336;p41"/>
          <p:cNvSpPr txBox="1"/>
          <p:nvPr>
            <p:ph idx="1" type="body"/>
          </p:nvPr>
        </p:nvSpPr>
        <p:spPr>
          <a:xfrm>
            <a:off x="345125" y="1152475"/>
            <a:ext cx="49911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examine every combination of input values:</a:t>
            </a:r>
            <a:endParaRPr>
              <a:solidFill>
                <a:srgbClr val="000000"/>
              </a:solidFill>
              <a:latin typeface="Courier New"/>
              <a:ea typeface="Courier New"/>
              <a:cs typeface="Courier New"/>
              <a:sym typeface="Courier New"/>
            </a:endParaRPr>
          </a:p>
        </p:txBody>
      </p:sp>
      <p:pic>
        <p:nvPicPr>
          <p:cNvPr id="337" name="Google Shape;337;p41"/>
          <p:cNvPicPr preferRelativeResize="0"/>
          <p:nvPr/>
        </p:nvPicPr>
        <p:blipFill>
          <a:blip r:embed="rId3">
            <a:alphaModFix/>
          </a:blip>
          <a:stretch>
            <a:fillRect/>
          </a:stretch>
        </p:blipFill>
        <p:spPr>
          <a:xfrm>
            <a:off x="1002900" y="2252724"/>
            <a:ext cx="2566200" cy="2045526"/>
          </a:xfrm>
          <a:prstGeom prst="rect">
            <a:avLst/>
          </a:prstGeom>
          <a:noFill/>
          <a:ln>
            <a:noFill/>
          </a:ln>
        </p:spPr>
      </p:pic>
      <p:graphicFrame>
        <p:nvGraphicFramePr>
          <p:cNvPr id="338" name="Google Shape;338;p41"/>
          <p:cNvGraphicFramePr/>
          <p:nvPr/>
        </p:nvGraphicFramePr>
        <p:xfrm>
          <a:off x="5597200" y="1342050"/>
          <a:ext cx="3000000" cy="3000000"/>
        </p:xfrm>
        <a:graphic>
          <a:graphicData uri="http://schemas.openxmlformats.org/drawingml/2006/table">
            <a:tbl>
              <a:tblPr>
                <a:noFill/>
                <a:tableStyleId>{07245EF1-B8EF-4922-ABD9-58B6FA67B589}</a:tableStyleId>
              </a:tblPr>
              <a:tblGrid>
                <a:gridCol w="598750"/>
                <a:gridCol w="598750"/>
                <a:gridCol w="620475"/>
                <a:gridCol w="624500"/>
                <a:gridCol w="616775"/>
              </a:tblGrid>
              <a:tr h="336150">
                <a:tc>
                  <a:txBody>
                    <a:bodyPr/>
                    <a:lstStyle/>
                    <a:p>
                      <a:pPr indent="0" lvl="0" marL="0" rtl="0" algn="ctr">
                        <a:spcBef>
                          <a:spcPts val="0"/>
                        </a:spcBef>
                        <a:spcAft>
                          <a:spcPts val="0"/>
                        </a:spcAft>
                        <a:buNone/>
                      </a:pPr>
                      <a:r>
                        <a:rPr b="1" i="1" lang="en"/>
                        <a:t>Q</a:t>
                      </a:r>
                      <a:r>
                        <a:rPr b="1" baseline="-25000" i="1" lang="en"/>
                        <a:t>i</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r>
                        <a:rPr b="1" i="1" lang="en"/>
                        <a:t>’</a:t>
                      </a:r>
                      <a:endParaRPr b="1"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2"/>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45" name="Google Shape;345;p42"/>
          <p:cNvSpPr txBox="1"/>
          <p:nvPr>
            <p:ph idx="1" type="body"/>
          </p:nvPr>
        </p:nvSpPr>
        <p:spPr>
          <a:xfrm>
            <a:off x="345125" y="1152475"/>
            <a:ext cx="49911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examine every combination of input values:</a:t>
            </a:r>
            <a:endParaRPr>
              <a:solidFill>
                <a:srgbClr val="000000"/>
              </a:solidFill>
              <a:latin typeface="Courier New"/>
              <a:ea typeface="Courier New"/>
              <a:cs typeface="Courier New"/>
              <a:sym typeface="Courier New"/>
            </a:endParaRPr>
          </a:p>
        </p:txBody>
      </p:sp>
      <p:pic>
        <p:nvPicPr>
          <p:cNvPr id="346" name="Google Shape;346;p42"/>
          <p:cNvPicPr preferRelativeResize="0"/>
          <p:nvPr/>
        </p:nvPicPr>
        <p:blipFill>
          <a:blip r:embed="rId3">
            <a:alphaModFix/>
          </a:blip>
          <a:stretch>
            <a:fillRect/>
          </a:stretch>
        </p:blipFill>
        <p:spPr>
          <a:xfrm>
            <a:off x="1002900" y="2252724"/>
            <a:ext cx="2566200" cy="2045526"/>
          </a:xfrm>
          <a:prstGeom prst="rect">
            <a:avLst/>
          </a:prstGeom>
          <a:noFill/>
          <a:ln>
            <a:noFill/>
          </a:ln>
        </p:spPr>
      </p:pic>
      <p:graphicFrame>
        <p:nvGraphicFramePr>
          <p:cNvPr id="347" name="Google Shape;347;p42"/>
          <p:cNvGraphicFramePr/>
          <p:nvPr/>
        </p:nvGraphicFramePr>
        <p:xfrm>
          <a:off x="5597200" y="1342050"/>
          <a:ext cx="3000000" cy="3000000"/>
        </p:xfrm>
        <a:graphic>
          <a:graphicData uri="http://schemas.openxmlformats.org/drawingml/2006/table">
            <a:tbl>
              <a:tblPr>
                <a:noFill/>
                <a:tableStyleId>{07245EF1-B8EF-4922-ABD9-58B6FA67B589}</a:tableStyleId>
              </a:tblPr>
              <a:tblGrid>
                <a:gridCol w="598750"/>
                <a:gridCol w="598750"/>
                <a:gridCol w="620475"/>
                <a:gridCol w="624500"/>
                <a:gridCol w="616775"/>
              </a:tblGrid>
              <a:tr h="336150">
                <a:tc>
                  <a:txBody>
                    <a:bodyPr/>
                    <a:lstStyle/>
                    <a:p>
                      <a:pPr indent="0" lvl="0" marL="0" rtl="0" algn="ctr">
                        <a:spcBef>
                          <a:spcPts val="0"/>
                        </a:spcBef>
                        <a:spcAft>
                          <a:spcPts val="0"/>
                        </a:spcAft>
                        <a:buNone/>
                      </a:pPr>
                      <a:r>
                        <a:rPr b="1" i="1" lang="en"/>
                        <a:t>Q</a:t>
                      </a:r>
                      <a:r>
                        <a:rPr b="1" baseline="-25000" i="1" lang="en"/>
                        <a:t>i</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r>
                        <a:rPr b="1" i="1" lang="en"/>
                        <a:t>’</a:t>
                      </a:r>
                      <a:endParaRPr b="1"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b="1" lang="en" sz="3600">
                <a:solidFill>
                  <a:srgbClr val="073763"/>
                </a:solidFill>
                <a:latin typeface="Ubuntu"/>
                <a:ea typeface="Ubuntu"/>
                <a:cs typeface="Ubuntu"/>
                <a:sym typeface="Ubuntu"/>
              </a:rPr>
              <a:t>Finite State Machines</a:t>
            </a:r>
            <a:endParaRPr b="1" sz="3600">
              <a:solidFill>
                <a:srgbClr val="073763"/>
              </a:solidFill>
              <a:latin typeface="Ubuntu"/>
              <a:ea typeface="Ubuntu"/>
              <a:cs typeface="Ubuntu"/>
              <a:sym typeface="Ubuntu"/>
            </a:endParaRPr>
          </a:p>
        </p:txBody>
      </p:sp>
      <p:sp>
        <p:nvSpPr>
          <p:cNvPr id="74" name="Google Shape;74;p16"/>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3"/>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54" name="Google Shape;354;p43"/>
          <p:cNvSpPr txBox="1"/>
          <p:nvPr>
            <p:ph idx="1" type="body"/>
          </p:nvPr>
        </p:nvSpPr>
        <p:spPr>
          <a:xfrm>
            <a:off x="345125" y="1152475"/>
            <a:ext cx="49911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examine every combination of input values:</a:t>
            </a:r>
            <a:endParaRPr>
              <a:solidFill>
                <a:srgbClr val="000000"/>
              </a:solidFill>
              <a:latin typeface="Courier New"/>
              <a:ea typeface="Courier New"/>
              <a:cs typeface="Courier New"/>
              <a:sym typeface="Courier New"/>
            </a:endParaRPr>
          </a:p>
        </p:txBody>
      </p:sp>
      <p:pic>
        <p:nvPicPr>
          <p:cNvPr id="355" name="Google Shape;355;p43"/>
          <p:cNvPicPr preferRelativeResize="0"/>
          <p:nvPr/>
        </p:nvPicPr>
        <p:blipFill>
          <a:blip r:embed="rId3">
            <a:alphaModFix/>
          </a:blip>
          <a:stretch>
            <a:fillRect/>
          </a:stretch>
        </p:blipFill>
        <p:spPr>
          <a:xfrm>
            <a:off x="1002900" y="2252724"/>
            <a:ext cx="2566200" cy="2045526"/>
          </a:xfrm>
          <a:prstGeom prst="rect">
            <a:avLst/>
          </a:prstGeom>
          <a:noFill/>
          <a:ln>
            <a:noFill/>
          </a:ln>
        </p:spPr>
      </p:pic>
      <p:graphicFrame>
        <p:nvGraphicFramePr>
          <p:cNvPr id="356" name="Google Shape;356;p43"/>
          <p:cNvGraphicFramePr/>
          <p:nvPr/>
        </p:nvGraphicFramePr>
        <p:xfrm>
          <a:off x="5597200" y="1342050"/>
          <a:ext cx="3000000" cy="3000000"/>
        </p:xfrm>
        <a:graphic>
          <a:graphicData uri="http://schemas.openxmlformats.org/drawingml/2006/table">
            <a:tbl>
              <a:tblPr>
                <a:noFill/>
                <a:tableStyleId>{07245EF1-B8EF-4922-ABD9-58B6FA67B589}</a:tableStyleId>
              </a:tblPr>
              <a:tblGrid>
                <a:gridCol w="598750"/>
                <a:gridCol w="598750"/>
                <a:gridCol w="620475"/>
                <a:gridCol w="624500"/>
                <a:gridCol w="616775"/>
              </a:tblGrid>
              <a:tr h="336150">
                <a:tc>
                  <a:txBody>
                    <a:bodyPr/>
                    <a:lstStyle/>
                    <a:p>
                      <a:pPr indent="0" lvl="0" marL="0" rtl="0" algn="ctr">
                        <a:spcBef>
                          <a:spcPts val="0"/>
                        </a:spcBef>
                        <a:spcAft>
                          <a:spcPts val="0"/>
                        </a:spcAft>
                        <a:buNone/>
                      </a:pPr>
                      <a:r>
                        <a:rPr b="1" i="1" lang="en"/>
                        <a:t>Q</a:t>
                      </a:r>
                      <a:r>
                        <a:rPr b="1" baseline="-25000" i="1" lang="en"/>
                        <a:t>i</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r>
                        <a:rPr b="1" i="1" lang="en"/>
                        <a:t>’</a:t>
                      </a:r>
                      <a:endParaRPr b="1"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4"/>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63" name="Google Shape;363;p44"/>
          <p:cNvSpPr txBox="1"/>
          <p:nvPr>
            <p:ph idx="1" type="body"/>
          </p:nvPr>
        </p:nvSpPr>
        <p:spPr>
          <a:xfrm>
            <a:off x="345125" y="1152475"/>
            <a:ext cx="49911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examine every combination of input values:</a:t>
            </a:r>
            <a:endParaRPr>
              <a:solidFill>
                <a:srgbClr val="000000"/>
              </a:solidFill>
              <a:latin typeface="Courier New"/>
              <a:ea typeface="Courier New"/>
              <a:cs typeface="Courier New"/>
              <a:sym typeface="Courier New"/>
            </a:endParaRPr>
          </a:p>
        </p:txBody>
      </p:sp>
      <p:pic>
        <p:nvPicPr>
          <p:cNvPr id="364" name="Google Shape;364;p44"/>
          <p:cNvPicPr preferRelativeResize="0"/>
          <p:nvPr/>
        </p:nvPicPr>
        <p:blipFill>
          <a:blip r:embed="rId3">
            <a:alphaModFix/>
          </a:blip>
          <a:stretch>
            <a:fillRect/>
          </a:stretch>
        </p:blipFill>
        <p:spPr>
          <a:xfrm>
            <a:off x="1002900" y="2252724"/>
            <a:ext cx="2566200" cy="2045526"/>
          </a:xfrm>
          <a:prstGeom prst="rect">
            <a:avLst/>
          </a:prstGeom>
          <a:noFill/>
          <a:ln>
            <a:noFill/>
          </a:ln>
        </p:spPr>
      </p:pic>
      <p:graphicFrame>
        <p:nvGraphicFramePr>
          <p:cNvPr id="365" name="Google Shape;365;p44"/>
          <p:cNvGraphicFramePr/>
          <p:nvPr/>
        </p:nvGraphicFramePr>
        <p:xfrm>
          <a:off x="5597200" y="1342050"/>
          <a:ext cx="3000000" cy="3000000"/>
        </p:xfrm>
        <a:graphic>
          <a:graphicData uri="http://schemas.openxmlformats.org/drawingml/2006/table">
            <a:tbl>
              <a:tblPr>
                <a:noFill/>
                <a:tableStyleId>{07245EF1-B8EF-4922-ABD9-58B6FA67B589}</a:tableStyleId>
              </a:tblPr>
              <a:tblGrid>
                <a:gridCol w="598750"/>
                <a:gridCol w="598750"/>
                <a:gridCol w="620475"/>
                <a:gridCol w="624500"/>
                <a:gridCol w="616775"/>
              </a:tblGrid>
              <a:tr h="336150">
                <a:tc>
                  <a:txBody>
                    <a:bodyPr/>
                    <a:lstStyle/>
                    <a:p>
                      <a:pPr indent="0" lvl="0" marL="0" rtl="0" algn="ctr">
                        <a:spcBef>
                          <a:spcPts val="0"/>
                        </a:spcBef>
                        <a:spcAft>
                          <a:spcPts val="0"/>
                        </a:spcAft>
                        <a:buNone/>
                      </a:pPr>
                      <a:r>
                        <a:rPr b="1" i="1" lang="en"/>
                        <a:t>Q</a:t>
                      </a:r>
                      <a:r>
                        <a:rPr b="1" baseline="-25000" i="1" lang="en"/>
                        <a:t>i</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r>
                        <a:rPr b="1" i="1" lang="en"/>
                        <a:t>’</a:t>
                      </a:r>
                      <a:endParaRPr b="1"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5"/>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Latches</a:t>
            </a:r>
            <a:endParaRPr>
              <a:solidFill>
                <a:srgbClr val="0B5394"/>
              </a:solidFill>
            </a:endParaRPr>
          </a:p>
        </p:txBody>
      </p:sp>
      <p:sp>
        <p:nvSpPr>
          <p:cNvPr id="372" name="Google Shape;372;p45"/>
          <p:cNvSpPr txBox="1"/>
          <p:nvPr>
            <p:ph idx="1" type="body"/>
          </p:nvPr>
        </p:nvSpPr>
        <p:spPr>
          <a:xfrm>
            <a:off x="345125" y="1152475"/>
            <a:ext cx="49911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examine every combination of input values:</a:t>
            </a:r>
            <a:endParaRPr>
              <a:solidFill>
                <a:srgbClr val="000000"/>
              </a:solidFill>
              <a:latin typeface="Courier New"/>
              <a:ea typeface="Courier New"/>
              <a:cs typeface="Courier New"/>
              <a:sym typeface="Courier New"/>
            </a:endParaRPr>
          </a:p>
        </p:txBody>
      </p:sp>
      <p:pic>
        <p:nvPicPr>
          <p:cNvPr id="373" name="Google Shape;373;p45"/>
          <p:cNvPicPr preferRelativeResize="0"/>
          <p:nvPr/>
        </p:nvPicPr>
        <p:blipFill>
          <a:blip r:embed="rId3">
            <a:alphaModFix/>
          </a:blip>
          <a:stretch>
            <a:fillRect/>
          </a:stretch>
        </p:blipFill>
        <p:spPr>
          <a:xfrm>
            <a:off x="1002900" y="2252724"/>
            <a:ext cx="2566200" cy="2045526"/>
          </a:xfrm>
          <a:prstGeom prst="rect">
            <a:avLst/>
          </a:prstGeom>
          <a:noFill/>
          <a:ln>
            <a:noFill/>
          </a:ln>
        </p:spPr>
      </p:pic>
      <p:graphicFrame>
        <p:nvGraphicFramePr>
          <p:cNvPr id="374" name="Google Shape;374;p45"/>
          <p:cNvGraphicFramePr/>
          <p:nvPr/>
        </p:nvGraphicFramePr>
        <p:xfrm>
          <a:off x="5597200" y="1342050"/>
          <a:ext cx="3000000" cy="3000000"/>
        </p:xfrm>
        <a:graphic>
          <a:graphicData uri="http://schemas.openxmlformats.org/drawingml/2006/table">
            <a:tbl>
              <a:tblPr>
                <a:noFill/>
                <a:tableStyleId>{07245EF1-B8EF-4922-ABD9-58B6FA67B589}</a:tableStyleId>
              </a:tblPr>
              <a:tblGrid>
                <a:gridCol w="598750"/>
                <a:gridCol w="598750"/>
                <a:gridCol w="620475"/>
                <a:gridCol w="624500"/>
                <a:gridCol w="616775"/>
              </a:tblGrid>
              <a:tr h="336150">
                <a:tc>
                  <a:txBody>
                    <a:bodyPr/>
                    <a:lstStyle/>
                    <a:p>
                      <a:pPr indent="0" lvl="0" marL="0" rtl="0" algn="ctr">
                        <a:spcBef>
                          <a:spcPts val="0"/>
                        </a:spcBef>
                        <a:spcAft>
                          <a:spcPts val="0"/>
                        </a:spcAft>
                        <a:buNone/>
                      </a:pPr>
                      <a:r>
                        <a:rPr b="1" i="1" lang="en"/>
                        <a:t>Q</a:t>
                      </a:r>
                      <a:r>
                        <a:rPr b="1" baseline="-25000" i="1" lang="en"/>
                        <a:t>i</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r>
                        <a:rPr b="1" i="1" lang="en"/>
                        <a:t>’</a:t>
                      </a:r>
                      <a:endParaRPr b="1"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6"/>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SR </a:t>
            </a:r>
            <a:r>
              <a:rPr lang="en">
                <a:solidFill>
                  <a:srgbClr val="0B5394"/>
                </a:solidFill>
              </a:rPr>
              <a:t>Latches</a:t>
            </a:r>
            <a:endParaRPr>
              <a:solidFill>
                <a:srgbClr val="0B5394"/>
              </a:solidFill>
            </a:endParaRPr>
          </a:p>
        </p:txBody>
      </p:sp>
      <p:sp>
        <p:nvSpPr>
          <p:cNvPr id="381" name="Google Shape;381;p46"/>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We can re-write this table more efficiently:</a:t>
            </a:r>
            <a:endParaRPr>
              <a:solidFill>
                <a:srgbClr val="000000"/>
              </a:solidFill>
            </a:endParaRPr>
          </a:p>
          <a:p>
            <a:pPr indent="0" lvl="0" marL="0" marR="0" rtl="0" algn="l">
              <a:lnSpc>
                <a:spcPct val="115000"/>
              </a:lnSpc>
              <a:spcBef>
                <a:spcPts val="1600"/>
              </a:spcBef>
              <a:spcAft>
                <a:spcPts val="0"/>
              </a:spcAft>
              <a:buNone/>
            </a:pPr>
            <a:r>
              <a:t/>
            </a:r>
            <a:endParaRPr sz="600">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This is the block diagram representation of an SR latch:</a:t>
            </a:r>
            <a:endParaRPr>
              <a:solidFill>
                <a:srgbClr val="000000"/>
              </a:solidFill>
            </a:endParaRPr>
          </a:p>
        </p:txBody>
      </p:sp>
      <p:graphicFrame>
        <p:nvGraphicFramePr>
          <p:cNvPr id="382" name="Google Shape;382;p46"/>
          <p:cNvGraphicFramePr/>
          <p:nvPr/>
        </p:nvGraphicFramePr>
        <p:xfrm>
          <a:off x="5529775" y="2599288"/>
          <a:ext cx="3000000" cy="3000000"/>
        </p:xfrm>
        <a:graphic>
          <a:graphicData uri="http://schemas.openxmlformats.org/drawingml/2006/table">
            <a:tbl>
              <a:tblPr>
                <a:noFill/>
                <a:tableStyleId>{07245EF1-B8EF-4922-ABD9-58B6FA67B589}</a:tableStyleId>
              </a:tblPr>
              <a:tblGrid>
                <a:gridCol w="598750"/>
                <a:gridCol w="620475"/>
                <a:gridCol w="624500"/>
              </a:tblGrid>
              <a:tr h="336150">
                <a:tc>
                  <a:txBody>
                    <a:bodyPr/>
                    <a:lstStyle/>
                    <a:p>
                      <a:pPr indent="0" lvl="0" marL="0" rtl="0" algn="ctr">
                        <a:spcBef>
                          <a:spcPts val="0"/>
                        </a:spcBef>
                        <a:spcAft>
                          <a:spcPts val="0"/>
                        </a:spcAft>
                        <a:buNone/>
                      </a:pPr>
                      <a:r>
                        <a:rPr b="1" i="1" lang="en"/>
                        <a:t>R</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S</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Q</a:t>
                      </a:r>
                      <a:r>
                        <a:rPr baseline="-25000" lang="en">
                          <a:latin typeface="Courier New"/>
                          <a:ea typeface="Courier New"/>
                          <a:cs typeface="Courier New"/>
                          <a:sym typeface="Courier New"/>
                        </a:rPr>
                        <a:t>i</a:t>
                      </a:r>
                      <a:endParaRPr baseline="-25000">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undef</a:t>
                      </a:r>
                      <a:endParaRPr sz="1000">
                        <a:latin typeface="Courier New"/>
                        <a:ea typeface="Courier New"/>
                        <a:cs typeface="Courier New"/>
                        <a:sym typeface="Courier New"/>
                      </a:endParaRPr>
                    </a:p>
                  </a:txBody>
                  <a:tcPr marT="91425" marB="91425" marR="91425" marL="91425"/>
                </a:tc>
              </a:tr>
            </a:tbl>
          </a:graphicData>
        </a:graphic>
      </p:graphicFrame>
      <p:pic>
        <p:nvPicPr>
          <p:cNvPr id="383" name="Google Shape;383;p46"/>
          <p:cNvPicPr preferRelativeResize="0"/>
          <p:nvPr/>
        </p:nvPicPr>
        <p:blipFill>
          <a:blip r:embed="rId3">
            <a:alphaModFix/>
          </a:blip>
          <a:stretch>
            <a:fillRect/>
          </a:stretch>
        </p:blipFill>
        <p:spPr>
          <a:xfrm>
            <a:off x="1554300" y="2676163"/>
            <a:ext cx="1655875" cy="1655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SR Flip Flops</a:t>
            </a:r>
            <a:endParaRPr>
              <a:solidFill>
                <a:srgbClr val="0B5394"/>
              </a:solidFill>
            </a:endParaRPr>
          </a:p>
        </p:txBody>
      </p:sp>
      <p:sp>
        <p:nvSpPr>
          <p:cNvPr id="389" name="Google Shape;389;p47"/>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The main issue with latches is that changes to the inputs start changing the value instantly</a:t>
            </a:r>
            <a:endParaRPr sz="600">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To control when values update, we use</a:t>
            </a:r>
            <a:r>
              <a:rPr lang="en">
                <a:solidFill>
                  <a:srgbClr val="000000"/>
                </a:solidFill>
              </a:rPr>
              <a:t> an SR </a:t>
            </a:r>
            <a:r>
              <a:rPr i="1" lang="en">
                <a:solidFill>
                  <a:srgbClr val="000000"/>
                </a:solidFill>
              </a:rPr>
              <a:t>flip flop</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Flip flops are (clock) </a:t>
            </a:r>
            <a:r>
              <a:rPr i="1" lang="en">
                <a:solidFill>
                  <a:srgbClr val="000000"/>
                </a:solidFill>
              </a:rPr>
              <a:t>edge triggered</a:t>
            </a:r>
            <a:endParaRPr i="1">
              <a:solidFill>
                <a:srgbClr val="000000"/>
              </a:solidFill>
            </a:endParaRPr>
          </a:p>
        </p:txBody>
      </p:sp>
      <p:pic>
        <p:nvPicPr>
          <p:cNvPr id="390" name="Google Shape;390;p47"/>
          <p:cNvPicPr preferRelativeResize="0"/>
          <p:nvPr/>
        </p:nvPicPr>
        <p:blipFill>
          <a:blip r:embed="rId3">
            <a:alphaModFix/>
          </a:blip>
          <a:stretch>
            <a:fillRect/>
          </a:stretch>
        </p:blipFill>
        <p:spPr>
          <a:xfrm>
            <a:off x="1219200" y="2547225"/>
            <a:ext cx="3048000" cy="1905000"/>
          </a:xfrm>
          <a:prstGeom prst="rect">
            <a:avLst/>
          </a:prstGeom>
          <a:noFill/>
          <a:ln>
            <a:noFill/>
          </a:ln>
        </p:spPr>
      </p:pic>
      <p:pic>
        <p:nvPicPr>
          <p:cNvPr id="391" name="Google Shape;391;p47"/>
          <p:cNvPicPr preferRelativeResize="0"/>
          <p:nvPr/>
        </p:nvPicPr>
        <p:blipFill>
          <a:blip r:embed="rId4">
            <a:alphaModFix/>
          </a:blip>
          <a:stretch>
            <a:fillRect/>
          </a:stretch>
        </p:blipFill>
        <p:spPr>
          <a:xfrm>
            <a:off x="5860550" y="2702413"/>
            <a:ext cx="1594625" cy="1594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8"/>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JK</a:t>
            </a:r>
            <a:r>
              <a:rPr lang="en">
                <a:solidFill>
                  <a:srgbClr val="0B5394"/>
                </a:solidFill>
              </a:rPr>
              <a:t> Flip Flops</a:t>
            </a:r>
            <a:endParaRPr>
              <a:solidFill>
                <a:srgbClr val="0B5394"/>
              </a:solidFill>
            </a:endParaRPr>
          </a:p>
        </p:txBody>
      </p:sp>
      <p:sp>
        <p:nvSpPr>
          <p:cNvPr id="398" name="Google Shape;398;p48"/>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 JK flip flop is identical to an SR flip flop, except: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It uses the S=1, R=1 input combination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S and R are called J and K, since they don’t strictly mean set and reset, anymore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When J = 1 and K = 1, the bit is flipped (0 → 1, 1 </a:t>
            </a:r>
            <a:r>
              <a:rPr lang="en">
                <a:solidFill>
                  <a:schemeClr val="dk1"/>
                </a:solidFill>
              </a:rPr>
              <a:t>→</a:t>
            </a:r>
            <a:r>
              <a:rPr lang="en">
                <a:solidFill>
                  <a:srgbClr val="000000"/>
                </a:solidFill>
              </a:rPr>
              <a:t> 0)</a:t>
            </a:r>
            <a:endParaRPr>
              <a:solidFill>
                <a:srgbClr val="000000"/>
              </a:solidFill>
            </a:endParaRPr>
          </a:p>
        </p:txBody>
      </p:sp>
      <p:pic>
        <p:nvPicPr>
          <p:cNvPr id="399" name="Google Shape;399;p48"/>
          <p:cNvPicPr preferRelativeResize="0"/>
          <p:nvPr/>
        </p:nvPicPr>
        <p:blipFill>
          <a:blip r:embed="rId3">
            <a:alphaModFix/>
          </a:blip>
          <a:stretch>
            <a:fillRect/>
          </a:stretch>
        </p:blipFill>
        <p:spPr>
          <a:xfrm>
            <a:off x="1657273" y="2759550"/>
            <a:ext cx="1633356" cy="1633376"/>
          </a:xfrm>
          <a:prstGeom prst="rect">
            <a:avLst/>
          </a:prstGeom>
          <a:noFill/>
          <a:ln>
            <a:noFill/>
          </a:ln>
        </p:spPr>
      </p:pic>
      <p:graphicFrame>
        <p:nvGraphicFramePr>
          <p:cNvPr id="400" name="Google Shape;400;p48"/>
          <p:cNvGraphicFramePr/>
          <p:nvPr/>
        </p:nvGraphicFramePr>
        <p:xfrm>
          <a:off x="5529775" y="2599288"/>
          <a:ext cx="3000000" cy="3000000"/>
        </p:xfrm>
        <a:graphic>
          <a:graphicData uri="http://schemas.openxmlformats.org/drawingml/2006/table">
            <a:tbl>
              <a:tblPr>
                <a:noFill/>
                <a:tableStyleId>{07245EF1-B8EF-4922-ABD9-58B6FA67B589}</a:tableStyleId>
              </a:tblPr>
              <a:tblGrid>
                <a:gridCol w="598750"/>
                <a:gridCol w="620475"/>
                <a:gridCol w="624500"/>
              </a:tblGrid>
              <a:tr h="336150">
                <a:tc>
                  <a:txBody>
                    <a:bodyPr/>
                    <a:lstStyle/>
                    <a:p>
                      <a:pPr indent="0" lvl="0" marL="0" rtl="0" algn="ctr">
                        <a:spcBef>
                          <a:spcPts val="0"/>
                        </a:spcBef>
                        <a:spcAft>
                          <a:spcPts val="0"/>
                        </a:spcAft>
                        <a:buNone/>
                      </a:pPr>
                      <a:r>
                        <a:rPr b="1" i="1" lang="en"/>
                        <a:t>J</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K</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Q</a:t>
                      </a:r>
                      <a:r>
                        <a:rPr baseline="-25000" lang="en">
                          <a:latin typeface="Courier New"/>
                          <a:ea typeface="Courier New"/>
                          <a:cs typeface="Courier New"/>
                          <a:sym typeface="Courier New"/>
                        </a:rPr>
                        <a:t>i</a:t>
                      </a:r>
                      <a:endParaRPr baseline="-25000">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Q</a:t>
                      </a:r>
                      <a:r>
                        <a:rPr baseline="-25000" lang="en">
                          <a:solidFill>
                            <a:schemeClr val="dk1"/>
                          </a:solidFill>
                          <a:latin typeface="Courier New"/>
                          <a:ea typeface="Courier New"/>
                          <a:cs typeface="Courier New"/>
                          <a:sym typeface="Courier New"/>
                        </a:rPr>
                        <a:t>i</a:t>
                      </a:r>
                      <a:r>
                        <a:rPr lang="en">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9"/>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D</a:t>
            </a:r>
            <a:r>
              <a:rPr lang="en">
                <a:solidFill>
                  <a:srgbClr val="0B5394"/>
                </a:solidFill>
              </a:rPr>
              <a:t> Flip Flops</a:t>
            </a:r>
            <a:endParaRPr>
              <a:solidFill>
                <a:srgbClr val="0B5394"/>
              </a:solidFill>
            </a:endParaRPr>
          </a:p>
        </p:txBody>
      </p:sp>
      <p:sp>
        <p:nvSpPr>
          <p:cNvPr id="407" name="Google Shape;407;p49"/>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 D flip flop a much simpler concept:</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It has one input, 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When D = 1, the value is set to 1</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When D = 0, the value is set to 0</a:t>
            </a:r>
            <a:endParaRPr>
              <a:solidFill>
                <a:srgbClr val="000000"/>
              </a:solidFill>
            </a:endParaRPr>
          </a:p>
        </p:txBody>
      </p:sp>
      <p:graphicFrame>
        <p:nvGraphicFramePr>
          <p:cNvPr id="408" name="Google Shape;408;p49"/>
          <p:cNvGraphicFramePr/>
          <p:nvPr/>
        </p:nvGraphicFramePr>
        <p:xfrm>
          <a:off x="6524650" y="3003838"/>
          <a:ext cx="3000000" cy="3000000"/>
        </p:xfrm>
        <a:graphic>
          <a:graphicData uri="http://schemas.openxmlformats.org/drawingml/2006/table">
            <a:tbl>
              <a:tblPr>
                <a:noFill/>
                <a:tableStyleId>{07245EF1-B8EF-4922-ABD9-58B6FA67B589}</a:tableStyleId>
              </a:tblPr>
              <a:tblGrid>
                <a:gridCol w="620475"/>
                <a:gridCol w="624500"/>
              </a:tblGrid>
              <a:tr h="336150">
                <a:tc>
                  <a:txBody>
                    <a:bodyPr/>
                    <a:lstStyle/>
                    <a:p>
                      <a:pPr indent="0" lvl="0" marL="0" rtl="0" algn="ctr">
                        <a:spcBef>
                          <a:spcPts val="0"/>
                        </a:spcBef>
                        <a:spcAft>
                          <a:spcPts val="0"/>
                        </a:spcAft>
                        <a:buNone/>
                      </a:pPr>
                      <a:r>
                        <a:rPr b="1" i="1" lang="en"/>
                        <a:t>D</a:t>
                      </a:r>
                      <a:endParaRPr b="1" i="1"/>
                    </a:p>
                  </a:txBody>
                  <a:tcPr marT="91425" marB="91425" marR="91425" marL="91425">
                    <a:solidFill>
                      <a:srgbClr val="EFEFEF"/>
                    </a:solidFill>
                  </a:tcPr>
                </a:tc>
                <a:tc>
                  <a:txBody>
                    <a:bodyPr/>
                    <a:lstStyle/>
                    <a:p>
                      <a:pPr indent="0" lvl="0" marL="0" rtl="0" algn="ctr">
                        <a:spcBef>
                          <a:spcPts val="0"/>
                        </a:spcBef>
                        <a:spcAft>
                          <a:spcPts val="0"/>
                        </a:spcAft>
                        <a:buNone/>
                      </a:pPr>
                      <a:r>
                        <a:rPr b="1" i="1" lang="en"/>
                        <a:t>Q</a:t>
                      </a:r>
                      <a:r>
                        <a:rPr b="1" baseline="-25000" i="1" lang="en"/>
                        <a:t>i+1</a:t>
                      </a:r>
                      <a:endParaRPr b="1" baseline="-25000" i="1"/>
                    </a:p>
                  </a:txBody>
                  <a:tcPr marT="91425" marB="91425" marR="91425" marL="91425">
                    <a:solidFill>
                      <a:srgbClr val="EFEFEF"/>
                    </a:solidFill>
                  </a:tcPr>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0</a:t>
                      </a:r>
                      <a:endParaRPr baseline="-25000">
                        <a:latin typeface="Courier New"/>
                        <a:ea typeface="Courier New"/>
                        <a:cs typeface="Courier New"/>
                        <a:sym typeface="Courier New"/>
                      </a:endParaRPr>
                    </a:p>
                  </a:txBody>
                  <a:tcPr marT="91425" marB="91425" marR="91425" marL="91425"/>
                </a:tc>
              </a:tr>
              <a:tr h="336175">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bl>
          </a:graphicData>
        </a:graphic>
      </p:graphicFrame>
      <p:pic>
        <p:nvPicPr>
          <p:cNvPr id="409" name="Google Shape;409;p49"/>
          <p:cNvPicPr preferRelativeResize="0"/>
          <p:nvPr/>
        </p:nvPicPr>
        <p:blipFill>
          <a:blip r:embed="rId3">
            <a:alphaModFix/>
          </a:blip>
          <a:stretch>
            <a:fillRect/>
          </a:stretch>
        </p:blipFill>
        <p:spPr>
          <a:xfrm>
            <a:off x="3450535" y="2922188"/>
            <a:ext cx="2184225" cy="1440650"/>
          </a:xfrm>
          <a:prstGeom prst="rect">
            <a:avLst/>
          </a:prstGeom>
          <a:noFill/>
          <a:ln>
            <a:noFill/>
          </a:ln>
        </p:spPr>
      </p:pic>
      <p:pic>
        <p:nvPicPr>
          <p:cNvPr id="410" name="Google Shape;410;p49"/>
          <p:cNvPicPr preferRelativeResize="0"/>
          <p:nvPr/>
        </p:nvPicPr>
        <p:blipFill>
          <a:blip r:embed="rId4">
            <a:alphaModFix/>
          </a:blip>
          <a:stretch>
            <a:fillRect/>
          </a:stretch>
        </p:blipFill>
        <p:spPr>
          <a:xfrm>
            <a:off x="1134850" y="2812538"/>
            <a:ext cx="1659950" cy="1659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0"/>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b="1" lang="en" sz="3600">
                <a:solidFill>
                  <a:srgbClr val="073763"/>
                </a:solidFill>
                <a:latin typeface="Ubuntu"/>
                <a:ea typeface="Ubuntu"/>
                <a:cs typeface="Ubuntu"/>
                <a:sym typeface="Ubuntu"/>
              </a:rPr>
              <a:t>Registers</a:t>
            </a:r>
            <a:endParaRPr b="1" sz="3600">
              <a:solidFill>
                <a:srgbClr val="073763"/>
              </a:solidFill>
              <a:latin typeface="Ubuntu"/>
              <a:ea typeface="Ubuntu"/>
              <a:cs typeface="Ubuntu"/>
              <a:sym typeface="Ubuntu"/>
            </a:endParaRPr>
          </a:p>
        </p:txBody>
      </p:sp>
      <p:sp>
        <p:nvSpPr>
          <p:cNvPr id="416" name="Google Shape;416;p50"/>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Registers</a:t>
            </a:r>
            <a:endParaRPr>
              <a:solidFill>
                <a:srgbClr val="0B5394"/>
              </a:solidFill>
            </a:endParaRPr>
          </a:p>
        </p:txBody>
      </p:sp>
      <p:sp>
        <p:nvSpPr>
          <p:cNvPr id="422" name="Google Shape;422;p51"/>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 register is a high-speed memory component accessible to the CPU</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Special-purpose registers: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Program counter: Address of the next instruction to be executed</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Memory address register:  Address for memory storage/retrieval</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Memory buffer register:  Value to be stored to/the value retrieved from memory</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Status register:  A set of flags used for signalling (e.g. carry, overflow)</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General-purpose registers: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Registers used as operands in arithmetic operations</a:t>
            </a:r>
            <a:endParaRPr>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Registers</a:t>
            </a:r>
            <a:endParaRPr>
              <a:solidFill>
                <a:srgbClr val="0B5394"/>
              </a:solidFill>
            </a:endParaRPr>
          </a:p>
        </p:txBody>
      </p:sp>
      <p:sp>
        <p:nvSpPr>
          <p:cNvPr id="428" name="Google Shape;428;p52"/>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This is a 4-bit register with serial loading:</a:t>
            </a:r>
            <a:endParaRPr>
              <a:solidFill>
                <a:srgbClr val="000000"/>
              </a:solidFill>
            </a:endParaRPr>
          </a:p>
        </p:txBody>
      </p:sp>
      <p:pic>
        <p:nvPicPr>
          <p:cNvPr id="429" name="Google Shape;429;p52"/>
          <p:cNvPicPr preferRelativeResize="0"/>
          <p:nvPr/>
        </p:nvPicPr>
        <p:blipFill>
          <a:blip r:embed="rId3">
            <a:alphaModFix/>
          </a:blip>
          <a:stretch>
            <a:fillRect/>
          </a:stretch>
        </p:blipFill>
        <p:spPr>
          <a:xfrm>
            <a:off x="2517300" y="2466375"/>
            <a:ext cx="4109400" cy="1532475"/>
          </a:xfrm>
          <a:prstGeom prst="rect">
            <a:avLst/>
          </a:prstGeom>
          <a:noFill/>
          <a:ln>
            <a:noFill/>
          </a:ln>
        </p:spPr>
      </p:pic>
      <p:sp>
        <p:nvSpPr>
          <p:cNvPr id="430" name="Google Shape;430;p52"/>
          <p:cNvSpPr/>
          <p:nvPr/>
        </p:nvSpPr>
        <p:spPr>
          <a:xfrm>
            <a:off x="2465000" y="3701375"/>
            <a:ext cx="426900" cy="297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52"/>
          <p:cNvCxnSpPr/>
          <p:nvPr/>
        </p:nvCxnSpPr>
        <p:spPr>
          <a:xfrm rot="10800000">
            <a:off x="2771675" y="3890450"/>
            <a:ext cx="145500" cy="0"/>
          </a:xfrm>
          <a:prstGeom prst="straightConnector1">
            <a:avLst/>
          </a:prstGeom>
          <a:noFill/>
          <a:ln cap="flat" cmpd="sng" w="19050">
            <a:solidFill>
              <a:srgbClr val="000000"/>
            </a:solidFill>
            <a:prstDash val="solid"/>
            <a:round/>
            <a:headEnd len="med" w="med" type="none"/>
            <a:tailEnd len="med" w="med" type="none"/>
          </a:ln>
        </p:spPr>
      </p:cxnSp>
      <p:cxnSp>
        <p:nvCxnSpPr>
          <p:cNvPr id="432" name="Google Shape;432;p52"/>
          <p:cNvCxnSpPr/>
          <p:nvPr/>
        </p:nvCxnSpPr>
        <p:spPr>
          <a:xfrm rot="10800000">
            <a:off x="2771575" y="3885463"/>
            <a:ext cx="2100" cy="161700"/>
          </a:xfrm>
          <a:prstGeom prst="straightConnector1">
            <a:avLst/>
          </a:prstGeom>
          <a:noFill/>
          <a:ln cap="flat" cmpd="sng" w="19050">
            <a:solidFill>
              <a:srgbClr val="000000"/>
            </a:solidFill>
            <a:prstDash val="solid"/>
            <a:round/>
            <a:headEnd len="med" w="med" type="none"/>
            <a:tailEnd len="med" w="med" type="none"/>
          </a:ln>
        </p:spPr>
      </p:cxnSp>
      <p:cxnSp>
        <p:nvCxnSpPr>
          <p:cNvPr id="433" name="Google Shape;433;p52"/>
          <p:cNvCxnSpPr/>
          <p:nvPr/>
        </p:nvCxnSpPr>
        <p:spPr>
          <a:xfrm rot="10800000">
            <a:off x="2624038" y="4038088"/>
            <a:ext cx="145500" cy="0"/>
          </a:xfrm>
          <a:prstGeom prst="straightConnector1">
            <a:avLst/>
          </a:prstGeom>
          <a:noFill/>
          <a:ln cap="flat" cmpd="sng" w="19050">
            <a:solidFill>
              <a:srgbClr val="000000"/>
            </a:solidFill>
            <a:prstDash val="solid"/>
            <a:round/>
            <a:headEnd len="med" w="med" type="none"/>
            <a:tailEnd len="med" w="med" type="none"/>
          </a:ln>
        </p:spPr>
      </p:cxnSp>
      <p:cxnSp>
        <p:nvCxnSpPr>
          <p:cNvPr id="434" name="Google Shape;434;p52"/>
          <p:cNvCxnSpPr/>
          <p:nvPr/>
        </p:nvCxnSpPr>
        <p:spPr>
          <a:xfrm rot="10800000">
            <a:off x="2623938" y="3885463"/>
            <a:ext cx="2100" cy="161700"/>
          </a:xfrm>
          <a:prstGeom prst="straightConnector1">
            <a:avLst/>
          </a:prstGeom>
          <a:noFill/>
          <a:ln cap="flat" cmpd="sng" w="19050">
            <a:solidFill>
              <a:srgbClr val="000000"/>
            </a:solidFill>
            <a:prstDash val="solid"/>
            <a:round/>
            <a:headEnd len="med" w="med" type="none"/>
            <a:tailEnd len="med" w="med" type="none"/>
          </a:ln>
        </p:spPr>
      </p:cxnSp>
      <p:cxnSp>
        <p:nvCxnSpPr>
          <p:cNvPr id="435" name="Google Shape;435;p52"/>
          <p:cNvCxnSpPr/>
          <p:nvPr/>
        </p:nvCxnSpPr>
        <p:spPr>
          <a:xfrm rot="10800000">
            <a:off x="2476400" y="3890450"/>
            <a:ext cx="145500" cy="0"/>
          </a:xfrm>
          <a:prstGeom prst="straightConnector1">
            <a:avLst/>
          </a:prstGeom>
          <a:noFill/>
          <a:ln cap="flat" cmpd="sng" w="19050">
            <a:solidFill>
              <a:srgbClr val="000000"/>
            </a:solidFill>
            <a:prstDash val="solid"/>
            <a:round/>
            <a:headEnd len="med" w="med" type="none"/>
            <a:tailEnd len="med" w="med" type="none"/>
          </a:ln>
        </p:spPr>
      </p:cxnSp>
      <p:cxnSp>
        <p:nvCxnSpPr>
          <p:cNvPr id="436" name="Google Shape;436;p52"/>
          <p:cNvCxnSpPr/>
          <p:nvPr/>
        </p:nvCxnSpPr>
        <p:spPr>
          <a:xfrm rot="10800000">
            <a:off x="2481063" y="3885463"/>
            <a:ext cx="2100" cy="161700"/>
          </a:xfrm>
          <a:prstGeom prst="straightConnector1">
            <a:avLst/>
          </a:prstGeom>
          <a:noFill/>
          <a:ln cap="flat" cmpd="sng" w="19050">
            <a:solidFill>
              <a:srgbClr val="000000"/>
            </a:solidFill>
            <a:prstDash val="solid"/>
            <a:round/>
            <a:headEnd len="med" w="med" type="none"/>
            <a:tailEnd len="med" w="med" type="none"/>
          </a:ln>
        </p:spPr>
      </p:cxnSp>
      <p:cxnSp>
        <p:nvCxnSpPr>
          <p:cNvPr id="437" name="Google Shape;437;p52"/>
          <p:cNvCxnSpPr/>
          <p:nvPr/>
        </p:nvCxnSpPr>
        <p:spPr>
          <a:xfrm rot="10800000">
            <a:off x="2333525" y="4038088"/>
            <a:ext cx="145500" cy="0"/>
          </a:xfrm>
          <a:prstGeom prst="straightConnector1">
            <a:avLst/>
          </a:prstGeom>
          <a:noFill/>
          <a:ln cap="flat" cmpd="sng" w="19050">
            <a:solidFill>
              <a:srgbClr val="000000"/>
            </a:solidFill>
            <a:prstDash val="solid"/>
            <a:round/>
            <a:headEnd len="med" w="med" type="none"/>
            <a:tailEnd len="med" w="med" type="none"/>
          </a:ln>
        </p:spPr>
      </p:cxnSp>
      <p:cxnSp>
        <p:nvCxnSpPr>
          <p:cNvPr id="438" name="Google Shape;438;p52"/>
          <p:cNvCxnSpPr/>
          <p:nvPr/>
        </p:nvCxnSpPr>
        <p:spPr>
          <a:xfrm rot="10800000">
            <a:off x="2333425" y="3885463"/>
            <a:ext cx="2100" cy="161700"/>
          </a:xfrm>
          <a:prstGeom prst="straightConnector1">
            <a:avLst/>
          </a:prstGeom>
          <a:noFill/>
          <a:ln cap="flat" cmpd="sng" w="19050">
            <a:solidFill>
              <a:srgbClr val="000000"/>
            </a:solidFill>
            <a:prstDash val="solid"/>
            <a:round/>
            <a:headEnd len="med" w="med" type="none"/>
            <a:tailEnd len="med" w="med" type="none"/>
          </a:ln>
        </p:spPr>
      </p:cxnSp>
      <p:cxnSp>
        <p:nvCxnSpPr>
          <p:cNvPr id="439" name="Google Shape;439;p52"/>
          <p:cNvCxnSpPr/>
          <p:nvPr/>
        </p:nvCxnSpPr>
        <p:spPr>
          <a:xfrm rot="10800000">
            <a:off x="2185888" y="3890450"/>
            <a:ext cx="145500" cy="0"/>
          </a:xfrm>
          <a:prstGeom prst="straightConnector1">
            <a:avLst/>
          </a:prstGeom>
          <a:noFill/>
          <a:ln cap="flat" cmpd="sng" w="19050">
            <a:solidFill>
              <a:srgbClr val="000000"/>
            </a:solidFill>
            <a:prstDash val="solid"/>
            <a:round/>
            <a:headEnd len="med" w="med" type="none"/>
            <a:tailEnd len="med" w="med" type="none"/>
          </a:ln>
        </p:spPr>
      </p:cxnSp>
      <p:cxnSp>
        <p:nvCxnSpPr>
          <p:cNvPr id="440" name="Google Shape;440;p52"/>
          <p:cNvCxnSpPr/>
          <p:nvPr/>
        </p:nvCxnSpPr>
        <p:spPr>
          <a:xfrm rot="10800000">
            <a:off x="2195313" y="3885463"/>
            <a:ext cx="2100" cy="161700"/>
          </a:xfrm>
          <a:prstGeom prst="straightConnector1">
            <a:avLst/>
          </a:prstGeom>
          <a:noFill/>
          <a:ln cap="flat" cmpd="sng" w="19050">
            <a:solidFill>
              <a:srgbClr val="000000"/>
            </a:solidFill>
            <a:prstDash val="solid"/>
            <a:round/>
            <a:headEnd len="med" w="med" type="none"/>
            <a:tailEnd len="med" w="med" type="none"/>
          </a:ln>
        </p:spPr>
      </p:cxnSp>
      <p:cxnSp>
        <p:nvCxnSpPr>
          <p:cNvPr id="441" name="Google Shape;441;p52"/>
          <p:cNvCxnSpPr/>
          <p:nvPr/>
        </p:nvCxnSpPr>
        <p:spPr>
          <a:xfrm rot="10800000">
            <a:off x="2047775" y="4038088"/>
            <a:ext cx="145500" cy="0"/>
          </a:xfrm>
          <a:prstGeom prst="straightConnector1">
            <a:avLst/>
          </a:prstGeom>
          <a:noFill/>
          <a:ln cap="flat" cmpd="sng" w="19050">
            <a:solidFill>
              <a:srgbClr val="000000"/>
            </a:solidFill>
            <a:prstDash val="solid"/>
            <a:round/>
            <a:headEnd len="med" w="med" type="none"/>
            <a:tailEnd len="med" w="med" type="none"/>
          </a:ln>
        </p:spPr>
      </p:cxnSp>
      <p:cxnSp>
        <p:nvCxnSpPr>
          <p:cNvPr id="442" name="Google Shape;442;p52"/>
          <p:cNvCxnSpPr/>
          <p:nvPr/>
        </p:nvCxnSpPr>
        <p:spPr>
          <a:xfrm rot="10800000">
            <a:off x="2047675" y="3885463"/>
            <a:ext cx="2100" cy="161700"/>
          </a:xfrm>
          <a:prstGeom prst="straightConnector1">
            <a:avLst/>
          </a:prstGeom>
          <a:noFill/>
          <a:ln cap="flat" cmpd="sng" w="19050">
            <a:solidFill>
              <a:srgbClr val="000000"/>
            </a:solidFill>
            <a:prstDash val="solid"/>
            <a:round/>
            <a:headEnd len="med" w="med" type="none"/>
            <a:tailEnd len="med" w="med" type="none"/>
          </a:ln>
        </p:spPr>
      </p:cxnSp>
      <p:cxnSp>
        <p:nvCxnSpPr>
          <p:cNvPr id="443" name="Google Shape;443;p52"/>
          <p:cNvCxnSpPr/>
          <p:nvPr/>
        </p:nvCxnSpPr>
        <p:spPr>
          <a:xfrm rot="10800000">
            <a:off x="1900138" y="3890450"/>
            <a:ext cx="145500" cy="0"/>
          </a:xfrm>
          <a:prstGeom prst="straightConnector1">
            <a:avLst/>
          </a:prstGeom>
          <a:noFill/>
          <a:ln cap="flat" cmpd="sng" w="19050">
            <a:solidFill>
              <a:srgbClr val="000000"/>
            </a:solidFill>
            <a:prstDash val="solid"/>
            <a:round/>
            <a:headEnd len="med" w="med" type="none"/>
            <a:tailEnd len="med" w="med" type="none"/>
          </a:ln>
        </p:spPr>
      </p:cxnSp>
      <p:sp>
        <p:nvSpPr>
          <p:cNvPr id="444" name="Google Shape;444;p52"/>
          <p:cNvSpPr txBox="1"/>
          <p:nvPr/>
        </p:nvSpPr>
        <p:spPr>
          <a:xfrm>
            <a:off x="1398175" y="3685750"/>
            <a:ext cx="475500" cy="465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Clk</a:t>
            </a:r>
            <a:endParaRPr baseline="-25000" sz="12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Finite State Machines (FSMs)</a:t>
            </a:r>
            <a:endParaRPr>
              <a:solidFill>
                <a:srgbClr val="0B5394"/>
              </a:solidFill>
            </a:endParaRPr>
          </a:p>
        </p:txBody>
      </p:sp>
      <p:sp>
        <p:nvSpPr>
          <p:cNvPr id="81" name="Google Shape;81;p17"/>
          <p:cNvSpPr txBox="1"/>
          <p:nvPr>
            <p:ph idx="1" type="body"/>
          </p:nvPr>
        </p:nvSpPr>
        <p:spPr>
          <a:xfrm>
            <a:off x="345125" y="1152475"/>
            <a:ext cx="83115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Also called finite state automata (singular:  finite state automaton)</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A model which as a finite number of states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Inputs may cause transitions between those states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They are used to model situations where we care about </a:t>
            </a:r>
            <a:r>
              <a:rPr i="1" lang="en">
                <a:solidFill>
                  <a:srgbClr val="000000"/>
                </a:solidFill>
              </a:rPr>
              <a:t>what happened before</a:t>
            </a:r>
            <a:endParaRPr i="1">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This is a state machine that differentiates between strings that end with </a:t>
            </a:r>
            <a:r>
              <a:rPr lang="en">
                <a:solidFill>
                  <a:srgbClr val="000000"/>
                </a:solidFill>
                <a:latin typeface="Courier New"/>
                <a:ea typeface="Courier New"/>
                <a:cs typeface="Courier New"/>
                <a:sym typeface="Courier New"/>
              </a:rPr>
              <a:t>a</a:t>
            </a:r>
            <a:r>
              <a:rPr lang="en">
                <a:solidFill>
                  <a:srgbClr val="000000"/>
                </a:solidFill>
              </a:rPr>
              <a:t> and strings that end with </a:t>
            </a:r>
            <a:r>
              <a:rPr lang="en">
                <a:solidFill>
                  <a:srgbClr val="000000"/>
                </a:solidFill>
                <a:latin typeface="Courier New"/>
                <a:ea typeface="Courier New"/>
                <a:cs typeface="Courier New"/>
                <a:sym typeface="Courier New"/>
              </a:rPr>
              <a:t>b</a:t>
            </a:r>
            <a:r>
              <a:rPr lang="en">
                <a:solidFill>
                  <a:srgbClr val="000000"/>
                </a:solidFill>
              </a:rPr>
              <a:t>:</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82" name="Google Shape;82;p17"/>
          <p:cNvSpPr txBox="1"/>
          <p:nvPr/>
        </p:nvSpPr>
        <p:spPr>
          <a:xfrm>
            <a:off x="228600" y="4816200"/>
            <a:ext cx="25662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Drawn using </a:t>
            </a:r>
            <a:r>
              <a:rPr i="1" lang="en" sz="1000" u="sng">
                <a:solidFill>
                  <a:schemeClr val="hlink"/>
                </a:solidFill>
                <a:hlinkClick r:id="rId3"/>
              </a:rPr>
              <a:t>http://madebyevan.com/fsm/</a:t>
            </a:r>
            <a:endParaRPr i="1" sz="1000"/>
          </a:p>
        </p:txBody>
      </p:sp>
      <p:pic>
        <p:nvPicPr>
          <p:cNvPr id="83" name="Google Shape;83;p17"/>
          <p:cNvPicPr preferRelativeResize="0"/>
          <p:nvPr/>
        </p:nvPicPr>
        <p:blipFill>
          <a:blip r:embed="rId4">
            <a:alphaModFix/>
          </a:blip>
          <a:stretch>
            <a:fillRect/>
          </a:stretch>
        </p:blipFill>
        <p:spPr>
          <a:xfrm>
            <a:off x="3102523" y="3556575"/>
            <a:ext cx="2938977" cy="1183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3"/>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Registers</a:t>
            </a:r>
            <a:endParaRPr>
              <a:solidFill>
                <a:srgbClr val="0B5394"/>
              </a:solidFill>
            </a:endParaRPr>
          </a:p>
        </p:txBody>
      </p:sp>
      <p:sp>
        <p:nvSpPr>
          <p:cNvPr id="451" name="Google Shape;451;p53"/>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This is a 4-bit register with parallel loading:</a:t>
            </a:r>
            <a:endParaRPr>
              <a:solidFill>
                <a:srgbClr val="000000"/>
              </a:solidFill>
            </a:endParaRPr>
          </a:p>
        </p:txBody>
      </p:sp>
      <p:sp>
        <p:nvSpPr>
          <p:cNvPr id="452" name="Google Shape;452;p53"/>
          <p:cNvSpPr txBox="1"/>
          <p:nvPr/>
        </p:nvSpPr>
        <p:spPr>
          <a:xfrm>
            <a:off x="4598950" y="18797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p:txBody>
      </p:sp>
      <p:sp>
        <p:nvSpPr>
          <p:cNvPr id="453" name="Google Shape;453;p53"/>
          <p:cNvSpPr txBox="1"/>
          <p:nvPr/>
        </p:nvSpPr>
        <p:spPr>
          <a:xfrm>
            <a:off x="4931426" y="18797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Q</a:t>
            </a:r>
            <a:endParaRPr sz="800">
              <a:latin typeface="Courier New"/>
              <a:ea typeface="Courier New"/>
              <a:cs typeface="Courier New"/>
              <a:sym typeface="Courier New"/>
            </a:endParaRPr>
          </a:p>
        </p:txBody>
      </p:sp>
      <p:sp>
        <p:nvSpPr>
          <p:cNvPr id="454" name="Google Shape;454;p53"/>
          <p:cNvSpPr/>
          <p:nvPr/>
        </p:nvSpPr>
        <p:spPr>
          <a:xfrm rot="5400000">
            <a:off x="4633884" y="2274795"/>
            <a:ext cx="126300" cy="873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p:nvPr/>
        </p:nvSpPr>
        <p:spPr>
          <a:xfrm>
            <a:off x="4657900" y="1938000"/>
            <a:ext cx="475500" cy="51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3"/>
          <p:cNvSpPr txBox="1"/>
          <p:nvPr/>
        </p:nvSpPr>
        <p:spPr>
          <a:xfrm>
            <a:off x="3755375" y="18646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0</a:t>
            </a:r>
            <a:endParaRPr baseline="-25000" sz="1200">
              <a:latin typeface="Courier New"/>
              <a:ea typeface="Courier New"/>
              <a:cs typeface="Courier New"/>
              <a:sym typeface="Courier New"/>
            </a:endParaRPr>
          </a:p>
        </p:txBody>
      </p:sp>
      <p:sp>
        <p:nvSpPr>
          <p:cNvPr id="457" name="Google Shape;457;p53"/>
          <p:cNvSpPr txBox="1"/>
          <p:nvPr/>
        </p:nvSpPr>
        <p:spPr>
          <a:xfrm>
            <a:off x="5631261" y="1864675"/>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0</a:t>
            </a:r>
            <a:endParaRPr baseline="-25000" sz="1200">
              <a:latin typeface="Courier New"/>
              <a:ea typeface="Courier New"/>
              <a:cs typeface="Courier New"/>
              <a:sym typeface="Courier New"/>
            </a:endParaRPr>
          </a:p>
        </p:txBody>
      </p:sp>
      <p:cxnSp>
        <p:nvCxnSpPr>
          <p:cNvPr id="458" name="Google Shape;458;p53"/>
          <p:cNvCxnSpPr/>
          <p:nvPr/>
        </p:nvCxnSpPr>
        <p:spPr>
          <a:xfrm rot="10800000">
            <a:off x="4190858" y="20455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459" name="Google Shape;459;p53"/>
          <p:cNvCxnSpPr/>
          <p:nvPr/>
        </p:nvCxnSpPr>
        <p:spPr>
          <a:xfrm rot="10800000">
            <a:off x="5132934" y="20455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460" name="Google Shape;460;p53"/>
          <p:cNvCxnSpPr/>
          <p:nvPr/>
        </p:nvCxnSpPr>
        <p:spPr>
          <a:xfrm flipH="1">
            <a:off x="4434695" y="2325100"/>
            <a:ext cx="223200" cy="900"/>
          </a:xfrm>
          <a:prstGeom prst="straightConnector1">
            <a:avLst/>
          </a:prstGeom>
          <a:noFill/>
          <a:ln cap="flat" cmpd="sng" w="19050">
            <a:solidFill>
              <a:schemeClr val="dk2"/>
            </a:solidFill>
            <a:prstDash val="solid"/>
            <a:round/>
            <a:headEnd len="med" w="med" type="none"/>
            <a:tailEnd len="med" w="med" type="none"/>
          </a:ln>
        </p:spPr>
      </p:cxnSp>
      <p:sp>
        <p:nvSpPr>
          <p:cNvPr id="461" name="Google Shape;461;p53"/>
          <p:cNvSpPr txBox="1"/>
          <p:nvPr/>
        </p:nvSpPr>
        <p:spPr>
          <a:xfrm>
            <a:off x="4598950" y="25655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p:txBody>
      </p:sp>
      <p:sp>
        <p:nvSpPr>
          <p:cNvPr id="462" name="Google Shape;462;p53"/>
          <p:cNvSpPr txBox="1"/>
          <p:nvPr/>
        </p:nvSpPr>
        <p:spPr>
          <a:xfrm>
            <a:off x="4931426" y="25655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Q</a:t>
            </a:r>
            <a:endParaRPr sz="800">
              <a:latin typeface="Courier New"/>
              <a:ea typeface="Courier New"/>
              <a:cs typeface="Courier New"/>
              <a:sym typeface="Courier New"/>
            </a:endParaRPr>
          </a:p>
        </p:txBody>
      </p:sp>
      <p:sp>
        <p:nvSpPr>
          <p:cNvPr id="463" name="Google Shape;463;p53"/>
          <p:cNvSpPr/>
          <p:nvPr/>
        </p:nvSpPr>
        <p:spPr>
          <a:xfrm rot="5400000">
            <a:off x="4633884" y="2960595"/>
            <a:ext cx="126300" cy="873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3"/>
          <p:cNvSpPr/>
          <p:nvPr/>
        </p:nvSpPr>
        <p:spPr>
          <a:xfrm>
            <a:off x="4657900" y="2623800"/>
            <a:ext cx="475500" cy="51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3755375" y="25504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1</a:t>
            </a:r>
            <a:endParaRPr baseline="-25000" sz="1200">
              <a:latin typeface="Courier New"/>
              <a:ea typeface="Courier New"/>
              <a:cs typeface="Courier New"/>
              <a:sym typeface="Courier New"/>
            </a:endParaRPr>
          </a:p>
        </p:txBody>
      </p:sp>
      <p:sp>
        <p:nvSpPr>
          <p:cNvPr id="466" name="Google Shape;466;p53"/>
          <p:cNvSpPr txBox="1"/>
          <p:nvPr/>
        </p:nvSpPr>
        <p:spPr>
          <a:xfrm>
            <a:off x="5631261" y="2550475"/>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1</a:t>
            </a:r>
            <a:endParaRPr baseline="-25000" sz="1200">
              <a:latin typeface="Courier New"/>
              <a:ea typeface="Courier New"/>
              <a:cs typeface="Courier New"/>
              <a:sym typeface="Courier New"/>
            </a:endParaRPr>
          </a:p>
        </p:txBody>
      </p:sp>
      <p:cxnSp>
        <p:nvCxnSpPr>
          <p:cNvPr id="467" name="Google Shape;467;p53"/>
          <p:cNvCxnSpPr/>
          <p:nvPr/>
        </p:nvCxnSpPr>
        <p:spPr>
          <a:xfrm rot="10800000">
            <a:off x="4190858" y="27313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468" name="Google Shape;468;p53"/>
          <p:cNvCxnSpPr/>
          <p:nvPr/>
        </p:nvCxnSpPr>
        <p:spPr>
          <a:xfrm rot="10800000">
            <a:off x="5132934" y="27313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469" name="Google Shape;469;p53"/>
          <p:cNvCxnSpPr/>
          <p:nvPr/>
        </p:nvCxnSpPr>
        <p:spPr>
          <a:xfrm flipH="1">
            <a:off x="4434695" y="3010900"/>
            <a:ext cx="223200" cy="900"/>
          </a:xfrm>
          <a:prstGeom prst="straightConnector1">
            <a:avLst/>
          </a:prstGeom>
          <a:noFill/>
          <a:ln cap="flat" cmpd="sng" w="19050">
            <a:solidFill>
              <a:schemeClr val="dk2"/>
            </a:solidFill>
            <a:prstDash val="solid"/>
            <a:round/>
            <a:headEnd len="med" w="med" type="none"/>
            <a:tailEnd len="med" w="med" type="none"/>
          </a:ln>
        </p:spPr>
      </p:cxnSp>
      <p:sp>
        <p:nvSpPr>
          <p:cNvPr id="470" name="Google Shape;470;p53"/>
          <p:cNvSpPr txBox="1"/>
          <p:nvPr/>
        </p:nvSpPr>
        <p:spPr>
          <a:xfrm>
            <a:off x="4598950" y="32513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p:txBody>
      </p:sp>
      <p:sp>
        <p:nvSpPr>
          <p:cNvPr id="471" name="Google Shape;471;p53"/>
          <p:cNvSpPr txBox="1"/>
          <p:nvPr/>
        </p:nvSpPr>
        <p:spPr>
          <a:xfrm>
            <a:off x="4931426" y="32513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Q</a:t>
            </a:r>
            <a:endParaRPr sz="800">
              <a:latin typeface="Courier New"/>
              <a:ea typeface="Courier New"/>
              <a:cs typeface="Courier New"/>
              <a:sym typeface="Courier New"/>
            </a:endParaRPr>
          </a:p>
        </p:txBody>
      </p:sp>
      <p:sp>
        <p:nvSpPr>
          <p:cNvPr id="472" name="Google Shape;472;p53"/>
          <p:cNvSpPr/>
          <p:nvPr/>
        </p:nvSpPr>
        <p:spPr>
          <a:xfrm rot="5400000">
            <a:off x="4633884" y="3646395"/>
            <a:ext cx="126300" cy="873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3"/>
          <p:cNvSpPr/>
          <p:nvPr/>
        </p:nvSpPr>
        <p:spPr>
          <a:xfrm>
            <a:off x="4657900" y="3309600"/>
            <a:ext cx="475500" cy="51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3"/>
          <p:cNvSpPr txBox="1"/>
          <p:nvPr/>
        </p:nvSpPr>
        <p:spPr>
          <a:xfrm>
            <a:off x="3755375" y="32362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2</a:t>
            </a:r>
            <a:endParaRPr baseline="-25000" sz="1200">
              <a:latin typeface="Courier New"/>
              <a:ea typeface="Courier New"/>
              <a:cs typeface="Courier New"/>
              <a:sym typeface="Courier New"/>
            </a:endParaRPr>
          </a:p>
        </p:txBody>
      </p:sp>
      <p:sp>
        <p:nvSpPr>
          <p:cNvPr id="475" name="Google Shape;475;p53"/>
          <p:cNvSpPr txBox="1"/>
          <p:nvPr/>
        </p:nvSpPr>
        <p:spPr>
          <a:xfrm>
            <a:off x="5631261" y="3236275"/>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2</a:t>
            </a:r>
            <a:endParaRPr baseline="-25000" sz="1200">
              <a:latin typeface="Courier New"/>
              <a:ea typeface="Courier New"/>
              <a:cs typeface="Courier New"/>
              <a:sym typeface="Courier New"/>
            </a:endParaRPr>
          </a:p>
        </p:txBody>
      </p:sp>
      <p:cxnSp>
        <p:nvCxnSpPr>
          <p:cNvPr id="476" name="Google Shape;476;p53"/>
          <p:cNvCxnSpPr/>
          <p:nvPr/>
        </p:nvCxnSpPr>
        <p:spPr>
          <a:xfrm rot="10800000">
            <a:off x="4190858" y="34171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477" name="Google Shape;477;p53"/>
          <p:cNvCxnSpPr/>
          <p:nvPr/>
        </p:nvCxnSpPr>
        <p:spPr>
          <a:xfrm rot="10800000">
            <a:off x="5132934" y="34171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478" name="Google Shape;478;p53"/>
          <p:cNvCxnSpPr/>
          <p:nvPr/>
        </p:nvCxnSpPr>
        <p:spPr>
          <a:xfrm flipH="1">
            <a:off x="4434695" y="3696700"/>
            <a:ext cx="223200" cy="900"/>
          </a:xfrm>
          <a:prstGeom prst="straightConnector1">
            <a:avLst/>
          </a:prstGeom>
          <a:noFill/>
          <a:ln cap="flat" cmpd="sng" w="19050">
            <a:solidFill>
              <a:schemeClr val="dk2"/>
            </a:solidFill>
            <a:prstDash val="solid"/>
            <a:round/>
            <a:headEnd len="med" w="med" type="none"/>
            <a:tailEnd len="med" w="med" type="none"/>
          </a:ln>
        </p:spPr>
      </p:cxnSp>
      <p:sp>
        <p:nvSpPr>
          <p:cNvPr id="479" name="Google Shape;479;p53"/>
          <p:cNvSpPr txBox="1"/>
          <p:nvPr/>
        </p:nvSpPr>
        <p:spPr>
          <a:xfrm>
            <a:off x="4598950" y="39371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p:txBody>
      </p:sp>
      <p:sp>
        <p:nvSpPr>
          <p:cNvPr id="480" name="Google Shape;480;p53"/>
          <p:cNvSpPr txBox="1"/>
          <p:nvPr/>
        </p:nvSpPr>
        <p:spPr>
          <a:xfrm>
            <a:off x="4931426" y="39371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Q</a:t>
            </a:r>
            <a:endParaRPr sz="800">
              <a:latin typeface="Courier New"/>
              <a:ea typeface="Courier New"/>
              <a:cs typeface="Courier New"/>
              <a:sym typeface="Courier New"/>
            </a:endParaRPr>
          </a:p>
        </p:txBody>
      </p:sp>
      <p:sp>
        <p:nvSpPr>
          <p:cNvPr id="481" name="Google Shape;481;p53"/>
          <p:cNvSpPr/>
          <p:nvPr/>
        </p:nvSpPr>
        <p:spPr>
          <a:xfrm rot="5400000">
            <a:off x="4633884" y="4332195"/>
            <a:ext cx="126300" cy="873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3"/>
          <p:cNvSpPr/>
          <p:nvPr/>
        </p:nvSpPr>
        <p:spPr>
          <a:xfrm>
            <a:off x="4657900" y="3995400"/>
            <a:ext cx="475500" cy="51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3"/>
          <p:cNvSpPr txBox="1"/>
          <p:nvPr/>
        </p:nvSpPr>
        <p:spPr>
          <a:xfrm>
            <a:off x="3755375" y="39220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3</a:t>
            </a:r>
            <a:endParaRPr baseline="-25000" sz="1200">
              <a:latin typeface="Courier New"/>
              <a:ea typeface="Courier New"/>
              <a:cs typeface="Courier New"/>
              <a:sym typeface="Courier New"/>
            </a:endParaRPr>
          </a:p>
        </p:txBody>
      </p:sp>
      <p:sp>
        <p:nvSpPr>
          <p:cNvPr id="484" name="Google Shape;484;p53"/>
          <p:cNvSpPr txBox="1"/>
          <p:nvPr/>
        </p:nvSpPr>
        <p:spPr>
          <a:xfrm>
            <a:off x="5631261" y="3922075"/>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3</a:t>
            </a:r>
            <a:endParaRPr baseline="-25000" sz="1200">
              <a:latin typeface="Courier New"/>
              <a:ea typeface="Courier New"/>
              <a:cs typeface="Courier New"/>
              <a:sym typeface="Courier New"/>
            </a:endParaRPr>
          </a:p>
        </p:txBody>
      </p:sp>
      <p:cxnSp>
        <p:nvCxnSpPr>
          <p:cNvPr id="485" name="Google Shape;485;p53"/>
          <p:cNvCxnSpPr/>
          <p:nvPr/>
        </p:nvCxnSpPr>
        <p:spPr>
          <a:xfrm rot="10800000">
            <a:off x="4190858" y="41029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486" name="Google Shape;486;p53"/>
          <p:cNvCxnSpPr/>
          <p:nvPr/>
        </p:nvCxnSpPr>
        <p:spPr>
          <a:xfrm rot="10800000">
            <a:off x="5132934" y="41029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487" name="Google Shape;487;p53"/>
          <p:cNvCxnSpPr/>
          <p:nvPr/>
        </p:nvCxnSpPr>
        <p:spPr>
          <a:xfrm flipH="1">
            <a:off x="4434695" y="4382500"/>
            <a:ext cx="223200" cy="900"/>
          </a:xfrm>
          <a:prstGeom prst="straightConnector1">
            <a:avLst/>
          </a:prstGeom>
          <a:noFill/>
          <a:ln cap="flat" cmpd="sng" w="19050">
            <a:solidFill>
              <a:schemeClr val="dk2"/>
            </a:solidFill>
            <a:prstDash val="solid"/>
            <a:round/>
            <a:headEnd len="med" w="med" type="none"/>
            <a:tailEnd len="med" w="med" type="none"/>
          </a:ln>
        </p:spPr>
      </p:cxnSp>
      <p:cxnSp>
        <p:nvCxnSpPr>
          <p:cNvPr id="488" name="Google Shape;488;p53"/>
          <p:cNvCxnSpPr/>
          <p:nvPr/>
        </p:nvCxnSpPr>
        <p:spPr>
          <a:xfrm rot="10800000">
            <a:off x="4434575" y="2325950"/>
            <a:ext cx="6600" cy="2174100"/>
          </a:xfrm>
          <a:prstGeom prst="straightConnector1">
            <a:avLst/>
          </a:prstGeom>
          <a:noFill/>
          <a:ln cap="flat" cmpd="sng" w="19050">
            <a:solidFill>
              <a:schemeClr val="dk2"/>
            </a:solidFill>
            <a:prstDash val="solid"/>
            <a:round/>
            <a:headEnd len="med" w="med" type="none"/>
            <a:tailEnd len="med" w="med" type="none"/>
          </a:ln>
        </p:spPr>
      </p:cxnSp>
      <p:cxnSp>
        <p:nvCxnSpPr>
          <p:cNvPr id="489" name="Google Shape;489;p53"/>
          <p:cNvCxnSpPr/>
          <p:nvPr/>
        </p:nvCxnSpPr>
        <p:spPr>
          <a:xfrm rot="10800000">
            <a:off x="4295675" y="4500050"/>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490" name="Google Shape;490;p53"/>
          <p:cNvCxnSpPr/>
          <p:nvPr/>
        </p:nvCxnSpPr>
        <p:spPr>
          <a:xfrm rot="10800000">
            <a:off x="4295575"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491" name="Google Shape;491;p53"/>
          <p:cNvCxnSpPr/>
          <p:nvPr/>
        </p:nvCxnSpPr>
        <p:spPr>
          <a:xfrm rot="10800000">
            <a:off x="4148038" y="4647688"/>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492" name="Google Shape;492;p53"/>
          <p:cNvCxnSpPr/>
          <p:nvPr/>
        </p:nvCxnSpPr>
        <p:spPr>
          <a:xfrm rot="10800000">
            <a:off x="4147938"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493" name="Google Shape;493;p53"/>
          <p:cNvCxnSpPr/>
          <p:nvPr/>
        </p:nvCxnSpPr>
        <p:spPr>
          <a:xfrm rot="10800000">
            <a:off x="4000400" y="4500050"/>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494" name="Google Shape;494;p53"/>
          <p:cNvCxnSpPr/>
          <p:nvPr/>
        </p:nvCxnSpPr>
        <p:spPr>
          <a:xfrm rot="10800000">
            <a:off x="4005063"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495" name="Google Shape;495;p53"/>
          <p:cNvCxnSpPr/>
          <p:nvPr/>
        </p:nvCxnSpPr>
        <p:spPr>
          <a:xfrm rot="10800000">
            <a:off x="3857525" y="4647688"/>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496" name="Google Shape;496;p53"/>
          <p:cNvCxnSpPr/>
          <p:nvPr/>
        </p:nvCxnSpPr>
        <p:spPr>
          <a:xfrm rot="10800000">
            <a:off x="3857425"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497" name="Google Shape;497;p53"/>
          <p:cNvCxnSpPr/>
          <p:nvPr/>
        </p:nvCxnSpPr>
        <p:spPr>
          <a:xfrm rot="10800000">
            <a:off x="3709888" y="4500050"/>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498" name="Google Shape;498;p53"/>
          <p:cNvCxnSpPr/>
          <p:nvPr/>
        </p:nvCxnSpPr>
        <p:spPr>
          <a:xfrm rot="10800000">
            <a:off x="3719313"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499" name="Google Shape;499;p53"/>
          <p:cNvCxnSpPr/>
          <p:nvPr/>
        </p:nvCxnSpPr>
        <p:spPr>
          <a:xfrm rot="10800000">
            <a:off x="3571775" y="4647688"/>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500" name="Google Shape;500;p53"/>
          <p:cNvCxnSpPr/>
          <p:nvPr/>
        </p:nvCxnSpPr>
        <p:spPr>
          <a:xfrm rot="10800000">
            <a:off x="3571675"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501" name="Google Shape;501;p53"/>
          <p:cNvCxnSpPr/>
          <p:nvPr/>
        </p:nvCxnSpPr>
        <p:spPr>
          <a:xfrm rot="10800000">
            <a:off x="3424138" y="4500050"/>
            <a:ext cx="145500" cy="0"/>
          </a:xfrm>
          <a:prstGeom prst="straightConnector1">
            <a:avLst/>
          </a:prstGeom>
          <a:noFill/>
          <a:ln cap="flat" cmpd="sng" w="19050">
            <a:solidFill>
              <a:schemeClr val="dk2"/>
            </a:solidFill>
            <a:prstDash val="solid"/>
            <a:round/>
            <a:headEnd len="med" w="med" type="none"/>
            <a:tailEnd len="med" w="med" type="none"/>
          </a:ln>
        </p:spPr>
      </p:cxnSp>
      <p:sp>
        <p:nvSpPr>
          <p:cNvPr id="502" name="Google Shape;502;p53"/>
          <p:cNvSpPr txBox="1"/>
          <p:nvPr/>
        </p:nvSpPr>
        <p:spPr>
          <a:xfrm>
            <a:off x="2998375" y="4295350"/>
            <a:ext cx="4755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Clk</a:t>
            </a:r>
            <a:endParaRPr baseline="-25000" sz="1200">
              <a:latin typeface="Courier New"/>
              <a:ea typeface="Courier New"/>
              <a:cs typeface="Courier New"/>
              <a:sym typeface="Courier New"/>
            </a:endParaRPr>
          </a:p>
        </p:txBody>
      </p:sp>
      <p:sp>
        <p:nvSpPr>
          <p:cNvPr id="503" name="Google Shape;503;p53"/>
          <p:cNvSpPr/>
          <p:nvPr/>
        </p:nvSpPr>
        <p:spPr>
          <a:xfrm>
            <a:off x="4416750" y="3680450"/>
            <a:ext cx="52500" cy="42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3"/>
          <p:cNvSpPr/>
          <p:nvPr/>
        </p:nvSpPr>
        <p:spPr>
          <a:xfrm>
            <a:off x="4407225" y="2989888"/>
            <a:ext cx="52500" cy="42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3"/>
          <p:cNvSpPr/>
          <p:nvPr/>
        </p:nvSpPr>
        <p:spPr>
          <a:xfrm>
            <a:off x="4416750" y="4361488"/>
            <a:ext cx="52500" cy="42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4"/>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Registers</a:t>
            </a:r>
            <a:endParaRPr>
              <a:solidFill>
                <a:srgbClr val="0B5394"/>
              </a:solidFill>
            </a:endParaRPr>
          </a:p>
        </p:txBody>
      </p:sp>
      <p:sp>
        <p:nvSpPr>
          <p:cNvPr id="512" name="Google Shape;512;p54"/>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This is the same 4-bit register shown in block notation:</a:t>
            </a:r>
            <a:endParaRPr>
              <a:solidFill>
                <a:srgbClr val="000000"/>
              </a:solidFill>
            </a:endParaRPr>
          </a:p>
        </p:txBody>
      </p:sp>
      <p:sp>
        <p:nvSpPr>
          <p:cNvPr id="513" name="Google Shape;513;p54"/>
          <p:cNvSpPr txBox="1"/>
          <p:nvPr/>
        </p:nvSpPr>
        <p:spPr>
          <a:xfrm>
            <a:off x="4598950" y="18797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p:txBody>
      </p:sp>
      <p:sp>
        <p:nvSpPr>
          <p:cNvPr id="514" name="Google Shape;514;p54"/>
          <p:cNvSpPr txBox="1"/>
          <p:nvPr/>
        </p:nvSpPr>
        <p:spPr>
          <a:xfrm>
            <a:off x="4931426" y="18797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Q</a:t>
            </a:r>
            <a:endParaRPr sz="800">
              <a:latin typeface="Courier New"/>
              <a:ea typeface="Courier New"/>
              <a:cs typeface="Courier New"/>
              <a:sym typeface="Courier New"/>
            </a:endParaRPr>
          </a:p>
        </p:txBody>
      </p:sp>
      <p:sp>
        <p:nvSpPr>
          <p:cNvPr id="515" name="Google Shape;515;p54"/>
          <p:cNvSpPr/>
          <p:nvPr/>
        </p:nvSpPr>
        <p:spPr>
          <a:xfrm rot="5400000">
            <a:off x="4633884" y="2274795"/>
            <a:ext cx="126300" cy="873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4"/>
          <p:cNvSpPr/>
          <p:nvPr/>
        </p:nvSpPr>
        <p:spPr>
          <a:xfrm>
            <a:off x="4657900" y="1938000"/>
            <a:ext cx="475500" cy="51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4"/>
          <p:cNvSpPr txBox="1"/>
          <p:nvPr/>
        </p:nvSpPr>
        <p:spPr>
          <a:xfrm>
            <a:off x="3755375" y="18646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0</a:t>
            </a:r>
            <a:endParaRPr baseline="-25000" sz="1200">
              <a:latin typeface="Courier New"/>
              <a:ea typeface="Courier New"/>
              <a:cs typeface="Courier New"/>
              <a:sym typeface="Courier New"/>
            </a:endParaRPr>
          </a:p>
        </p:txBody>
      </p:sp>
      <p:sp>
        <p:nvSpPr>
          <p:cNvPr id="518" name="Google Shape;518;p54"/>
          <p:cNvSpPr txBox="1"/>
          <p:nvPr/>
        </p:nvSpPr>
        <p:spPr>
          <a:xfrm>
            <a:off x="5631261" y="1864675"/>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0</a:t>
            </a:r>
            <a:endParaRPr baseline="-25000" sz="1200">
              <a:latin typeface="Courier New"/>
              <a:ea typeface="Courier New"/>
              <a:cs typeface="Courier New"/>
              <a:sym typeface="Courier New"/>
            </a:endParaRPr>
          </a:p>
        </p:txBody>
      </p:sp>
      <p:cxnSp>
        <p:nvCxnSpPr>
          <p:cNvPr id="519" name="Google Shape;519;p54"/>
          <p:cNvCxnSpPr/>
          <p:nvPr/>
        </p:nvCxnSpPr>
        <p:spPr>
          <a:xfrm rot="10800000">
            <a:off x="4190858" y="20455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520" name="Google Shape;520;p54"/>
          <p:cNvCxnSpPr/>
          <p:nvPr/>
        </p:nvCxnSpPr>
        <p:spPr>
          <a:xfrm rot="10800000">
            <a:off x="5132934" y="20455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521" name="Google Shape;521;p54"/>
          <p:cNvCxnSpPr/>
          <p:nvPr/>
        </p:nvCxnSpPr>
        <p:spPr>
          <a:xfrm flipH="1">
            <a:off x="4434695" y="2325100"/>
            <a:ext cx="223200" cy="900"/>
          </a:xfrm>
          <a:prstGeom prst="straightConnector1">
            <a:avLst/>
          </a:prstGeom>
          <a:noFill/>
          <a:ln cap="flat" cmpd="sng" w="19050">
            <a:solidFill>
              <a:schemeClr val="dk2"/>
            </a:solidFill>
            <a:prstDash val="solid"/>
            <a:round/>
            <a:headEnd len="med" w="med" type="none"/>
            <a:tailEnd len="med" w="med" type="none"/>
          </a:ln>
        </p:spPr>
      </p:cxnSp>
      <p:sp>
        <p:nvSpPr>
          <p:cNvPr id="522" name="Google Shape;522;p54"/>
          <p:cNvSpPr txBox="1"/>
          <p:nvPr/>
        </p:nvSpPr>
        <p:spPr>
          <a:xfrm>
            <a:off x="4598950" y="25655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p:txBody>
      </p:sp>
      <p:sp>
        <p:nvSpPr>
          <p:cNvPr id="523" name="Google Shape;523;p54"/>
          <p:cNvSpPr txBox="1"/>
          <p:nvPr/>
        </p:nvSpPr>
        <p:spPr>
          <a:xfrm>
            <a:off x="4931426" y="25655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Q</a:t>
            </a:r>
            <a:endParaRPr sz="800">
              <a:latin typeface="Courier New"/>
              <a:ea typeface="Courier New"/>
              <a:cs typeface="Courier New"/>
              <a:sym typeface="Courier New"/>
            </a:endParaRPr>
          </a:p>
        </p:txBody>
      </p:sp>
      <p:sp>
        <p:nvSpPr>
          <p:cNvPr id="524" name="Google Shape;524;p54"/>
          <p:cNvSpPr/>
          <p:nvPr/>
        </p:nvSpPr>
        <p:spPr>
          <a:xfrm rot="5400000">
            <a:off x="4633884" y="2960595"/>
            <a:ext cx="126300" cy="873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4"/>
          <p:cNvSpPr/>
          <p:nvPr/>
        </p:nvSpPr>
        <p:spPr>
          <a:xfrm>
            <a:off x="4657900" y="2623800"/>
            <a:ext cx="475500" cy="51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4"/>
          <p:cNvSpPr txBox="1"/>
          <p:nvPr/>
        </p:nvSpPr>
        <p:spPr>
          <a:xfrm>
            <a:off x="3755375" y="25504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1</a:t>
            </a:r>
            <a:endParaRPr baseline="-25000" sz="1200">
              <a:latin typeface="Courier New"/>
              <a:ea typeface="Courier New"/>
              <a:cs typeface="Courier New"/>
              <a:sym typeface="Courier New"/>
            </a:endParaRPr>
          </a:p>
        </p:txBody>
      </p:sp>
      <p:sp>
        <p:nvSpPr>
          <p:cNvPr id="527" name="Google Shape;527;p54"/>
          <p:cNvSpPr txBox="1"/>
          <p:nvPr/>
        </p:nvSpPr>
        <p:spPr>
          <a:xfrm>
            <a:off x="5631261" y="2550475"/>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1</a:t>
            </a:r>
            <a:endParaRPr baseline="-25000" sz="1200">
              <a:latin typeface="Courier New"/>
              <a:ea typeface="Courier New"/>
              <a:cs typeface="Courier New"/>
              <a:sym typeface="Courier New"/>
            </a:endParaRPr>
          </a:p>
        </p:txBody>
      </p:sp>
      <p:cxnSp>
        <p:nvCxnSpPr>
          <p:cNvPr id="528" name="Google Shape;528;p54"/>
          <p:cNvCxnSpPr/>
          <p:nvPr/>
        </p:nvCxnSpPr>
        <p:spPr>
          <a:xfrm rot="10800000">
            <a:off x="4190858" y="27313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529" name="Google Shape;529;p54"/>
          <p:cNvCxnSpPr/>
          <p:nvPr/>
        </p:nvCxnSpPr>
        <p:spPr>
          <a:xfrm rot="10800000">
            <a:off x="5132934" y="27313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530" name="Google Shape;530;p54"/>
          <p:cNvCxnSpPr/>
          <p:nvPr/>
        </p:nvCxnSpPr>
        <p:spPr>
          <a:xfrm flipH="1">
            <a:off x="4434695" y="3010900"/>
            <a:ext cx="223200" cy="900"/>
          </a:xfrm>
          <a:prstGeom prst="straightConnector1">
            <a:avLst/>
          </a:prstGeom>
          <a:noFill/>
          <a:ln cap="flat" cmpd="sng" w="19050">
            <a:solidFill>
              <a:schemeClr val="dk2"/>
            </a:solidFill>
            <a:prstDash val="solid"/>
            <a:round/>
            <a:headEnd len="med" w="med" type="none"/>
            <a:tailEnd len="med" w="med" type="none"/>
          </a:ln>
        </p:spPr>
      </p:cxnSp>
      <p:sp>
        <p:nvSpPr>
          <p:cNvPr id="531" name="Google Shape;531;p54"/>
          <p:cNvSpPr txBox="1"/>
          <p:nvPr/>
        </p:nvSpPr>
        <p:spPr>
          <a:xfrm>
            <a:off x="4598950" y="32513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p:txBody>
      </p:sp>
      <p:sp>
        <p:nvSpPr>
          <p:cNvPr id="532" name="Google Shape;532;p54"/>
          <p:cNvSpPr txBox="1"/>
          <p:nvPr/>
        </p:nvSpPr>
        <p:spPr>
          <a:xfrm>
            <a:off x="4931426" y="32513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Q</a:t>
            </a:r>
            <a:endParaRPr sz="800">
              <a:latin typeface="Courier New"/>
              <a:ea typeface="Courier New"/>
              <a:cs typeface="Courier New"/>
              <a:sym typeface="Courier New"/>
            </a:endParaRPr>
          </a:p>
        </p:txBody>
      </p:sp>
      <p:sp>
        <p:nvSpPr>
          <p:cNvPr id="533" name="Google Shape;533;p54"/>
          <p:cNvSpPr/>
          <p:nvPr/>
        </p:nvSpPr>
        <p:spPr>
          <a:xfrm rot="5400000">
            <a:off x="4633884" y="3646395"/>
            <a:ext cx="126300" cy="873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4"/>
          <p:cNvSpPr/>
          <p:nvPr/>
        </p:nvSpPr>
        <p:spPr>
          <a:xfrm>
            <a:off x="4657900" y="3309600"/>
            <a:ext cx="475500" cy="51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4"/>
          <p:cNvSpPr txBox="1"/>
          <p:nvPr/>
        </p:nvSpPr>
        <p:spPr>
          <a:xfrm>
            <a:off x="3755375" y="32362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2</a:t>
            </a:r>
            <a:endParaRPr baseline="-25000" sz="1200">
              <a:latin typeface="Courier New"/>
              <a:ea typeface="Courier New"/>
              <a:cs typeface="Courier New"/>
              <a:sym typeface="Courier New"/>
            </a:endParaRPr>
          </a:p>
        </p:txBody>
      </p:sp>
      <p:sp>
        <p:nvSpPr>
          <p:cNvPr id="536" name="Google Shape;536;p54"/>
          <p:cNvSpPr txBox="1"/>
          <p:nvPr/>
        </p:nvSpPr>
        <p:spPr>
          <a:xfrm>
            <a:off x="5631261" y="3236275"/>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2</a:t>
            </a:r>
            <a:endParaRPr baseline="-25000" sz="1200">
              <a:latin typeface="Courier New"/>
              <a:ea typeface="Courier New"/>
              <a:cs typeface="Courier New"/>
              <a:sym typeface="Courier New"/>
            </a:endParaRPr>
          </a:p>
        </p:txBody>
      </p:sp>
      <p:cxnSp>
        <p:nvCxnSpPr>
          <p:cNvPr id="537" name="Google Shape;537;p54"/>
          <p:cNvCxnSpPr/>
          <p:nvPr/>
        </p:nvCxnSpPr>
        <p:spPr>
          <a:xfrm rot="10800000">
            <a:off x="4190858" y="34171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538" name="Google Shape;538;p54"/>
          <p:cNvCxnSpPr/>
          <p:nvPr/>
        </p:nvCxnSpPr>
        <p:spPr>
          <a:xfrm rot="10800000">
            <a:off x="5132934" y="34171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539" name="Google Shape;539;p54"/>
          <p:cNvCxnSpPr/>
          <p:nvPr/>
        </p:nvCxnSpPr>
        <p:spPr>
          <a:xfrm flipH="1">
            <a:off x="4434695" y="3696700"/>
            <a:ext cx="223200" cy="900"/>
          </a:xfrm>
          <a:prstGeom prst="straightConnector1">
            <a:avLst/>
          </a:prstGeom>
          <a:noFill/>
          <a:ln cap="flat" cmpd="sng" w="19050">
            <a:solidFill>
              <a:schemeClr val="dk2"/>
            </a:solidFill>
            <a:prstDash val="solid"/>
            <a:round/>
            <a:headEnd len="med" w="med" type="none"/>
            <a:tailEnd len="med" w="med" type="none"/>
          </a:ln>
        </p:spPr>
      </p:cxnSp>
      <p:sp>
        <p:nvSpPr>
          <p:cNvPr id="540" name="Google Shape;540;p54"/>
          <p:cNvSpPr txBox="1"/>
          <p:nvPr/>
        </p:nvSpPr>
        <p:spPr>
          <a:xfrm>
            <a:off x="4598950" y="39371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a:t>
            </a:r>
            <a:endParaRPr sz="800">
              <a:latin typeface="Courier New"/>
              <a:ea typeface="Courier New"/>
              <a:cs typeface="Courier New"/>
              <a:sym typeface="Courier New"/>
            </a:endParaRPr>
          </a:p>
        </p:txBody>
      </p:sp>
      <p:sp>
        <p:nvSpPr>
          <p:cNvPr id="541" name="Google Shape;541;p54"/>
          <p:cNvSpPr txBox="1"/>
          <p:nvPr/>
        </p:nvSpPr>
        <p:spPr>
          <a:xfrm>
            <a:off x="4931426" y="3937172"/>
            <a:ext cx="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Q</a:t>
            </a:r>
            <a:endParaRPr sz="800">
              <a:latin typeface="Courier New"/>
              <a:ea typeface="Courier New"/>
              <a:cs typeface="Courier New"/>
              <a:sym typeface="Courier New"/>
            </a:endParaRPr>
          </a:p>
        </p:txBody>
      </p:sp>
      <p:sp>
        <p:nvSpPr>
          <p:cNvPr id="542" name="Google Shape;542;p54"/>
          <p:cNvSpPr/>
          <p:nvPr/>
        </p:nvSpPr>
        <p:spPr>
          <a:xfrm rot="5400000">
            <a:off x="4633884" y="4332195"/>
            <a:ext cx="126300" cy="873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4"/>
          <p:cNvSpPr/>
          <p:nvPr/>
        </p:nvSpPr>
        <p:spPr>
          <a:xfrm>
            <a:off x="4657900" y="3995400"/>
            <a:ext cx="475500" cy="51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4"/>
          <p:cNvSpPr txBox="1"/>
          <p:nvPr/>
        </p:nvSpPr>
        <p:spPr>
          <a:xfrm>
            <a:off x="3755375" y="3922075"/>
            <a:ext cx="4344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In</a:t>
            </a:r>
            <a:r>
              <a:rPr baseline="-25000" lang="en" sz="1200">
                <a:latin typeface="Courier New"/>
                <a:ea typeface="Courier New"/>
                <a:cs typeface="Courier New"/>
                <a:sym typeface="Courier New"/>
              </a:rPr>
              <a:t>3</a:t>
            </a:r>
            <a:endParaRPr baseline="-25000" sz="1200">
              <a:latin typeface="Courier New"/>
              <a:ea typeface="Courier New"/>
              <a:cs typeface="Courier New"/>
              <a:sym typeface="Courier New"/>
            </a:endParaRPr>
          </a:p>
        </p:txBody>
      </p:sp>
      <p:sp>
        <p:nvSpPr>
          <p:cNvPr id="545" name="Google Shape;545;p54"/>
          <p:cNvSpPr txBox="1"/>
          <p:nvPr/>
        </p:nvSpPr>
        <p:spPr>
          <a:xfrm>
            <a:off x="5631261" y="3922075"/>
            <a:ext cx="561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Out</a:t>
            </a:r>
            <a:r>
              <a:rPr baseline="-25000" lang="en" sz="1200">
                <a:latin typeface="Courier New"/>
                <a:ea typeface="Courier New"/>
                <a:cs typeface="Courier New"/>
                <a:sym typeface="Courier New"/>
              </a:rPr>
              <a:t>3</a:t>
            </a:r>
            <a:endParaRPr baseline="-25000" sz="1200">
              <a:latin typeface="Courier New"/>
              <a:ea typeface="Courier New"/>
              <a:cs typeface="Courier New"/>
              <a:sym typeface="Courier New"/>
            </a:endParaRPr>
          </a:p>
        </p:txBody>
      </p:sp>
      <p:cxnSp>
        <p:nvCxnSpPr>
          <p:cNvPr id="546" name="Google Shape;546;p54"/>
          <p:cNvCxnSpPr/>
          <p:nvPr/>
        </p:nvCxnSpPr>
        <p:spPr>
          <a:xfrm rot="10800000">
            <a:off x="4190858" y="41029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547" name="Google Shape;547;p54"/>
          <p:cNvCxnSpPr/>
          <p:nvPr/>
        </p:nvCxnSpPr>
        <p:spPr>
          <a:xfrm rot="10800000">
            <a:off x="5132934" y="4102930"/>
            <a:ext cx="465600" cy="300"/>
          </a:xfrm>
          <a:prstGeom prst="straightConnector1">
            <a:avLst/>
          </a:prstGeom>
          <a:noFill/>
          <a:ln cap="flat" cmpd="sng" w="19050">
            <a:solidFill>
              <a:schemeClr val="dk2"/>
            </a:solidFill>
            <a:prstDash val="solid"/>
            <a:round/>
            <a:headEnd len="med" w="med" type="none"/>
            <a:tailEnd len="med" w="med" type="none"/>
          </a:ln>
        </p:spPr>
      </p:cxnSp>
      <p:cxnSp>
        <p:nvCxnSpPr>
          <p:cNvPr id="548" name="Google Shape;548;p54"/>
          <p:cNvCxnSpPr/>
          <p:nvPr/>
        </p:nvCxnSpPr>
        <p:spPr>
          <a:xfrm flipH="1">
            <a:off x="4434695" y="4382500"/>
            <a:ext cx="223200" cy="900"/>
          </a:xfrm>
          <a:prstGeom prst="straightConnector1">
            <a:avLst/>
          </a:prstGeom>
          <a:noFill/>
          <a:ln cap="flat" cmpd="sng" w="19050">
            <a:solidFill>
              <a:schemeClr val="dk2"/>
            </a:solidFill>
            <a:prstDash val="solid"/>
            <a:round/>
            <a:headEnd len="med" w="med" type="none"/>
            <a:tailEnd len="med" w="med" type="none"/>
          </a:ln>
        </p:spPr>
      </p:cxnSp>
      <p:cxnSp>
        <p:nvCxnSpPr>
          <p:cNvPr id="549" name="Google Shape;549;p54"/>
          <p:cNvCxnSpPr/>
          <p:nvPr/>
        </p:nvCxnSpPr>
        <p:spPr>
          <a:xfrm rot="10800000">
            <a:off x="4434575" y="2325950"/>
            <a:ext cx="6600" cy="2174100"/>
          </a:xfrm>
          <a:prstGeom prst="straightConnector1">
            <a:avLst/>
          </a:prstGeom>
          <a:noFill/>
          <a:ln cap="flat" cmpd="sng" w="19050">
            <a:solidFill>
              <a:schemeClr val="dk2"/>
            </a:solidFill>
            <a:prstDash val="solid"/>
            <a:round/>
            <a:headEnd len="med" w="med" type="none"/>
            <a:tailEnd len="med" w="med" type="none"/>
          </a:ln>
        </p:spPr>
      </p:cxnSp>
      <p:cxnSp>
        <p:nvCxnSpPr>
          <p:cNvPr id="550" name="Google Shape;550;p54"/>
          <p:cNvCxnSpPr/>
          <p:nvPr/>
        </p:nvCxnSpPr>
        <p:spPr>
          <a:xfrm rot="10800000">
            <a:off x="4295675" y="4500050"/>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551" name="Google Shape;551;p54"/>
          <p:cNvCxnSpPr/>
          <p:nvPr/>
        </p:nvCxnSpPr>
        <p:spPr>
          <a:xfrm rot="10800000">
            <a:off x="4295575"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552" name="Google Shape;552;p54"/>
          <p:cNvCxnSpPr/>
          <p:nvPr/>
        </p:nvCxnSpPr>
        <p:spPr>
          <a:xfrm rot="10800000">
            <a:off x="4148038" y="4647688"/>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553" name="Google Shape;553;p54"/>
          <p:cNvCxnSpPr/>
          <p:nvPr/>
        </p:nvCxnSpPr>
        <p:spPr>
          <a:xfrm rot="10800000">
            <a:off x="4147938"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554" name="Google Shape;554;p54"/>
          <p:cNvCxnSpPr/>
          <p:nvPr/>
        </p:nvCxnSpPr>
        <p:spPr>
          <a:xfrm rot="10800000">
            <a:off x="4000400" y="4500050"/>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555" name="Google Shape;555;p54"/>
          <p:cNvCxnSpPr/>
          <p:nvPr/>
        </p:nvCxnSpPr>
        <p:spPr>
          <a:xfrm rot="10800000">
            <a:off x="4005063"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556" name="Google Shape;556;p54"/>
          <p:cNvCxnSpPr/>
          <p:nvPr/>
        </p:nvCxnSpPr>
        <p:spPr>
          <a:xfrm rot="10800000">
            <a:off x="3857525" y="4647688"/>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557" name="Google Shape;557;p54"/>
          <p:cNvCxnSpPr/>
          <p:nvPr/>
        </p:nvCxnSpPr>
        <p:spPr>
          <a:xfrm rot="10800000">
            <a:off x="3857425"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558" name="Google Shape;558;p54"/>
          <p:cNvCxnSpPr/>
          <p:nvPr/>
        </p:nvCxnSpPr>
        <p:spPr>
          <a:xfrm rot="10800000">
            <a:off x="3709888" y="4500050"/>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559" name="Google Shape;559;p54"/>
          <p:cNvCxnSpPr/>
          <p:nvPr/>
        </p:nvCxnSpPr>
        <p:spPr>
          <a:xfrm rot="10800000">
            <a:off x="3719313"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560" name="Google Shape;560;p54"/>
          <p:cNvCxnSpPr/>
          <p:nvPr/>
        </p:nvCxnSpPr>
        <p:spPr>
          <a:xfrm rot="10800000">
            <a:off x="3571775" y="4647688"/>
            <a:ext cx="145500" cy="0"/>
          </a:xfrm>
          <a:prstGeom prst="straightConnector1">
            <a:avLst/>
          </a:prstGeom>
          <a:noFill/>
          <a:ln cap="flat" cmpd="sng" w="19050">
            <a:solidFill>
              <a:schemeClr val="dk2"/>
            </a:solidFill>
            <a:prstDash val="solid"/>
            <a:round/>
            <a:headEnd len="med" w="med" type="none"/>
            <a:tailEnd len="med" w="med" type="none"/>
          </a:ln>
        </p:spPr>
      </p:cxnSp>
      <p:cxnSp>
        <p:nvCxnSpPr>
          <p:cNvPr id="561" name="Google Shape;561;p54"/>
          <p:cNvCxnSpPr/>
          <p:nvPr/>
        </p:nvCxnSpPr>
        <p:spPr>
          <a:xfrm rot="10800000">
            <a:off x="3571675" y="4495063"/>
            <a:ext cx="2100" cy="161700"/>
          </a:xfrm>
          <a:prstGeom prst="straightConnector1">
            <a:avLst/>
          </a:prstGeom>
          <a:noFill/>
          <a:ln cap="flat" cmpd="sng" w="19050">
            <a:solidFill>
              <a:schemeClr val="dk2"/>
            </a:solidFill>
            <a:prstDash val="solid"/>
            <a:round/>
            <a:headEnd len="med" w="med" type="none"/>
            <a:tailEnd len="med" w="med" type="none"/>
          </a:ln>
        </p:spPr>
      </p:cxnSp>
      <p:cxnSp>
        <p:nvCxnSpPr>
          <p:cNvPr id="562" name="Google Shape;562;p54"/>
          <p:cNvCxnSpPr/>
          <p:nvPr/>
        </p:nvCxnSpPr>
        <p:spPr>
          <a:xfrm rot="10800000">
            <a:off x="3424138" y="4500050"/>
            <a:ext cx="145500" cy="0"/>
          </a:xfrm>
          <a:prstGeom prst="straightConnector1">
            <a:avLst/>
          </a:prstGeom>
          <a:noFill/>
          <a:ln cap="flat" cmpd="sng" w="19050">
            <a:solidFill>
              <a:schemeClr val="dk2"/>
            </a:solidFill>
            <a:prstDash val="solid"/>
            <a:round/>
            <a:headEnd len="med" w="med" type="none"/>
            <a:tailEnd len="med" w="med" type="none"/>
          </a:ln>
        </p:spPr>
      </p:cxnSp>
      <p:sp>
        <p:nvSpPr>
          <p:cNvPr id="563" name="Google Shape;563;p54"/>
          <p:cNvSpPr txBox="1"/>
          <p:nvPr/>
        </p:nvSpPr>
        <p:spPr>
          <a:xfrm>
            <a:off x="2998375" y="4295350"/>
            <a:ext cx="4755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Clk</a:t>
            </a:r>
            <a:endParaRPr baseline="-25000" sz="1200">
              <a:latin typeface="Courier New"/>
              <a:ea typeface="Courier New"/>
              <a:cs typeface="Courier New"/>
              <a:sym typeface="Courier New"/>
            </a:endParaRPr>
          </a:p>
        </p:txBody>
      </p:sp>
      <p:sp>
        <p:nvSpPr>
          <p:cNvPr id="564" name="Google Shape;564;p54"/>
          <p:cNvSpPr/>
          <p:nvPr/>
        </p:nvSpPr>
        <p:spPr>
          <a:xfrm>
            <a:off x="4416750" y="3680450"/>
            <a:ext cx="52500" cy="42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4"/>
          <p:cNvSpPr/>
          <p:nvPr/>
        </p:nvSpPr>
        <p:spPr>
          <a:xfrm>
            <a:off x="4407225" y="2989888"/>
            <a:ext cx="52500" cy="42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a:off x="4416750" y="4361488"/>
            <a:ext cx="52500" cy="42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4"/>
          <p:cNvSpPr/>
          <p:nvPr/>
        </p:nvSpPr>
        <p:spPr>
          <a:xfrm>
            <a:off x="4385100" y="1896300"/>
            <a:ext cx="1019700" cy="2760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4-bit</a:t>
            </a:r>
            <a:br>
              <a:rPr lang="en"/>
            </a:br>
            <a:r>
              <a:rPr lang="en"/>
              <a:t>register</a:t>
            </a:r>
            <a:endParaRPr/>
          </a:p>
        </p:txBody>
      </p:sp>
      <p:sp>
        <p:nvSpPr>
          <p:cNvPr id="568" name="Google Shape;568;p54"/>
          <p:cNvSpPr/>
          <p:nvPr/>
        </p:nvSpPr>
        <p:spPr>
          <a:xfrm rot="5400000">
            <a:off x="4374669" y="4419876"/>
            <a:ext cx="174600" cy="155400"/>
          </a:xfrm>
          <a:prstGeom prst="triangle">
            <a:avLst>
              <a:gd fmla="val 50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55"/>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Registers</a:t>
            </a:r>
            <a:endParaRPr>
              <a:solidFill>
                <a:srgbClr val="0B5394"/>
              </a:solidFill>
            </a:endParaRPr>
          </a:p>
        </p:txBody>
      </p:sp>
      <p:sp>
        <p:nvSpPr>
          <p:cNvPr id="575" name="Google Shape;575;p55"/>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This is a 4-bit counter register:</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Useful for the program counter and general-purpose registers</a:t>
            </a:r>
            <a:endParaRPr>
              <a:solidFill>
                <a:srgbClr val="000000"/>
              </a:solidFill>
            </a:endParaRPr>
          </a:p>
        </p:txBody>
      </p:sp>
      <p:pic>
        <p:nvPicPr>
          <p:cNvPr id="576" name="Google Shape;576;p55"/>
          <p:cNvPicPr preferRelativeResize="0"/>
          <p:nvPr/>
        </p:nvPicPr>
        <p:blipFill>
          <a:blip r:embed="rId3">
            <a:alphaModFix/>
          </a:blip>
          <a:stretch>
            <a:fillRect/>
          </a:stretch>
        </p:blipFill>
        <p:spPr>
          <a:xfrm>
            <a:off x="3279838" y="2051925"/>
            <a:ext cx="2584325" cy="28612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56"/>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b="1" lang="en" sz="3600">
                <a:solidFill>
                  <a:srgbClr val="073763"/>
                </a:solidFill>
                <a:latin typeface="Ubuntu"/>
                <a:ea typeface="Ubuntu"/>
                <a:cs typeface="Ubuntu"/>
                <a:sym typeface="Ubuntu"/>
              </a:rPr>
              <a:t>Memory</a:t>
            </a:r>
            <a:endParaRPr b="1" sz="3600">
              <a:solidFill>
                <a:srgbClr val="073763"/>
              </a:solidFill>
              <a:latin typeface="Ubuntu"/>
              <a:ea typeface="Ubuntu"/>
              <a:cs typeface="Ubuntu"/>
              <a:sym typeface="Ubuntu"/>
            </a:endParaRPr>
          </a:p>
        </p:txBody>
      </p:sp>
      <p:sp>
        <p:nvSpPr>
          <p:cNvPr id="582" name="Google Shape;582;p56"/>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57"/>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Memory</a:t>
            </a:r>
            <a:endParaRPr>
              <a:solidFill>
                <a:srgbClr val="0B5394"/>
              </a:solidFill>
            </a:endParaRPr>
          </a:p>
        </p:txBody>
      </p:sp>
      <p:sp>
        <p:nvSpPr>
          <p:cNvPr id="589" name="Google Shape;589;p57"/>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Memory is implemented in several different ways: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Magnetic - permanent, high-density, low-cost (HDD)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Flash - permanent, high-density, low-cost (SSD)</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Capacitors - volatile, medium-density, medium-cost (DRAM)</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Flip flops - volatile, low-density, high-cost (SRAM, cache)</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Let’s look at how we can implement this type of memory</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Other kinds of memory are discussed later:</a:t>
            </a:r>
            <a:endParaRPr>
              <a:solidFill>
                <a:srgbClr val="000000"/>
              </a:solidFill>
            </a:endParaRPr>
          </a:p>
        </p:txBody>
      </p:sp>
      <p:pic>
        <p:nvPicPr>
          <p:cNvPr id="590" name="Google Shape;590;p57"/>
          <p:cNvPicPr preferRelativeResize="0"/>
          <p:nvPr/>
        </p:nvPicPr>
        <p:blipFill>
          <a:blip r:embed="rId3">
            <a:alphaModFix/>
          </a:blip>
          <a:stretch>
            <a:fillRect/>
          </a:stretch>
        </p:blipFill>
        <p:spPr>
          <a:xfrm>
            <a:off x="1276725" y="3264675"/>
            <a:ext cx="2831600" cy="1619675"/>
          </a:xfrm>
          <a:prstGeom prst="rect">
            <a:avLst/>
          </a:prstGeom>
          <a:noFill/>
          <a:ln>
            <a:noFill/>
          </a:ln>
        </p:spPr>
      </p:pic>
      <p:pic>
        <p:nvPicPr>
          <p:cNvPr id="591" name="Google Shape;591;p57"/>
          <p:cNvPicPr preferRelativeResize="0"/>
          <p:nvPr/>
        </p:nvPicPr>
        <p:blipFill>
          <a:blip r:embed="rId4">
            <a:alphaModFix/>
          </a:blip>
          <a:stretch>
            <a:fillRect/>
          </a:stretch>
        </p:blipFill>
        <p:spPr>
          <a:xfrm>
            <a:off x="5261750" y="3326800"/>
            <a:ext cx="2095500" cy="1495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58"/>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Memory Arrays</a:t>
            </a:r>
            <a:endParaRPr>
              <a:solidFill>
                <a:srgbClr val="0B5394"/>
              </a:solidFill>
            </a:endParaRPr>
          </a:p>
        </p:txBody>
      </p:sp>
      <p:sp>
        <p:nvSpPr>
          <p:cNvPr id="598" name="Google Shape;598;p58"/>
          <p:cNvSpPr txBox="1"/>
          <p:nvPr>
            <p:ph idx="1" type="body"/>
          </p:nvPr>
        </p:nvSpPr>
        <p:spPr>
          <a:xfrm>
            <a:off x="345125" y="1152475"/>
            <a:ext cx="79482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This is a 4x3-bit memory array</a:t>
            </a:r>
            <a:endParaRPr>
              <a:solidFill>
                <a:srgbClr val="000000"/>
              </a:solidFill>
            </a:endParaRPr>
          </a:p>
        </p:txBody>
      </p:sp>
      <p:pic>
        <p:nvPicPr>
          <p:cNvPr id="599" name="Google Shape;599;p58"/>
          <p:cNvPicPr preferRelativeResize="0"/>
          <p:nvPr/>
        </p:nvPicPr>
        <p:blipFill>
          <a:blip r:embed="rId3">
            <a:alphaModFix/>
          </a:blip>
          <a:stretch>
            <a:fillRect/>
          </a:stretch>
        </p:blipFill>
        <p:spPr>
          <a:xfrm>
            <a:off x="2133600" y="1770150"/>
            <a:ext cx="4685025" cy="32209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Wrap-up</a:t>
            </a:r>
            <a:endParaRPr>
              <a:solidFill>
                <a:srgbClr val="0B5394"/>
              </a:solidFill>
            </a:endParaRPr>
          </a:p>
        </p:txBody>
      </p:sp>
      <p:sp>
        <p:nvSpPr>
          <p:cNvPr id="605" name="Google Shape;605;p59"/>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Finite state machines</a:t>
            </a:r>
            <a:endParaRPr/>
          </a:p>
          <a:p>
            <a:pPr indent="-342900" lvl="0" marL="457200" rtl="0" algn="l">
              <a:spcBef>
                <a:spcPts val="0"/>
              </a:spcBef>
              <a:spcAft>
                <a:spcPts val="0"/>
              </a:spcAft>
              <a:buSzPts val="1800"/>
              <a:buChar char="●"/>
            </a:pPr>
            <a:r>
              <a:rPr lang="en"/>
              <a:t>Oscillators (clock)</a:t>
            </a:r>
            <a:endParaRPr/>
          </a:p>
          <a:p>
            <a:pPr indent="-317500" lvl="0" marL="457200" marR="0" rtl="0" algn="l">
              <a:lnSpc>
                <a:spcPct val="115000"/>
              </a:lnSpc>
              <a:spcBef>
                <a:spcPts val="0"/>
              </a:spcBef>
              <a:spcAft>
                <a:spcPts val="0"/>
              </a:spcAft>
              <a:buClr>
                <a:schemeClr val="dk2"/>
              </a:buClr>
              <a:buSzPts val="1400"/>
              <a:buFont typeface="Arial"/>
              <a:buChar char="●"/>
            </a:pPr>
            <a:r>
              <a:rPr lang="en"/>
              <a:t>Latches and flip flops</a:t>
            </a:r>
            <a:endParaRPr/>
          </a:p>
          <a:p>
            <a:pPr indent="-342900" lvl="0" marL="457200" rtl="0" algn="l">
              <a:spcBef>
                <a:spcPts val="0"/>
              </a:spcBef>
              <a:spcAft>
                <a:spcPts val="0"/>
              </a:spcAft>
              <a:buSzPts val="1800"/>
              <a:buChar char="●"/>
            </a:pPr>
            <a:r>
              <a:rPr lang="en"/>
              <a:t>Registers</a:t>
            </a:r>
            <a:endParaRPr/>
          </a:p>
          <a:p>
            <a:pPr indent="-342900" lvl="0" marL="457200" rtl="0" algn="l">
              <a:spcBef>
                <a:spcPts val="0"/>
              </a:spcBef>
              <a:spcAft>
                <a:spcPts val="0"/>
              </a:spcAft>
              <a:buSzPts val="1800"/>
              <a:buChar char="●"/>
            </a:pPr>
            <a:r>
              <a:rPr lang="en"/>
              <a:t>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Finite State Machines (FSMs)</a:t>
            </a:r>
            <a:endParaRPr>
              <a:solidFill>
                <a:srgbClr val="0B5394"/>
              </a:solidFill>
            </a:endParaRPr>
          </a:p>
        </p:txBody>
      </p:sp>
      <p:sp>
        <p:nvSpPr>
          <p:cNvPr id="90" name="Google Shape;90;p18"/>
          <p:cNvSpPr txBox="1"/>
          <p:nvPr>
            <p:ph idx="1" type="body"/>
          </p:nvPr>
        </p:nvSpPr>
        <p:spPr>
          <a:xfrm>
            <a:off x="345125" y="1152475"/>
            <a:ext cx="83115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say that we want to create a device for our parking lot that will let our customers pay the flat rate of $5 using $1 or $2 coins:</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91" name="Google Shape;91;p18"/>
          <p:cNvSpPr txBox="1"/>
          <p:nvPr/>
        </p:nvSpPr>
        <p:spPr>
          <a:xfrm>
            <a:off x="228600" y="4816200"/>
            <a:ext cx="25662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Drawn using </a:t>
            </a:r>
            <a:r>
              <a:rPr i="1" lang="en" sz="1000" u="sng">
                <a:solidFill>
                  <a:schemeClr val="hlink"/>
                </a:solidFill>
                <a:hlinkClick r:id="rId3"/>
              </a:rPr>
              <a:t>http://madebyevan.com/fsm/</a:t>
            </a:r>
            <a:endParaRPr i="1" sz="1000"/>
          </a:p>
        </p:txBody>
      </p:sp>
      <p:pic>
        <p:nvPicPr>
          <p:cNvPr id="92" name="Google Shape;92;p18"/>
          <p:cNvPicPr preferRelativeResize="0"/>
          <p:nvPr/>
        </p:nvPicPr>
        <p:blipFill>
          <a:blip r:embed="rId4">
            <a:alphaModFix/>
          </a:blip>
          <a:stretch>
            <a:fillRect/>
          </a:stretch>
        </p:blipFill>
        <p:spPr>
          <a:xfrm>
            <a:off x="2277811" y="2336275"/>
            <a:ext cx="4446125" cy="214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p:nvPr/>
        </p:nvSpPr>
        <p:spPr>
          <a:xfrm>
            <a:off x="-41395" y="4431830"/>
            <a:ext cx="9222900" cy="74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Finite State Machines (FSMs)</a:t>
            </a:r>
            <a:endParaRPr>
              <a:solidFill>
                <a:srgbClr val="0B5394"/>
              </a:solidFill>
            </a:endParaRPr>
          </a:p>
        </p:txBody>
      </p:sp>
      <p:sp>
        <p:nvSpPr>
          <p:cNvPr id="99" name="Google Shape;99;p19"/>
          <p:cNvSpPr txBox="1"/>
          <p:nvPr>
            <p:ph idx="1" type="body"/>
          </p:nvPr>
        </p:nvSpPr>
        <p:spPr>
          <a:xfrm>
            <a:off x="345125" y="1152475"/>
            <a:ext cx="83115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say that we want to create a device for recognizing a sequence of bits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The sequence must end in </a:t>
            </a:r>
            <a:r>
              <a:rPr lang="en">
                <a:solidFill>
                  <a:srgbClr val="000000"/>
                </a:solidFill>
                <a:latin typeface="Courier New"/>
                <a:ea typeface="Courier New"/>
                <a:cs typeface="Courier New"/>
                <a:sym typeface="Courier New"/>
              </a:rPr>
              <a:t>1</a:t>
            </a:r>
            <a:r>
              <a:rPr lang="en">
                <a:solidFill>
                  <a:srgbClr val="000000"/>
                </a:solidFill>
              </a:rPr>
              <a:t>, but cannot have </a:t>
            </a:r>
            <a:r>
              <a:rPr lang="en">
                <a:solidFill>
                  <a:srgbClr val="000000"/>
                </a:solidFill>
                <a:latin typeface="Courier New"/>
                <a:ea typeface="Courier New"/>
                <a:cs typeface="Courier New"/>
                <a:sym typeface="Courier New"/>
              </a:rPr>
              <a:t>00</a:t>
            </a:r>
            <a:r>
              <a:rPr lang="en">
                <a:solidFill>
                  <a:srgbClr val="000000"/>
                </a:solidFill>
              </a:rPr>
              <a:t> anywhere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Note the </a:t>
            </a:r>
            <a:r>
              <a:rPr i="1" lang="en">
                <a:solidFill>
                  <a:srgbClr val="000000"/>
                </a:solidFill>
              </a:rPr>
              <a:t>self transitions</a:t>
            </a:r>
            <a:r>
              <a:rPr lang="en">
                <a:solidFill>
                  <a:srgbClr val="000000"/>
                </a:solidFill>
              </a:rPr>
              <a:t> in this state diagram</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
        <p:nvSpPr>
          <p:cNvPr id="100" name="Google Shape;100;p19"/>
          <p:cNvSpPr txBox="1"/>
          <p:nvPr/>
        </p:nvSpPr>
        <p:spPr>
          <a:xfrm>
            <a:off x="228600" y="4816200"/>
            <a:ext cx="25662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Drawn using </a:t>
            </a:r>
            <a:r>
              <a:rPr i="1" lang="en" sz="1000" u="sng">
                <a:solidFill>
                  <a:schemeClr val="hlink"/>
                </a:solidFill>
                <a:hlinkClick r:id="rId3"/>
              </a:rPr>
              <a:t>http://madebyevan.com/fsm/</a:t>
            </a:r>
            <a:endParaRPr i="1" sz="1000"/>
          </a:p>
        </p:txBody>
      </p:sp>
      <p:pic>
        <p:nvPicPr>
          <p:cNvPr id="101" name="Google Shape;101;p19"/>
          <p:cNvPicPr preferRelativeResize="0"/>
          <p:nvPr/>
        </p:nvPicPr>
        <p:blipFill>
          <a:blip r:embed="rId4">
            <a:alphaModFix/>
          </a:blip>
          <a:stretch>
            <a:fillRect/>
          </a:stretch>
        </p:blipFill>
        <p:spPr>
          <a:xfrm>
            <a:off x="2462238" y="2264350"/>
            <a:ext cx="4219513" cy="2502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Finite State Machines (FSMs)</a:t>
            </a:r>
            <a:endParaRPr>
              <a:solidFill>
                <a:srgbClr val="0B5394"/>
              </a:solidFill>
            </a:endParaRPr>
          </a:p>
        </p:txBody>
      </p:sp>
      <p:sp>
        <p:nvSpPr>
          <p:cNvPr id="107" name="Google Shape;107;p20"/>
          <p:cNvSpPr txBox="1"/>
          <p:nvPr>
            <p:ph idx="1" type="body"/>
          </p:nvPr>
        </p:nvSpPr>
        <p:spPr>
          <a:xfrm>
            <a:off x="345125" y="1152475"/>
            <a:ext cx="83115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An FSM representing a 1-bit storage:</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pic>
        <p:nvPicPr>
          <p:cNvPr id="108" name="Google Shape;108;p20"/>
          <p:cNvPicPr preferRelativeResize="0"/>
          <p:nvPr/>
        </p:nvPicPr>
        <p:blipFill>
          <a:blip r:embed="rId3">
            <a:alphaModFix/>
          </a:blip>
          <a:stretch>
            <a:fillRect/>
          </a:stretch>
        </p:blipFill>
        <p:spPr>
          <a:xfrm>
            <a:off x="2945473" y="2189813"/>
            <a:ext cx="3253064" cy="1381138"/>
          </a:xfrm>
          <a:prstGeom prst="rect">
            <a:avLst/>
          </a:prstGeom>
          <a:noFill/>
          <a:ln>
            <a:noFill/>
          </a:ln>
        </p:spPr>
      </p:pic>
      <p:sp>
        <p:nvSpPr>
          <p:cNvPr id="109" name="Google Shape;109;p20"/>
          <p:cNvSpPr txBox="1"/>
          <p:nvPr/>
        </p:nvSpPr>
        <p:spPr>
          <a:xfrm>
            <a:off x="228600" y="4130400"/>
            <a:ext cx="25662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Drawn using </a:t>
            </a:r>
            <a:r>
              <a:rPr i="1" lang="en" sz="1000" u="sng">
                <a:solidFill>
                  <a:schemeClr val="hlink"/>
                </a:solidFill>
                <a:hlinkClick r:id="rId4"/>
              </a:rPr>
              <a:t>http://madebyevan.com/fsm/</a:t>
            </a:r>
            <a:endParaRPr i="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Finite State Machines (FSMs)</a:t>
            </a:r>
            <a:endParaRPr>
              <a:solidFill>
                <a:srgbClr val="0B5394"/>
              </a:solidFill>
            </a:endParaRPr>
          </a:p>
        </p:txBody>
      </p:sp>
      <p:sp>
        <p:nvSpPr>
          <p:cNvPr id="115" name="Google Shape;115;p21"/>
          <p:cNvSpPr txBox="1"/>
          <p:nvPr>
            <p:ph idx="1" type="body"/>
          </p:nvPr>
        </p:nvSpPr>
        <p:spPr>
          <a:xfrm>
            <a:off x="345125" y="1152475"/>
            <a:ext cx="83115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Let’s do an example</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Let’s create an FSM to recognize our locker combination:  </a:t>
            </a:r>
            <a:r>
              <a:rPr lang="en">
                <a:solidFill>
                  <a:srgbClr val="000000"/>
                </a:solidFill>
                <a:latin typeface="Courier New"/>
                <a:ea typeface="Courier New"/>
                <a:cs typeface="Courier New"/>
                <a:sym typeface="Courier New"/>
              </a:rPr>
              <a:t>4 6 4</a:t>
            </a:r>
            <a:endParaRPr>
              <a:solidFill>
                <a:srgbClr val="000000"/>
              </a:solidFill>
              <a:latin typeface="Courier New"/>
              <a:ea typeface="Courier New"/>
              <a:cs typeface="Courier New"/>
              <a:sym typeface="Courier New"/>
            </a:endParaRPr>
          </a:p>
        </p:txBody>
      </p:sp>
      <p:sp>
        <p:nvSpPr>
          <p:cNvPr id="116" name="Google Shape;116;p21"/>
          <p:cNvSpPr txBox="1"/>
          <p:nvPr/>
        </p:nvSpPr>
        <p:spPr>
          <a:xfrm>
            <a:off x="228600" y="4130400"/>
            <a:ext cx="25662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Drawn using </a:t>
            </a:r>
            <a:r>
              <a:rPr i="1" lang="en" sz="1000" u="sng">
                <a:solidFill>
                  <a:schemeClr val="hlink"/>
                </a:solidFill>
                <a:hlinkClick r:id="rId3"/>
              </a:rPr>
              <a:t>http://madebyevan.com/fsm/</a:t>
            </a:r>
            <a:endParaRPr i="1" sz="1000"/>
          </a:p>
        </p:txBody>
      </p:sp>
      <p:sp>
        <p:nvSpPr>
          <p:cNvPr id="117" name="Google Shape;117;p21"/>
          <p:cNvSpPr txBox="1"/>
          <p:nvPr/>
        </p:nvSpPr>
        <p:spPr>
          <a:xfrm>
            <a:off x="9539725" y="1333425"/>
            <a:ext cx="55899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is the answer:</a:t>
            </a:r>
            <a:endParaRPr/>
          </a:p>
        </p:txBody>
      </p:sp>
      <p:pic>
        <p:nvPicPr>
          <p:cNvPr id="118" name="Google Shape;118;p21"/>
          <p:cNvPicPr preferRelativeResize="0"/>
          <p:nvPr/>
        </p:nvPicPr>
        <p:blipFill>
          <a:blip r:embed="rId4">
            <a:alphaModFix/>
          </a:blip>
          <a:stretch>
            <a:fillRect/>
          </a:stretch>
        </p:blipFill>
        <p:spPr>
          <a:xfrm>
            <a:off x="9287954" y="1985625"/>
            <a:ext cx="4921300" cy="369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FSM → Circuit</a:t>
            </a:r>
            <a:endParaRPr>
              <a:solidFill>
                <a:srgbClr val="0B5394"/>
              </a:solidFill>
            </a:endParaRPr>
          </a:p>
        </p:txBody>
      </p:sp>
      <p:sp>
        <p:nvSpPr>
          <p:cNvPr id="124" name="Google Shape;124;p22"/>
          <p:cNvSpPr txBox="1"/>
          <p:nvPr>
            <p:ph idx="1" type="body"/>
          </p:nvPr>
        </p:nvSpPr>
        <p:spPr>
          <a:xfrm>
            <a:off x="345125" y="1152475"/>
            <a:ext cx="8311500" cy="118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Let’s try to convert this simple FSM into a circuit:</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pic>
        <p:nvPicPr>
          <p:cNvPr id="125" name="Google Shape;125;p22"/>
          <p:cNvPicPr preferRelativeResize="0"/>
          <p:nvPr/>
        </p:nvPicPr>
        <p:blipFill>
          <a:blip r:embed="rId3">
            <a:alphaModFix/>
          </a:blip>
          <a:stretch>
            <a:fillRect/>
          </a:stretch>
        </p:blipFill>
        <p:spPr>
          <a:xfrm>
            <a:off x="2945473" y="2189813"/>
            <a:ext cx="3253064" cy="1381138"/>
          </a:xfrm>
          <a:prstGeom prst="rect">
            <a:avLst/>
          </a:prstGeom>
          <a:noFill/>
          <a:ln>
            <a:noFill/>
          </a:ln>
        </p:spPr>
      </p:pic>
      <p:sp>
        <p:nvSpPr>
          <p:cNvPr id="126" name="Google Shape;126;p22"/>
          <p:cNvSpPr txBox="1"/>
          <p:nvPr/>
        </p:nvSpPr>
        <p:spPr>
          <a:xfrm>
            <a:off x="228600" y="4130400"/>
            <a:ext cx="25662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Drawn using </a:t>
            </a:r>
            <a:r>
              <a:rPr i="1" lang="en" sz="1000" u="sng">
                <a:solidFill>
                  <a:schemeClr val="hlink"/>
                </a:solidFill>
                <a:hlinkClick r:id="rId4"/>
              </a:rPr>
              <a:t>http://madebyevan.com/fsm/</a:t>
            </a:r>
            <a:endParaRPr i="1"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