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Lst>
  <p:sldSz cy="5143500" cx="9144000"/>
  <p:notesSz cx="6858000" cy="9144000"/>
  <p:embeddedFontLst>
    <p:embeddedFont>
      <p:font typeface="Ubuntu"/>
      <p:regular r:id="rId95"/>
      <p:bold r:id="rId96"/>
      <p:italic r:id="rId97"/>
      <p:boldItalic r:id="rId98"/>
    </p:embeddedFont>
    <p:embeddedFont>
      <p:font typeface="Tahoma"/>
      <p:regular r:id="rId99"/>
      <p:bold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7F1D9C4-AA25-48CA-8D4A-AAC0A35D0F5A}">
  <a:tblStyle styleId="{27F1D9C4-AA25-48CA-8D4A-AAC0A35D0F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0" Type="http://schemas.openxmlformats.org/officeDocument/2006/relationships/font" Target="fonts/Tahoma-bold.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Ubuntu-regular.fntdata"/><Relationship Id="rId94" Type="http://schemas.openxmlformats.org/officeDocument/2006/relationships/slide" Target="slides/slide89.xml"/><Relationship Id="rId97" Type="http://schemas.openxmlformats.org/officeDocument/2006/relationships/font" Target="fonts/Ubuntu-italic.fntdata"/><Relationship Id="rId96" Type="http://schemas.openxmlformats.org/officeDocument/2006/relationships/font" Target="fonts/Ubuntu-bold.fntdata"/><Relationship Id="rId11" Type="http://schemas.openxmlformats.org/officeDocument/2006/relationships/slide" Target="slides/slide6.xml"/><Relationship Id="rId99" Type="http://schemas.openxmlformats.org/officeDocument/2006/relationships/font" Target="fonts/Tahoma-regular.fntdata"/><Relationship Id="rId10" Type="http://schemas.openxmlformats.org/officeDocument/2006/relationships/slide" Target="slides/slide5.xml"/><Relationship Id="rId98" Type="http://schemas.openxmlformats.org/officeDocument/2006/relationships/font" Target="fonts/Ubuntu-bold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2d220da3b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220da3b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While not a particularly useful bus, this does allow the value in the register A to be transferred to the register B.</a:t>
            </a:r>
            <a:endParaRPr sz="1400"/>
          </a:p>
          <a:p>
            <a:pPr indent="0" lvl="0" marL="0" rtl="0" algn="l">
              <a:lnSpc>
                <a:spcPct val="115000"/>
              </a:lnSpc>
              <a:spcBef>
                <a:spcPts val="1600"/>
              </a:spcBef>
              <a:spcAft>
                <a:spcPts val="1600"/>
              </a:spcAft>
              <a:buNone/>
            </a:pPr>
            <a:r>
              <a:rPr lang="en" sz="1400"/>
              <a:t>Such register transfers are extremely important behaviours in a CPU.</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2d220da3b3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d220da3b3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We’ll talk about more of these </a:t>
            </a:r>
            <a:r>
              <a:rPr i="1" lang="en" sz="1400"/>
              <a:t>contention mechanisms</a:t>
            </a:r>
            <a:r>
              <a:rPr lang="en" sz="1400"/>
              <a:t> later in this section, but for now we have a tool for this purpose already (discussed in section 04).</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2d220da3b3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d220da3b3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Here we see the data path, the registers, and the ALU.  The mystery component is what we need to control writes to the bus.  We can use a similar component to control reads to the bus, as well, but most registers have a </a:t>
            </a:r>
            <a:r>
              <a:rPr i="1" lang="en" sz="1400"/>
              <a:t>Write Enable</a:t>
            </a:r>
            <a:r>
              <a:rPr lang="en" sz="1400"/>
              <a:t> input which makes this unnecessary.</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2d220da3b3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d220da3b3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2d220da3b3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d220da3b3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All of the tri-state buffers are enabled with the same input.</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2d220da3b3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d220da3b3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2d220da3b3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d220da3b3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This is the same data path, using a simpler notation.  OE is short for our </a:t>
            </a:r>
            <a:r>
              <a:rPr i="1" lang="en" sz="1400"/>
              <a:t>output enable</a:t>
            </a:r>
            <a:r>
              <a:rPr lang="en" sz="1400"/>
              <a:t> component.</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Google Shape;672;g2d220da3b3_0_1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2d220da3b3_0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This instruction would not enable any logic inside the ALU.  The input enable of the A register would be set, and the input enables for all of the other registers would be cleared.  The output enable of the B register would be set, and the rest of the output enables would be cleared.  One clock cycle later, and our operation is done!</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g2d220da3b3_0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d220da3b3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This instruction will take two clock cycles.  First, we enable the twos complement addition logic inside the ALU, likely a bubble carry adder.  The output enable of the B register would be set, and the rest of the output enables would be cleared.  The value of B is on the bus/data path.  The value of A is piped directly into the ALU.  The ALU computes the sum, but its output is initially blocked by the output enable.</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6" name="Shape 886"/>
        <p:cNvGrpSpPr/>
        <p:nvPr/>
      </p:nvGrpSpPr>
      <p:grpSpPr>
        <a:xfrm>
          <a:off x="0" y="0"/>
          <a:ext cx="0" cy="0"/>
          <a:chOff x="0" y="0"/>
          <a:chExt cx="0" cy="0"/>
        </a:xfrm>
      </p:grpSpPr>
      <p:sp>
        <p:nvSpPr>
          <p:cNvPr id="887" name="Google Shape;887;g2d220da3b3_0_1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2d220da3b3_0_1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On the second clock cycle, the output enable for B is cleared, and the output enable for the ALU is set.  Now, the sum is on the data path.  The input enable for A is set, and the sum is loaded into A.</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2c1e5c8d0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1e5c8d0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g2d220da3b3_0_2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2d220da3b3_0_2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0" name="Shape 1000"/>
        <p:cNvGrpSpPr/>
        <p:nvPr/>
      </p:nvGrpSpPr>
      <p:grpSpPr>
        <a:xfrm>
          <a:off x="0" y="0"/>
          <a:ext cx="0" cy="0"/>
          <a:chOff x="0" y="0"/>
          <a:chExt cx="0" cy="0"/>
        </a:xfrm>
      </p:grpSpPr>
      <p:sp>
        <p:nvSpPr>
          <p:cNvPr id="1001" name="Google Shape;1001;g7c0975432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7c0975432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6" name="Shape 1006"/>
        <p:cNvGrpSpPr/>
        <p:nvPr/>
      </p:nvGrpSpPr>
      <p:grpSpPr>
        <a:xfrm>
          <a:off x="0" y="0"/>
          <a:ext cx="0" cy="0"/>
          <a:chOff x="0" y="0"/>
          <a:chExt cx="0" cy="0"/>
        </a:xfrm>
      </p:grpSpPr>
      <p:sp>
        <p:nvSpPr>
          <p:cNvPr id="1007" name="Google Shape;1007;g2d220da3b3_0_1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2d220da3b3_0_1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2" name="Shape 1012"/>
        <p:cNvGrpSpPr/>
        <p:nvPr/>
      </p:nvGrpSpPr>
      <p:grpSpPr>
        <a:xfrm>
          <a:off x="0" y="0"/>
          <a:ext cx="0" cy="0"/>
          <a:chOff x="0" y="0"/>
          <a:chExt cx="0" cy="0"/>
        </a:xfrm>
      </p:grpSpPr>
      <p:sp>
        <p:nvSpPr>
          <p:cNvPr id="1013" name="Google Shape;1013;g2d220da3b3_0_1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2d220da3b3_0_1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The PC register contains the address of the next instruction, which needs to be loaded into IR.  Memory reads will work by loading the address to be read into MAR, and the value will be loaded into MBR.  The steps, therefore, will be:  1) Transfer PC into MAR, 2) Memory load, 3) Transfer MBR into IR</a:t>
            </a:r>
            <a:endParaRPr sz="1400"/>
          </a:p>
          <a:p>
            <a:pPr indent="0" lvl="0" marL="0" rtl="0" algn="l">
              <a:lnSpc>
                <a:spcPct val="115000"/>
              </a:lnSpc>
              <a:spcBef>
                <a:spcPts val="1600"/>
              </a:spcBef>
              <a:spcAft>
                <a:spcPts val="0"/>
              </a:spcAft>
              <a:buNone/>
            </a:pPr>
            <a:r>
              <a:t/>
            </a:r>
            <a:endParaRPr sz="1400"/>
          </a:p>
          <a:p>
            <a:pPr indent="0" lvl="0" marL="0" rtl="0" algn="l">
              <a:lnSpc>
                <a:spcPct val="115000"/>
              </a:lnSpc>
              <a:spcBef>
                <a:spcPts val="1600"/>
              </a:spcBef>
              <a:spcAft>
                <a:spcPts val="1600"/>
              </a:spcAft>
              <a:buNone/>
            </a:pPr>
            <a:r>
              <a:rPr lang="en" sz="1400"/>
              <a:t>A note on implementation:  The MBR register would have its outputs and inputs connected to the data lines of the CPU/RAM bus.  The MAR register would have its inputs/outputs connected to the address lines of the CPU/RAM bus.</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3" name="Shape 1133"/>
        <p:cNvGrpSpPr/>
        <p:nvPr/>
      </p:nvGrpSpPr>
      <p:grpSpPr>
        <a:xfrm>
          <a:off x="0" y="0"/>
          <a:ext cx="0" cy="0"/>
          <a:chOff x="0" y="0"/>
          <a:chExt cx="0" cy="0"/>
        </a:xfrm>
      </p:grpSpPr>
      <p:sp>
        <p:nvSpPr>
          <p:cNvPr id="1134" name="Google Shape;1134;g7ec398e380_1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7ec398e380_1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The PC register contains the address of the next instruction, which needs to be loaded into IR.  Memory reads will work by loading the address to be read into MAR, and the value will be loaded into MBR.  The steps, therefore, will be:  1) Transfer PC into MAR, 2) Memory load, 3) Transfer MBR into IR</a:t>
            </a:r>
            <a:endParaRPr sz="1400"/>
          </a:p>
          <a:p>
            <a:pPr indent="0" lvl="0" marL="0" rtl="0" algn="l">
              <a:lnSpc>
                <a:spcPct val="115000"/>
              </a:lnSpc>
              <a:spcBef>
                <a:spcPts val="1600"/>
              </a:spcBef>
              <a:spcAft>
                <a:spcPts val="0"/>
              </a:spcAft>
              <a:buNone/>
            </a:pPr>
            <a:r>
              <a:t/>
            </a:r>
            <a:endParaRPr sz="1400"/>
          </a:p>
          <a:p>
            <a:pPr indent="0" lvl="0" marL="0" rtl="0" algn="l">
              <a:lnSpc>
                <a:spcPct val="115000"/>
              </a:lnSpc>
              <a:spcBef>
                <a:spcPts val="1600"/>
              </a:spcBef>
              <a:spcAft>
                <a:spcPts val="1600"/>
              </a:spcAft>
              <a:buNone/>
            </a:pPr>
            <a:r>
              <a:rPr lang="en" sz="1400"/>
              <a:t>A note on implementation:  The MBR register would have its outputs and inputs connected to the data lines of the CPU/RAM bus.  The MAR register would have its inputs/outputs connected to the address lines of the CPU/RAM bus.</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4" name="Shape 1254"/>
        <p:cNvGrpSpPr/>
        <p:nvPr/>
      </p:nvGrpSpPr>
      <p:grpSpPr>
        <a:xfrm>
          <a:off x="0" y="0"/>
          <a:ext cx="0" cy="0"/>
          <a:chOff x="0" y="0"/>
          <a:chExt cx="0" cy="0"/>
        </a:xfrm>
      </p:grpSpPr>
      <p:sp>
        <p:nvSpPr>
          <p:cNvPr id="1255" name="Google Shape;1255;g2d220da3b3_0_1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2d220da3b3_0_1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The program counter is usually incremented by a constant amount (some instruction sets have variable sized instructions).  Our instructions are two 8-bit words in size (1 - opcode, 1 - operand), so we increase PC by 2.  If we implement PC with a counter register, we merely need to enable counting on that register for two clock cycles.  Alternatively, we could use the ALU to add 2 to PC.  We could also make the word size 16.</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6" name="Shape 1376"/>
        <p:cNvGrpSpPr/>
        <p:nvPr/>
      </p:nvGrpSpPr>
      <p:grpSpPr>
        <a:xfrm>
          <a:off x="0" y="0"/>
          <a:ext cx="0" cy="0"/>
          <a:chOff x="0" y="0"/>
          <a:chExt cx="0" cy="0"/>
        </a:xfrm>
      </p:grpSpPr>
      <p:sp>
        <p:nvSpPr>
          <p:cNvPr id="1377" name="Google Shape;1377;g7ec398e380_1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7ec398e380_1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The program counter is usually incremented by a constant amount (some instruction sets have variable sized instructions).  Our instructions are two 8-bit words in size (1 - opcode, 1 - operand), so we increase PC by 2.  If we implement PC with a counter register, we merely need to enable counting on that register for two clock cycles.  Alternatively, we could use the ALU to add 2 to PC.  We could also make the word size 16.</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8" name="Shape 1498"/>
        <p:cNvGrpSpPr/>
        <p:nvPr/>
      </p:nvGrpSpPr>
      <p:grpSpPr>
        <a:xfrm>
          <a:off x="0" y="0"/>
          <a:ext cx="0" cy="0"/>
          <a:chOff x="0" y="0"/>
          <a:chExt cx="0" cy="0"/>
        </a:xfrm>
      </p:grpSpPr>
      <p:sp>
        <p:nvSpPr>
          <p:cNvPr id="1499" name="Google Shape;1499;g2d220da3b3_0_1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0" name="Google Shape;1500;g2d220da3b3_0_1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CISC processors allow instructions like ADD to get their operands from registers, memory, etc.  RISC, like ours, usually do not.  We’ll use a dedicated LOAD instruction.  This instruction will:  1) Transfer B into MAR, 2) Perform memory load, 3) Transfer MBR to A</a:t>
            </a:r>
            <a:endParaRPr sz="1400"/>
          </a:p>
          <a:p>
            <a:pPr indent="0" lvl="0" marL="0" rtl="0" algn="l">
              <a:lnSpc>
                <a:spcPct val="115000"/>
              </a:lnSpc>
              <a:spcBef>
                <a:spcPts val="1600"/>
              </a:spcBef>
              <a:spcAft>
                <a:spcPts val="1600"/>
              </a:spcAft>
              <a:buNone/>
            </a:pPr>
            <a:r>
              <a:rPr lang="en" sz="1400"/>
              <a:t>Operand fetch (in a CISC processor) is very similar.</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0" name="Shape 1620"/>
        <p:cNvGrpSpPr/>
        <p:nvPr/>
      </p:nvGrpSpPr>
      <p:grpSpPr>
        <a:xfrm>
          <a:off x="0" y="0"/>
          <a:ext cx="0" cy="0"/>
          <a:chOff x="0" y="0"/>
          <a:chExt cx="0" cy="0"/>
        </a:xfrm>
      </p:grpSpPr>
      <p:sp>
        <p:nvSpPr>
          <p:cNvPr id="1621" name="Google Shape;1621;g7ec398e380_1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7ec398e380_1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CISC processors allow instructions like ADD to get their operands from registers, memory, etc.  RISC, like ours, usually do not.  We’ll use a dedicated LOAD instruction.  This instruction will:  1) Transfer B into MAR, 2) Perform memory load, 3) Transfer MBR to A</a:t>
            </a:r>
            <a:endParaRPr sz="1400"/>
          </a:p>
          <a:p>
            <a:pPr indent="0" lvl="0" marL="0" rtl="0" algn="l">
              <a:lnSpc>
                <a:spcPct val="115000"/>
              </a:lnSpc>
              <a:spcBef>
                <a:spcPts val="1600"/>
              </a:spcBef>
              <a:spcAft>
                <a:spcPts val="1600"/>
              </a:spcAft>
              <a:buNone/>
            </a:pPr>
            <a:r>
              <a:rPr lang="en" sz="1400"/>
              <a:t>Operand fetch (in a CISC processor) is very similar.</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2" name="Shape 1742"/>
        <p:cNvGrpSpPr/>
        <p:nvPr/>
      </p:nvGrpSpPr>
      <p:grpSpPr>
        <a:xfrm>
          <a:off x="0" y="0"/>
          <a:ext cx="0" cy="0"/>
          <a:chOff x="0" y="0"/>
          <a:chExt cx="0" cy="0"/>
        </a:xfrm>
      </p:grpSpPr>
      <p:sp>
        <p:nvSpPr>
          <p:cNvPr id="1743" name="Google Shape;1743;g2d220da3b3_0_2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2d220da3b3_0_2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This instruction will:  1) Transfer B into MAR, 2) Transfer A into MBR, 3) Perform memory save</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c097543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c097543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4" name="Shape 1864"/>
        <p:cNvGrpSpPr/>
        <p:nvPr/>
      </p:nvGrpSpPr>
      <p:grpSpPr>
        <a:xfrm>
          <a:off x="0" y="0"/>
          <a:ext cx="0" cy="0"/>
          <a:chOff x="0" y="0"/>
          <a:chExt cx="0" cy="0"/>
        </a:xfrm>
      </p:grpSpPr>
      <p:sp>
        <p:nvSpPr>
          <p:cNvPr id="1865" name="Google Shape;1865;g7ec398e380_1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7ec398e380_1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This instruction will:  1) Transfer B into MAR, 2) Transfer A into MBR, 3) Perform memory save</a:t>
            </a:r>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6" name="Shape 1986"/>
        <p:cNvGrpSpPr/>
        <p:nvPr/>
      </p:nvGrpSpPr>
      <p:grpSpPr>
        <a:xfrm>
          <a:off x="0" y="0"/>
          <a:ext cx="0" cy="0"/>
          <a:chOff x="0" y="0"/>
          <a:chExt cx="0" cy="0"/>
        </a:xfrm>
      </p:grpSpPr>
      <p:sp>
        <p:nvSpPr>
          <p:cNvPr id="1987" name="Google Shape;1987;g7c0975432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7c0975432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2" name="Shape 1992"/>
        <p:cNvGrpSpPr/>
        <p:nvPr/>
      </p:nvGrpSpPr>
      <p:grpSpPr>
        <a:xfrm>
          <a:off x="0" y="0"/>
          <a:ext cx="0" cy="0"/>
          <a:chOff x="0" y="0"/>
          <a:chExt cx="0" cy="0"/>
        </a:xfrm>
      </p:grpSpPr>
      <p:sp>
        <p:nvSpPr>
          <p:cNvPr id="1993" name="Google Shape;1993;g2d220da3b3_0_2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4" name="Google Shape;1994;g2d220da3b3_0_2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8" name="Shape 1998"/>
        <p:cNvGrpSpPr/>
        <p:nvPr/>
      </p:nvGrpSpPr>
      <p:grpSpPr>
        <a:xfrm>
          <a:off x="0" y="0"/>
          <a:ext cx="0" cy="0"/>
          <a:chOff x="0" y="0"/>
          <a:chExt cx="0" cy="0"/>
        </a:xfrm>
      </p:grpSpPr>
      <p:sp>
        <p:nvSpPr>
          <p:cNvPr id="1999" name="Google Shape;1999;g2d220da3b3_0_2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0" name="Google Shape;2000;g2d220da3b3_0_2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It is easy to imagine using all 8-bits for instructions, as our HAX instruction set is quite limited.</a:t>
            </a:r>
            <a:endParaRPr sz="1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7" name="Shape 2027"/>
        <p:cNvGrpSpPr/>
        <p:nvPr/>
      </p:nvGrpSpPr>
      <p:grpSpPr>
        <a:xfrm>
          <a:off x="0" y="0"/>
          <a:ext cx="0" cy="0"/>
          <a:chOff x="0" y="0"/>
          <a:chExt cx="0" cy="0"/>
        </a:xfrm>
      </p:grpSpPr>
      <p:sp>
        <p:nvSpPr>
          <p:cNvPr id="2028" name="Google Shape;2028;g2d220da3b3_0_2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9" name="Google Shape;2029;g2d220da3b3_0_2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If we had 8 general-purpose registers, we would need 4 bits per operand since one of the codes needs to be for constants.  For 7 general-purpose registers, we only need 3 bits.  We've set aside 4 bits but will only use the lowest 3 bits.  Each of these 3-bit operand codes would be fed into a 3-to-8 line decoder, (all but one of) the outputs of which would be connected to the output enable and/or input enable of each of the 7 registers.</a:t>
            </a: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0" name="Shape 2040"/>
        <p:cNvGrpSpPr/>
        <p:nvPr/>
      </p:nvGrpSpPr>
      <p:grpSpPr>
        <a:xfrm>
          <a:off x="0" y="0"/>
          <a:ext cx="0" cy="0"/>
          <a:chOff x="0" y="0"/>
          <a:chExt cx="0" cy="0"/>
        </a:xfrm>
      </p:grpSpPr>
      <p:sp>
        <p:nvSpPr>
          <p:cNvPr id="2041" name="Google Shape;2041;g7c0975432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2" name="Google Shape;2042;g7c0975432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6" name="Shape 2046"/>
        <p:cNvGrpSpPr/>
        <p:nvPr/>
      </p:nvGrpSpPr>
      <p:grpSpPr>
        <a:xfrm>
          <a:off x="0" y="0"/>
          <a:ext cx="0" cy="0"/>
          <a:chOff x="0" y="0"/>
          <a:chExt cx="0" cy="0"/>
        </a:xfrm>
      </p:grpSpPr>
      <p:sp>
        <p:nvSpPr>
          <p:cNvPr id="2047" name="Google Shape;2047;g2d220da3b3_0_2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8" name="Google Shape;2048;g2d220da3b3_0_2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For the MOV instruction, B can be a register or it can be a constant.  The constant can be 8-bits.</a:t>
            </a:r>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2" name="Shape 2052"/>
        <p:cNvGrpSpPr/>
        <p:nvPr/>
      </p:nvGrpSpPr>
      <p:grpSpPr>
        <a:xfrm>
          <a:off x="0" y="0"/>
          <a:ext cx="0" cy="0"/>
          <a:chOff x="0" y="0"/>
          <a:chExt cx="0" cy="0"/>
        </a:xfrm>
      </p:grpSpPr>
      <p:sp>
        <p:nvSpPr>
          <p:cNvPr id="2053" name="Google Shape;2053;g2d220da3b3_0_3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2d220da3b3_0_3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8" name="Shape 2058"/>
        <p:cNvGrpSpPr/>
        <p:nvPr/>
      </p:nvGrpSpPr>
      <p:grpSpPr>
        <a:xfrm>
          <a:off x="0" y="0"/>
          <a:ext cx="0" cy="0"/>
          <a:chOff x="0" y="0"/>
          <a:chExt cx="0" cy="0"/>
        </a:xfrm>
      </p:grpSpPr>
      <p:sp>
        <p:nvSpPr>
          <p:cNvPr id="2059" name="Google Shape;2059;g2d220da3b3_0_2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2d220da3b3_0_2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4" name="Shape 2064"/>
        <p:cNvGrpSpPr/>
        <p:nvPr/>
      </p:nvGrpSpPr>
      <p:grpSpPr>
        <a:xfrm>
          <a:off x="0" y="0"/>
          <a:ext cx="0" cy="0"/>
          <a:chOff x="0" y="0"/>
          <a:chExt cx="0" cy="0"/>
        </a:xfrm>
      </p:grpSpPr>
      <p:sp>
        <p:nvSpPr>
          <p:cNvPr id="2065" name="Google Shape;2065;g2d220da3b3_0_2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6" name="Google Shape;2066;g2d220da3b3_0_2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2d220da3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220da3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This is a simplified instruction cycle.  It does not allow anything to happen in parallel, and ignores some hidden steps.  We’ll discuss these later.</a:t>
            </a:r>
            <a:endParaRPr sz="14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1" name="Shape 2071"/>
        <p:cNvGrpSpPr/>
        <p:nvPr/>
      </p:nvGrpSpPr>
      <p:grpSpPr>
        <a:xfrm>
          <a:off x="0" y="0"/>
          <a:ext cx="0" cy="0"/>
          <a:chOff x="0" y="0"/>
          <a:chExt cx="0" cy="0"/>
        </a:xfrm>
      </p:grpSpPr>
      <p:sp>
        <p:nvSpPr>
          <p:cNvPr id="2072" name="Google Shape;2072;g2d220da3b3_0_2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3" name="Google Shape;2073;g2d220da3b3_0_2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7" name="Shape 2077"/>
        <p:cNvGrpSpPr/>
        <p:nvPr/>
      </p:nvGrpSpPr>
      <p:grpSpPr>
        <a:xfrm>
          <a:off x="0" y="0"/>
          <a:ext cx="0" cy="0"/>
          <a:chOff x="0" y="0"/>
          <a:chExt cx="0" cy="0"/>
        </a:xfrm>
      </p:grpSpPr>
      <p:sp>
        <p:nvSpPr>
          <p:cNvPr id="2078" name="Google Shape;2078;g2d220da3b3_0_2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9" name="Google Shape;2079;g2d220da3b3_0_2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9" name="Shape 2089"/>
        <p:cNvGrpSpPr/>
        <p:nvPr/>
      </p:nvGrpSpPr>
      <p:grpSpPr>
        <a:xfrm>
          <a:off x="0" y="0"/>
          <a:ext cx="0" cy="0"/>
          <a:chOff x="0" y="0"/>
          <a:chExt cx="0" cy="0"/>
        </a:xfrm>
      </p:grpSpPr>
      <p:sp>
        <p:nvSpPr>
          <p:cNvPr id="2090" name="Google Shape;2090;g2d220da3b3_0_2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2d220da3b3_0_2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8" name="Shape 2098"/>
        <p:cNvGrpSpPr/>
        <p:nvPr/>
      </p:nvGrpSpPr>
      <p:grpSpPr>
        <a:xfrm>
          <a:off x="0" y="0"/>
          <a:ext cx="0" cy="0"/>
          <a:chOff x="0" y="0"/>
          <a:chExt cx="0" cy="0"/>
        </a:xfrm>
      </p:grpSpPr>
      <p:sp>
        <p:nvSpPr>
          <p:cNvPr id="2099" name="Google Shape;2099;g2d220da3b3_0_2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0" name="Google Shape;2100;g2d220da3b3_0_2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4" name="Shape 2104"/>
        <p:cNvGrpSpPr/>
        <p:nvPr/>
      </p:nvGrpSpPr>
      <p:grpSpPr>
        <a:xfrm>
          <a:off x="0" y="0"/>
          <a:ext cx="0" cy="0"/>
          <a:chOff x="0" y="0"/>
          <a:chExt cx="0" cy="0"/>
        </a:xfrm>
      </p:grpSpPr>
      <p:sp>
        <p:nvSpPr>
          <p:cNvPr id="2105" name="Google Shape;2105;g2d220da3b3_0_2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6" name="Google Shape;2106;g2d220da3b3_0_2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3" name="Shape 2113"/>
        <p:cNvGrpSpPr/>
        <p:nvPr/>
      </p:nvGrpSpPr>
      <p:grpSpPr>
        <a:xfrm>
          <a:off x="0" y="0"/>
          <a:ext cx="0" cy="0"/>
          <a:chOff x="0" y="0"/>
          <a:chExt cx="0" cy="0"/>
        </a:xfrm>
      </p:grpSpPr>
      <p:sp>
        <p:nvSpPr>
          <p:cNvPr id="2114" name="Google Shape;2114;g2d220da3b3_0_2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2d220da3b3_0_2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9" name="Shape 2119"/>
        <p:cNvGrpSpPr/>
        <p:nvPr/>
      </p:nvGrpSpPr>
      <p:grpSpPr>
        <a:xfrm>
          <a:off x="0" y="0"/>
          <a:ext cx="0" cy="0"/>
          <a:chOff x="0" y="0"/>
          <a:chExt cx="0" cy="0"/>
        </a:xfrm>
      </p:grpSpPr>
      <p:sp>
        <p:nvSpPr>
          <p:cNvPr id="2120" name="Google Shape;2120;g2d220da3b3_0_2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1" name="Google Shape;2121;g2d220da3b3_0_2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9" name="Shape 2129"/>
        <p:cNvGrpSpPr/>
        <p:nvPr/>
      </p:nvGrpSpPr>
      <p:grpSpPr>
        <a:xfrm>
          <a:off x="0" y="0"/>
          <a:ext cx="0" cy="0"/>
          <a:chOff x="0" y="0"/>
          <a:chExt cx="0" cy="0"/>
        </a:xfrm>
      </p:grpSpPr>
      <p:sp>
        <p:nvSpPr>
          <p:cNvPr id="2130" name="Google Shape;2130;g2d220da3b3_0_2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1" name="Google Shape;2131;g2d220da3b3_0_2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9" name="Shape 2139"/>
        <p:cNvGrpSpPr/>
        <p:nvPr/>
      </p:nvGrpSpPr>
      <p:grpSpPr>
        <a:xfrm>
          <a:off x="0" y="0"/>
          <a:ext cx="0" cy="0"/>
          <a:chOff x="0" y="0"/>
          <a:chExt cx="0" cy="0"/>
        </a:xfrm>
      </p:grpSpPr>
      <p:sp>
        <p:nvSpPr>
          <p:cNvPr id="2140" name="Google Shape;2140;g7ec398e380_1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1" name="Google Shape;2141;g7ec398e380_1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9" name="Shape 2149"/>
        <p:cNvGrpSpPr/>
        <p:nvPr/>
      </p:nvGrpSpPr>
      <p:grpSpPr>
        <a:xfrm>
          <a:off x="0" y="0"/>
          <a:ext cx="0" cy="0"/>
          <a:chOff x="0" y="0"/>
          <a:chExt cx="0" cy="0"/>
        </a:xfrm>
      </p:grpSpPr>
      <p:sp>
        <p:nvSpPr>
          <p:cNvPr id="2150" name="Google Shape;2150;g7c0975432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7c0975432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2d220da3b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220da3b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5" name="Shape 2155"/>
        <p:cNvGrpSpPr/>
        <p:nvPr/>
      </p:nvGrpSpPr>
      <p:grpSpPr>
        <a:xfrm>
          <a:off x="0" y="0"/>
          <a:ext cx="0" cy="0"/>
          <a:chOff x="0" y="0"/>
          <a:chExt cx="0" cy="0"/>
        </a:xfrm>
      </p:grpSpPr>
      <p:sp>
        <p:nvSpPr>
          <p:cNvPr id="2156" name="Google Shape;2156;g2d220da3b3_0_3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2d220da3b3_0_3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In this case, there isn’t much else you can do.  This is the fastest way to make one pizza.</a:t>
            </a:r>
            <a:endParaRPr sz="14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2" name="Shape 2162"/>
        <p:cNvGrpSpPr/>
        <p:nvPr/>
      </p:nvGrpSpPr>
      <p:grpSpPr>
        <a:xfrm>
          <a:off x="0" y="0"/>
          <a:ext cx="0" cy="0"/>
          <a:chOff x="0" y="0"/>
          <a:chExt cx="0" cy="0"/>
        </a:xfrm>
      </p:grpSpPr>
      <p:sp>
        <p:nvSpPr>
          <p:cNvPr id="2163" name="Google Shape;2163;g2d220da3b3_0_3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4" name="Google Shape;2164;g2d220da3b3_0_3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What would do you differently if it was busy?</a:t>
            </a:r>
            <a:endParaRPr sz="14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8" name="Shape 2168"/>
        <p:cNvGrpSpPr/>
        <p:nvPr/>
      </p:nvGrpSpPr>
      <p:grpSpPr>
        <a:xfrm>
          <a:off x="0" y="0"/>
          <a:ext cx="0" cy="0"/>
          <a:chOff x="0" y="0"/>
          <a:chExt cx="0" cy="0"/>
        </a:xfrm>
      </p:grpSpPr>
      <p:sp>
        <p:nvSpPr>
          <p:cNvPr id="2169" name="Google Shape;2169;g2d220da3b3_0_3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0" name="Google Shape;2170;g2d220da3b3_0_3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You’d quickly be fired if you waited by the oven for each pizze to be ready without doing anything else.</a:t>
            </a:r>
            <a:endParaRPr sz="14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4" name="Shape 2174"/>
        <p:cNvGrpSpPr/>
        <p:nvPr/>
      </p:nvGrpSpPr>
      <p:grpSpPr>
        <a:xfrm>
          <a:off x="0" y="0"/>
          <a:ext cx="0" cy="0"/>
          <a:chOff x="0" y="0"/>
          <a:chExt cx="0" cy="0"/>
        </a:xfrm>
      </p:grpSpPr>
      <p:sp>
        <p:nvSpPr>
          <p:cNvPr id="2175" name="Google Shape;2175;g2d220da3b3_0_3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2d220da3b3_0_3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Like cooking the pizza in the oven, fetching instructions and operand values take a long time.  During this time, the ALU (and other CPU components) are idle.</a:t>
            </a:r>
            <a:endParaRPr sz="140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0" name="Shape 2180"/>
        <p:cNvGrpSpPr/>
        <p:nvPr/>
      </p:nvGrpSpPr>
      <p:grpSpPr>
        <a:xfrm>
          <a:off x="0" y="0"/>
          <a:ext cx="0" cy="0"/>
          <a:chOff x="0" y="0"/>
          <a:chExt cx="0" cy="0"/>
        </a:xfrm>
      </p:grpSpPr>
      <p:sp>
        <p:nvSpPr>
          <p:cNvPr id="2181" name="Google Shape;2181;g2d220da3b3_0_3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2" name="Google Shape;2182;g2d220da3b3_0_3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0" name="Shape 2190"/>
        <p:cNvGrpSpPr/>
        <p:nvPr/>
      </p:nvGrpSpPr>
      <p:grpSpPr>
        <a:xfrm>
          <a:off x="0" y="0"/>
          <a:ext cx="0" cy="0"/>
          <a:chOff x="0" y="0"/>
          <a:chExt cx="0" cy="0"/>
        </a:xfrm>
      </p:grpSpPr>
      <p:sp>
        <p:nvSpPr>
          <p:cNvPr id="2191" name="Google Shape;2191;g2d220da3b3_0_3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2" name="Google Shape;2192;g2d220da3b3_0_3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1" name="Shape 2201"/>
        <p:cNvGrpSpPr/>
        <p:nvPr/>
      </p:nvGrpSpPr>
      <p:grpSpPr>
        <a:xfrm>
          <a:off x="0" y="0"/>
          <a:ext cx="0" cy="0"/>
          <a:chOff x="0" y="0"/>
          <a:chExt cx="0" cy="0"/>
        </a:xfrm>
      </p:grpSpPr>
      <p:sp>
        <p:nvSpPr>
          <p:cNvPr id="2202" name="Google Shape;2202;g2d220da3b3_0_3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3" name="Google Shape;2203;g2d220da3b3_0_3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3" name="Shape 2213"/>
        <p:cNvGrpSpPr/>
        <p:nvPr/>
      </p:nvGrpSpPr>
      <p:grpSpPr>
        <a:xfrm>
          <a:off x="0" y="0"/>
          <a:ext cx="0" cy="0"/>
          <a:chOff x="0" y="0"/>
          <a:chExt cx="0" cy="0"/>
        </a:xfrm>
      </p:grpSpPr>
      <p:sp>
        <p:nvSpPr>
          <p:cNvPr id="2214" name="Google Shape;2214;g2d220da3b3_0_3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5" name="Google Shape;2215;g2d220da3b3_0_3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6" name="Shape 2226"/>
        <p:cNvGrpSpPr/>
        <p:nvPr/>
      </p:nvGrpSpPr>
      <p:grpSpPr>
        <a:xfrm>
          <a:off x="0" y="0"/>
          <a:ext cx="0" cy="0"/>
          <a:chOff x="0" y="0"/>
          <a:chExt cx="0" cy="0"/>
        </a:xfrm>
      </p:grpSpPr>
      <p:sp>
        <p:nvSpPr>
          <p:cNvPr id="2227" name="Google Shape;2227;g2d220da3b3_0_3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8" name="Google Shape;2228;g2d220da3b3_0_3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0" name="Shape 2240"/>
        <p:cNvGrpSpPr/>
        <p:nvPr/>
      </p:nvGrpSpPr>
      <p:grpSpPr>
        <a:xfrm>
          <a:off x="0" y="0"/>
          <a:ext cx="0" cy="0"/>
          <a:chOff x="0" y="0"/>
          <a:chExt cx="0" cy="0"/>
        </a:xfrm>
      </p:grpSpPr>
      <p:sp>
        <p:nvSpPr>
          <p:cNvPr id="2241" name="Google Shape;2241;g2d220da3b3_0_3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2" name="Google Shape;2242;g2d220da3b3_0_3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2d220da3b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220da3b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Decoding is a matter of identifying which operation is being requested (e.g. ADD), and</a:t>
            </a:r>
            <a:endParaRPr sz="1400"/>
          </a:p>
          <a:p>
            <a:pPr indent="0" lvl="0" marL="0" rtl="0" algn="l">
              <a:spcBef>
                <a:spcPts val="0"/>
              </a:spcBef>
              <a:spcAft>
                <a:spcPts val="0"/>
              </a:spcAft>
              <a:buNone/>
            </a:pPr>
            <a:r>
              <a:rPr lang="en" sz="1400"/>
              <a:t>which operands (if any) are to be used (e.g. Registers A and B).</a:t>
            </a:r>
            <a:endParaRPr sz="1400"/>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5" name="Shape 2255"/>
        <p:cNvGrpSpPr/>
        <p:nvPr/>
      </p:nvGrpSpPr>
      <p:grpSpPr>
        <a:xfrm>
          <a:off x="0" y="0"/>
          <a:ext cx="0" cy="0"/>
          <a:chOff x="0" y="0"/>
          <a:chExt cx="0" cy="0"/>
        </a:xfrm>
      </p:grpSpPr>
      <p:sp>
        <p:nvSpPr>
          <p:cNvPr id="2256" name="Google Shape;2256;g2d220da3b3_0_3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7" name="Google Shape;2257;g2d220da3b3_0_3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1" name="Shape 2271"/>
        <p:cNvGrpSpPr/>
        <p:nvPr/>
      </p:nvGrpSpPr>
      <p:grpSpPr>
        <a:xfrm>
          <a:off x="0" y="0"/>
          <a:ext cx="0" cy="0"/>
          <a:chOff x="0" y="0"/>
          <a:chExt cx="0" cy="0"/>
        </a:xfrm>
      </p:grpSpPr>
      <p:sp>
        <p:nvSpPr>
          <p:cNvPr id="2272" name="Google Shape;2272;g2d220da3b3_0_3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3" name="Google Shape;2273;g2d220da3b3_0_3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solidFill>
                  <a:schemeClr val="dk1"/>
                </a:solidFill>
              </a:rPr>
              <a:t>Assuming that each step takes one clock cycle, after 8 clock cycles we’ve completed two instructions (almost 3, 2.6666).</a:t>
            </a:r>
            <a:endParaRPr sz="1400"/>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8" name="Shape 2288"/>
        <p:cNvGrpSpPr/>
        <p:nvPr/>
      </p:nvGrpSpPr>
      <p:grpSpPr>
        <a:xfrm>
          <a:off x="0" y="0"/>
          <a:ext cx="0" cy="0"/>
          <a:chOff x="0" y="0"/>
          <a:chExt cx="0" cy="0"/>
        </a:xfrm>
      </p:grpSpPr>
      <p:sp>
        <p:nvSpPr>
          <p:cNvPr id="2289" name="Google Shape;2289;g7ec398e380_1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ec398e380_1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For completeness, this is the next clock cycle</a:t>
            </a:r>
            <a:endParaRPr sz="1400"/>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6" name="Shape 2306"/>
        <p:cNvGrpSpPr/>
        <p:nvPr/>
      </p:nvGrpSpPr>
      <p:grpSpPr>
        <a:xfrm>
          <a:off x="0" y="0"/>
          <a:ext cx="0" cy="0"/>
          <a:chOff x="0" y="0"/>
          <a:chExt cx="0" cy="0"/>
        </a:xfrm>
      </p:grpSpPr>
      <p:sp>
        <p:nvSpPr>
          <p:cNvPr id="2307" name="Google Shape;2307;g2d220da3b3_0_3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8" name="Google Shape;2308;g2d220da3b3_0_3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6" name="Shape 2316"/>
        <p:cNvGrpSpPr/>
        <p:nvPr/>
      </p:nvGrpSpPr>
      <p:grpSpPr>
        <a:xfrm>
          <a:off x="0" y="0"/>
          <a:ext cx="0" cy="0"/>
          <a:chOff x="0" y="0"/>
          <a:chExt cx="0" cy="0"/>
        </a:xfrm>
      </p:grpSpPr>
      <p:sp>
        <p:nvSpPr>
          <p:cNvPr id="2317" name="Google Shape;2317;g2d220da3b3_0_3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8" name="Google Shape;2318;g2d220da3b3_0_3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8" name="Shape 2328"/>
        <p:cNvGrpSpPr/>
        <p:nvPr/>
      </p:nvGrpSpPr>
      <p:grpSpPr>
        <a:xfrm>
          <a:off x="0" y="0"/>
          <a:ext cx="0" cy="0"/>
          <a:chOff x="0" y="0"/>
          <a:chExt cx="0" cy="0"/>
        </a:xfrm>
      </p:grpSpPr>
      <p:sp>
        <p:nvSpPr>
          <p:cNvPr id="2329" name="Google Shape;2329;g2d220da3b3_0_3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2d220da3b3_0_3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3" name="Shape 2343"/>
        <p:cNvGrpSpPr/>
        <p:nvPr/>
      </p:nvGrpSpPr>
      <p:grpSpPr>
        <a:xfrm>
          <a:off x="0" y="0"/>
          <a:ext cx="0" cy="0"/>
          <a:chOff x="0" y="0"/>
          <a:chExt cx="0" cy="0"/>
        </a:xfrm>
      </p:grpSpPr>
      <p:sp>
        <p:nvSpPr>
          <p:cNvPr id="2344" name="Google Shape;2344;g2d220da3b3_0_3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5" name="Google Shape;2345;g2d220da3b3_0_3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1" name="Shape 2361"/>
        <p:cNvGrpSpPr/>
        <p:nvPr/>
      </p:nvGrpSpPr>
      <p:grpSpPr>
        <a:xfrm>
          <a:off x="0" y="0"/>
          <a:ext cx="0" cy="0"/>
          <a:chOff x="0" y="0"/>
          <a:chExt cx="0" cy="0"/>
        </a:xfrm>
      </p:grpSpPr>
      <p:sp>
        <p:nvSpPr>
          <p:cNvPr id="2362" name="Google Shape;2362;g2d220da3b3_0_3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3" name="Google Shape;2363;g2d220da3b3_0_3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2" name="Shape 2382"/>
        <p:cNvGrpSpPr/>
        <p:nvPr/>
      </p:nvGrpSpPr>
      <p:grpSpPr>
        <a:xfrm>
          <a:off x="0" y="0"/>
          <a:ext cx="0" cy="0"/>
          <a:chOff x="0" y="0"/>
          <a:chExt cx="0" cy="0"/>
        </a:xfrm>
      </p:grpSpPr>
      <p:sp>
        <p:nvSpPr>
          <p:cNvPr id="2383" name="Google Shape;2383;g2d220da3b3_0_3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4" name="Google Shape;2384;g2d220da3b3_0_3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5" name="Shape 2405"/>
        <p:cNvGrpSpPr/>
        <p:nvPr/>
      </p:nvGrpSpPr>
      <p:grpSpPr>
        <a:xfrm>
          <a:off x="0" y="0"/>
          <a:ext cx="0" cy="0"/>
          <a:chOff x="0" y="0"/>
          <a:chExt cx="0" cy="0"/>
        </a:xfrm>
      </p:grpSpPr>
      <p:sp>
        <p:nvSpPr>
          <p:cNvPr id="2406" name="Google Shape;2406;g2d220da3b3_0_3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7" name="Google Shape;2407;g2d220da3b3_0_3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2d220da3b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220da3b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1400">
                <a:solidFill>
                  <a:schemeClr val="dk1"/>
                </a:solidFill>
              </a:rPr>
              <a:t>We’ve essentially covered this part of the cycle in the combinational logic lectures</a:t>
            </a:r>
            <a:endParaRPr sz="1400"/>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9" name="Shape 2429"/>
        <p:cNvGrpSpPr/>
        <p:nvPr/>
      </p:nvGrpSpPr>
      <p:grpSpPr>
        <a:xfrm>
          <a:off x="0" y="0"/>
          <a:ext cx="0" cy="0"/>
          <a:chOff x="0" y="0"/>
          <a:chExt cx="0" cy="0"/>
        </a:xfrm>
      </p:grpSpPr>
      <p:sp>
        <p:nvSpPr>
          <p:cNvPr id="2430" name="Google Shape;2430;g2d220da3b3_0_3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1" name="Google Shape;2431;g2d220da3b3_0_3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Assuming each step takes one clock cycle, after 8 clock cycles we’ve completed 5 instructions.</a:t>
            </a:r>
            <a:endParaRPr sz="1400"/>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3" name="Shape 2453"/>
        <p:cNvGrpSpPr/>
        <p:nvPr/>
      </p:nvGrpSpPr>
      <p:grpSpPr>
        <a:xfrm>
          <a:off x="0" y="0"/>
          <a:ext cx="0" cy="0"/>
          <a:chOff x="0" y="0"/>
          <a:chExt cx="0" cy="0"/>
        </a:xfrm>
      </p:grpSpPr>
      <p:sp>
        <p:nvSpPr>
          <p:cNvPr id="2454" name="Google Shape;2454;g2d220da3b3_0_3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5" name="Google Shape;2455;g2d220da3b3_0_3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What if you get to a JNZ instruction?  Which instruction is the </a:t>
            </a:r>
            <a:r>
              <a:rPr i="1" lang="en" sz="1400"/>
              <a:t>next </a:t>
            </a:r>
            <a:r>
              <a:rPr lang="en" sz="1400"/>
              <a:t>instruction?  The one after the JNZ instruction, or the one at the jump address?  Imagine a program that manipulates pointers.  An instruction may dereference a pointer that was modified by an earlier instruction.</a:t>
            </a:r>
            <a:endParaRPr sz="1400"/>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9" name="Shape 2459"/>
        <p:cNvGrpSpPr/>
        <p:nvPr/>
      </p:nvGrpSpPr>
      <p:grpSpPr>
        <a:xfrm>
          <a:off x="0" y="0"/>
          <a:ext cx="0" cy="0"/>
          <a:chOff x="0" y="0"/>
          <a:chExt cx="0" cy="0"/>
        </a:xfrm>
      </p:grpSpPr>
      <p:sp>
        <p:nvSpPr>
          <p:cNvPr id="2460" name="Google Shape;2460;g2d220da3b3_0_3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1" name="Google Shape;2461;g2d220da3b3_0_3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5" name="Shape 2465"/>
        <p:cNvGrpSpPr/>
        <p:nvPr/>
      </p:nvGrpSpPr>
      <p:grpSpPr>
        <a:xfrm>
          <a:off x="0" y="0"/>
          <a:ext cx="0" cy="0"/>
          <a:chOff x="0" y="0"/>
          <a:chExt cx="0" cy="0"/>
        </a:xfrm>
      </p:grpSpPr>
      <p:sp>
        <p:nvSpPr>
          <p:cNvPr id="2466" name="Google Shape;2466;g2d220da3b3_0_3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7" name="Google Shape;2467;g2d220da3b3_0_3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1" name="Shape 2471"/>
        <p:cNvGrpSpPr/>
        <p:nvPr/>
      </p:nvGrpSpPr>
      <p:grpSpPr>
        <a:xfrm>
          <a:off x="0" y="0"/>
          <a:ext cx="0" cy="0"/>
          <a:chOff x="0" y="0"/>
          <a:chExt cx="0" cy="0"/>
        </a:xfrm>
      </p:grpSpPr>
      <p:sp>
        <p:nvSpPr>
          <p:cNvPr id="2472" name="Google Shape;2472;g2d220da3b3_0_3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3" name="Google Shape;2473;g2d220da3b3_0_3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7" name="Shape 2477"/>
        <p:cNvGrpSpPr/>
        <p:nvPr/>
      </p:nvGrpSpPr>
      <p:grpSpPr>
        <a:xfrm>
          <a:off x="0" y="0"/>
          <a:ext cx="0" cy="0"/>
          <a:chOff x="0" y="0"/>
          <a:chExt cx="0" cy="0"/>
        </a:xfrm>
      </p:grpSpPr>
      <p:sp>
        <p:nvSpPr>
          <p:cNvPr id="2478" name="Google Shape;2478;g2d220da3b3_0_3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9" name="Google Shape;2479;g2d220da3b3_0_3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4" name="Shape 2494"/>
        <p:cNvGrpSpPr/>
        <p:nvPr/>
      </p:nvGrpSpPr>
      <p:grpSpPr>
        <a:xfrm>
          <a:off x="0" y="0"/>
          <a:ext cx="0" cy="0"/>
          <a:chOff x="0" y="0"/>
          <a:chExt cx="0" cy="0"/>
        </a:xfrm>
      </p:grpSpPr>
      <p:sp>
        <p:nvSpPr>
          <p:cNvPr id="2495" name="Google Shape;2495;g2d220da3b3_0_3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6" name="Google Shape;2496;g2d220da3b3_0_3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1" name="Shape 2511"/>
        <p:cNvGrpSpPr/>
        <p:nvPr/>
      </p:nvGrpSpPr>
      <p:grpSpPr>
        <a:xfrm>
          <a:off x="0" y="0"/>
          <a:ext cx="0" cy="0"/>
          <a:chOff x="0" y="0"/>
          <a:chExt cx="0" cy="0"/>
        </a:xfrm>
      </p:grpSpPr>
      <p:sp>
        <p:nvSpPr>
          <p:cNvPr id="2512" name="Google Shape;2512;g2d220da3b3_0_3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3" name="Google Shape;2513;g2d220da3b3_0_3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Though difficult to depict in this animation, these two instructions would be pipelined.</a:t>
            </a:r>
            <a:endParaRPr sz="1400"/>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8" name="Shape 2528"/>
        <p:cNvGrpSpPr/>
        <p:nvPr/>
      </p:nvGrpSpPr>
      <p:grpSpPr>
        <a:xfrm>
          <a:off x="0" y="0"/>
          <a:ext cx="0" cy="0"/>
          <a:chOff x="0" y="0"/>
          <a:chExt cx="0" cy="0"/>
        </a:xfrm>
      </p:grpSpPr>
      <p:sp>
        <p:nvSpPr>
          <p:cNvPr id="2529" name="Google Shape;2529;g2d220da3b3_0_3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0" name="Google Shape;2530;g2d220da3b3_0_3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6" name="Shape 2546"/>
        <p:cNvGrpSpPr/>
        <p:nvPr/>
      </p:nvGrpSpPr>
      <p:grpSpPr>
        <a:xfrm>
          <a:off x="0" y="0"/>
          <a:ext cx="0" cy="0"/>
          <a:chOff x="0" y="0"/>
          <a:chExt cx="0" cy="0"/>
        </a:xfrm>
      </p:grpSpPr>
      <p:sp>
        <p:nvSpPr>
          <p:cNvPr id="2547" name="Google Shape;2547;g2d220da3b3_0_3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2d220da3b3_0_3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2d220da3b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220da3b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For the purposes of this course, we’ll design a basic computer system.  We’ll talk more about RISC later, but for now, RISC machines have fewer instructions (e.g. variants of ADD that get their operands from memory).</a:t>
            </a:r>
            <a:endParaRPr sz="1400"/>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4" name="Shape 2564"/>
        <p:cNvGrpSpPr/>
        <p:nvPr/>
      </p:nvGrpSpPr>
      <p:grpSpPr>
        <a:xfrm>
          <a:off x="0" y="0"/>
          <a:ext cx="0" cy="0"/>
          <a:chOff x="0" y="0"/>
          <a:chExt cx="0" cy="0"/>
        </a:xfrm>
      </p:grpSpPr>
      <p:sp>
        <p:nvSpPr>
          <p:cNvPr id="2565" name="Google Shape;2565;g2d220da3b3_0_3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6" name="Google Shape;2566;g2d220da3b3_0_3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2" name="Shape 2582"/>
        <p:cNvGrpSpPr/>
        <p:nvPr/>
      </p:nvGrpSpPr>
      <p:grpSpPr>
        <a:xfrm>
          <a:off x="0" y="0"/>
          <a:ext cx="0" cy="0"/>
          <a:chOff x="0" y="0"/>
          <a:chExt cx="0" cy="0"/>
        </a:xfrm>
      </p:grpSpPr>
      <p:sp>
        <p:nvSpPr>
          <p:cNvPr id="2583" name="Google Shape;2583;g2d220da3b3_0_3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4" name="Google Shape;2584;g2d220da3b3_0_3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An additional advantage of hyper-threading is that instructions reading from memory, which typically takes several clock cycles, can block while the other thread can continue to execute.  The sharing of the physical core doesn’t have to use strict interleaving, as shown here.</a:t>
            </a:r>
            <a:endParaRPr sz="1400"/>
          </a:p>
          <a:p>
            <a:pPr indent="0" lvl="0" marL="0" rtl="0" algn="l">
              <a:lnSpc>
                <a:spcPct val="115000"/>
              </a:lnSpc>
              <a:spcBef>
                <a:spcPts val="1600"/>
              </a:spcBef>
              <a:spcAft>
                <a:spcPts val="1600"/>
              </a:spcAft>
              <a:buNone/>
            </a:pPr>
            <a:r>
              <a:rPr lang="en" sz="1400"/>
              <a:t>See:  Task Manager -&gt; Performance</a:t>
            </a:r>
            <a:endParaRPr sz="1400"/>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0" name="Shape 2600"/>
        <p:cNvGrpSpPr/>
        <p:nvPr/>
      </p:nvGrpSpPr>
      <p:grpSpPr>
        <a:xfrm>
          <a:off x="0" y="0"/>
          <a:ext cx="0" cy="0"/>
          <a:chOff x="0" y="0"/>
          <a:chExt cx="0" cy="0"/>
        </a:xfrm>
      </p:grpSpPr>
      <p:sp>
        <p:nvSpPr>
          <p:cNvPr id="2601" name="Google Shape;2601;g7c0975432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2" name="Google Shape;2602;g7c0975432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6" name="Shape 2606"/>
        <p:cNvGrpSpPr/>
        <p:nvPr/>
      </p:nvGrpSpPr>
      <p:grpSpPr>
        <a:xfrm>
          <a:off x="0" y="0"/>
          <a:ext cx="0" cy="0"/>
          <a:chOff x="0" y="0"/>
          <a:chExt cx="0" cy="0"/>
        </a:xfrm>
      </p:grpSpPr>
      <p:sp>
        <p:nvSpPr>
          <p:cNvPr id="2607" name="Google Shape;2607;g2d220da3b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8" name="Google Shape;2608;g2d220da3b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2" name="Shape 2612"/>
        <p:cNvGrpSpPr/>
        <p:nvPr/>
      </p:nvGrpSpPr>
      <p:grpSpPr>
        <a:xfrm>
          <a:off x="0" y="0"/>
          <a:ext cx="0" cy="0"/>
          <a:chOff x="0" y="0"/>
          <a:chExt cx="0" cy="0"/>
        </a:xfrm>
      </p:grpSpPr>
      <p:sp>
        <p:nvSpPr>
          <p:cNvPr id="2613" name="Google Shape;2613;g2f689f37c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4" name="Google Shape;2614;g2f689f37c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previously looked at the data path, also called the back side bus, which exists entirely within the CPU.  In this diagram, we can see the front side bus, which connects the CPU to its RAM (and on PCs, also to the PCI-e bus; a bus connected via a bus).  This whole system is controlled by the northbridge controller chip on the motherboard.  A faster FSB means faster access to memory, and faster memory being supported.</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9" name="Shape 2619"/>
        <p:cNvGrpSpPr/>
        <p:nvPr/>
      </p:nvGrpSpPr>
      <p:grpSpPr>
        <a:xfrm>
          <a:off x="0" y="0"/>
          <a:ext cx="0" cy="0"/>
          <a:chOff x="0" y="0"/>
          <a:chExt cx="0" cy="0"/>
        </a:xfrm>
      </p:grpSpPr>
      <p:sp>
        <p:nvSpPr>
          <p:cNvPr id="2620" name="Google Shape;2620;g2f689f37c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1" name="Google Shape;2621;g2f689f37c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Intel’s latest processors have a dedicated bus between the CPU and RAM, called QPI (Quick Path Interconnect), to speed RAM access even further.</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6" name="Shape 2626"/>
        <p:cNvGrpSpPr/>
        <p:nvPr/>
      </p:nvGrpSpPr>
      <p:grpSpPr>
        <a:xfrm>
          <a:off x="0" y="0"/>
          <a:ext cx="0" cy="0"/>
          <a:chOff x="0" y="0"/>
          <a:chExt cx="0" cy="0"/>
        </a:xfrm>
      </p:grpSpPr>
      <p:sp>
        <p:nvSpPr>
          <p:cNvPr id="2627" name="Google Shape;2627;g2f689f37c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2f689f37c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northbridge controller chip also connects to another controller chip: southbridge.  This controller allows communication with lower-throughput devices, like USB.  The CPU can connect to a USB device through the FSB to the northbridge, between northbridge and southbridge, then over the USB bus to the peripheral.  More direct → Lower latency.</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3" name="Shape 2633"/>
        <p:cNvGrpSpPr/>
        <p:nvPr/>
      </p:nvGrpSpPr>
      <p:grpSpPr>
        <a:xfrm>
          <a:off x="0" y="0"/>
          <a:ext cx="0" cy="0"/>
          <a:chOff x="0" y="0"/>
          <a:chExt cx="0" cy="0"/>
        </a:xfrm>
      </p:grpSpPr>
      <p:sp>
        <p:nvSpPr>
          <p:cNvPr id="2634" name="Google Shape;2634;g2f689f37c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5" name="Google Shape;2635;g2f689f37c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PCI-e devices, like GPUs, typically require high throughput (lots of bits transferred per second) and low latency (short times for data to go from source to destination).  1) A point-to-point protocol eliminates the need for any turn-taking, 2) Being one hop away from the CPU and RAM, the components GPUs communicate with most frequently, allows for fewer delays.  It comes at a cost, however.  PCI-e being point-to-point is expensive, and does occupy some RAM/CPU, so more devices could mean more slowdown.</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0" name="Shape 2640"/>
        <p:cNvGrpSpPr/>
        <p:nvPr/>
      </p:nvGrpSpPr>
      <p:grpSpPr>
        <a:xfrm>
          <a:off x="0" y="0"/>
          <a:ext cx="0" cy="0"/>
          <a:chOff x="0" y="0"/>
          <a:chExt cx="0" cy="0"/>
        </a:xfrm>
      </p:grpSpPr>
      <p:sp>
        <p:nvSpPr>
          <p:cNvPr id="2641" name="Google Shape;2641;g2f689f37c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2" name="Google Shape;2642;g2f689f37c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7" name="Shape 2647"/>
        <p:cNvGrpSpPr/>
        <p:nvPr/>
      </p:nvGrpSpPr>
      <p:grpSpPr>
        <a:xfrm>
          <a:off x="0" y="0"/>
          <a:ext cx="0" cy="0"/>
          <a:chOff x="0" y="0"/>
          <a:chExt cx="0" cy="0"/>
        </a:xfrm>
      </p:grpSpPr>
      <p:sp>
        <p:nvSpPr>
          <p:cNvPr id="2648" name="Google Shape;2648;g2f689f37c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9" name="Google Shape;2649;g2f689f37c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c0975432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c0975432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spcBef>
                <a:spcPts val="0"/>
              </a:spcBef>
              <a:spcAft>
                <a:spcPts val="0"/>
              </a:spcAft>
              <a:buClr>
                <a:srgbClr val="073763"/>
              </a:buClr>
              <a:buSzPts val="3600"/>
              <a:buFont typeface="Ubuntu"/>
              <a:buNone/>
              <a:defRPr b="1" sz="3600">
                <a:solidFill>
                  <a:srgbClr val="073763"/>
                </a:solidFill>
                <a:latin typeface="Ubuntu"/>
                <a:ea typeface="Ubuntu"/>
                <a:cs typeface="Ubuntu"/>
                <a:sym typeface="Ubuntu"/>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073763"/>
              </a:buClr>
              <a:buSzPts val="1800"/>
              <a:buFont typeface="Ubuntu"/>
              <a:buNone/>
              <a:defRPr>
                <a:solidFill>
                  <a:srgbClr val="073763"/>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rotWithShape="1">
          <a:blip r:embed="rId2">
            <a:alphaModFix/>
          </a:blip>
          <a:srcRect b="17339" l="6757" r="6722" t="14096"/>
          <a:stretch/>
        </p:blipFill>
        <p:spPr>
          <a:xfrm>
            <a:off x="6527344" y="4155309"/>
            <a:ext cx="2195570" cy="613815"/>
          </a:xfrm>
          <a:prstGeom prst="rect">
            <a:avLst/>
          </a:prstGeom>
          <a:noFill/>
          <a:ln>
            <a:noFill/>
          </a:ln>
        </p:spPr>
      </p:pic>
      <p:pic>
        <p:nvPicPr>
          <p:cNvPr id="14" name="Google Shape;14;p2"/>
          <p:cNvPicPr preferRelativeResize="0"/>
          <p:nvPr/>
        </p:nvPicPr>
        <p:blipFill rotWithShape="1">
          <a:blip r:embed="rId3">
            <a:alphaModFix amt="5000"/>
          </a:blip>
          <a:srcRect b="20854" l="23570" r="0" t="0"/>
          <a:stretch/>
        </p:blipFill>
        <p:spPr>
          <a:xfrm>
            <a:off x="0" y="0"/>
            <a:ext cx="3948889"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Title Slide">
  <p:cSld name="11_Title Slide">
    <p:spTree>
      <p:nvGrpSpPr>
        <p:cNvPr id="54" name="Shape 54"/>
        <p:cNvGrpSpPr/>
        <p:nvPr/>
      </p:nvGrpSpPr>
      <p:grpSpPr>
        <a:xfrm>
          <a:off x="0" y="0"/>
          <a:ext cx="0" cy="0"/>
          <a:chOff x="0" y="0"/>
          <a:chExt cx="0" cy="0"/>
        </a:xfrm>
      </p:grpSpPr>
      <p:sp>
        <p:nvSpPr>
          <p:cNvPr id="55" name="Google Shape;55;p13"/>
          <p:cNvSpPr txBox="1"/>
          <p:nvPr>
            <p:ph type="ctrTitle"/>
          </p:nvPr>
        </p:nvSpPr>
        <p:spPr>
          <a:xfrm>
            <a:off x="457201" y="1467775"/>
            <a:ext cx="6353100" cy="1102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396E"/>
              </a:buClr>
              <a:buSzPts val="4500"/>
              <a:buFont typeface="Ubuntu"/>
              <a:buNone/>
              <a:defRPr b="1" i="0" sz="4500" u="none" cap="none" strike="noStrike">
                <a:solidFill>
                  <a:srgbClr val="00396E"/>
                </a:solidFill>
                <a:latin typeface="Ubuntu"/>
                <a:ea typeface="Ubuntu"/>
                <a:cs typeface="Ubuntu"/>
                <a:sym typeface="Ubuntu"/>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 name="Google Shape;56;p13"/>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60"/>
              </a:spcBef>
              <a:spcAft>
                <a:spcPts val="0"/>
              </a:spcAft>
              <a:buClr>
                <a:srgbClr val="0077CA"/>
              </a:buClr>
              <a:buSzPts val="1800"/>
              <a:buFont typeface="Arial"/>
              <a:buNone/>
              <a:defRPr b="0" i="0" sz="1800" u="none" cap="none" strike="noStrike">
                <a:solidFill>
                  <a:srgbClr val="0077CA"/>
                </a:solidFill>
                <a:latin typeface="Arial"/>
                <a:ea typeface="Arial"/>
                <a:cs typeface="Arial"/>
                <a:sym typeface="Arial"/>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980000"/>
              </a:buClr>
              <a:buSzPts val="4400"/>
              <a:buFont typeface="Tahoma"/>
              <a:buNone/>
              <a:defRPr sz="4400">
                <a:solidFill>
                  <a:srgbClr val="980000"/>
                </a:solidFill>
                <a:latin typeface="Tahoma"/>
                <a:ea typeface="Tahoma"/>
                <a:cs typeface="Tahoma"/>
                <a:sym typeface="Tahom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4"/>
          <p:cNvSpPr/>
          <p:nvPr/>
        </p:nvSpPr>
        <p:spPr>
          <a:xfrm>
            <a:off x="0" y="4450247"/>
            <a:ext cx="9144000" cy="693300"/>
          </a:xfrm>
          <a:prstGeom prst="rect">
            <a:avLst/>
          </a:prstGeom>
          <a:solidFill>
            <a:srgbClr val="00396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23" name="Google Shape;23;p4"/>
          <p:cNvPicPr preferRelativeResize="0"/>
          <p:nvPr/>
        </p:nvPicPr>
        <p:blipFill rotWithShape="1">
          <a:blip r:embed="rId2">
            <a:alphaModFix/>
          </a:blip>
          <a:srcRect b="0" l="0" r="0" t="0"/>
          <a:stretch/>
        </p:blipFill>
        <p:spPr>
          <a:xfrm>
            <a:off x="457200" y="4647949"/>
            <a:ext cx="1369923" cy="301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8.gi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9.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ctrTitle"/>
          </p:nvPr>
        </p:nvSpPr>
        <p:spPr>
          <a:xfrm>
            <a:off x="457200" y="1467769"/>
            <a:ext cx="8013000" cy="110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96E"/>
              </a:buClr>
              <a:buSzPts val="4500"/>
              <a:buFont typeface="Ubuntu"/>
              <a:buNone/>
            </a:pPr>
            <a:r>
              <a:rPr lang="en"/>
              <a:t>Control Logic</a:t>
            </a:r>
            <a:endParaRPr sz="3600"/>
          </a:p>
        </p:txBody>
      </p:sp>
      <p:sp>
        <p:nvSpPr>
          <p:cNvPr id="62" name="Google Shape;62;p14"/>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CSCI 2050U - Computer Architecture</a:t>
            </a:r>
            <a:endParaRPr sz="1400">
              <a:solidFill>
                <a:srgbClr val="073763"/>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Randy J. Fortier</a:t>
            </a:r>
            <a:endParaRPr sz="1400">
              <a:solidFill>
                <a:srgbClr val="40458C"/>
              </a:solidFill>
              <a:latin typeface="Tahoma"/>
              <a:ea typeface="Tahoma"/>
              <a:cs typeface="Tahoma"/>
              <a:sym typeface="Tahoma"/>
            </a:endParaRPr>
          </a:p>
          <a:p>
            <a:pPr indent="-341640" lvl="0" marL="343080" rtl="0" algn="l">
              <a:lnSpc>
                <a:spcPct val="100000"/>
              </a:lnSpc>
              <a:spcBef>
                <a:spcPts val="0"/>
              </a:spcBef>
              <a:spcAft>
                <a:spcPts val="0"/>
              </a:spcAft>
              <a:buClr>
                <a:schemeClr val="dk1"/>
              </a:buClr>
              <a:buSzPts val="1800"/>
              <a:buNone/>
            </a:pPr>
            <a:r>
              <a:rPr lang="en" sz="1400">
                <a:solidFill>
                  <a:srgbClr val="073763"/>
                </a:solidFill>
              </a:rPr>
              <a:t>@randy_fortier</a:t>
            </a:r>
            <a:endParaRPr>
              <a:solidFill>
                <a:srgbClr val="073763"/>
              </a:solidFill>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3"/>
          <p:cNvSpPr txBox="1"/>
          <p:nvPr/>
        </p:nvSpPr>
        <p:spPr>
          <a:xfrm>
            <a:off x="5965175" y="2169475"/>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0</a:t>
            </a:r>
            <a:endParaRPr baseline="-25000" sz="1200">
              <a:latin typeface="Courier New"/>
              <a:ea typeface="Courier New"/>
              <a:cs typeface="Courier New"/>
              <a:sym typeface="Courier New"/>
            </a:endParaRPr>
          </a:p>
        </p:txBody>
      </p:sp>
      <p:sp>
        <p:nvSpPr>
          <p:cNvPr id="119" name="Google Shape;119;p23"/>
          <p:cNvSpPr txBox="1"/>
          <p:nvPr/>
        </p:nvSpPr>
        <p:spPr>
          <a:xfrm>
            <a:off x="5965175" y="2474275"/>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1</a:t>
            </a:r>
            <a:endParaRPr baseline="-25000" sz="1200">
              <a:latin typeface="Courier New"/>
              <a:ea typeface="Courier New"/>
              <a:cs typeface="Courier New"/>
              <a:sym typeface="Courier New"/>
            </a:endParaRPr>
          </a:p>
        </p:txBody>
      </p:sp>
      <p:sp>
        <p:nvSpPr>
          <p:cNvPr id="120" name="Google Shape;120;p23"/>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A bus is similar to a wire or a connection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The key difference is that a bus has several parallel paths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e.g. Imagine an 8-bit bus between register A and register B</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
        <p:nvSpPr>
          <p:cNvPr id="121" name="Google Shape;121;p23"/>
          <p:cNvSpPr txBox="1"/>
          <p:nvPr/>
        </p:nvSpPr>
        <p:spPr>
          <a:xfrm>
            <a:off x="2507061" y="2177742"/>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0</a:t>
            </a:r>
            <a:endParaRPr baseline="-25000" sz="1200">
              <a:latin typeface="Courier New"/>
              <a:ea typeface="Courier New"/>
              <a:cs typeface="Courier New"/>
              <a:sym typeface="Courier New"/>
            </a:endParaRPr>
          </a:p>
        </p:txBody>
      </p:sp>
      <p:cxnSp>
        <p:nvCxnSpPr>
          <p:cNvPr id="122" name="Google Shape;122;p23"/>
          <p:cNvCxnSpPr/>
          <p:nvPr/>
        </p:nvCxnSpPr>
        <p:spPr>
          <a:xfrm rot="10800000">
            <a:off x="2237334" y="2502730"/>
            <a:ext cx="465600" cy="300"/>
          </a:xfrm>
          <a:prstGeom prst="straightConnector1">
            <a:avLst/>
          </a:prstGeom>
          <a:noFill/>
          <a:ln cap="flat" cmpd="sng" w="19050">
            <a:solidFill>
              <a:srgbClr val="000000"/>
            </a:solidFill>
            <a:prstDash val="solid"/>
            <a:round/>
            <a:headEnd len="med" w="med" type="none"/>
            <a:tailEnd len="med" w="med" type="none"/>
          </a:ln>
        </p:spPr>
      </p:cxnSp>
      <p:sp>
        <p:nvSpPr>
          <p:cNvPr id="123" name="Google Shape;123;p23"/>
          <p:cNvSpPr txBox="1"/>
          <p:nvPr/>
        </p:nvSpPr>
        <p:spPr>
          <a:xfrm>
            <a:off x="2507061" y="2482542"/>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1</a:t>
            </a:r>
            <a:endParaRPr baseline="-25000" sz="1200">
              <a:latin typeface="Courier New"/>
              <a:ea typeface="Courier New"/>
              <a:cs typeface="Courier New"/>
              <a:sym typeface="Courier New"/>
            </a:endParaRPr>
          </a:p>
        </p:txBody>
      </p:sp>
      <p:cxnSp>
        <p:nvCxnSpPr>
          <p:cNvPr id="124" name="Google Shape;124;p23"/>
          <p:cNvCxnSpPr/>
          <p:nvPr/>
        </p:nvCxnSpPr>
        <p:spPr>
          <a:xfrm rot="10800000">
            <a:off x="2237334" y="2807530"/>
            <a:ext cx="465600" cy="300"/>
          </a:xfrm>
          <a:prstGeom prst="straightConnector1">
            <a:avLst/>
          </a:prstGeom>
          <a:noFill/>
          <a:ln cap="flat" cmpd="sng" w="19050">
            <a:solidFill>
              <a:srgbClr val="000000"/>
            </a:solidFill>
            <a:prstDash val="solid"/>
            <a:round/>
            <a:headEnd len="med" w="med" type="none"/>
            <a:tailEnd len="med" w="med" type="none"/>
          </a:ln>
        </p:spPr>
      </p:cxnSp>
      <p:sp>
        <p:nvSpPr>
          <p:cNvPr id="125" name="Google Shape;125;p23"/>
          <p:cNvSpPr txBox="1"/>
          <p:nvPr/>
        </p:nvSpPr>
        <p:spPr>
          <a:xfrm>
            <a:off x="2507061" y="2787342"/>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2</a:t>
            </a:r>
            <a:endParaRPr baseline="-25000" sz="1200">
              <a:latin typeface="Courier New"/>
              <a:ea typeface="Courier New"/>
              <a:cs typeface="Courier New"/>
              <a:sym typeface="Courier New"/>
            </a:endParaRPr>
          </a:p>
        </p:txBody>
      </p:sp>
      <p:cxnSp>
        <p:nvCxnSpPr>
          <p:cNvPr id="126" name="Google Shape;126;p23"/>
          <p:cNvCxnSpPr/>
          <p:nvPr/>
        </p:nvCxnSpPr>
        <p:spPr>
          <a:xfrm rot="10800000">
            <a:off x="2237334" y="3112330"/>
            <a:ext cx="465600" cy="300"/>
          </a:xfrm>
          <a:prstGeom prst="straightConnector1">
            <a:avLst/>
          </a:prstGeom>
          <a:noFill/>
          <a:ln cap="flat" cmpd="sng" w="19050">
            <a:solidFill>
              <a:srgbClr val="000000"/>
            </a:solidFill>
            <a:prstDash val="solid"/>
            <a:round/>
            <a:headEnd len="med" w="med" type="none"/>
            <a:tailEnd len="med" w="med" type="none"/>
          </a:ln>
        </p:spPr>
      </p:cxnSp>
      <p:sp>
        <p:nvSpPr>
          <p:cNvPr id="127" name="Google Shape;127;p23"/>
          <p:cNvSpPr txBox="1"/>
          <p:nvPr/>
        </p:nvSpPr>
        <p:spPr>
          <a:xfrm>
            <a:off x="2507061" y="3092142"/>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3</a:t>
            </a:r>
            <a:endParaRPr baseline="-25000" sz="1200">
              <a:latin typeface="Courier New"/>
              <a:ea typeface="Courier New"/>
              <a:cs typeface="Courier New"/>
              <a:sym typeface="Courier New"/>
            </a:endParaRPr>
          </a:p>
        </p:txBody>
      </p:sp>
      <p:cxnSp>
        <p:nvCxnSpPr>
          <p:cNvPr id="128" name="Google Shape;128;p23"/>
          <p:cNvCxnSpPr/>
          <p:nvPr/>
        </p:nvCxnSpPr>
        <p:spPr>
          <a:xfrm rot="10800000">
            <a:off x="2237334" y="3417130"/>
            <a:ext cx="465600" cy="300"/>
          </a:xfrm>
          <a:prstGeom prst="straightConnector1">
            <a:avLst/>
          </a:prstGeom>
          <a:noFill/>
          <a:ln cap="flat" cmpd="sng" w="19050">
            <a:solidFill>
              <a:srgbClr val="000000"/>
            </a:solidFill>
            <a:prstDash val="solid"/>
            <a:round/>
            <a:headEnd len="med" w="med" type="none"/>
            <a:tailEnd len="med" w="med" type="none"/>
          </a:ln>
        </p:spPr>
      </p:cxnSp>
      <p:sp>
        <p:nvSpPr>
          <p:cNvPr id="129" name="Google Shape;129;p23"/>
          <p:cNvSpPr txBox="1"/>
          <p:nvPr/>
        </p:nvSpPr>
        <p:spPr>
          <a:xfrm>
            <a:off x="2507061" y="3506479"/>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4</a:t>
            </a:r>
            <a:endParaRPr baseline="-25000" sz="1200">
              <a:latin typeface="Courier New"/>
              <a:ea typeface="Courier New"/>
              <a:cs typeface="Courier New"/>
              <a:sym typeface="Courier New"/>
            </a:endParaRPr>
          </a:p>
        </p:txBody>
      </p:sp>
      <p:cxnSp>
        <p:nvCxnSpPr>
          <p:cNvPr id="130" name="Google Shape;130;p23"/>
          <p:cNvCxnSpPr/>
          <p:nvPr/>
        </p:nvCxnSpPr>
        <p:spPr>
          <a:xfrm rot="10800000">
            <a:off x="2237334" y="3831467"/>
            <a:ext cx="465600" cy="300"/>
          </a:xfrm>
          <a:prstGeom prst="straightConnector1">
            <a:avLst/>
          </a:prstGeom>
          <a:noFill/>
          <a:ln cap="flat" cmpd="sng" w="19050">
            <a:solidFill>
              <a:srgbClr val="000000"/>
            </a:solidFill>
            <a:prstDash val="solid"/>
            <a:round/>
            <a:headEnd len="med" w="med" type="none"/>
            <a:tailEnd len="med" w="med" type="none"/>
          </a:ln>
        </p:spPr>
      </p:cxnSp>
      <p:sp>
        <p:nvSpPr>
          <p:cNvPr id="131" name="Google Shape;131;p23"/>
          <p:cNvSpPr txBox="1"/>
          <p:nvPr/>
        </p:nvSpPr>
        <p:spPr>
          <a:xfrm>
            <a:off x="2507061" y="3811279"/>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5</a:t>
            </a:r>
            <a:endParaRPr baseline="-25000" sz="1200">
              <a:latin typeface="Courier New"/>
              <a:ea typeface="Courier New"/>
              <a:cs typeface="Courier New"/>
              <a:sym typeface="Courier New"/>
            </a:endParaRPr>
          </a:p>
        </p:txBody>
      </p:sp>
      <p:cxnSp>
        <p:nvCxnSpPr>
          <p:cNvPr id="132" name="Google Shape;132;p23"/>
          <p:cNvCxnSpPr/>
          <p:nvPr/>
        </p:nvCxnSpPr>
        <p:spPr>
          <a:xfrm rot="10800000">
            <a:off x="2237334" y="4136267"/>
            <a:ext cx="465600" cy="300"/>
          </a:xfrm>
          <a:prstGeom prst="straightConnector1">
            <a:avLst/>
          </a:prstGeom>
          <a:noFill/>
          <a:ln cap="flat" cmpd="sng" w="19050">
            <a:solidFill>
              <a:srgbClr val="000000"/>
            </a:solidFill>
            <a:prstDash val="solid"/>
            <a:round/>
            <a:headEnd len="med" w="med" type="none"/>
            <a:tailEnd len="med" w="med" type="none"/>
          </a:ln>
        </p:spPr>
      </p:cxnSp>
      <p:sp>
        <p:nvSpPr>
          <p:cNvPr id="133" name="Google Shape;133;p23"/>
          <p:cNvSpPr txBox="1"/>
          <p:nvPr/>
        </p:nvSpPr>
        <p:spPr>
          <a:xfrm>
            <a:off x="2507061" y="4116079"/>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6</a:t>
            </a:r>
            <a:endParaRPr baseline="-25000" sz="1200">
              <a:latin typeface="Courier New"/>
              <a:ea typeface="Courier New"/>
              <a:cs typeface="Courier New"/>
              <a:sym typeface="Courier New"/>
            </a:endParaRPr>
          </a:p>
        </p:txBody>
      </p:sp>
      <p:cxnSp>
        <p:nvCxnSpPr>
          <p:cNvPr id="134" name="Google Shape;134;p23"/>
          <p:cNvCxnSpPr/>
          <p:nvPr/>
        </p:nvCxnSpPr>
        <p:spPr>
          <a:xfrm rot="10800000">
            <a:off x="2237334" y="4441067"/>
            <a:ext cx="465600" cy="300"/>
          </a:xfrm>
          <a:prstGeom prst="straightConnector1">
            <a:avLst/>
          </a:prstGeom>
          <a:noFill/>
          <a:ln cap="flat" cmpd="sng" w="19050">
            <a:solidFill>
              <a:srgbClr val="000000"/>
            </a:solidFill>
            <a:prstDash val="solid"/>
            <a:round/>
            <a:headEnd len="med" w="med" type="none"/>
            <a:tailEnd len="med" w="med" type="none"/>
          </a:ln>
        </p:spPr>
      </p:cxnSp>
      <p:sp>
        <p:nvSpPr>
          <p:cNvPr id="135" name="Google Shape;135;p23"/>
          <p:cNvSpPr txBox="1"/>
          <p:nvPr/>
        </p:nvSpPr>
        <p:spPr>
          <a:xfrm>
            <a:off x="2507061" y="4420879"/>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7</a:t>
            </a:r>
            <a:endParaRPr baseline="-25000" sz="1200">
              <a:latin typeface="Courier New"/>
              <a:ea typeface="Courier New"/>
              <a:cs typeface="Courier New"/>
              <a:sym typeface="Courier New"/>
            </a:endParaRPr>
          </a:p>
        </p:txBody>
      </p:sp>
      <p:cxnSp>
        <p:nvCxnSpPr>
          <p:cNvPr id="136" name="Google Shape;136;p23"/>
          <p:cNvCxnSpPr/>
          <p:nvPr/>
        </p:nvCxnSpPr>
        <p:spPr>
          <a:xfrm rot="10800000">
            <a:off x="2237334" y="4750630"/>
            <a:ext cx="465600" cy="300"/>
          </a:xfrm>
          <a:prstGeom prst="straightConnector1">
            <a:avLst/>
          </a:prstGeom>
          <a:noFill/>
          <a:ln cap="flat" cmpd="sng" w="19050">
            <a:solidFill>
              <a:srgbClr val="000000"/>
            </a:solidFill>
            <a:prstDash val="solid"/>
            <a:round/>
            <a:headEnd len="med" w="med" type="none"/>
            <a:tailEnd len="med" w="med" type="none"/>
          </a:ln>
        </p:spPr>
      </p:cxnSp>
      <p:cxnSp>
        <p:nvCxnSpPr>
          <p:cNvPr id="137" name="Google Shape;137;p23"/>
          <p:cNvCxnSpPr/>
          <p:nvPr/>
        </p:nvCxnSpPr>
        <p:spPr>
          <a:xfrm rot="10800000">
            <a:off x="6172058" y="2502730"/>
            <a:ext cx="465600" cy="300"/>
          </a:xfrm>
          <a:prstGeom prst="straightConnector1">
            <a:avLst/>
          </a:prstGeom>
          <a:noFill/>
          <a:ln cap="flat" cmpd="sng" w="19050">
            <a:solidFill>
              <a:srgbClr val="000000"/>
            </a:solidFill>
            <a:prstDash val="solid"/>
            <a:round/>
            <a:headEnd len="med" w="med" type="none"/>
            <a:tailEnd len="med" w="med" type="none"/>
          </a:ln>
        </p:spPr>
      </p:cxnSp>
      <p:cxnSp>
        <p:nvCxnSpPr>
          <p:cNvPr id="138" name="Google Shape;138;p23"/>
          <p:cNvCxnSpPr/>
          <p:nvPr/>
        </p:nvCxnSpPr>
        <p:spPr>
          <a:xfrm rot="10800000">
            <a:off x="6172058" y="2807530"/>
            <a:ext cx="465600" cy="300"/>
          </a:xfrm>
          <a:prstGeom prst="straightConnector1">
            <a:avLst/>
          </a:prstGeom>
          <a:noFill/>
          <a:ln cap="flat" cmpd="sng" w="19050">
            <a:solidFill>
              <a:srgbClr val="000000"/>
            </a:solidFill>
            <a:prstDash val="solid"/>
            <a:round/>
            <a:headEnd len="med" w="med" type="none"/>
            <a:tailEnd len="med" w="med" type="none"/>
          </a:ln>
        </p:spPr>
      </p:cxnSp>
      <p:sp>
        <p:nvSpPr>
          <p:cNvPr id="139" name="Google Shape;139;p23"/>
          <p:cNvSpPr txBox="1"/>
          <p:nvPr/>
        </p:nvSpPr>
        <p:spPr>
          <a:xfrm>
            <a:off x="5965175" y="2779075"/>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2</a:t>
            </a:r>
            <a:endParaRPr baseline="-25000" sz="1200">
              <a:latin typeface="Courier New"/>
              <a:ea typeface="Courier New"/>
              <a:cs typeface="Courier New"/>
              <a:sym typeface="Courier New"/>
            </a:endParaRPr>
          </a:p>
        </p:txBody>
      </p:sp>
      <p:cxnSp>
        <p:nvCxnSpPr>
          <p:cNvPr id="140" name="Google Shape;140;p23"/>
          <p:cNvCxnSpPr/>
          <p:nvPr/>
        </p:nvCxnSpPr>
        <p:spPr>
          <a:xfrm rot="10800000">
            <a:off x="6172058" y="3112330"/>
            <a:ext cx="465600" cy="300"/>
          </a:xfrm>
          <a:prstGeom prst="straightConnector1">
            <a:avLst/>
          </a:prstGeom>
          <a:noFill/>
          <a:ln cap="flat" cmpd="sng" w="19050">
            <a:solidFill>
              <a:srgbClr val="000000"/>
            </a:solidFill>
            <a:prstDash val="solid"/>
            <a:round/>
            <a:headEnd len="med" w="med" type="none"/>
            <a:tailEnd len="med" w="med" type="none"/>
          </a:ln>
        </p:spPr>
      </p:cxnSp>
      <p:sp>
        <p:nvSpPr>
          <p:cNvPr id="141" name="Google Shape;141;p23"/>
          <p:cNvSpPr txBox="1"/>
          <p:nvPr/>
        </p:nvSpPr>
        <p:spPr>
          <a:xfrm>
            <a:off x="5965175" y="3083875"/>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3</a:t>
            </a:r>
            <a:endParaRPr baseline="-25000" sz="1200">
              <a:latin typeface="Courier New"/>
              <a:ea typeface="Courier New"/>
              <a:cs typeface="Courier New"/>
              <a:sym typeface="Courier New"/>
            </a:endParaRPr>
          </a:p>
        </p:txBody>
      </p:sp>
      <p:cxnSp>
        <p:nvCxnSpPr>
          <p:cNvPr id="142" name="Google Shape;142;p23"/>
          <p:cNvCxnSpPr/>
          <p:nvPr/>
        </p:nvCxnSpPr>
        <p:spPr>
          <a:xfrm rot="10800000">
            <a:off x="6172058" y="3417130"/>
            <a:ext cx="465600" cy="300"/>
          </a:xfrm>
          <a:prstGeom prst="straightConnector1">
            <a:avLst/>
          </a:prstGeom>
          <a:noFill/>
          <a:ln cap="flat" cmpd="sng" w="19050">
            <a:solidFill>
              <a:srgbClr val="000000"/>
            </a:solidFill>
            <a:prstDash val="solid"/>
            <a:round/>
            <a:headEnd len="med" w="med" type="none"/>
            <a:tailEnd len="med" w="med" type="none"/>
          </a:ln>
        </p:spPr>
      </p:cxnSp>
      <p:sp>
        <p:nvSpPr>
          <p:cNvPr id="143" name="Google Shape;143;p23"/>
          <p:cNvSpPr txBox="1"/>
          <p:nvPr/>
        </p:nvSpPr>
        <p:spPr>
          <a:xfrm>
            <a:off x="5965175" y="3498213"/>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4</a:t>
            </a:r>
            <a:endParaRPr baseline="-25000" sz="1200">
              <a:latin typeface="Courier New"/>
              <a:ea typeface="Courier New"/>
              <a:cs typeface="Courier New"/>
              <a:sym typeface="Courier New"/>
            </a:endParaRPr>
          </a:p>
        </p:txBody>
      </p:sp>
      <p:sp>
        <p:nvSpPr>
          <p:cNvPr id="144" name="Google Shape;144;p23"/>
          <p:cNvSpPr txBox="1"/>
          <p:nvPr/>
        </p:nvSpPr>
        <p:spPr>
          <a:xfrm>
            <a:off x="5965175" y="3803013"/>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5</a:t>
            </a:r>
            <a:endParaRPr baseline="-25000" sz="1200">
              <a:latin typeface="Courier New"/>
              <a:ea typeface="Courier New"/>
              <a:cs typeface="Courier New"/>
              <a:sym typeface="Courier New"/>
            </a:endParaRPr>
          </a:p>
        </p:txBody>
      </p:sp>
      <p:cxnSp>
        <p:nvCxnSpPr>
          <p:cNvPr id="145" name="Google Shape;145;p23"/>
          <p:cNvCxnSpPr/>
          <p:nvPr/>
        </p:nvCxnSpPr>
        <p:spPr>
          <a:xfrm rot="10800000">
            <a:off x="6172058" y="4136267"/>
            <a:ext cx="465600" cy="300"/>
          </a:xfrm>
          <a:prstGeom prst="straightConnector1">
            <a:avLst/>
          </a:prstGeom>
          <a:noFill/>
          <a:ln cap="flat" cmpd="sng" w="19050">
            <a:solidFill>
              <a:srgbClr val="000000"/>
            </a:solidFill>
            <a:prstDash val="solid"/>
            <a:round/>
            <a:headEnd len="med" w="med" type="none"/>
            <a:tailEnd len="med" w="med" type="none"/>
          </a:ln>
        </p:spPr>
      </p:cxnSp>
      <p:sp>
        <p:nvSpPr>
          <p:cNvPr id="146" name="Google Shape;146;p23"/>
          <p:cNvSpPr txBox="1"/>
          <p:nvPr/>
        </p:nvSpPr>
        <p:spPr>
          <a:xfrm>
            <a:off x="5965175" y="4107813"/>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6</a:t>
            </a:r>
            <a:endParaRPr baseline="-25000" sz="1200">
              <a:latin typeface="Courier New"/>
              <a:ea typeface="Courier New"/>
              <a:cs typeface="Courier New"/>
              <a:sym typeface="Courier New"/>
            </a:endParaRPr>
          </a:p>
        </p:txBody>
      </p:sp>
      <p:cxnSp>
        <p:nvCxnSpPr>
          <p:cNvPr id="147" name="Google Shape;147;p23"/>
          <p:cNvCxnSpPr/>
          <p:nvPr/>
        </p:nvCxnSpPr>
        <p:spPr>
          <a:xfrm rot="10800000">
            <a:off x="6172058" y="4441067"/>
            <a:ext cx="465600" cy="300"/>
          </a:xfrm>
          <a:prstGeom prst="straightConnector1">
            <a:avLst/>
          </a:prstGeom>
          <a:noFill/>
          <a:ln cap="flat" cmpd="sng" w="19050">
            <a:solidFill>
              <a:srgbClr val="000000"/>
            </a:solidFill>
            <a:prstDash val="solid"/>
            <a:round/>
            <a:headEnd len="med" w="med" type="none"/>
            <a:tailEnd len="med" w="med" type="none"/>
          </a:ln>
        </p:spPr>
      </p:cxnSp>
      <p:sp>
        <p:nvSpPr>
          <p:cNvPr id="148" name="Google Shape;148;p23"/>
          <p:cNvSpPr txBox="1"/>
          <p:nvPr/>
        </p:nvSpPr>
        <p:spPr>
          <a:xfrm>
            <a:off x="5965175" y="4412613"/>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7</a:t>
            </a:r>
            <a:endParaRPr baseline="-25000" sz="1200">
              <a:latin typeface="Courier New"/>
              <a:ea typeface="Courier New"/>
              <a:cs typeface="Courier New"/>
              <a:sym typeface="Courier New"/>
            </a:endParaRPr>
          </a:p>
        </p:txBody>
      </p:sp>
      <p:cxnSp>
        <p:nvCxnSpPr>
          <p:cNvPr id="149" name="Google Shape;149;p23"/>
          <p:cNvCxnSpPr/>
          <p:nvPr/>
        </p:nvCxnSpPr>
        <p:spPr>
          <a:xfrm rot="10800000">
            <a:off x="6172058" y="4745867"/>
            <a:ext cx="465600" cy="300"/>
          </a:xfrm>
          <a:prstGeom prst="straightConnector1">
            <a:avLst/>
          </a:prstGeom>
          <a:noFill/>
          <a:ln cap="flat" cmpd="sng" w="19050">
            <a:solidFill>
              <a:srgbClr val="000000"/>
            </a:solidFill>
            <a:prstDash val="solid"/>
            <a:round/>
            <a:headEnd len="med" w="med" type="none"/>
            <a:tailEnd len="med" w="med" type="none"/>
          </a:ln>
        </p:spPr>
      </p:cxnSp>
      <p:cxnSp>
        <p:nvCxnSpPr>
          <p:cNvPr id="150" name="Google Shape;150;p23"/>
          <p:cNvCxnSpPr/>
          <p:nvPr/>
        </p:nvCxnSpPr>
        <p:spPr>
          <a:xfrm rot="10800000">
            <a:off x="6172058" y="3831467"/>
            <a:ext cx="465600" cy="300"/>
          </a:xfrm>
          <a:prstGeom prst="straightConnector1">
            <a:avLst/>
          </a:prstGeom>
          <a:noFill/>
          <a:ln cap="flat" cmpd="sng" w="19050">
            <a:solidFill>
              <a:srgbClr val="000000"/>
            </a:solidFill>
            <a:prstDash val="solid"/>
            <a:round/>
            <a:headEnd len="med" w="med" type="none"/>
            <a:tailEnd len="med" w="med" type="none"/>
          </a:ln>
        </p:spPr>
      </p:cxnSp>
      <p:cxnSp>
        <p:nvCxnSpPr>
          <p:cNvPr id="151" name="Google Shape;151;p23"/>
          <p:cNvCxnSpPr/>
          <p:nvPr/>
        </p:nvCxnSpPr>
        <p:spPr>
          <a:xfrm flipH="1">
            <a:off x="3428800" y="3410225"/>
            <a:ext cx="2112600" cy="6900"/>
          </a:xfrm>
          <a:prstGeom prst="straightConnector1">
            <a:avLst/>
          </a:prstGeom>
          <a:noFill/>
          <a:ln cap="flat" cmpd="sng" w="19050">
            <a:solidFill>
              <a:srgbClr val="000000"/>
            </a:solidFill>
            <a:prstDash val="solid"/>
            <a:round/>
            <a:headEnd len="med" w="med" type="none"/>
            <a:tailEnd len="med" w="med" type="none"/>
          </a:ln>
        </p:spPr>
      </p:cxnSp>
      <p:cxnSp>
        <p:nvCxnSpPr>
          <p:cNvPr id="152" name="Google Shape;152;p23"/>
          <p:cNvCxnSpPr/>
          <p:nvPr/>
        </p:nvCxnSpPr>
        <p:spPr>
          <a:xfrm flipH="1">
            <a:off x="3400250" y="3466150"/>
            <a:ext cx="2185200" cy="6300"/>
          </a:xfrm>
          <a:prstGeom prst="straightConnector1">
            <a:avLst/>
          </a:prstGeom>
          <a:noFill/>
          <a:ln cap="flat" cmpd="sng" w="19050">
            <a:solidFill>
              <a:srgbClr val="000000"/>
            </a:solidFill>
            <a:prstDash val="solid"/>
            <a:round/>
            <a:headEnd len="med" w="med" type="none"/>
            <a:tailEnd len="med" w="med" type="none"/>
          </a:ln>
        </p:spPr>
      </p:cxnSp>
      <p:cxnSp>
        <p:nvCxnSpPr>
          <p:cNvPr id="153" name="Google Shape;153;p23"/>
          <p:cNvCxnSpPr/>
          <p:nvPr/>
        </p:nvCxnSpPr>
        <p:spPr>
          <a:xfrm flipH="1">
            <a:off x="3376550" y="3532825"/>
            <a:ext cx="2247000" cy="4800"/>
          </a:xfrm>
          <a:prstGeom prst="straightConnector1">
            <a:avLst/>
          </a:prstGeom>
          <a:noFill/>
          <a:ln cap="flat" cmpd="sng" w="19050">
            <a:solidFill>
              <a:srgbClr val="000000"/>
            </a:solidFill>
            <a:prstDash val="solid"/>
            <a:round/>
            <a:headEnd len="med" w="med" type="none"/>
            <a:tailEnd len="med" w="med" type="none"/>
          </a:ln>
        </p:spPr>
      </p:cxnSp>
      <p:cxnSp>
        <p:nvCxnSpPr>
          <p:cNvPr id="154" name="Google Shape;154;p23"/>
          <p:cNvCxnSpPr/>
          <p:nvPr/>
        </p:nvCxnSpPr>
        <p:spPr>
          <a:xfrm flipH="1">
            <a:off x="3338300" y="3594725"/>
            <a:ext cx="2342400" cy="7800"/>
          </a:xfrm>
          <a:prstGeom prst="straightConnector1">
            <a:avLst/>
          </a:prstGeom>
          <a:noFill/>
          <a:ln cap="flat" cmpd="sng" w="19050">
            <a:solidFill>
              <a:srgbClr val="000000"/>
            </a:solidFill>
            <a:prstDash val="solid"/>
            <a:round/>
            <a:headEnd len="med" w="med" type="none"/>
            <a:tailEnd len="med" w="med" type="none"/>
          </a:ln>
        </p:spPr>
      </p:cxnSp>
      <p:cxnSp>
        <p:nvCxnSpPr>
          <p:cNvPr id="155" name="Google Shape;155;p23"/>
          <p:cNvCxnSpPr/>
          <p:nvPr/>
        </p:nvCxnSpPr>
        <p:spPr>
          <a:xfrm flipH="1">
            <a:off x="3428700" y="2497450"/>
            <a:ext cx="300" cy="919800"/>
          </a:xfrm>
          <a:prstGeom prst="straightConnector1">
            <a:avLst/>
          </a:prstGeom>
          <a:noFill/>
          <a:ln cap="flat" cmpd="sng" w="19050">
            <a:solidFill>
              <a:srgbClr val="000000"/>
            </a:solidFill>
            <a:prstDash val="solid"/>
            <a:round/>
            <a:headEnd len="med" w="med" type="none"/>
            <a:tailEnd len="med" w="med" type="none"/>
          </a:ln>
        </p:spPr>
      </p:cxnSp>
      <p:cxnSp>
        <p:nvCxnSpPr>
          <p:cNvPr id="156" name="Google Shape;156;p23"/>
          <p:cNvCxnSpPr/>
          <p:nvPr/>
        </p:nvCxnSpPr>
        <p:spPr>
          <a:xfrm flipH="1">
            <a:off x="2666925" y="2497450"/>
            <a:ext cx="771600" cy="4800"/>
          </a:xfrm>
          <a:prstGeom prst="straightConnector1">
            <a:avLst/>
          </a:prstGeom>
          <a:noFill/>
          <a:ln cap="flat" cmpd="sng" w="19050">
            <a:solidFill>
              <a:srgbClr val="000000"/>
            </a:solidFill>
            <a:prstDash val="solid"/>
            <a:round/>
            <a:headEnd len="med" w="med" type="none"/>
            <a:tailEnd len="med" w="med" type="none"/>
          </a:ln>
        </p:spPr>
      </p:cxnSp>
      <p:cxnSp>
        <p:nvCxnSpPr>
          <p:cNvPr id="157" name="Google Shape;157;p23"/>
          <p:cNvCxnSpPr/>
          <p:nvPr/>
        </p:nvCxnSpPr>
        <p:spPr>
          <a:xfrm flipH="1">
            <a:off x="2633588" y="2802250"/>
            <a:ext cx="771600" cy="4800"/>
          </a:xfrm>
          <a:prstGeom prst="straightConnector1">
            <a:avLst/>
          </a:prstGeom>
          <a:noFill/>
          <a:ln cap="flat" cmpd="sng" w="19050">
            <a:solidFill>
              <a:srgbClr val="000000"/>
            </a:solidFill>
            <a:prstDash val="solid"/>
            <a:round/>
            <a:headEnd len="med" w="med" type="none"/>
            <a:tailEnd len="med" w="med" type="none"/>
          </a:ln>
        </p:spPr>
      </p:cxnSp>
      <p:cxnSp>
        <p:nvCxnSpPr>
          <p:cNvPr id="158" name="Google Shape;158;p23"/>
          <p:cNvCxnSpPr/>
          <p:nvPr/>
        </p:nvCxnSpPr>
        <p:spPr>
          <a:xfrm flipH="1">
            <a:off x="2605013" y="3107050"/>
            <a:ext cx="771600" cy="4800"/>
          </a:xfrm>
          <a:prstGeom prst="straightConnector1">
            <a:avLst/>
          </a:prstGeom>
          <a:noFill/>
          <a:ln cap="flat" cmpd="sng" w="19050">
            <a:solidFill>
              <a:srgbClr val="000000"/>
            </a:solidFill>
            <a:prstDash val="solid"/>
            <a:round/>
            <a:headEnd len="med" w="med" type="none"/>
            <a:tailEnd len="med" w="med" type="none"/>
          </a:ln>
        </p:spPr>
      </p:cxnSp>
      <p:cxnSp>
        <p:nvCxnSpPr>
          <p:cNvPr id="159" name="Google Shape;159;p23"/>
          <p:cNvCxnSpPr/>
          <p:nvPr/>
        </p:nvCxnSpPr>
        <p:spPr>
          <a:xfrm flipH="1">
            <a:off x="2562150" y="3411850"/>
            <a:ext cx="771600" cy="4800"/>
          </a:xfrm>
          <a:prstGeom prst="straightConnector1">
            <a:avLst/>
          </a:prstGeom>
          <a:noFill/>
          <a:ln cap="flat" cmpd="sng" w="19050">
            <a:solidFill>
              <a:srgbClr val="000000"/>
            </a:solidFill>
            <a:prstDash val="solid"/>
            <a:round/>
            <a:headEnd len="med" w="med" type="none"/>
            <a:tailEnd len="med" w="med" type="none"/>
          </a:ln>
        </p:spPr>
      </p:cxnSp>
      <p:cxnSp>
        <p:nvCxnSpPr>
          <p:cNvPr id="160" name="Google Shape;160;p23"/>
          <p:cNvCxnSpPr/>
          <p:nvPr/>
        </p:nvCxnSpPr>
        <p:spPr>
          <a:xfrm>
            <a:off x="3399475" y="2807975"/>
            <a:ext cx="900" cy="664500"/>
          </a:xfrm>
          <a:prstGeom prst="straightConnector1">
            <a:avLst/>
          </a:prstGeom>
          <a:noFill/>
          <a:ln cap="flat" cmpd="sng" w="19050">
            <a:solidFill>
              <a:srgbClr val="000000"/>
            </a:solidFill>
            <a:prstDash val="solid"/>
            <a:round/>
            <a:headEnd len="med" w="med" type="none"/>
            <a:tailEnd len="med" w="med" type="none"/>
          </a:ln>
        </p:spPr>
      </p:cxnSp>
      <p:cxnSp>
        <p:nvCxnSpPr>
          <p:cNvPr id="161" name="Google Shape;161;p23"/>
          <p:cNvCxnSpPr/>
          <p:nvPr/>
        </p:nvCxnSpPr>
        <p:spPr>
          <a:xfrm>
            <a:off x="3371850" y="3107050"/>
            <a:ext cx="3900" cy="429600"/>
          </a:xfrm>
          <a:prstGeom prst="straightConnector1">
            <a:avLst/>
          </a:prstGeom>
          <a:noFill/>
          <a:ln cap="flat" cmpd="sng" w="19050">
            <a:solidFill>
              <a:srgbClr val="000000"/>
            </a:solidFill>
            <a:prstDash val="solid"/>
            <a:round/>
            <a:headEnd len="med" w="med" type="none"/>
            <a:tailEnd len="med" w="med" type="none"/>
          </a:ln>
        </p:spPr>
      </p:cxnSp>
      <p:cxnSp>
        <p:nvCxnSpPr>
          <p:cNvPr id="162" name="Google Shape;162;p23"/>
          <p:cNvCxnSpPr/>
          <p:nvPr/>
        </p:nvCxnSpPr>
        <p:spPr>
          <a:xfrm>
            <a:off x="3342313" y="3403275"/>
            <a:ext cx="0" cy="204900"/>
          </a:xfrm>
          <a:prstGeom prst="straightConnector1">
            <a:avLst/>
          </a:prstGeom>
          <a:noFill/>
          <a:ln cap="flat" cmpd="sng" w="19050">
            <a:solidFill>
              <a:srgbClr val="000000"/>
            </a:solidFill>
            <a:prstDash val="solid"/>
            <a:round/>
            <a:headEnd len="med" w="med" type="none"/>
            <a:tailEnd len="med" w="med" type="none"/>
          </a:ln>
        </p:spPr>
      </p:cxnSp>
      <p:cxnSp>
        <p:nvCxnSpPr>
          <p:cNvPr id="163" name="Google Shape;163;p23"/>
          <p:cNvCxnSpPr/>
          <p:nvPr/>
        </p:nvCxnSpPr>
        <p:spPr>
          <a:xfrm>
            <a:off x="5671175" y="3425200"/>
            <a:ext cx="0" cy="178200"/>
          </a:xfrm>
          <a:prstGeom prst="straightConnector1">
            <a:avLst/>
          </a:prstGeom>
          <a:noFill/>
          <a:ln cap="flat" cmpd="sng" w="19050">
            <a:solidFill>
              <a:srgbClr val="000000"/>
            </a:solidFill>
            <a:prstDash val="solid"/>
            <a:round/>
            <a:headEnd len="med" w="med" type="none"/>
            <a:tailEnd len="med" w="med" type="none"/>
          </a:ln>
        </p:spPr>
      </p:cxnSp>
      <p:cxnSp>
        <p:nvCxnSpPr>
          <p:cNvPr id="164" name="Google Shape;164;p23"/>
          <p:cNvCxnSpPr/>
          <p:nvPr/>
        </p:nvCxnSpPr>
        <p:spPr>
          <a:xfrm>
            <a:off x="5619750" y="3107050"/>
            <a:ext cx="3900" cy="429600"/>
          </a:xfrm>
          <a:prstGeom prst="straightConnector1">
            <a:avLst/>
          </a:prstGeom>
          <a:noFill/>
          <a:ln cap="flat" cmpd="sng" w="19050">
            <a:solidFill>
              <a:srgbClr val="000000"/>
            </a:solidFill>
            <a:prstDash val="solid"/>
            <a:round/>
            <a:headEnd len="med" w="med" type="none"/>
            <a:tailEnd len="med" w="med" type="none"/>
          </a:ln>
        </p:spPr>
      </p:cxnSp>
      <p:cxnSp>
        <p:nvCxnSpPr>
          <p:cNvPr id="165" name="Google Shape;165;p23"/>
          <p:cNvCxnSpPr/>
          <p:nvPr/>
        </p:nvCxnSpPr>
        <p:spPr>
          <a:xfrm>
            <a:off x="5575938" y="2807975"/>
            <a:ext cx="900" cy="664500"/>
          </a:xfrm>
          <a:prstGeom prst="straightConnector1">
            <a:avLst/>
          </a:prstGeom>
          <a:noFill/>
          <a:ln cap="flat" cmpd="sng" w="19050">
            <a:solidFill>
              <a:srgbClr val="000000"/>
            </a:solidFill>
            <a:prstDash val="solid"/>
            <a:round/>
            <a:headEnd len="med" w="med" type="none"/>
            <a:tailEnd len="med" w="med" type="none"/>
          </a:ln>
        </p:spPr>
      </p:cxnSp>
      <p:cxnSp>
        <p:nvCxnSpPr>
          <p:cNvPr id="166" name="Google Shape;166;p23"/>
          <p:cNvCxnSpPr/>
          <p:nvPr/>
        </p:nvCxnSpPr>
        <p:spPr>
          <a:xfrm flipH="1">
            <a:off x="5533725" y="2497450"/>
            <a:ext cx="300" cy="919800"/>
          </a:xfrm>
          <a:prstGeom prst="straightConnector1">
            <a:avLst/>
          </a:prstGeom>
          <a:noFill/>
          <a:ln cap="flat" cmpd="sng" w="19050">
            <a:solidFill>
              <a:srgbClr val="000000"/>
            </a:solidFill>
            <a:prstDash val="solid"/>
            <a:round/>
            <a:headEnd len="med" w="med" type="none"/>
            <a:tailEnd len="med" w="med" type="none"/>
          </a:ln>
        </p:spPr>
      </p:cxnSp>
      <p:cxnSp>
        <p:nvCxnSpPr>
          <p:cNvPr id="167" name="Google Shape;167;p23"/>
          <p:cNvCxnSpPr/>
          <p:nvPr/>
        </p:nvCxnSpPr>
        <p:spPr>
          <a:xfrm flipH="1">
            <a:off x="5538713" y="2497450"/>
            <a:ext cx="771600" cy="4800"/>
          </a:xfrm>
          <a:prstGeom prst="straightConnector1">
            <a:avLst/>
          </a:prstGeom>
          <a:noFill/>
          <a:ln cap="flat" cmpd="sng" w="19050">
            <a:solidFill>
              <a:srgbClr val="000000"/>
            </a:solidFill>
            <a:prstDash val="solid"/>
            <a:round/>
            <a:headEnd len="med" w="med" type="none"/>
            <a:tailEnd len="med" w="med" type="none"/>
          </a:ln>
        </p:spPr>
      </p:cxnSp>
      <p:cxnSp>
        <p:nvCxnSpPr>
          <p:cNvPr id="168" name="Google Shape;168;p23"/>
          <p:cNvCxnSpPr/>
          <p:nvPr/>
        </p:nvCxnSpPr>
        <p:spPr>
          <a:xfrm flipH="1">
            <a:off x="5581575" y="2807013"/>
            <a:ext cx="771600" cy="4800"/>
          </a:xfrm>
          <a:prstGeom prst="straightConnector1">
            <a:avLst/>
          </a:prstGeom>
          <a:noFill/>
          <a:ln cap="flat" cmpd="sng" w="19050">
            <a:solidFill>
              <a:srgbClr val="000000"/>
            </a:solidFill>
            <a:prstDash val="solid"/>
            <a:round/>
            <a:headEnd len="med" w="med" type="none"/>
            <a:tailEnd len="med" w="med" type="none"/>
          </a:ln>
        </p:spPr>
      </p:cxnSp>
      <p:cxnSp>
        <p:nvCxnSpPr>
          <p:cNvPr id="169" name="Google Shape;169;p23"/>
          <p:cNvCxnSpPr/>
          <p:nvPr/>
        </p:nvCxnSpPr>
        <p:spPr>
          <a:xfrm flipH="1">
            <a:off x="5624438" y="3111813"/>
            <a:ext cx="771600" cy="4800"/>
          </a:xfrm>
          <a:prstGeom prst="straightConnector1">
            <a:avLst/>
          </a:prstGeom>
          <a:noFill/>
          <a:ln cap="flat" cmpd="sng" w="19050">
            <a:solidFill>
              <a:srgbClr val="000000"/>
            </a:solidFill>
            <a:prstDash val="solid"/>
            <a:round/>
            <a:headEnd len="med" w="med" type="none"/>
            <a:tailEnd len="med" w="med" type="none"/>
          </a:ln>
        </p:spPr>
      </p:cxnSp>
      <p:cxnSp>
        <p:nvCxnSpPr>
          <p:cNvPr id="170" name="Google Shape;170;p23"/>
          <p:cNvCxnSpPr/>
          <p:nvPr/>
        </p:nvCxnSpPr>
        <p:spPr>
          <a:xfrm flipH="1">
            <a:off x="5672063" y="3416613"/>
            <a:ext cx="771600" cy="4800"/>
          </a:xfrm>
          <a:prstGeom prst="straightConnector1">
            <a:avLst/>
          </a:prstGeom>
          <a:noFill/>
          <a:ln cap="flat" cmpd="sng" w="19050">
            <a:solidFill>
              <a:srgbClr val="000000"/>
            </a:solidFill>
            <a:prstDash val="solid"/>
            <a:round/>
            <a:headEnd len="med" w="med" type="none"/>
            <a:tailEnd len="med" w="med" type="none"/>
          </a:ln>
        </p:spPr>
      </p:cxnSp>
      <p:cxnSp>
        <p:nvCxnSpPr>
          <p:cNvPr id="171" name="Google Shape;171;p23"/>
          <p:cNvCxnSpPr/>
          <p:nvPr/>
        </p:nvCxnSpPr>
        <p:spPr>
          <a:xfrm flipH="1" rot="10800000">
            <a:off x="3464413" y="3831500"/>
            <a:ext cx="2112600" cy="6900"/>
          </a:xfrm>
          <a:prstGeom prst="straightConnector1">
            <a:avLst/>
          </a:prstGeom>
          <a:noFill/>
          <a:ln cap="flat" cmpd="sng" w="19050">
            <a:solidFill>
              <a:srgbClr val="000000"/>
            </a:solidFill>
            <a:prstDash val="solid"/>
            <a:round/>
            <a:headEnd len="med" w="med" type="none"/>
            <a:tailEnd len="med" w="med" type="none"/>
          </a:ln>
        </p:spPr>
      </p:cxnSp>
      <p:cxnSp>
        <p:nvCxnSpPr>
          <p:cNvPr id="172" name="Google Shape;172;p23"/>
          <p:cNvCxnSpPr/>
          <p:nvPr/>
        </p:nvCxnSpPr>
        <p:spPr>
          <a:xfrm flipH="1" rot="10800000">
            <a:off x="3420363" y="3776175"/>
            <a:ext cx="2185200" cy="6300"/>
          </a:xfrm>
          <a:prstGeom prst="straightConnector1">
            <a:avLst/>
          </a:prstGeom>
          <a:noFill/>
          <a:ln cap="flat" cmpd="sng" w="19050">
            <a:solidFill>
              <a:srgbClr val="000000"/>
            </a:solidFill>
            <a:prstDash val="solid"/>
            <a:round/>
            <a:headEnd len="med" w="med" type="none"/>
            <a:tailEnd len="med" w="med" type="none"/>
          </a:ln>
        </p:spPr>
      </p:cxnSp>
      <p:cxnSp>
        <p:nvCxnSpPr>
          <p:cNvPr id="173" name="Google Shape;173;p23"/>
          <p:cNvCxnSpPr/>
          <p:nvPr/>
        </p:nvCxnSpPr>
        <p:spPr>
          <a:xfrm flipH="1" rot="10800000">
            <a:off x="3382263" y="3711000"/>
            <a:ext cx="2247000" cy="4800"/>
          </a:xfrm>
          <a:prstGeom prst="straightConnector1">
            <a:avLst/>
          </a:prstGeom>
          <a:noFill/>
          <a:ln cap="flat" cmpd="sng" w="19050">
            <a:solidFill>
              <a:srgbClr val="000000"/>
            </a:solidFill>
            <a:prstDash val="solid"/>
            <a:round/>
            <a:headEnd len="med" w="med" type="none"/>
            <a:tailEnd len="med" w="med" type="none"/>
          </a:ln>
        </p:spPr>
      </p:cxnSp>
      <p:cxnSp>
        <p:nvCxnSpPr>
          <p:cNvPr id="174" name="Google Shape;174;p23"/>
          <p:cNvCxnSpPr/>
          <p:nvPr/>
        </p:nvCxnSpPr>
        <p:spPr>
          <a:xfrm flipH="1" rot="10800000">
            <a:off x="3325113" y="3646100"/>
            <a:ext cx="2342400" cy="7800"/>
          </a:xfrm>
          <a:prstGeom prst="straightConnector1">
            <a:avLst/>
          </a:prstGeom>
          <a:noFill/>
          <a:ln cap="flat" cmpd="sng" w="19050">
            <a:solidFill>
              <a:srgbClr val="000000"/>
            </a:solidFill>
            <a:prstDash val="solid"/>
            <a:round/>
            <a:headEnd len="med" w="med" type="none"/>
            <a:tailEnd len="med" w="med" type="none"/>
          </a:ln>
        </p:spPr>
      </p:cxnSp>
      <p:cxnSp>
        <p:nvCxnSpPr>
          <p:cNvPr id="175" name="Google Shape;175;p23"/>
          <p:cNvCxnSpPr/>
          <p:nvPr/>
        </p:nvCxnSpPr>
        <p:spPr>
          <a:xfrm flipH="1" rot="10800000">
            <a:off x="5576813" y="3831375"/>
            <a:ext cx="300" cy="919800"/>
          </a:xfrm>
          <a:prstGeom prst="straightConnector1">
            <a:avLst/>
          </a:prstGeom>
          <a:noFill/>
          <a:ln cap="flat" cmpd="sng" w="19050">
            <a:solidFill>
              <a:srgbClr val="000000"/>
            </a:solidFill>
            <a:prstDash val="solid"/>
            <a:round/>
            <a:headEnd len="med" w="med" type="none"/>
            <a:tailEnd len="med" w="med" type="none"/>
          </a:ln>
        </p:spPr>
      </p:cxnSp>
      <p:cxnSp>
        <p:nvCxnSpPr>
          <p:cNvPr id="176" name="Google Shape;176;p23"/>
          <p:cNvCxnSpPr/>
          <p:nvPr/>
        </p:nvCxnSpPr>
        <p:spPr>
          <a:xfrm flipH="1" rot="10800000">
            <a:off x="5567288" y="4746375"/>
            <a:ext cx="771600" cy="4800"/>
          </a:xfrm>
          <a:prstGeom prst="straightConnector1">
            <a:avLst/>
          </a:prstGeom>
          <a:noFill/>
          <a:ln cap="flat" cmpd="sng" w="19050">
            <a:solidFill>
              <a:srgbClr val="000000"/>
            </a:solidFill>
            <a:prstDash val="solid"/>
            <a:round/>
            <a:headEnd len="med" w="med" type="none"/>
            <a:tailEnd len="med" w="med" type="none"/>
          </a:ln>
        </p:spPr>
      </p:cxnSp>
      <p:cxnSp>
        <p:nvCxnSpPr>
          <p:cNvPr id="177" name="Google Shape;177;p23"/>
          <p:cNvCxnSpPr/>
          <p:nvPr/>
        </p:nvCxnSpPr>
        <p:spPr>
          <a:xfrm flipH="1" rot="10800000">
            <a:off x="5600625" y="4441575"/>
            <a:ext cx="771600" cy="4800"/>
          </a:xfrm>
          <a:prstGeom prst="straightConnector1">
            <a:avLst/>
          </a:prstGeom>
          <a:noFill/>
          <a:ln cap="flat" cmpd="sng" w="19050">
            <a:solidFill>
              <a:srgbClr val="000000"/>
            </a:solidFill>
            <a:prstDash val="solid"/>
            <a:round/>
            <a:headEnd len="med" w="med" type="none"/>
            <a:tailEnd len="med" w="med" type="none"/>
          </a:ln>
        </p:spPr>
      </p:cxnSp>
      <p:cxnSp>
        <p:nvCxnSpPr>
          <p:cNvPr id="178" name="Google Shape;178;p23"/>
          <p:cNvCxnSpPr/>
          <p:nvPr/>
        </p:nvCxnSpPr>
        <p:spPr>
          <a:xfrm flipH="1" rot="10800000">
            <a:off x="5629200" y="4136775"/>
            <a:ext cx="771600" cy="4800"/>
          </a:xfrm>
          <a:prstGeom prst="straightConnector1">
            <a:avLst/>
          </a:prstGeom>
          <a:noFill/>
          <a:ln cap="flat" cmpd="sng" w="19050">
            <a:solidFill>
              <a:srgbClr val="000000"/>
            </a:solidFill>
            <a:prstDash val="solid"/>
            <a:round/>
            <a:headEnd len="med" w="med" type="none"/>
            <a:tailEnd len="med" w="med" type="none"/>
          </a:ln>
        </p:spPr>
      </p:cxnSp>
      <p:cxnSp>
        <p:nvCxnSpPr>
          <p:cNvPr id="179" name="Google Shape;179;p23"/>
          <p:cNvCxnSpPr/>
          <p:nvPr/>
        </p:nvCxnSpPr>
        <p:spPr>
          <a:xfrm flipH="1" rot="10800000">
            <a:off x="5672063" y="3831975"/>
            <a:ext cx="771600" cy="4800"/>
          </a:xfrm>
          <a:prstGeom prst="straightConnector1">
            <a:avLst/>
          </a:prstGeom>
          <a:noFill/>
          <a:ln cap="flat" cmpd="sng" w="19050">
            <a:solidFill>
              <a:srgbClr val="000000"/>
            </a:solidFill>
            <a:prstDash val="solid"/>
            <a:round/>
            <a:headEnd len="med" w="med" type="none"/>
            <a:tailEnd len="med" w="med" type="none"/>
          </a:ln>
        </p:spPr>
      </p:cxnSp>
      <p:cxnSp>
        <p:nvCxnSpPr>
          <p:cNvPr id="180" name="Google Shape;180;p23"/>
          <p:cNvCxnSpPr/>
          <p:nvPr/>
        </p:nvCxnSpPr>
        <p:spPr>
          <a:xfrm rot="10800000">
            <a:off x="5605438" y="3776150"/>
            <a:ext cx="900" cy="664500"/>
          </a:xfrm>
          <a:prstGeom prst="straightConnector1">
            <a:avLst/>
          </a:prstGeom>
          <a:noFill/>
          <a:ln cap="flat" cmpd="sng" w="19050">
            <a:solidFill>
              <a:srgbClr val="000000"/>
            </a:solidFill>
            <a:prstDash val="solid"/>
            <a:round/>
            <a:headEnd len="med" w="med" type="none"/>
            <a:tailEnd len="med" w="med" type="none"/>
          </a:ln>
        </p:spPr>
      </p:cxnSp>
      <p:cxnSp>
        <p:nvCxnSpPr>
          <p:cNvPr id="181" name="Google Shape;181;p23"/>
          <p:cNvCxnSpPr/>
          <p:nvPr/>
        </p:nvCxnSpPr>
        <p:spPr>
          <a:xfrm rot="10800000">
            <a:off x="5630063" y="3711975"/>
            <a:ext cx="3900" cy="429600"/>
          </a:xfrm>
          <a:prstGeom prst="straightConnector1">
            <a:avLst/>
          </a:prstGeom>
          <a:noFill/>
          <a:ln cap="flat" cmpd="sng" w="19050">
            <a:solidFill>
              <a:srgbClr val="000000"/>
            </a:solidFill>
            <a:prstDash val="solid"/>
            <a:round/>
            <a:headEnd len="med" w="med" type="none"/>
            <a:tailEnd len="med" w="med" type="none"/>
          </a:ln>
        </p:spPr>
      </p:cxnSp>
      <p:cxnSp>
        <p:nvCxnSpPr>
          <p:cNvPr id="182" name="Google Shape;182;p23"/>
          <p:cNvCxnSpPr/>
          <p:nvPr/>
        </p:nvCxnSpPr>
        <p:spPr>
          <a:xfrm rot="10800000">
            <a:off x="5663500" y="3640450"/>
            <a:ext cx="0" cy="204900"/>
          </a:xfrm>
          <a:prstGeom prst="straightConnector1">
            <a:avLst/>
          </a:prstGeom>
          <a:noFill/>
          <a:ln cap="flat" cmpd="sng" w="19050">
            <a:solidFill>
              <a:srgbClr val="000000"/>
            </a:solidFill>
            <a:prstDash val="solid"/>
            <a:round/>
            <a:headEnd len="med" w="med" type="none"/>
            <a:tailEnd len="med" w="med" type="none"/>
          </a:ln>
        </p:spPr>
      </p:cxnSp>
      <p:cxnSp>
        <p:nvCxnSpPr>
          <p:cNvPr id="183" name="Google Shape;183;p23"/>
          <p:cNvCxnSpPr/>
          <p:nvPr/>
        </p:nvCxnSpPr>
        <p:spPr>
          <a:xfrm rot="10800000">
            <a:off x="3334638" y="3645225"/>
            <a:ext cx="0" cy="178200"/>
          </a:xfrm>
          <a:prstGeom prst="straightConnector1">
            <a:avLst/>
          </a:prstGeom>
          <a:noFill/>
          <a:ln cap="flat" cmpd="sng" w="19050">
            <a:solidFill>
              <a:srgbClr val="000000"/>
            </a:solidFill>
            <a:prstDash val="solid"/>
            <a:round/>
            <a:headEnd len="med" w="med" type="none"/>
            <a:tailEnd len="med" w="med" type="none"/>
          </a:ln>
        </p:spPr>
      </p:cxnSp>
      <p:cxnSp>
        <p:nvCxnSpPr>
          <p:cNvPr id="184" name="Google Shape;184;p23"/>
          <p:cNvCxnSpPr/>
          <p:nvPr/>
        </p:nvCxnSpPr>
        <p:spPr>
          <a:xfrm rot="10800000">
            <a:off x="3382163" y="3711975"/>
            <a:ext cx="3900" cy="429600"/>
          </a:xfrm>
          <a:prstGeom prst="straightConnector1">
            <a:avLst/>
          </a:prstGeom>
          <a:noFill/>
          <a:ln cap="flat" cmpd="sng" w="19050">
            <a:solidFill>
              <a:srgbClr val="000000"/>
            </a:solidFill>
            <a:prstDash val="solid"/>
            <a:round/>
            <a:headEnd len="med" w="med" type="none"/>
            <a:tailEnd len="med" w="med" type="none"/>
          </a:ln>
        </p:spPr>
      </p:cxnSp>
      <p:cxnSp>
        <p:nvCxnSpPr>
          <p:cNvPr id="185" name="Google Shape;185;p23"/>
          <p:cNvCxnSpPr/>
          <p:nvPr/>
        </p:nvCxnSpPr>
        <p:spPr>
          <a:xfrm rot="10800000">
            <a:off x="3428975" y="3776150"/>
            <a:ext cx="900" cy="664500"/>
          </a:xfrm>
          <a:prstGeom prst="straightConnector1">
            <a:avLst/>
          </a:prstGeom>
          <a:noFill/>
          <a:ln cap="flat" cmpd="sng" w="19050">
            <a:solidFill>
              <a:srgbClr val="000000"/>
            </a:solidFill>
            <a:prstDash val="solid"/>
            <a:round/>
            <a:headEnd len="med" w="med" type="none"/>
            <a:tailEnd len="med" w="med" type="none"/>
          </a:ln>
        </p:spPr>
      </p:cxnSp>
      <p:cxnSp>
        <p:nvCxnSpPr>
          <p:cNvPr id="186" name="Google Shape;186;p23"/>
          <p:cNvCxnSpPr/>
          <p:nvPr/>
        </p:nvCxnSpPr>
        <p:spPr>
          <a:xfrm flipH="1" rot="10800000">
            <a:off x="3471788" y="3831375"/>
            <a:ext cx="300" cy="919800"/>
          </a:xfrm>
          <a:prstGeom prst="straightConnector1">
            <a:avLst/>
          </a:prstGeom>
          <a:noFill/>
          <a:ln cap="flat" cmpd="sng" w="19050">
            <a:solidFill>
              <a:srgbClr val="000000"/>
            </a:solidFill>
            <a:prstDash val="solid"/>
            <a:round/>
            <a:headEnd len="med" w="med" type="none"/>
            <a:tailEnd len="med" w="med" type="none"/>
          </a:ln>
        </p:spPr>
      </p:cxnSp>
      <p:cxnSp>
        <p:nvCxnSpPr>
          <p:cNvPr id="187" name="Google Shape;187;p23"/>
          <p:cNvCxnSpPr/>
          <p:nvPr/>
        </p:nvCxnSpPr>
        <p:spPr>
          <a:xfrm flipH="1" rot="10800000">
            <a:off x="2695500" y="4746375"/>
            <a:ext cx="771600" cy="4800"/>
          </a:xfrm>
          <a:prstGeom prst="straightConnector1">
            <a:avLst/>
          </a:prstGeom>
          <a:noFill/>
          <a:ln cap="flat" cmpd="sng" w="19050">
            <a:solidFill>
              <a:srgbClr val="000000"/>
            </a:solidFill>
            <a:prstDash val="solid"/>
            <a:round/>
            <a:headEnd len="med" w="med" type="none"/>
            <a:tailEnd len="med" w="med" type="none"/>
          </a:ln>
        </p:spPr>
      </p:cxnSp>
      <p:cxnSp>
        <p:nvCxnSpPr>
          <p:cNvPr id="188" name="Google Shape;188;p23"/>
          <p:cNvCxnSpPr/>
          <p:nvPr/>
        </p:nvCxnSpPr>
        <p:spPr>
          <a:xfrm flipH="1" rot="10800000">
            <a:off x="2652638" y="4436813"/>
            <a:ext cx="771600" cy="4800"/>
          </a:xfrm>
          <a:prstGeom prst="straightConnector1">
            <a:avLst/>
          </a:prstGeom>
          <a:noFill/>
          <a:ln cap="flat" cmpd="sng" w="19050">
            <a:solidFill>
              <a:srgbClr val="000000"/>
            </a:solidFill>
            <a:prstDash val="solid"/>
            <a:round/>
            <a:headEnd len="med" w="med" type="none"/>
            <a:tailEnd len="med" w="med" type="none"/>
          </a:ln>
        </p:spPr>
      </p:cxnSp>
      <p:cxnSp>
        <p:nvCxnSpPr>
          <p:cNvPr id="189" name="Google Shape;189;p23"/>
          <p:cNvCxnSpPr/>
          <p:nvPr/>
        </p:nvCxnSpPr>
        <p:spPr>
          <a:xfrm flipH="1" rot="10800000">
            <a:off x="2609775" y="4132013"/>
            <a:ext cx="771600" cy="4800"/>
          </a:xfrm>
          <a:prstGeom prst="straightConnector1">
            <a:avLst/>
          </a:prstGeom>
          <a:noFill/>
          <a:ln cap="flat" cmpd="sng" w="19050">
            <a:solidFill>
              <a:srgbClr val="000000"/>
            </a:solidFill>
            <a:prstDash val="solid"/>
            <a:round/>
            <a:headEnd len="med" w="med" type="none"/>
            <a:tailEnd len="med" w="med" type="none"/>
          </a:ln>
        </p:spPr>
      </p:cxnSp>
      <p:cxnSp>
        <p:nvCxnSpPr>
          <p:cNvPr id="190" name="Google Shape;190;p23"/>
          <p:cNvCxnSpPr/>
          <p:nvPr/>
        </p:nvCxnSpPr>
        <p:spPr>
          <a:xfrm flipH="1" rot="10800000">
            <a:off x="2562150" y="3827213"/>
            <a:ext cx="771600" cy="4800"/>
          </a:xfrm>
          <a:prstGeom prst="straightConnector1">
            <a:avLst/>
          </a:prstGeom>
          <a:noFill/>
          <a:ln cap="flat" cmpd="sng" w="19050">
            <a:solidFill>
              <a:srgbClr val="000000"/>
            </a:solidFill>
            <a:prstDash val="solid"/>
            <a:round/>
            <a:headEnd len="med" w="med" type="none"/>
            <a:tailEnd len="med" w="med" type="none"/>
          </a:ln>
        </p:spPr>
      </p:cxnSp>
      <p:sp>
        <p:nvSpPr>
          <p:cNvPr id="191" name="Google Shape;191;p23"/>
          <p:cNvSpPr txBox="1"/>
          <p:nvPr/>
        </p:nvSpPr>
        <p:spPr>
          <a:xfrm>
            <a:off x="1012175" y="2169475"/>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0</a:t>
            </a:r>
            <a:endParaRPr baseline="-25000" sz="1200">
              <a:latin typeface="Courier New"/>
              <a:ea typeface="Courier New"/>
              <a:cs typeface="Courier New"/>
              <a:sym typeface="Courier New"/>
            </a:endParaRPr>
          </a:p>
        </p:txBody>
      </p:sp>
      <p:sp>
        <p:nvSpPr>
          <p:cNvPr id="192" name="Google Shape;192;p23"/>
          <p:cNvSpPr txBox="1"/>
          <p:nvPr/>
        </p:nvSpPr>
        <p:spPr>
          <a:xfrm>
            <a:off x="1012175" y="2474275"/>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1</a:t>
            </a:r>
            <a:endParaRPr baseline="-25000" sz="1200">
              <a:latin typeface="Courier New"/>
              <a:ea typeface="Courier New"/>
              <a:cs typeface="Courier New"/>
              <a:sym typeface="Courier New"/>
            </a:endParaRPr>
          </a:p>
        </p:txBody>
      </p:sp>
      <p:cxnSp>
        <p:nvCxnSpPr>
          <p:cNvPr id="193" name="Google Shape;193;p23"/>
          <p:cNvCxnSpPr/>
          <p:nvPr/>
        </p:nvCxnSpPr>
        <p:spPr>
          <a:xfrm rot="10800000">
            <a:off x="1219058" y="2502730"/>
            <a:ext cx="465600" cy="300"/>
          </a:xfrm>
          <a:prstGeom prst="straightConnector1">
            <a:avLst/>
          </a:prstGeom>
          <a:noFill/>
          <a:ln cap="flat" cmpd="sng" w="19050">
            <a:solidFill>
              <a:srgbClr val="000000"/>
            </a:solidFill>
            <a:prstDash val="solid"/>
            <a:round/>
            <a:headEnd len="med" w="med" type="none"/>
            <a:tailEnd len="med" w="med" type="none"/>
          </a:ln>
        </p:spPr>
      </p:cxnSp>
      <p:cxnSp>
        <p:nvCxnSpPr>
          <p:cNvPr id="194" name="Google Shape;194;p23"/>
          <p:cNvCxnSpPr/>
          <p:nvPr/>
        </p:nvCxnSpPr>
        <p:spPr>
          <a:xfrm rot="10800000">
            <a:off x="1219058" y="2807530"/>
            <a:ext cx="465600" cy="300"/>
          </a:xfrm>
          <a:prstGeom prst="straightConnector1">
            <a:avLst/>
          </a:prstGeom>
          <a:noFill/>
          <a:ln cap="flat" cmpd="sng" w="19050">
            <a:solidFill>
              <a:srgbClr val="000000"/>
            </a:solidFill>
            <a:prstDash val="solid"/>
            <a:round/>
            <a:headEnd len="med" w="med" type="none"/>
            <a:tailEnd len="med" w="med" type="none"/>
          </a:ln>
        </p:spPr>
      </p:cxnSp>
      <p:sp>
        <p:nvSpPr>
          <p:cNvPr id="195" name="Google Shape;195;p23"/>
          <p:cNvSpPr txBox="1"/>
          <p:nvPr/>
        </p:nvSpPr>
        <p:spPr>
          <a:xfrm>
            <a:off x="1012175" y="2779075"/>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2</a:t>
            </a:r>
            <a:endParaRPr baseline="-25000" sz="1200">
              <a:latin typeface="Courier New"/>
              <a:ea typeface="Courier New"/>
              <a:cs typeface="Courier New"/>
              <a:sym typeface="Courier New"/>
            </a:endParaRPr>
          </a:p>
        </p:txBody>
      </p:sp>
      <p:cxnSp>
        <p:nvCxnSpPr>
          <p:cNvPr id="196" name="Google Shape;196;p23"/>
          <p:cNvCxnSpPr/>
          <p:nvPr/>
        </p:nvCxnSpPr>
        <p:spPr>
          <a:xfrm rot="10800000">
            <a:off x="1219058" y="3112330"/>
            <a:ext cx="465600" cy="300"/>
          </a:xfrm>
          <a:prstGeom prst="straightConnector1">
            <a:avLst/>
          </a:prstGeom>
          <a:noFill/>
          <a:ln cap="flat" cmpd="sng" w="19050">
            <a:solidFill>
              <a:srgbClr val="000000"/>
            </a:solidFill>
            <a:prstDash val="solid"/>
            <a:round/>
            <a:headEnd len="med" w="med" type="none"/>
            <a:tailEnd len="med" w="med" type="none"/>
          </a:ln>
        </p:spPr>
      </p:cxnSp>
      <p:sp>
        <p:nvSpPr>
          <p:cNvPr id="197" name="Google Shape;197;p23"/>
          <p:cNvSpPr txBox="1"/>
          <p:nvPr/>
        </p:nvSpPr>
        <p:spPr>
          <a:xfrm>
            <a:off x="1012175" y="3083875"/>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3</a:t>
            </a:r>
            <a:endParaRPr baseline="-25000" sz="1200">
              <a:latin typeface="Courier New"/>
              <a:ea typeface="Courier New"/>
              <a:cs typeface="Courier New"/>
              <a:sym typeface="Courier New"/>
            </a:endParaRPr>
          </a:p>
        </p:txBody>
      </p:sp>
      <p:cxnSp>
        <p:nvCxnSpPr>
          <p:cNvPr id="198" name="Google Shape;198;p23"/>
          <p:cNvCxnSpPr/>
          <p:nvPr/>
        </p:nvCxnSpPr>
        <p:spPr>
          <a:xfrm rot="10800000">
            <a:off x="1219058" y="3417130"/>
            <a:ext cx="465600" cy="300"/>
          </a:xfrm>
          <a:prstGeom prst="straightConnector1">
            <a:avLst/>
          </a:prstGeom>
          <a:noFill/>
          <a:ln cap="flat" cmpd="sng" w="19050">
            <a:solidFill>
              <a:srgbClr val="000000"/>
            </a:solidFill>
            <a:prstDash val="solid"/>
            <a:round/>
            <a:headEnd len="med" w="med" type="none"/>
            <a:tailEnd len="med" w="med" type="none"/>
          </a:ln>
        </p:spPr>
      </p:cxnSp>
      <p:sp>
        <p:nvSpPr>
          <p:cNvPr id="199" name="Google Shape;199;p23"/>
          <p:cNvSpPr txBox="1"/>
          <p:nvPr/>
        </p:nvSpPr>
        <p:spPr>
          <a:xfrm>
            <a:off x="1012175" y="3498213"/>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4</a:t>
            </a:r>
            <a:endParaRPr baseline="-25000" sz="1200">
              <a:latin typeface="Courier New"/>
              <a:ea typeface="Courier New"/>
              <a:cs typeface="Courier New"/>
              <a:sym typeface="Courier New"/>
            </a:endParaRPr>
          </a:p>
        </p:txBody>
      </p:sp>
      <p:sp>
        <p:nvSpPr>
          <p:cNvPr id="200" name="Google Shape;200;p23"/>
          <p:cNvSpPr txBox="1"/>
          <p:nvPr/>
        </p:nvSpPr>
        <p:spPr>
          <a:xfrm>
            <a:off x="1012175" y="3803013"/>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5</a:t>
            </a:r>
            <a:endParaRPr baseline="-25000" sz="1200">
              <a:latin typeface="Courier New"/>
              <a:ea typeface="Courier New"/>
              <a:cs typeface="Courier New"/>
              <a:sym typeface="Courier New"/>
            </a:endParaRPr>
          </a:p>
        </p:txBody>
      </p:sp>
      <p:cxnSp>
        <p:nvCxnSpPr>
          <p:cNvPr id="201" name="Google Shape;201;p23"/>
          <p:cNvCxnSpPr/>
          <p:nvPr/>
        </p:nvCxnSpPr>
        <p:spPr>
          <a:xfrm rot="10800000">
            <a:off x="1219058" y="4136267"/>
            <a:ext cx="465600" cy="300"/>
          </a:xfrm>
          <a:prstGeom prst="straightConnector1">
            <a:avLst/>
          </a:prstGeom>
          <a:noFill/>
          <a:ln cap="flat" cmpd="sng" w="19050">
            <a:solidFill>
              <a:srgbClr val="000000"/>
            </a:solidFill>
            <a:prstDash val="solid"/>
            <a:round/>
            <a:headEnd len="med" w="med" type="none"/>
            <a:tailEnd len="med" w="med" type="none"/>
          </a:ln>
        </p:spPr>
      </p:cxnSp>
      <p:sp>
        <p:nvSpPr>
          <p:cNvPr id="202" name="Google Shape;202;p23"/>
          <p:cNvSpPr txBox="1"/>
          <p:nvPr/>
        </p:nvSpPr>
        <p:spPr>
          <a:xfrm>
            <a:off x="1012175" y="4107813"/>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6</a:t>
            </a:r>
            <a:endParaRPr baseline="-25000" sz="1200">
              <a:latin typeface="Courier New"/>
              <a:ea typeface="Courier New"/>
              <a:cs typeface="Courier New"/>
              <a:sym typeface="Courier New"/>
            </a:endParaRPr>
          </a:p>
        </p:txBody>
      </p:sp>
      <p:cxnSp>
        <p:nvCxnSpPr>
          <p:cNvPr id="203" name="Google Shape;203;p23"/>
          <p:cNvCxnSpPr/>
          <p:nvPr/>
        </p:nvCxnSpPr>
        <p:spPr>
          <a:xfrm rot="10800000">
            <a:off x="1219058" y="4441067"/>
            <a:ext cx="465600" cy="300"/>
          </a:xfrm>
          <a:prstGeom prst="straightConnector1">
            <a:avLst/>
          </a:prstGeom>
          <a:noFill/>
          <a:ln cap="flat" cmpd="sng" w="19050">
            <a:solidFill>
              <a:srgbClr val="000000"/>
            </a:solidFill>
            <a:prstDash val="solid"/>
            <a:round/>
            <a:headEnd len="med" w="med" type="none"/>
            <a:tailEnd len="med" w="med" type="none"/>
          </a:ln>
        </p:spPr>
      </p:cxnSp>
      <p:sp>
        <p:nvSpPr>
          <p:cNvPr id="204" name="Google Shape;204;p23"/>
          <p:cNvSpPr txBox="1"/>
          <p:nvPr/>
        </p:nvSpPr>
        <p:spPr>
          <a:xfrm>
            <a:off x="1012175" y="4412613"/>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7</a:t>
            </a:r>
            <a:endParaRPr baseline="-25000" sz="1200">
              <a:latin typeface="Courier New"/>
              <a:ea typeface="Courier New"/>
              <a:cs typeface="Courier New"/>
              <a:sym typeface="Courier New"/>
            </a:endParaRPr>
          </a:p>
        </p:txBody>
      </p:sp>
      <p:cxnSp>
        <p:nvCxnSpPr>
          <p:cNvPr id="205" name="Google Shape;205;p23"/>
          <p:cNvCxnSpPr/>
          <p:nvPr/>
        </p:nvCxnSpPr>
        <p:spPr>
          <a:xfrm rot="10800000">
            <a:off x="1219058" y="4745867"/>
            <a:ext cx="465600" cy="300"/>
          </a:xfrm>
          <a:prstGeom prst="straightConnector1">
            <a:avLst/>
          </a:prstGeom>
          <a:noFill/>
          <a:ln cap="flat" cmpd="sng" w="19050">
            <a:solidFill>
              <a:srgbClr val="000000"/>
            </a:solidFill>
            <a:prstDash val="solid"/>
            <a:round/>
            <a:headEnd len="med" w="med" type="none"/>
            <a:tailEnd len="med" w="med" type="none"/>
          </a:ln>
        </p:spPr>
      </p:cxnSp>
      <p:cxnSp>
        <p:nvCxnSpPr>
          <p:cNvPr id="206" name="Google Shape;206;p23"/>
          <p:cNvCxnSpPr/>
          <p:nvPr/>
        </p:nvCxnSpPr>
        <p:spPr>
          <a:xfrm rot="10800000">
            <a:off x="1219058" y="3831467"/>
            <a:ext cx="465600" cy="300"/>
          </a:xfrm>
          <a:prstGeom prst="straightConnector1">
            <a:avLst/>
          </a:prstGeom>
          <a:noFill/>
          <a:ln cap="flat" cmpd="sng" w="19050">
            <a:solidFill>
              <a:srgbClr val="000000"/>
            </a:solidFill>
            <a:prstDash val="solid"/>
            <a:round/>
            <a:headEnd len="med" w="med" type="none"/>
            <a:tailEnd len="med" w="med" type="none"/>
          </a:ln>
        </p:spPr>
      </p:cxnSp>
      <p:sp>
        <p:nvSpPr>
          <p:cNvPr id="207" name="Google Shape;207;p23"/>
          <p:cNvSpPr txBox="1"/>
          <p:nvPr/>
        </p:nvSpPr>
        <p:spPr>
          <a:xfrm>
            <a:off x="7383861" y="2177742"/>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0</a:t>
            </a:r>
            <a:endParaRPr baseline="-25000" sz="1200">
              <a:latin typeface="Courier New"/>
              <a:ea typeface="Courier New"/>
              <a:cs typeface="Courier New"/>
              <a:sym typeface="Courier New"/>
            </a:endParaRPr>
          </a:p>
        </p:txBody>
      </p:sp>
      <p:cxnSp>
        <p:nvCxnSpPr>
          <p:cNvPr id="208" name="Google Shape;208;p23"/>
          <p:cNvCxnSpPr/>
          <p:nvPr/>
        </p:nvCxnSpPr>
        <p:spPr>
          <a:xfrm rot="10800000">
            <a:off x="7114134" y="2502730"/>
            <a:ext cx="465600" cy="300"/>
          </a:xfrm>
          <a:prstGeom prst="straightConnector1">
            <a:avLst/>
          </a:prstGeom>
          <a:noFill/>
          <a:ln cap="flat" cmpd="sng" w="19050">
            <a:solidFill>
              <a:srgbClr val="000000"/>
            </a:solidFill>
            <a:prstDash val="solid"/>
            <a:round/>
            <a:headEnd len="med" w="med" type="none"/>
            <a:tailEnd len="med" w="med" type="none"/>
          </a:ln>
        </p:spPr>
      </p:cxnSp>
      <p:sp>
        <p:nvSpPr>
          <p:cNvPr id="209" name="Google Shape;209;p23"/>
          <p:cNvSpPr txBox="1"/>
          <p:nvPr/>
        </p:nvSpPr>
        <p:spPr>
          <a:xfrm>
            <a:off x="7383861" y="2482542"/>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1</a:t>
            </a:r>
            <a:endParaRPr baseline="-25000" sz="1200">
              <a:latin typeface="Courier New"/>
              <a:ea typeface="Courier New"/>
              <a:cs typeface="Courier New"/>
              <a:sym typeface="Courier New"/>
            </a:endParaRPr>
          </a:p>
        </p:txBody>
      </p:sp>
      <p:cxnSp>
        <p:nvCxnSpPr>
          <p:cNvPr id="210" name="Google Shape;210;p23"/>
          <p:cNvCxnSpPr/>
          <p:nvPr/>
        </p:nvCxnSpPr>
        <p:spPr>
          <a:xfrm rot="10800000">
            <a:off x="7114134" y="2807530"/>
            <a:ext cx="465600" cy="300"/>
          </a:xfrm>
          <a:prstGeom prst="straightConnector1">
            <a:avLst/>
          </a:prstGeom>
          <a:noFill/>
          <a:ln cap="flat" cmpd="sng" w="19050">
            <a:solidFill>
              <a:srgbClr val="000000"/>
            </a:solidFill>
            <a:prstDash val="solid"/>
            <a:round/>
            <a:headEnd len="med" w="med" type="none"/>
            <a:tailEnd len="med" w="med" type="none"/>
          </a:ln>
        </p:spPr>
      </p:cxnSp>
      <p:sp>
        <p:nvSpPr>
          <p:cNvPr id="211" name="Google Shape;211;p23"/>
          <p:cNvSpPr txBox="1"/>
          <p:nvPr/>
        </p:nvSpPr>
        <p:spPr>
          <a:xfrm>
            <a:off x="7383861" y="2787342"/>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2</a:t>
            </a:r>
            <a:endParaRPr baseline="-25000" sz="1200">
              <a:latin typeface="Courier New"/>
              <a:ea typeface="Courier New"/>
              <a:cs typeface="Courier New"/>
              <a:sym typeface="Courier New"/>
            </a:endParaRPr>
          </a:p>
        </p:txBody>
      </p:sp>
      <p:cxnSp>
        <p:nvCxnSpPr>
          <p:cNvPr id="212" name="Google Shape;212;p23"/>
          <p:cNvCxnSpPr/>
          <p:nvPr/>
        </p:nvCxnSpPr>
        <p:spPr>
          <a:xfrm rot="10800000">
            <a:off x="7114134" y="3112330"/>
            <a:ext cx="465600" cy="300"/>
          </a:xfrm>
          <a:prstGeom prst="straightConnector1">
            <a:avLst/>
          </a:prstGeom>
          <a:noFill/>
          <a:ln cap="flat" cmpd="sng" w="19050">
            <a:solidFill>
              <a:srgbClr val="000000"/>
            </a:solidFill>
            <a:prstDash val="solid"/>
            <a:round/>
            <a:headEnd len="med" w="med" type="none"/>
            <a:tailEnd len="med" w="med" type="none"/>
          </a:ln>
        </p:spPr>
      </p:cxnSp>
      <p:sp>
        <p:nvSpPr>
          <p:cNvPr id="213" name="Google Shape;213;p23"/>
          <p:cNvSpPr txBox="1"/>
          <p:nvPr/>
        </p:nvSpPr>
        <p:spPr>
          <a:xfrm>
            <a:off x="7383861" y="3092142"/>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3</a:t>
            </a:r>
            <a:endParaRPr baseline="-25000" sz="1200">
              <a:latin typeface="Courier New"/>
              <a:ea typeface="Courier New"/>
              <a:cs typeface="Courier New"/>
              <a:sym typeface="Courier New"/>
            </a:endParaRPr>
          </a:p>
        </p:txBody>
      </p:sp>
      <p:cxnSp>
        <p:nvCxnSpPr>
          <p:cNvPr id="214" name="Google Shape;214;p23"/>
          <p:cNvCxnSpPr/>
          <p:nvPr/>
        </p:nvCxnSpPr>
        <p:spPr>
          <a:xfrm rot="10800000">
            <a:off x="7114134" y="3417130"/>
            <a:ext cx="465600" cy="300"/>
          </a:xfrm>
          <a:prstGeom prst="straightConnector1">
            <a:avLst/>
          </a:prstGeom>
          <a:noFill/>
          <a:ln cap="flat" cmpd="sng" w="19050">
            <a:solidFill>
              <a:srgbClr val="000000"/>
            </a:solidFill>
            <a:prstDash val="solid"/>
            <a:round/>
            <a:headEnd len="med" w="med" type="none"/>
            <a:tailEnd len="med" w="med" type="none"/>
          </a:ln>
        </p:spPr>
      </p:cxnSp>
      <p:sp>
        <p:nvSpPr>
          <p:cNvPr id="215" name="Google Shape;215;p23"/>
          <p:cNvSpPr txBox="1"/>
          <p:nvPr/>
        </p:nvSpPr>
        <p:spPr>
          <a:xfrm>
            <a:off x="7383861" y="3506479"/>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4</a:t>
            </a:r>
            <a:endParaRPr baseline="-25000" sz="1200">
              <a:latin typeface="Courier New"/>
              <a:ea typeface="Courier New"/>
              <a:cs typeface="Courier New"/>
              <a:sym typeface="Courier New"/>
            </a:endParaRPr>
          </a:p>
        </p:txBody>
      </p:sp>
      <p:cxnSp>
        <p:nvCxnSpPr>
          <p:cNvPr id="216" name="Google Shape;216;p23"/>
          <p:cNvCxnSpPr/>
          <p:nvPr/>
        </p:nvCxnSpPr>
        <p:spPr>
          <a:xfrm rot="10800000">
            <a:off x="7114134" y="3831467"/>
            <a:ext cx="465600" cy="300"/>
          </a:xfrm>
          <a:prstGeom prst="straightConnector1">
            <a:avLst/>
          </a:prstGeom>
          <a:noFill/>
          <a:ln cap="flat" cmpd="sng" w="19050">
            <a:solidFill>
              <a:srgbClr val="000000"/>
            </a:solidFill>
            <a:prstDash val="solid"/>
            <a:round/>
            <a:headEnd len="med" w="med" type="none"/>
            <a:tailEnd len="med" w="med" type="none"/>
          </a:ln>
        </p:spPr>
      </p:cxnSp>
      <p:sp>
        <p:nvSpPr>
          <p:cNvPr id="217" name="Google Shape;217;p23"/>
          <p:cNvSpPr txBox="1"/>
          <p:nvPr/>
        </p:nvSpPr>
        <p:spPr>
          <a:xfrm>
            <a:off x="7383861" y="3811279"/>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5</a:t>
            </a:r>
            <a:endParaRPr baseline="-25000" sz="1200">
              <a:latin typeface="Courier New"/>
              <a:ea typeface="Courier New"/>
              <a:cs typeface="Courier New"/>
              <a:sym typeface="Courier New"/>
            </a:endParaRPr>
          </a:p>
        </p:txBody>
      </p:sp>
      <p:cxnSp>
        <p:nvCxnSpPr>
          <p:cNvPr id="218" name="Google Shape;218;p23"/>
          <p:cNvCxnSpPr/>
          <p:nvPr/>
        </p:nvCxnSpPr>
        <p:spPr>
          <a:xfrm rot="10800000">
            <a:off x="7114134" y="4136267"/>
            <a:ext cx="465600" cy="300"/>
          </a:xfrm>
          <a:prstGeom prst="straightConnector1">
            <a:avLst/>
          </a:prstGeom>
          <a:noFill/>
          <a:ln cap="flat" cmpd="sng" w="19050">
            <a:solidFill>
              <a:srgbClr val="000000"/>
            </a:solidFill>
            <a:prstDash val="solid"/>
            <a:round/>
            <a:headEnd len="med" w="med" type="none"/>
            <a:tailEnd len="med" w="med" type="none"/>
          </a:ln>
        </p:spPr>
      </p:cxnSp>
      <p:sp>
        <p:nvSpPr>
          <p:cNvPr id="219" name="Google Shape;219;p23"/>
          <p:cNvSpPr txBox="1"/>
          <p:nvPr/>
        </p:nvSpPr>
        <p:spPr>
          <a:xfrm>
            <a:off x="7383861" y="4116079"/>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6</a:t>
            </a:r>
            <a:endParaRPr baseline="-25000" sz="1200">
              <a:latin typeface="Courier New"/>
              <a:ea typeface="Courier New"/>
              <a:cs typeface="Courier New"/>
              <a:sym typeface="Courier New"/>
            </a:endParaRPr>
          </a:p>
        </p:txBody>
      </p:sp>
      <p:cxnSp>
        <p:nvCxnSpPr>
          <p:cNvPr id="220" name="Google Shape;220;p23"/>
          <p:cNvCxnSpPr/>
          <p:nvPr/>
        </p:nvCxnSpPr>
        <p:spPr>
          <a:xfrm rot="10800000">
            <a:off x="7114134" y="4441067"/>
            <a:ext cx="465600" cy="300"/>
          </a:xfrm>
          <a:prstGeom prst="straightConnector1">
            <a:avLst/>
          </a:prstGeom>
          <a:noFill/>
          <a:ln cap="flat" cmpd="sng" w="19050">
            <a:solidFill>
              <a:srgbClr val="000000"/>
            </a:solidFill>
            <a:prstDash val="solid"/>
            <a:round/>
            <a:headEnd len="med" w="med" type="none"/>
            <a:tailEnd len="med" w="med" type="none"/>
          </a:ln>
        </p:spPr>
      </p:cxnSp>
      <p:sp>
        <p:nvSpPr>
          <p:cNvPr id="221" name="Google Shape;221;p23"/>
          <p:cNvSpPr txBox="1"/>
          <p:nvPr/>
        </p:nvSpPr>
        <p:spPr>
          <a:xfrm>
            <a:off x="7383861" y="4420879"/>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7</a:t>
            </a:r>
            <a:endParaRPr baseline="-25000" sz="1200">
              <a:latin typeface="Courier New"/>
              <a:ea typeface="Courier New"/>
              <a:cs typeface="Courier New"/>
              <a:sym typeface="Courier New"/>
            </a:endParaRPr>
          </a:p>
        </p:txBody>
      </p:sp>
      <p:cxnSp>
        <p:nvCxnSpPr>
          <p:cNvPr id="222" name="Google Shape;222;p23"/>
          <p:cNvCxnSpPr/>
          <p:nvPr/>
        </p:nvCxnSpPr>
        <p:spPr>
          <a:xfrm rot="10800000">
            <a:off x="7114134" y="4750630"/>
            <a:ext cx="465600" cy="300"/>
          </a:xfrm>
          <a:prstGeom prst="straightConnector1">
            <a:avLst/>
          </a:prstGeom>
          <a:noFill/>
          <a:ln cap="flat" cmpd="sng" w="19050">
            <a:solidFill>
              <a:srgbClr val="000000"/>
            </a:solidFill>
            <a:prstDash val="solid"/>
            <a:round/>
            <a:headEnd len="med" w="med" type="none"/>
            <a:tailEnd len="med" w="med" type="none"/>
          </a:ln>
        </p:spPr>
      </p:cxnSp>
      <p:sp>
        <p:nvSpPr>
          <p:cNvPr id="223" name="Google Shape;223;p23"/>
          <p:cNvSpPr/>
          <p:nvPr/>
        </p:nvSpPr>
        <p:spPr>
          <a:xfrm>
            <a:off x="1489500" y="2353500"/>
            <a:ext cx="1019700" cy="2491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a:p>
            <a:pPr indent="0" lvl="0" marL="0" rtl="0" algn="ctr">
              <a:spcBef>
                <a:spcPts val="0"/>
              </a:spcBef>
              <a:spcAft>
                <a:spcPts val="0"/>
              </a:spcAft>
              <a:buNone/>
            </a:pPr>
            <a:r>
              <a:rPr lang="en" sz="1000"/>
              <a:t>8</a:t>
            </a:r>
            <a:r>
              <a:rPr lang="en" sz="1000"/>
              <a:t>-bit</a:t>
            </a:r>
            <a:br>
              <a:rPr lang="en" sz="1000"/>
            </a:br>
            <a:r>
              <a:rPr lang="en" sz="1000"/>
              <a:t>register</a:t>
            </a:r>
            <a:endParaRPr sz="1000"/>
          </a:p>
        </p:txBody>
      </p:sp>
      <p:sp>
        <p:nvSpPr>
          <p:cNvPr id="224" name="Google Shape;224;p23"/>
          <p:cNvSpPr/>
          <p:nvPr/>
        </p:nvSpPr>
        <p:spPr>
          <a:xfrm>
            <a:off x="6366300" y="2353500"/>
            <a:ext cx="1019700" cy="2491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a:p>
            <a:pPr indent="0" lvl="0" marL="0" rtl="0" algn="ctr">
              <a:spcBef>
                <a:spcPts val="0"/>
              </a:spcBef>
              <a:spcAft>
                <a:spcPts val="0"/>
              </a:spcAft>
              <a:buNone/>
            </a:pPr>
            <a:r>
              <a:rPr lang="en" sz="1000"/>
              <a:t>8</a:t>
            </a:r>
            <a:r>
              <a:rPr lang="en" sz="1000"/>
              <a:t>-bit</a:t>
            </a:r>
            <a:br>
              <a:rPr lang="en" sz="1000"/>
            </a:br>
            <a:r>
              <a:rPr lang="en" sz="1000"/>
              <a:t>register</a:t>
            </a:r>
            <a:endParaRPr sz="1000"/>
          </a:p>
        </p:txBody>
      </p:sp>
      <p:sp>
        <p:nvSpPr>
          <p:cNvPr id="225" name="Google Shape;225;p23"/>
          <p:cNvSpPr txBox="1"/>
          <p:nvPr>
            <p:ph type="title"/>
          </p:nvPr>
        </p:nvSpPr>
        <p:spPr>
          <a:xfrm>
            <a:off x="4641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B5394"/>
                </a:solidFill>
              </a:rPr>
              <a:t>Buses</a:t>
            </a:r>
            <a:endParaRPr sz="3400">
              <a:solidFill>
                <a:srgbClr val="0B539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4"/>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txBox="1"/>
          <p:nvPr/>
        </p:nvSpPr>
        <p:spPr>
          <a:xfrm>
            <a:off x="5726038" y="2670801"/>
            <a:ext cx="3966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a:t>
            </a:r>
            <a:r>
              <a:rPr baseline="-25000" lang="en" sz="1000">
                <a:latin typeface="Courier New"/>
                <a:ea typeface="Courier New"/>
                <a:cs typeface="Courier New"/>
                <a:sym typeface="Courier New"/>
              </a:rPr>
              <a:t>0</a:t>
            </a:r>
            <a:endParaRPr baseline="-25000" sz="1000">
              <a:latin typeface="Courier New"/>
              <a:ea typeface="Courier New"/>
              <a:cs typeface="Courier New"/>
              <a:sym typeface="Courier New"/>
            </a:endParaRPr>
          </a:p>
        </p:txBody>
      </p:sp>
      <p:sp>
        <p:nvSpPr>
          <p:cNvPr id="232" name="Google Shape;232;p24"/>
          <p:cNvSpPr txBox="1"/>
          <p:nvPr/>
        </p:nvSpPr>
        <p:spPr>
          <a:xfrm>
            <a:off x="5726038" y="2917230"/>
            <a:ext cx="3966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a:t>
            </a:r>
            <a:r>
              <a:rPr baseline="-25000" lang="en" sz="1000">
                <a:latin typeface="Courier New"/>
                <a:ea typeface="Courier New"/>
                <a:cs typeface="Courier New"/>
                <a:sym typeface="Courier New"/>
              </a:rPr>
              <a:t>1</a:t>
            </a:r>
            <a:endParaRPr baseline="-25000" sz="1000">
              <a:latin typeface="Courier New"/>
              <a:ea typeface="Courier New"/>
              <a:cs typeface="Courier New"/>
              <a:sym typeface="Courier New"/>
            </a:endParaRPr>
          </a:p>
        </p:txBody>
      </p:sp>
      <p:sp>
        <p:nvSpPr>
          <p:cNvPr id="233" name="Google Shape;233;p24"/>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A bus is very rarely point to point</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Usually, there are more than 2 components connected to the bus</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The bus is a shared medium</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We need some mechanism to control what goes onto the bus</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
        <p:nvSpPr>
          <p:cNvPr id="234" name="Google Shape;234;p24"/>
          <p:cNvSpPr txBox="1"/>
          <p:nvPr/>
        </p:nvSpPr>
        <p:spPr>
          <a:xfrm>
            <a:off x="2567890" y="2677485"/>
            <a:ext cx="5127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Out</a:t>
            </a:r>
            <a:r>
              <a:rPr baseline="-25000" lang="en" sz="1000">
                <a:latin typeface="Courier New"/>
                <a:ea typeface="Courier New"/>
                <a:cs typeface="Courier New"/>
                <a:sym typeface="Courier New"/>
              </a:rPr>
              <a:t>0</a:t>
            </a:r>
            <a:endParaRPr baseline="-25000" sz="1000">
              <a:latin typeface="Courier New"/>
              <a:ea typeface="Courier New"/>
              <a:cs typeface="Courier New"/>
              <a:sym typeface="Courier New"/>
            </a:endParaRPr>
          </a:p>
        </p:txBody>
      </p:sp>
      <p:cxnSp>
        <p:nvCxnSpPr>
          <p:cNvPr id="235" name="Google Shape;235;p24"/>
          <p:cNvCxnSpPr/>
          <p:nvPr/>
        </p:nvCxnSpPr>
        <p:spPr>
          <a:xfrm rot="10800000">
            <a:off x="2321673" y="2959228"/>
            <a:ext cx="425100" cy="300"/>
          </a:xfrm>
          <a:prstGeom prst="straightConnector1">
            <a:avLst/>
          </a:prstGeom>
          <a:noFill/>
          <a:ln cap="flat" cmpd="sng" w="19050">
            <a:solidFill>
              <a:srgbClr val="000000"/>
            </a:solidFill>
            <a:prstDash val="solid"/>
            <a:round/>
            <a:headEnd len="med" w="med" type="none"/>
            <a:tailEnd len="med" w="med" type="none"/>
          </a:ln>
        </p:spPr>
      </p:cxnSp>
      <p:sp>
        <p:nvSpPr>
          <p:cNvPr id="236" name="Google Shape;236;p24"/>
          <p:cNvSpPr txBox="1"/>
          <p:nvPr/>
        </p:nvSpPr>
        <p:spPr>
          <a:xfrm>
            <a:off x="2567890" y="2923914"/>
            <a:ext cx="5127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Out</a:t>
            </a:r>
            <a:r>
              <a:rPr baseline="-25000" lang="en" sz="1000">
                <a:latin typeface="Courier New"/>
                <a:ea typeface="Courier New"/>
                <a:cs typeface="Courier New"/>
                <a:sym typeface="Courier New"/>
              </a:rPr>
              <a:t>1</a:t>
            </a:r>
            <a:endParaRPr baseline="-25000" sz="1000">
              <a:latin typeface="Courier New"/>
              <a:ea typeface="Courier New"/>
              <a:cs typeface="Courier New"/>
              <a:sym typeface="Courier New"/>
            </a:endParaRPr>
          </a:p>
        </p:txBody>
      </p:sp>
      <p:cxnSp>
        <p:nvCxnSpPr>
          <p:cNvPr id="237" name="Google Shape;237;p24"/>
          <p:cNvCxnSpPr/>
          <p:nvPr/>
        </p:nvCxnSpPr>
        <p:spPr>
          <a:xfrm rot="10800000">
            <a:off x="2321673" y="3205657"/>
            <a:ext cx="425100" cy="300"/>
          </a:xfrm>
          <a:prstGeom prst="straightConnector1">
            <a:avLst/>
          </a:prstGeom>
          <a:noFill/>
          <a:ln cap="flat" cmpd="sng" w="19050">
            <a:solidFill>
              <a:srgbClr val="000000"/>
            </a:solidFill>
            <a:prstDash val="solid"/>
            <a:round/>
            <a:headEnd len="med" w="med" type="none"/>
            <a:tailEnd len="med" w="med" type="none"/>
          </a:ln>
        </p:spPr>
      </p:cxnSp>
      <p:sp>
        <p:nvSpPr>
          <p:cNvPr id="238" name="Google Shape;238;p24"/>
          <p:cNvSpPr txBox="1"/>
          <p:nvPr/>
        </p:nvSpPr>
        <p:spPr>
          <a:xfrm>
            <a:off x="2567890" y="3170343"/>
            <a:ext cx="5127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Out</a:t>
            </a:r>
            <a:r>
              <a:rPr baseline="-25000" lang="en" sz="1000">
                <a:latin typeface="Courier New"/>
                <a:ea typeface="Courier New"/>
                <a:cs typeface="Courier New"/>
                <a:sym typeface="Courier New"/>
              </a:rPr>
              <a:t>2</a:t>
            </a:r>
            <a:endParaRPr baseline="-25000" sz="1000">
              <a:latin typeface="Courier New"/>
              <a:ea typeface="Courier New"/>
              <a:cs typeface="Courier New"/>
              <a:sym typeface="Courier New"/>
            </a:endParaRPr>
          </a:p>
        </p:txBody>
      </p:sp>
      <p:cxnSp>
        <p:nvCxnSpPr>
          <p:cNvPr id="239" name="Google Shape;239;p24"/>
          <p:cNvCxnSpPr/>
          <p:nvPr/>
        </p:nvCxnSpPr>
        <p:spPr>
          <a:xfrm rot="10800000">
            <a:off x="2321673" y="3452086"/>
            <a:ext cx="425100" cy="300"/>
          </a:xfrm>
          <a:prstGeom prst="straightConnector1">
            <a:avLst/>
          </a:prstGeom>
          <a:noFill/>
          <a:ln cap="flat" cmpd="sng" w="19050">
            <a:solidFill>
              <a:srgbClr val="000000"/>
            </a:solidFill>
            <a:prstDash val="solid"/>
            <a:round/>
            <a:headEnd len="med" w="med" type="none"/>
            <a:tailEnd len="med" w="med" type="none"/>
          </a:ln>
        </p:spPr>
      </p:cxnSp>
      <p:sp>
        <p:nvSpPr>
          <p:cNvPr id="240" name="Google Shape;240;p24"/>
          <p:cNvSpPr txBox="1"/>
          <p:nvPr/>
        </p:nvSpPr>
        <p:spPr>
          <a:xfrm>
            <a:off x="2567890" y="3416772"/>
            <a:ext cx="5127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Out</a:t>
            </a:r>
            <a:r>
              <a:rPr baseline="-25000" lang="en" sz="1000">
                <a:latin typeface="Courier New"/>
                <a:ea typeface="Courier New"/>
                <a:cs typeface="Courier New"/>
                <a:sym typeface="Courier New"/>
              </a:rPr>
              <a:t>3</a:t>
            </a:r>
            <a:endParaRPr baseline="-25000" sz="1000">
              <a:latin typeface="Courier New"/>
              <a:ea typeface="Courier New"/>
              <a:cs typeface="Courier New"/>
              <a:sym typeface="Courier New"/>
            </a:endParaRPr>
          </a:p>
        </p:txBody>
      </p:sp>
      <p:cxnSp>
        <p:nvCxnSpPr>
          <p:cNvPr id="241" name="Google Shape;241;p24"/>
          <p:cNvCxnSpPr/>
          <p:nvPr/>
        </p:nvCxnSpPr>
        <p:spPr>
          <a:xfrm rot="10800000">
            <a:off x="2321673" y="3698515"/>
            <a:ext cx="425100" cy="300"/>
          </a:xfrm>
          <a:prstGeom prst="straightConnector1">
            <a:avLst/>
          </a:prstGeom>
          <a:noFill/>
          <a:ln cap="flat" cmpd="sng" w="19050">
            <a:solidFill>
              <a:srgbClr val="000000"/>
            </a:solidFill>
            <a:prstDash val="solid"/>
            <a:round/>
            <a:headEnd len="med" w="med" type="none"/>
            <a:tailEnd len="med" w="med" type="none"/>
          </a:ln>
        </p:spPr>
      </p:cxnSp>
      <p:sp>
        <p:nvSpPr>
          <p:cNvPr id="242" name="Google Shape;242;p24"/>
          <p:cNvSpPr txBox="1"/>
          <p:nvPr/>
        </p:nvSpPr>
        <p:spPr>
          <a:xfrm>
            <a:off x="2567890" y="3751761"/>
            <a:ext cx="5127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Out</a:t>
            </a:r>
            <a:r>
              <a:rPr baseline="-25000" lang="en" sz="1000">
                <a:latin typeface="Courier New"/>
                <a:ea typeface="Courier New"/>
                <a:cs typeface="Courier New"/>
                <a:sym typeface="Courier New"/>
              </a:rPr>
              <a:t>4</a:t>
            </a:r>
            <a:endParaRPr baseline="-25000" sz="1000">
              <a:latin typeface="Courier New"/>
              <a:ea typeface="Courier New"/>
              <a:cs typeface="Courier New"/>
              <a:sym typeface="Courier New"/>
            </a:endParaRPr>
          </a:p>
        </p:txBody>
      </p:sp>
      <p:cxnSp>
        <p:nvCxnSpPr>
          <p:cNvPr id="243" name="Google Shape;243;p24"/>
          <p:cNvCxnSpPr/>
          <p:nvPr/>
        </p:nvCxnSpPr>
        <p:spPr>
          <a:xfrm rot="10800000">
            <a:off x="2321673" y="4033505"/>
            <a:ext cx="425100" cy="300"/>
          </a:xfrm>
          <a:prstGeom prst="straightConnector1">
            <a:avLst/>
          </a:prstGeom>
          <a:noFill/>
          <a:ln cap="flat" cmpd="sng" w="19050">
            <a:solidFill>
              <a:srgbClr val="000000"/>
            </a:solidFill>
            <a:prstDash val="solid"/>
            <a:round/>
            <a:headEnd len="med" w="med" type="none"/>
            <a:tailEnd len="med" w="med" type="none"/>
          </a:ln>
        </p:spPr>
      </p:cxnSp>
      <p:sp>
        <p:nvSpPr>
          <p:cNvPr id="244" name="Google Shape;244;p24"/>
          <p:cNvSpPr txBox="1"/>
          <p:nvPr/>
        </p:nvSpPr>
        <p:spPr>
          <a:xfrm>
            <a:off x="2567890" y="3998190"/>
            <a:ext cx="5127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Out</a:t>
            </a:r>
            <a:r>
              <a:rPr baseline="-25000" lang="en" sz="1000">
                <a:latin typeface="Courier New"/>
                <a:ea typeface="Courier New"/>
                <a:cs typeface="Courier New"/>
                <a:sym typeface="Courier New"/>
              </a:rPr>
              <a:t>5</a:t>
            </a:r>
            <a:endParaRPr baseline="-25000" sz="1000">
              <a:latin typeface="Courier New"/>
              <a:ea typeface="Courier New"/>
              <a:cs typeface="Courier New"/>
              <a:sym typeface="Courier New"/>
            </a:endParaRPr>
          </a:p>
        </p:txBody>
      </p:sp>
      <p:cxnSp>
        <p:nvCxnSpPr>
          <p:cNvPr id="245" name="Google Shape;245;p24"/>
          <p:cNvCxnSpPr/>
          <p:nvPr/>
        </p:nvCxnSpPr>
        <p:spPr>
          <a:xfrm rot="10800000">
            <a:off x="2321673" y="4279934"/>
            <a:ext cx="425100" cy="300"/>
          </a:xfrm>
          <a:prstGeom prst="straightConnector1">
            <a:avLst/>
          </a:prstGeom>
          <a:noFill/>
          <a:ln cap="flat" cmpd="sng" w="19050">
            <a:solidFill>
              <a:srgbClr val="000000"/>
            </a:solidFill>
            <a:prstDash val="solid"/>
            <a:round/>
            <a:headEnd len="med" w="med" type="none"/>
            <a:tailEnd len="med" w="med" type="none"/>
          </a:ln>
        </p:spPr>
      </p:cxnSp>
      <p:sp>
        <p:nvSpPr>
          <p:cNvPr id="246" name="Google Shape;246;p24"/>
          <p:cNvSpPr txBox="1"/>
          <p:nvPr/>
        </p:nvSpPr>
        <p:spPr>
          <a:xfrm>
            <a:off x="2567890" y="4244619"/>
            <a:ext cx="5127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Out</a:t>
            </a:r>
            <a:r>
              <a:rPr baseline="-25000" lang="en" sz="1000">
                <a:latin typeface="Courier New"/>
                <a:ea typeface="Courier New"/>
                <a:cs typeface="Courier New"/>
                <a:sym typeface="Courier New"/>
              </a:rPr>
              <a:t>6</a:t>
            </a:r>
            <a:endParaRPr baseline="-25000" sz="1000">
              <a:latin typeface="Courier New"/>
              <a:ea typeface="Courier New"/>
              <a:cs typeface="Courier New"/>
              <a:sym typeface="Courier New"/>
            </a:endParaRPr>
          </a:p>
        </p:txBody>
      </p:sp>
      <p:cxnSp>
        <p:nvCxnSpPr>
          <p:cNvPr id="247" name="Google Shape;247;p24"/>
          <p:cNvCxnSpPr/>
          <p:nvPr/>
        </p:nvCxnSpPr>
        <p:spPr>
          <a:xfrm rot="10800000">
            <a:off x="2321673" y="4526363"/>
            <a:ext cx="425100" cy="300"/>
          </a:xfrm>
          <a:prstGeom prst="straightConnector1">
            <a:avLst/>
          </a:prstGeom>
          <a:noFill/>
          <a:ln cap="flat" cmpd="sng" w="19050">
            <a:solidFill>
              <a:srgbClr val="000000"/>
            </a:solidFill>
            <a:prstDash val="solid"/>
            <a:round/>
            <a:headEnd len="med" w="med" type="none"/>
            <a:tailEnd len="med" w="med" type="none"/>
          </a:ln>
        </p:spPr>
      </p:cxnSp>
      <p:sp>
        <p:nvSpPr>
          <p:cNvPr id="248" name="Google Shape;248;p24"/>
          <p:cNvSpPr txBox="1"/>
          <p:nvPr/>
        </p:nvSpPr>
        <p:spPr>
          <a:xfrm>
            <a:off x="2567890" y="4491048"/>
            <a:ext cx="5127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Out</a:t>
            </a:r>
            <a:r>
              <a:rPr baseline="-25000" lang="en" sz="1000">
                <a:latin typeface="Courier New"/>
                <a:ea typeface="Courier New"/>
                <a:cs typeface="Courier New"/>
                <a:sym typeface="Courier New"/>
              </a:rPr>
              <a:t>7</a:t>
            </a:r>
            <a:endParaRPr baseline="-25000" sz="1000">
              <a:latin typeface="Courier New"/>
              <a:ea typeface="Courier New"/>
              <a:cs typeface="Courier New"/>
              <a:sym typeface="Courier New"/>
            </a:endParaRPr>
          </a:p>
        </p:txBody>
      </p:sp>
      <p:cxnSp>
        <p:nvCxnSpPr>
          <p:cNvPr id="249" name="Google Shape;249;p24"/>
          <p:cNvCxnSpPr/>
          <p:nvPr/>
        </p:nvCxnSpPr>
        <p:spPr>
          <a:xfrm rot="10800000">
            <a:off x="2321673" y="4776642"/>
            <a:ext cx="425100" cy="300"/>
          </a:xfrm>
          <a:prstGeom prst="straightConnector1">
            <a:avLst/>
          </a:prstGeom>
          <a:noFill/>
          <a:ln cap="flat" cmpd="sng" w="19050">
            <a:solidFill>
              <a:srgbClr val="000000"/>
            </a:solidFill>
            <a:prstDash val="solid"/>
            <a:round/>
            <a:headEnd len="med" w="med" type="none"/>
            <a:tailEnd len="med" w="med" type="none"/>
          </a:ln>
        </p:spPr>
      </p:cxnSp>
      <p:cxnSp>
        <p:nvCxnSpPr>
          <p:cNvPr id="250" name="Google Shape;250;p24"/>
          <p:cNvCxnSpPr/>
          <p:nvPr/>
        </p:nvCxnSpPr>
        <p:spPr>
          <a:xfrm rot="10800000">
            <a:off x="5915088" y="2959228"/>
            <a:ext cx="425100" cy="300"/>
          </a:xfrm>
          <a:prstGeom prst="straightConnector1">
            <a:avLst/>
          </a:prstGeom>
          <a:noFill/>
          <a:ln cap="flat" cmpd="sng" w="19050">
            <a:solidFill>
              <a:srgbClr val="000000"/>
            </a:solidFill>
            <a:prstDash val="solid"/>
            <a:round/>
            <a:headEnd len="med" w="med" type="none"/>
            <a:tailEnd len="med" w="med" type="none"/>
          </a:ln>
        </p:spPr>
      </p:cxnSp>
      <p:cxnSp>
        <p:nvCxnSpPr>
          <p:cNvPr id="251" name="Google Shape;251;p24"/>
          <p:cNvCxnSpPr/>
          <p:nvPr/>
        </p:nvCxnSpPr>
        <p:spPr>
          <a:xfrm rot="10800000">
            <a:off x="5915088" y="3205657"/>
            <a:ext cx="425100" cy="300"/>
          </a:xfrm>
          <a:prstGeom prst="straightConnector1">
            <a:avLst/>
          </a:prstGeom>
          <a:noFill/>
          <a:ln cap="flat" cmpd="sng" w="19050">
            <a:solidFill>
              <a:srgbClr val="000000"/>
            </a:solidFill>
            <a:prstDash val="solid"/>
            <a:round/>
            <a:headEnd len="med" w="med" type="none"/>
            <a:tailEnd len="med" w="med" type="none"/>
          </a:ln>
        </p:spPr>
      </p:cxnSp>
      <p:sp>
        <p:nvSpPr>
          <p:cNvPr id="252" name="Google Shape;252;p24"/>
          <p:cNvSpPr txBox="1"/>
          <p:nvPr/>
        </p:nvSpPr>
        <p:spPr>
          <a:xfrm>
            <a:off x="5726038" y="3163659"/>
            <a:ext cx="3966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a:t>
            </a:r>
            <a:r>
              <a:rPr baseline="-25000" lang="en" sz="1000">
                <a:latin typeface="Courier New"/>
                <a:ea typeface="Courier New"/>
                <a:cs typeface="Courier New"/>
                <a:sym typeface="Courier New"/>
              </a:rPr>
              <a:t>2</a:t>
            </a:r>
            <a:endParaRPr baseline="-25000" sz="1000">
              <a:latin typeface="Courier New"/>
              <a:ea typeface="Courier New"/>
              <a:cs typeface="Courier New"/>
              <a:sym typeface="Courier New"/>
            </a:endParaRPr>
          </a:p>
        </p:txBody>
      </p:sp>
      <p:cxnSp>
        <p:nvCxnSpPr>
          <p:cNvPr id="253" name="Google Shape;253;p24"/>
          <p:cNvCxnSpPr/>
          <p:nvPr/>
        </p:nvCxnSpPr>
        <p:spPr>
          <a:xfrm rot="10800000">
            <a:off x="5915088" y="3452086"/>
            <a:ext cx="425100" cy="300"/>
          </a:xfrm>
          <a:prstGeom prst="straightConnector1">
            <a:avLst/>
          </a:prstGeom>
          <a:noFill/>
          <a:ln cap="flat" cmpd="sng" w="19050">
            <a:solidFill>
              <a:srgbClr val="000000"/>
            </a:solidFill>
            <a:prstDash val="solid"/>
            <a:round/>
            <a:headEnd len="med" w="med" type="none"/>
            <a:tailEnd len="med" w="med" type="none"/>
          </a:ln>
        </p:spPr>
      </p:cxnSp>
      <p:sp>
        <p:nvSpPr>
          <p:cNvPr id="254" name="Google Shape;254;p24"/>
          <p:cNvSpPr txBox="1"/>
          <p:nvPr/>
        </p:nvSpPr>
        <p:spPr>
          <a:xfrm>
            <a:off x="5726038" y="3410088"/>
            <a:ext cx="3966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a:t>
            </a:r>
            <a:r>
              <a:rPr baseline="-25000" lang="en" sz="1000">
                <a:latin typeface="Courier New"/>
                <a:ea typeface="Courier New"/>
                <a:cs typeface="Courier New"/>
                <a:sym typeface="Courier New"/>
              </a:rPr>
              <a:t>3</a:t>
            </a:r>
            <a:endParaRPr baseline="-25000" sz="1000">
              <a:latin typeface="Courier New"/>
              <a:ea typeface="Courier New"/>
              <a:cs typeface="Courier New"/>
              <a:sym typeface="Courier New"/>
            </a:endParaRPr>
          </a:p>
        </p:txBody>
      </p:sp>
      <p:cxnSp>
        <p:nvCxnSpPr>
          <p:cNvPr id="255" name="Google Shape;255;p24"/>
          <p:cNvCxnSpPr/>
          <p:nvPr/>
        </p:nvCxnSpPr>
        <p:spPr>
          <a:xfrm rot="10800000">
            <a:off x="5915088" y="3698515"/>
            <a:ext cx="425100" cy="300"/>
          </a:xfrm>
          <a:prstGeom prst="straightConnector1">
            <a:avLst/>
          </a:prstGeom>
          <a:noFill/>
          <a:ln cap="flat" cmpd="sng" w="19050">
            <a:solidFill>
              <a:srgbClr val="000000"/>
            </a:solidFill>
            <a:prstDash val="solid"/>
            <a:round/>
            <a:headEnd len="med" w="med" type="none"/>
            <a:tailEnd len="med" w="med" type="none"/>
          </a:ln>
        </p:spPr>
      </p:cxnSp>
      <p:sp>
        <p:nvSpPr>
          <p:cNvPr id="256" name="Google Shape;256;p24"/>
          <p:cNvSpPr txBox="1"/>
          <p:nvPr/>
        </p:nvSpPr>
        <p:spPr>
          <a:xfrm>
            <a:off x="5726038" y="3745077"/>
            <a:ext cx="3966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a:t>
            </a:r>
            <a:r>
              <a:rPr baseline="-25000" lang="en" sz="1000">
                <a:latin typeface="Courier New"/>
                <a:ea typeface="Courier New"/>
                <a:cs typeface="Courier New"/>
                <a:sym typeface="Courier New"/>
              </a:rPr>
              <a:t>4</a:t>
            </a:r>
            <a:endParaRPr baseline="-25000" sz="1000">
              <a:latin typeface="Courier New"/>
              <a:ea typeface="Courier New"/>
              <a:cs typeface="Courier New"/>
              <a:sym typeface="Courier New"/>
            </a:endParaRPr>
          </a:p>
        </p:txBody>
      </p:sp>
      <p:sp>
        <p:nvSpPr>
          <p:cNvPr id="257" name="Google Shape;257;p24"/>
          <p:cNvSpPr txBox="1"/>
          <p:nvPr/>
        </p:nvSpPr>
        <p:spPr>
          <a:xfrm>
            <a:off x="5726038" y="3991507"/>
            <a:ext cx="3966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a:t>
            </a:r>
            <a:r>
              <a:rPr baseline="-25000" lang="en" sz="1000">
                <a:latin typeface="Courier New"/>
                <a:ea typeface="Courier New"/>
                <a:cs typeface="Courier New"/>
                <a:sym typeface="Courier New"/>
              </a:rPr>
              <a:t>5</a:t>
            </a:r>
            <a:endParaRPr baseline="-25000" sz="1000">
              <a:latin typeface="Courier New"/>
              <a:ea typeface="Courier New"/>
              <a:cs typeface="Courier New"/>
              <a:sym typeface="Courier New"/>
            </a:endParaRPr>
          </a:p>
        </p:txBody>
      </p:sp>
      <p:cxnSp>
        <p:nvCxnSpPr>
          <p:cNvPr id="258" name="Google Shape;258;p24"/>
          <p:cNvCxnSpPr/>
          <p:nvPr/>
        </p:nvCxnSpPr>
        <p:spPr>
          <a:xfrm rot="10800000">
            <a:off x="5915088" y="4279934"/>
            <a:ext cx="425100" cy="300"/>
          </a:xfrm>
          <a:prstGeom prst="straightConnector1">
            <a:avLst/>
          </a:prstGeom>
          <a:noFill/>
          <a:ln cap="flat" cmpd="sng" w="19050">
            <a:solidFill>
              <a:srgbClr val="000000"/>
            </a:solidFill>
            <a:prstDash val="solid"/>
            <a:round/>
            <a:headEnd len="med" w="med" type="none"/>
            <a:tailEnd len="med" w="med" type="none"/>
          </a:ln>
        </p:spPr>
      </p:cxnSp>
      <p:sp>
        <p:nvSpPr>
          <p:cNvPr id="259" name="Google Shape;259;p24"/>
          <p:cNvSpPr txBox="1"/>
          <p:nvPr/>
        </p:nvSpPr>
        <p:spPr>
          <a:xfrm>
            <a:off x="5726038" y="4237936"/>
            <a:ext cx="3966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a:t>
            </a:r>
            <a:r>
              <a:rPr baseline="-25000" lang="en" sz="1000">
                <a:latin typeface="Courier New"/>
                <a:ea typeface="Courier New"/>
                <a:cs typeface="Courier New"/>
                <a:sym typeface="Courier New"/>
              </a:rPr>
              <a:t>6</a:t>
            </a:r>
            <a:endParaRPr baseline="-25000" sz="1000">
              <a:latin typeface="Courier New"/>
              <a:ea typeface="Courier New"/>
              <a:cs typeface="Courier New"/>
              <a:sym typeface="Courier New"/>
            </a:endParaRPr>
          </a:p>
        </p:txBody>
      </p:sp>
      <p:cxnSp>
        <p:nvCxnSpPr>
          <p:cNvPr id="260" name="Google Shape;260;p24"/>
          <p:cNvCxnSpPr/>
          <p:nvPr/>
        </p:nvCxnSpPr>
        <p:spPr>
          <a:xfrm rot="10800000">
            <a:off x="5915088" y="4526363"/>
            <a:ext cx="425100" cy="300"/>
          </a:xfrm>
          <a:prstGeom prst="straightConnector1">
            <a:avLst/>
          </a:prstGeom>
          <a:noFill/>
          <a:ln cap="flat" cmpd="sng" w="19050">
            <a:solidFill>
              <a:srgbClr val="000000"/>
            </a:solidFill>
            <a:prstDash val="solid"/>
            <a:round/>
            <a:headEnd len="med" w="med" type="none"/>
            <a:tailEnd len="med" w="med" type="none"/>
          </a:ln>
        </p:spPr>
      </p:cxnSp>
      <p:sp>
        <p:nvSpPr>
          <p:cNvPr id="261" name="Google Shape;261;p24"/>
          <p:cNvSpPr txBox="1"/>
          <p:nvPr/>
        </p:nvSpPr>
        <p:spPr>
          <a:xfrm>
            <a:off x="5726038" y="4484365"/>
            <a:ext cx="3966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a:t>
            </a:r>
            <a:r>
              <a:rPr baseline="-25000" lang="en" sz="1000">
                <a:latin typeface="Courier New"/>
                <a:ea typeface="Courier New"/>
                <a:cs typeface="Courier New"/>
                <a:sym typeface="Courier New"/>
              </a:rPr>
              <a:t>7</a:t>
            </a:r>
            <a:endParaRPr baseline="-25000" sz="1000">
              <a:latin typeface="Courier New"/>
              <a:ea typeface="Courier New"/>
              <a:cs typeface="Courier New"/>
              <a:sym typeface="Courier New"/>
            </a:endParaRPr>
          </a:p>
        </p:txBody>
      </p:sp>
      <p:cxnSp>
        <p:nvCxnSpPr>
          <p:cNvPr id="262" name="Google Shape;262;p24"/>
          <p:cNvCxnSpPr/>
          <p:nvPr/>
        </p:nvCxnSpPr>
        <p:spPr>
          <a:xfrm rot="10800000">
            <a:off x="5915088" y="4772792"/>
            <a:ext cx="425100" cy="300"/>
          </a:xfrm>
          <a:prstGeom prst="straightConnector1">
            <a:avLst/>
          </a:prstGeom>
          <a:noFill/>
          <a:ln cap="flat" cmpd="sng" w="19050">
            <a:solidFill>
              <a:srgbClr val="000000"/>
            </a:solidFill>
            <a:prstDash val="solid"/>
            <a:round/>
            <a:headEnd len="med" w="med" type="none"/>
            <a:tailEnd len="med" w="med" type="none"/>
          </a:ln>
        </p:spPr>
      </p:cxnSp>
      <p:cxnSp>
        <p:nvCxnSpPr>
          <p:cNvPr id="263" name="Google Shape;263;p24"/>
          <p:cNvCxnSpPr/>
          <p:nvPr/>
        </p:nvCxnSpPr>
        <p:spPr>
          <a:xfrm rot="10800000">
            <a:off x="5915088" y="4033505"/>
            <a:ext cx="425100" cy="300"/>
          </a:xfrm>
          <a:prstGeom prst="straightConnector1">
            <a:avLst/>
          </a:prstGeom>
          <a:noFill/>
          <a:ln cap="flat" cmpd="sng" w="19050">
            <a:solidFill>
              <a:srgbClr val="000000"/>
            </a:solidFill>
            <a:prstDash val="solid"/>
            <a:round/>
            <a:headEnd len="med" w="med" type="none"/>
            <a:tailEnd len="med" w="med" type="none"/>
          </a:ln>
        </p:spPr>
      </p:cxnSp>
      <p:cxnSp>
        <p:nvCxnSpPr>
          <p:cNvPr id="264" name="Google Shape;264;p24"/>
          <p:cNvCxnSpPr/>
          <p:nvPr/>
        </p:nvCxnSpPr>
        <p:spPr>
          <a:xfrm flipH="1">
            <a:off x="3409723" y="3692990"/>
            <a:ext cx="1929300" cy="5700"/>
          </a:xfrm>
          <a:prstGeom prst="straightConnector1">
            <a:avLst/>
          </a:prstGeom>
          <a:noFill/>
          <a:ln cap="flat" cmpd="sng" w="19050">
            <a:solidFill>
              <a:srgbClr val="000000"/>
            </a:solidFill>
            <a:prstDash val="solid"/>
            <a:round/>
            <a:headEnd len="med" w="med" type="none"/>
            <a:tailEnd len="med" w="med" type="none"/>
          </a:ln>
        </p:spPr>
      </p:cxnSp>
      <p:cxnSp>
        <p:nvCxnSpPr>
          <p:cNvPr id="265" name="Google Shape;265;p24"/>
          <p:cNvCxnSpPr/>
          <p:nvPr/>
        </p:nvCxnSpPr>
        <p:spPr>
          <a:xfrm flipH="1">
            <a:off x="3383652" y="3738205"/>
            <a:ext cx="1995600" cy="5100"/>
          </a:xfrm>
          <a:prstGeom prst="straightConnector1">
            <a:avLst/>
          </a:prstGeom>
          <a:noFill/>
          <a:ln cap="flat" cmpd="sng" w="19050">
            <a:solidFill>
              <a:srgbClr val="000000"/>
            </a:solidFill>
            <a:prstDash val="solid"/>
            <a:round/>
            <a:headEnd len="med" w="med" type="none"/>
            <a:tailEnd len="med" w="med" type="none"/>
          </a:ln>
        </p:spPr>
      </p:cxnSp>
      <p:cxnSp>
        <p:nvCxnSpPr>
          <p:cNvPr id="266" name="Google Shape;266;p24"/>
          <p:cNvCxnSpPr/>
          <p:nvPr/>
        </p:nvCxnSpPr>
        <p:spPr>
          <a:xfrm flipH="1">
            <a:off x="3362047" y="3792111"/>
            <a:ext cx="2052000" cy="3900"/>
          </a:xfrm>
          <a:prstGeom prst="straightConnector1">
            <a:avLst/>
          </a:prstGeom>
          <a:noFill/>
          <a:ln cap="flat" cmpd="sng" w="19050">
            <a:solidFill>
              <a:srgbClr val="000000"/>
            </a:solidFill>
            <a:prstDash val="solid"/>
            <a:round/>
            <a:headEnd len="med" w="med" type="none"/>
            <a:tailEnd len="med" w="med" type="none"/>
          </a:ln>
        </p:spPr>
      </p:cxnSp>
      <p:cxnSp>
        <p:nvCxnSpPr>
          <p:cNvPr id="267" name="Google Shape;267;p24"/>
          <p:cNvCxnSpPr/>
          <p:nvPr/>
        </p:nvCxnSpPr>
        <p:spPr>
          <a:xfrm flipH="1">
            <a:off x="3326940" y="3842157"/>
            <a:ext cx="2139300" cy="6300"/>
          </a:xfrm>
          <a:prstGeom prst="straightConnector1">
            <a:avLst/>
          </a:prstGeom>
          <a:noFill/>
          <a:ln cap="flat" cmpd="sng" w="19050">
            <a:solidFill>
              <a:srgbClr val="000000"/>
            </a:solidFill>
            <a:prstDash val="solid"/>
            <a:round/>
            <a:headEnd len="med" w="med" type="none"/>
            <a:tailEnd len="med" w="med" type="none"/>
          </a:ln>
        </p:spPr>
      </p:cxnSp>
      <p:cxnSp>
        <p:nvCxnSpPr>
          <p:cNvPr id="268" name="Google Shape;268;p24"/>
          <p:cNvCxnSpPr/>
          <p:nvPr/>
        </p:nvCxnSpPr>
        <p:spPr>
          <a:xfrm flipH="1">
            <a:off x="3409558" y="2955017"/>
            <a:ext cx="300" cy="743700"/>
          </a:xfrm>
          <a:prstGeom prst="straightConnector1">
            <a:avLst/>
          </a:prstGeom>
          <a:noFill/>
          <a:ln cap="flat" cmpd="sng" w="19050">
            <a:solidFill>
              <a:srgbClr val="000000"/>
            </a:solidFill>
            <a:prstDash val="solid"/>
            <a:round/>
            <a:headEnd len="med" w="med" type="none"/>
            <a:tailEnd len="med" w="med" type="none"/>
          </a:ln>
        </p:spPr>
      </p:cxnSp>
      <p:cxnSp>
        <p:nvCxnSpPr>
          <p:cNvPr id="269" name="Google Shape;269;p24"/>
          <p:cNvCxnSpPr/>
          <p:nvPr/>
        </p:nvCxnSpPr>
        <p:spPr>
          <a:xfrm flipH="1">
            <a:off x="2713857" y="2955017"/>
            <a:ext cx="704700" cy="3900"/>
          </a:xfrm>
          <a:prstGeom prst="straightConnector1">
            <a:avLst/>
          </a:prstGeom>
          <a:noFill/>
          <a:ln cap="flat" cmpd="sng" w="19050">
            <a:solidFill>
              <a:srgbClr val="000000"/>
            </a:solidFill>
            <a:prstDash val="solid"/>
            <a:round/>
            <a:headEnd len="med" w="med" type="none"/>
            <a:tailEnd len="med" w="med" type="none"/>
          </a:ln>
        </p:spPr>
      </p:cxnSp>
      <p:cxnSp>
        <p:nvCxnSpPr>
          <p:cNvPr id="270" name="Google Shape;270;p24"/>
          <p:cNvCxnSpPr/>
          <p:nvPr/>
        </p:nvCxnSpPr>
        <p:spPr>
          <a:xfrm flipH="1">
            <a:off x="2683411" y="3201446"/>
            <a:ext cx="704700" cy="3900"/>
          </a:xfrm>
          <a:prstGeom prst="straightConnector1">
            <a:avLst/>
          </a:prstGeom>
          <a:noFill/>
          <a:ln cap="flat" cmpd="sng" w="19050">
            <a:solidFill>
              <a:srgbClr val="000000"/>
            </a:solidFill>
            <a:prstDash val="solid"/>
            <a:round/>
            <a:headEnd len="med" w="med" type="none"/>
            <a:tailEnd len="med" w="med" type="none"/>
          </a:ln>
        </p:spPr>
      </p:cxnSp>
      <p:cxnSp>
        <p:nvCxnSpPr>
          <p:cNvPr id="271" name="Google Shape;271;p24"/>
          <p:cNvCxnSpPr/>
          <p:nvPr/>
        </p:nvCxnSpPr>
        <p:spPr>
          <a:xfrm flipH="1">
            <a:off x="2657315" y="3447875"/>
            <a:ext cx="704700" cy="3900"/>
          </a:xfrm>
          <a:prstGeom prst="straightConnector1">
            <a:avLst/>
          </a:prstGeom>
          <a:noFill/>
          <a:ln cap="flat" cmpd="sng" w="19050">
            <a:solidFill>
              <a:srgbClr val="000000"/>
            </a:solidFill>
            <a:prstDash val="solid"/>
            <a:round/>
            <a:headEnd len="med" w="med" type="none"/>
            <a:tailEnd len="med" w="med" type="none"/>
          </a:ln>
        </p:spPr>
      </p:cxnSp>
      <p:cxnSp>
        <p:nvCxnSpPr>
          <p:cNvPr id="272" name="Google Shape;272;p24"/>
          <p:cNvCxnSpPr/>
          <p:nvPr/>
        </p:nvCxnSpPr>
        <p:spPr>
          <a:xfrm flipH="1">
            <a:off x="2618170" y="3694304"/>
            <a:ext cx="704700" cy="3900"/>
          </a:xfrm>
          <a:prstGeom prst="straightConnector1">
            <a:avLst/>
          </a:prstGeom>
          <a:noFill/>
          <a:ln cap="flat" cmpd="sng" w="19050">
            <a:solidFill>
              <a:srgbClr val="000000"/>
            </a:solidFill>
            <a:prstDash val="solid"/>
            <a:round/>
            <a:headEnd len="med" w="med" type="none"/>
            <a:tailEnd len="med" w="med" type="none"/>
          </a:ln>
        </p:spPr>
      </p:cxnSp>
      <p:cxnSp>
        <p:nvCxnSpPr>
          <p:cNvPr id="273" name="Google Shape;273;p24"/>
          <p:cNvCxnSpPr/>
          <p:nvPr/>
        </p:nvCxnSpPr>
        <p:spPr>
          <a:xfrm>
            <a:off x="3382894" y="3206074"/>
            <a:ext cx="900" cy="537300"/>
          </a:xfrm>
          <a:prstGeom prst="straightConnector1">
            <a:avLst/>
          </a:prstGeom>
          <a:noFill/>
          <a:ln cap="flat" cmpd="sng" w="19050">
            <a:solidFill>
              <a:srgbClr val="000000"/>
            </a:solidFill>
            <a:prstDash val="solid"/>
            <a:round/>
            <a:headEnd len="med" w="med" type="none"/>
            <a:tailEnd len="med" w="med" type="none"/>
          </a:ln>
        </p:spPr>
      </p:cxnSp>
      <p:cxnSp>
        <p:nvCxnSpPr>
          <p:cNvPr id="274" name="Google Shape;274;p24"/>
          <p:cNvCxnSpPr/>
          <p:nvPr/>
        </p:nvCxnSpPr>
        <p:spPr>
          <a:xfrm>
            <a:off x="3357665" y="3447875"/>
            <a:ext cx="3600" cy="347400"/>
          </a:xfrm>
          <a:prstGeom prst="straightConnector1">
            <a:avLst/>
          </a:prstGeom>
          <a:noFill/>
          <a:ln cap="flat" cmpd="sng" w="19050">
            <a:solidFill>
              <a:srgbClr val="000000"/>
            </a:solidFill>
            <a:prstDash val="solid"/>
            <a:round/>
            <a:headEnd len="med" w="med" type="none"/>
            <a:tailEnd len="med" w="med" type="none"/>
          </a:ln>
        </p:spPr>
      </p:cxnSp>
      <p:cxnSp>
        <p:nvCxnSpPr>
          <p:cNvPr id="275" name="Google Shape;275;p24"/>
          <p:cNvCxnSpPr/>
          <p:nvPr/>
        </p:nvCxnSpPr>
        <p:spPr>
          <a:xfrm>
            <a:off x="3330690" y="3687371"/>
            <a:ext cx="0" cy="165600"/>
          </a:xfrm>
          <a:prstGeom prst="straightConnector1">
            <a:avLst/>
          </a:prstGeom>
          <a:noFill/>
          <a:ln cap="flat" cmpd="sng" w="19050">
            <a:solidFill>
              <a:srgbClr val="000000"/>
            </a:solidFill>
            <a:prstDash val="solid"/>
            <a:round/>
            <a:headEnd len="med" w="med" type="none"/>
            <a:tailEnd len="med" w="med" type="none"/>
          </a:ln>
        </p:spPr>
      </p:cxnSp>
      <p:cxnSp>
        <p:nvCxnSpPr>
          <p:cNvPr id="276" name="Google Shape;276;p24"/>
          <p:cNvCxnSpPr/>
          <p:nvPr/>
        </p:nvCxnSpPr>
        <p:spPr>
          <a:xfrm>
            <a:off x="5457541" y="3705097"/>
            <a:ext cx="0" cy="144000"/>
          </a:xfrm>
          <a:prstGeom prst="straightConnector1">
            <a:avLst/>
          </a:prstGeom>
          <a:noFill/>
          <a:ln cap="flat" cmpd="sng" w="19050">
            <a:solidFill>
              <a:srgbClr val="000000"/>
            </a:solidFill>
            <a:prstDash val="solid"/>
            <a:round/>
            <a:headEnd len="med" w="med" type="none"/>
            <a:tailEnd len="med" w="med" type="none"/>
          </a:ln>
        </p:spPr>
      </p:cxnSp>
      <p:cxnSp>
        <p:nvCxnSpPr>
          <p:cNvPr id="277" name="Google Shape;277;p24"/>
          <p:cNvCxnSpPr/>
          <p:nvPr/>
        </p:nvCxnSpPr>
        <p:spPr>
          <a:xfrm>
            <a:off x="5410577" y="3447875"/>
            <a:ext cx="3600" cy="347400"/>
          </a:xfrm>
          <a:prstGeom prst="straightConnector1">
            <a:avLst/>
          </a:prstGeom>
          <a:noFill/>
          <a:ln cap="flat" cmpd="sng" w="19050">
            <a:solidFill>
              <a:srgbClr val="000000"/>
            </a:solidFill>
            <a:prstDash val="solid"/>
            <a:round/>
            <a:headEnd len="med" w="med" type="none"/>
            <a:tailEnd len="med" w="med" type="none"/>
          </a:ln>
        </p:spPr>
      </p:cxnSp>
      <p:cxnSp>
        <p:nvCxnSpPr>
          <p:cNvPr id="278" name="Google Shape;278;p24"/>
          <p:cNvCxnSpPr/>
          <p:nvPr/>
        </p:nvCxnSpPr>
        <p:spPr>
          <a:xfrm>
            <a:off x="5370564" y="3206074"/>
            <a:ext cx="900" cy="537300"/>
          </a:xfrm>
          <a:prstGeom prst="straightConnector1">
            <a:avLst/>
          </a:prstGeom>
          <a:noFill/>
          <a:ln cap="flat" cmpd="sng" w="19050">
            <a:solidFill>
              <a:srgbClr val="000000"/>
            </a:solidFill>
            <a:prstDash val="solid"/>
            <a:round/>
            <a:headEnd len="med" w="med" type="none"/>
            <a:tailEnd len="med" w="med" type="none"/>
          </a:ln>
        </p:spPr>
      </p:cxnSp>
      <p:cxnSp>
        <p:nvCxnSpPr>
          <p:cNvPr id="279" name="Google Shape;279;p24"/>
          <p:cNvCxnSpPr/>
          <p:nvPr/>
        </p:nvCxnSpPr>
        <p:spPr>
          <a:xfrm flipH="1">
            <a:off x="5331988" y="2955017"/>
            <a:ext cx="300" cy="743700"/>
          </a:xfrm>
          <a:prstGeom prst="straightConnector1">
            <a:avLst/>
          </a:prstGeom>
          <a:noFill/>
          <a:ln cap="flat" cmpd="sng" w="19050">
            <a:solidFill>
              <a:srgbClr val="000000"/>
            </a:solidFill>
            <a:prstDash val="solid"/>
            <a:round/>
            <a:headEnd len="med" w="med" type="none"/>
            <a:tailEnd len="med" w="med" type="none"/>
          </a:ln>
        </p:spPr>
      </p:cxnSp>
      <p:cxnSp>
        <p:nvCxnSpPr>
          <p:cNvPr id="280" name="Google Shape;280;p24"/>
          <p:cNvCxnSpPr/>
          <p:nvPr/>
        </p:nvCxnSpPr>
        <p:spPr>
          <a:xfrm flipH="1">
            <a:off x="5336538" y="2955017"/>
            <a:ext cx="704700" cy="3900"/>
          </a:xfrm>
          <a:prstGeom prst="straightConnector1">
            <a:avLst/>
          </a:prstGeom>
          <a:noFill/>
          <a:ln cap="flat" cmpd="sng" w="19050">
            <a:solidFill>
              <a:srgbClr val="000000"/>
            </a:solidFill>
            <a:prstDash val="solid"/>
            <a:round/>
            <a:headEnd len="med" w="med" type="none"/>
            <a:tailEnd len="med" w="med" type="none"/>
          </a:ln>
        </p:spPr>
      </p:cxnSp>
      <p:cxnSp>
        <p:nvCxnSpPr>
          <p:cNvPr id="281" name="Google Shape;281;p24"/>
          <p:cNvCxnSpPr/>
          <p:nvPr/>
        </p:nvCxnSpPr>
        <p:spPr>
          <a:xfrm flipH="1">
            <a:off x="5375682" y="3205296"/>
            <a:ext cx="704700" cy="3900"/>
          </a:xfrm>
          <a:prstGeom prst="straightConnector1">
            <a:avLst/>
          </a:prstGeom>
          <a:noFill/>
          <a:ln cap="flat" cmpd="sng" w="19050">
            <a:solidFill>
              <a:srgbClr val="000000"/>
            </a:solidFill>
            <a:prstDash val="solid"/>
            <a:round/>
            <a:headEnd len="med" w="med" type="none"/>
            <a:tailEnd len="med" w="med" type="none"/>
          </a:ln>
        </p:spPr>
      </p:cxnSp>
      <p:cxnSp>
        <p:nvCxnSpPr>
          <p:cNvPr id="282" name="Google Shape;282;p24"/>
          <p:cNvCxnSpPr/>
          <p:nvPr/>
        </p:nvCxnSpPr>
        <p:spPr>
          <a:xfrm flipH="1">
            <a:off x="5414827" y="3451725"/>
            <a:ext cx="704700" cy="3900"/>
          </a:xfrm>
          <a:prstGeom prst="straightConnector1">
            <a:avLst/>
          </a:prstGeom>
          <a:noFill/>
          <a:ln cap="flat" cmpd="sng" w="19050">
            <a:solidFill>
              <a:srgbClr val="000000"/>
            </a:solidFill>
            <a:prstDash val="solid"/>
            <a:round/>
            <a:headEnd len="med" w="med" type="none"/>
            <a:tailEnd len="med" w="med" type="none"/>
          </a:ln>
        </p:spPr>
      </p:cxnSp>
      <p:cxnSp>
        <p:nvCxnSpPr>
          <p:cNvPr id="283" name="Google Shape;283;p24"/>
          <p:cNvCxnSpPr/>
          <p:nvPr/>
        </p:nvCxnSpPr>
        <p:spPr>
          <a:xfrm flipH="1">
            <a:off x="5458321" y="3698154"/>
            <a:ext cx="704700" cy="3900"/>
          </a:xfrm>
          <a:prstGeom prst="straightConnector1">
            <a:avLst/>
          </a:prstGeom>
          <a:noFill/>
          <a:ln cap="flat" cmpd="sng" w="19050">
            <a:solidFill>
              <a:srgbClr val="000000"/>
            </a:solidFill>
            <a:prstDash val="solid"/>
            <a:round/>
            <a:headEnd len="med" w="med" type="none"/>
            <a:tailEnd len="med" w="med" type="none"/>
          </a:ln>
        </p:spPr>
      </p:cxnSp>
      <p:cxnSp>
        <p:nvCxnSpPr>
          <p:cNvPr id="284" name="Google Shape;284;p24"/>
          <p:cNvCxnSpPr/>
          <p:nvPr/>
        </p:nvCxnSpPr>
        <p:spPr>
          <a:xfrm flipH="1" rot="10800000">
            <a:off x="3442199" y="4033467"/>
            <a:ext cx="1929300" cy="5700"/>
          </a:xfrm>
          <a:prstGeom prst="straightConnector1">
            <a:avLst/>
          </a:prstGeom>
          <a:noFill/>
          <a:ln cap="flat" cmpd="sng" w="19050">
            <a:solidFill>
              <a:srgbClr val="000000"/>
            </a:solidFill>
            <a:prstDash val="solid"/>
            <a:round/>
            <a:headEnd len="med" w="med" type="none"/>
            <a:tailEnd len="med" w="med" type="none"/>
          </a:ln>
        </p:spPr>
      </p:cxnSp>
      <p:cxnSp>
        <p:nvCxnSpPr>
          <p:cNvPr id="285" name="Google Shape;285;p24"/>
          <p:cNvCxnSpPr/>
          <p:nvPr/>
        </p:nvCxnSpPr>
        <p:spPr>
          <a:xfrm flipH="1" rot="10800000">
            <a:off x="3401970" y="3988852"/>
            <a:ext cx="1995600" cy="5100"/>
          </a:xfrm>
          <a:prstGeom prst="straightConnector1">
            <a:avLst/>
          </a:prstGeom>
          <a:noFill/>
          <a:ln cap="flat" cmpd="sng" w="19050">
            <a:solidFill>
              <a:srgbClr val="000000"/>
            </a:solidFill>
            <a:prstDash val="solid"/>
            <a:round/>
            <a:headEnd len="med" w="med" type="none"/>
            <a:tailEnd len="med" w="med" type="none"/>
          </a:ln>
        </p:spPr>
      </p:cxnSp>
      <p:cxnSp>
        <p:nvCxnSpPr>
          <p:cNvPr id="286" name="Google Shape;286;p24"/>
          <p:cNvCxnSpPr/>
          <p:nvPr/>
        </p:nvCxnSpPr>
        <p:spPr>
          <a:xfrm flipH="1" rot="10800000">
            <a:off x="3367175" y="3936146"/>
            <a:ext cx="2052000" cy="3900"/>
          </a:xfrm>
          <a:prstGeom prst="straightConnector1">
            <a:avLst/>
          </a:prstGeom>
          <a:noFill/>
          <a:ln cap="flat" cmpd="sng" w="19050">
            <a:solidFill>
              <a:srgbClr val="000000"/>
            </a:solidFill>
            <a:prstDash val="solid"/>
            <a:round/>
            <a:headEnd len="med" w="med" type="none"/>
            <a:tailEnd len="med" w="med" type="none"/>
          </a:ln>
        </p:spPr>
      </p:cxnSp>
      <p:cxnSp>
        <p:nvCxnSpPr>
          <p:cNvPr id="287" name="Google Shape;287;p24"/>
          <p:cNvCxnSpPr/>
          <p:nvPr/>
        </p:nvCxnSpPr>
        <p:spPr>
          <a:xfrm flipH="1" rot="10800000">
            <a:off x="3314982" y="3883700"/>
            <a:ext cx="2139300" cy="6300"/>
          </a:xfrm>
          <a:prstGeom prst="straightConnector1">
            <a:avLst/>
          </a:prstGeom>
          <a:noFill/>
          <a:ln cap="flat" cmpd="sng" w="19050">
            <a:solidFill>
              <a:srgbClr val="000000"/>
            </a:solidFill>
            <a:prstDash val="solid"/>
            <a:round/>
            <a:headEnd len="med" w="med" type="none"/>
            <a:tailEnd len="med" w="med" type="none"/>
          </a:ln>
        </p:spPr>
      </p:cxnSp>
      <p:cxnSp>
        <p:nvCxnSpPr>
          <p:cNvPr id="288" name="Google Shape;288;p24"/>
          <p:cNvCxnSpPr/>
          <p:nvPr/>
        </p:nvCxnSpPr>
        <p:spPr>
          <a:xfrm flipH="1" rot="10800000">
            <a:off x="5371364" y="4033440"/>
            <a:ext cx="300" cy="743700"/>
          </a:xfrm>
          <a:prstGeom prst="straightConnector1">
            <a:avLst/>
          </a:prstGeom>
          <a:noFill/>
          <a:ln cap="flat" cmpd="sng" w="19050">
            <a:solidFill>
              <a:srgbClr val="000000"/>
            </a:solidFill>
            <a:prstDash val="solid"/>
            <a:round/>
            <a:headEnd len="med" w="med" type="none"/>
            <a:tailEnd len="med" w="med" type="none"/>
          </a:ln>
        </p:spPr>
      </p:cxnSp>
      <p:cxnSp>
        <p:nvCxnSpPr>
          <p:cNvPr id="289" name="Google Shape;289;p24"/>
          <p:cNvCxnSpPr/>
          <p:nvPr/>
        </p:nvCxnSpPr>
        <p:spPr>
          <a:xfrm flipH="1" rot="10800000">
            <a:off x="5362665" y="4773240"/>
            <a:ext cx="704700" cy="3900"/>
          </a:xfrm>
          <a:prstGeom prst="straightConnector1">
            <a:avLst/>
          </a:prstGeom>
          <a:noFill/>
          <a:ln cap="flat" cmpd="sng" w="19050">
            <a:solidFill>
              <a:srgbClr val="000000"/>
            </a:solidFill>
            <a:prstDash val="solid"/>
            <a:round/>
            <a:headEnd len="med" w="med" type="none"/>
            <a:tailEnd len="med" w="med" type="none"/>
          </a:ln>
        </p:spPr>
      </p:cxnSp>
      <p:cxnSp>
        <p:nvCxnSpPr>
          <p:cNvPr id="290" name="Google Shape;290;p24"/>
          <p:cNvCxnSpPr/>
          <p:nvPr/>
        </p:nvCxnSpPr>
        <p:spPr>
          <a:xfrm flipH="1" rot="10800000">
            <a:off x="5393111" y="4526811"/>
            <a:ext cx="704700" cy="3900"/>
          </a:xfrm>
          <a:prstGeom prst="straightConnector1">
            <a:avLst/>
          </a:prstGeom>
          <a:noFill/>
          <a:ln cap="flat" cmpd="sng" w="19050">
            <a:solidFill>
              <a:srgbClr val="000000"/>
            </a:solidFill>
            <a:prstDash val="solid"/>
            <a:round/>
            <a:headEnd len="med" w="med" type="none"/>
            <a:tailEnd len="med" w="med" type="none"/>
          </a:ln>
        </p:spPr>
      </p:cxnSp>
      <p:cxnSp>
        <p:nvCxnSpPr>
          <p:cNvPr id="291" name="Google Shape;291;p24"/>
          <p:cNvCxnSpPr/>
          <p:nvPr/>
        </p:nvCxnSpPr>
        <p:spPr>
          <a:xfrm flipH="1" rot="10800000">
            <a:off x="5419207" y="4280382"/>
            <a:ext cx="704700" cy="3900"/>
          </a:xfrm>
          <a:prstGeom prst="straightConnector1">
            <a:avLst/>
          </a:prstGeom>
          <a:noFill/>
          <a:ln cap="flat" cmpd="sng" w="19050">
            <a:solidFill>
              <a:srgbClr val="000000"/>
            </a:solidFill>
            <a:prstDash val="solid"/>
            <a:round/>
            <a:headEnd len="med" w="med" type="none"/>
            <a:tailEnd len="med" w="med" type="none"/>
          </a:ln>
        </p:spPr>
      </p:cxnSp>
      <p:cxnSp>
        <p:nvCxnSpPr>
          <p:cNvPr id="292" name="Google Shape;292;p24"/>
          <p:cNvCxnSpPr/>
          <p:nvPr/>
        </p:nvCxnSpPr>
        <p:spPr>
          <a:xfrm flipH="1" rot="10800000">
            <a:off x="5458351" y="4033953"/>
            <a:ext cx="704700" cy="3900"/>
          </a:xfrm>
          <a:prstGeom prst="straightConnector1">
            <a:avLst/>
          </a:prstGeom>
          <a:noFill/>
          <a:ln cap="flat" cmpd="sng" w="19050">
            <a:solidFill>
              <a:srgbClr val="000000"/>
            </a:solidFill>
            <a:prstDash val="solid"/>
            <a:round/>
            <a:headEnd len="med" w="med" type="none"/>
            <a:tailEnd len="med" w="med" type="none"/>
          </a:ln>
        </p:spPr>
      </p:cxnSp>
      <p:cxnSp>
        <p:nvCxnSpPr>
          <p:cNvPr id="293" name="Google Shape;293;p24"/>
          <p:cNvCxnSpPr/>
          <p:nvPr/>
        </p:nvCxnSpPr>
        <p:spPr>
          <a:xfrm rot="10800000">
            <a:off x="5397427" y="3988783"/>
            <a:ext cx="900" cy="537300"/>
          </a:xfrm>
          <a:prstGeom prst="straightConnector1">
            <a:avLst/>
          </a:prstGeom>
          <a:noFill/>
          <a:ln cap="flat" cmpd="sng" w="19050">
            <a:solidFill>
              <a:srgbClr val="000000"/>
            </a:solidFill>
            <a:prstDash val="solid"/>
            <a:round/>
            <a:headEnd len="med" w="med" type="none"/>
            <a:tailEnd len="med" w="med" type="none"/>
          </a:ln>
        </p:spPr>
      </p:cxnSp>
      <p:cxnSp>
        <p:nvCxnSpPr>
          <p:cNvPr id="294" name="Google Shape;294;p24"/>
          <p:cNvCxnSpPr/>
          <p:nvPr/>
        </p:nvCxnSpPr>
        <p:spPr>
          <a:xfrm rot="10800000">
            <a:off x="5419956" y="3936882"/>
            <a:ext cx="3600" cy="347400"/>
          </a:xfrm>
          <a:prstGeom prst="straightConnector1">
            <a:avLst/>
          </a:prstGeom>
          <a:noFill/>
          <a:ln cap="flat" cmpd="sng" w="19050">
            <a:solidFill>
              <a:srgbClr val="000000"/>
            </a:solidFill>
            <a:prstDash val="solid"/>
            <a:round/>
            <a:headEnd len="med" w="med" type="none"/>
            <a:tailEnd len="med" w="med" type="none"/>
          </a:ln>
        </p:spPr>
      </p:cxnSp>
      <p:cxnSp>
        <p:nvCxnSpPr>
          <p:cNvPr id="295" name="Google Shape;295;p24"/>
          <p:cNvCxnSpPr/>
          <p:nvPr/>
        </p:nvCxnSpPr>
        <p:spPr>
          <a:xfrm rot="10800000">
            <a:off x="5450532" y="3879186"/>
            <a:ext cx="0" cy="165600"/>
          </a:xfrm>
          <a:prstGeom prst="straightConnector1">
            <a:avLst/>
          </a:prstGeom>
          <a:noFill/>
          <a:ln cap="flat" cmpd="sng" w="19050">
            <a:solidFill>
              <a:srgbClr val="000000"/>
            </a:solidFill>
            <a:prstDash val="solid"/>
            <a:round/>
            <a:headEnd len="med" w="med" type="none"/>
            <a:tailEnd len="med" w="med" type="none"/>
          </a:ln>
        </p:spPr>
      </p:cxnSp>
      <p:cxnSp>
        <p:nvCxnSpPr>
          <p:cNvPr id="296" name="Google Shape;296;p24"/>
          <p:cNvCxnSpPr/>
          <p:nvPr/>
        </p:nvCxnSpPr>
        <p:spPr>
          <a:xfrm rot="10800000">
            <a:off x="3323681" y="3883060"/>
            <a:ext cx="0" cy="144000"/>
          </a:xfrm>
          <a:prstGeom prst="straightConnector1">
            <a:avLst/>
          </a:prstGeom>
          <a:noFill/>
          <a:ln cap="flat" cmpd="sng" w="19050">
            <a:solidFill>
              <a:srgbClr val="000000"/>
            </a:solidFill>
            <a:prstDash val="solid"/>
            <a:round/>
            <a:headEnd len="med" w="med" type="none"/>
            <a:tailEnd len="med" w="med" type="none"/>
          </a:ln>
        </p:spPr>
      </p:cxnSp>
      <p:cxnSp>
        <p:nvCxnSpPr>
          <p:cNvPr id="297" name="Google Shape;297;p24"/>
          <p:cNvCxnSpPr/>
          <p:nvPr/>
        </p:nvCxnSpPr>
        <p:spPr>
          <a:xfrm rot="10800000">
            <a:off x="3367045" y="3936882"/>
            <a:ext cx="3600" cy="347400"/>
          </a:xfrm>
          <a:prstGeom prst="straightConnector1">
            <a:avLst/>
          </a:prstGeom>
          <a:noFill/>
          <a:ln cap="flat" cmpd="sng" w="19050">
            <a:solidFill>
              <a:srgbClr val="000000"/>
            </a:solidFill>
            <a:prstDash val="solid"/>
            <a:round/>
            <a:headEnd len="med" w="med" type="none"/>
            <a:tailEnd len="med" w="med" type="none"/>
          </a:ln>
        </p:spPr>
      </p:cxnSp>
      <p:cxnSp>
        <p:nvCxnSpPr>
          <p:cNvPr id="298" name="Google Shape;298;p24"/>
          <p:cNvCxnSpPr/>
          <p:nvPr/>
        </p:nvCxnSpPr>
        <p:spPr>
          <a:xfrm rot="10800000">
            <a:off x="3409757" y="3988783"/>
            <a:ext cx="900" cy="537300"/>
          </a:xfrm>
          <a:prstGeom prst="straightConnector1">
            <a:avLst/>
          </a:prstGeom>
          <a:noFill/>
          <a:ln cap="flat" cmpd="sng" w="19050">
            <a:solidFill>
              <a:srgbClr val="000000"/>
            </a:solidFill>
            <a:prstDash val="solid"/>
            <a:round/>
            <a:headEnd len="med" w="med" type="none"/>
            <a:tailEnd len="med" w="med" type="none"/>
          </a:ln>
        </p:spPr>
      </p:cxnSp>
      <p:cxnSp>
        <p:nvCxnSpPr>
          <p:cNvPr id="299" name="Google Shape;299;p24"/>
          <p:cNvCxnSpPr/>
          <p:nvPr/>
        </p:nvCxnSpPr>
        <p:spPr>
          <a:xfrm flipH="1" rot="10800000">
            <a:off x="3448934" y="4033440"/>
            <a:ext cx="300" cy="743700"/>
          </a:xfrm>
          <a:prstGeom prst="straightConnector1">
            <a:avLst/>
          </a:prstGeom>
          <a:noFill/>
          <a:ln cap="flat" cmpd="sng" w="19050">
            <a:solidFill>
              <a:srgbClr val="000000"/>
            </a:solidFill>
            <a:prstDash val="solid"/>
            <a:round/>
            <a:headEnd len="med" w="med" type="none"/>
            <a:tailEnd len="med" w="med" type="none"/>
          </a:ln>
        </p:spPr>
      </p:cxnSp>
      <p:cxnSp>
        <p:nvCxnSpPr>
          <p:cNvPr id="300" name="Google Shape;300;p24"/>
          <p:cNvCxnSpPr/>
          <p:nvPr/>
        </p:nvCxnSpPr>
        <p:spPr>
          <a:xfrm flipH="1" rot="10800000">
            <a:off x="2739984" y="4773240"/>
            <a:ext cx="704700" cy="3900"/>
          </a:xfrm>
          <a:prstGeom prst="straightConnector1">
            <a:avLst/>
          </a:prstGeom>
          <a:noFill/>
          <a:ln cap="flat" cmpd="sng" w="19050">
            <a:solidFill>
              <a:srgbClr val="000000"/>
            </a:solidFill>
            <a:prstDash val="solid"/>
            <a:round/>
            <a:headEnd len="med" w="med" type="none"/>
            <a:tailEnd len="med" w="med" type="none"/>
          </a:ln>
        </p:spPr>
      </p:cxnSp>
      <p:cxnSp>
        <p:nvCxnSpPr>
          <p:cNvPr id="301" name="Google Shape;301;p24"/>
          <p:cNvCxnSpPr/>
          <p:nvPr/>
        </p:nvCxnSpPr>
        <p:spPr>
          <a:xfrm flipH="1" rot="10800000">
            <a:off x="2700839" y="4522961"/>
            <a:ext cx="704700" cy="3900"/>
          </a:xfrm>
          <a:prstGeom prst="straightConnector1">
            <a:avLst/>
          </a:prstGeom>
          <a:noFill/>
          <a:ln cap="flat" cmpd="sng" w="19050">
            <a:solidFill>
              <a:srgbClr val="000000"/>
            </a:solidFill>
            <a:prstDash val="solid"/>
            <a:round/>
            <a:headEnd len="med" w="med" type="none"/>
            <a:tailEnd len="med" w="med" type="none"/>
          </a:ln>
        </p:spPr>
      </p:cxnSp>
      <p:cxnSp>
        <p:nvCxnSpPr>
          <p:cNvPr id="302" name="Google Shape;302;p24"/>
          <p:cNvCxnSpPr/>
          <p:nvPr/>
        </p:nvCxnSpPr>
        <p:spPr>
          <a:xfrm flipH="1" rot="10800000">
            <a:off x="2661695" y="4276532"/>
            <a:ext cx="704700" cy="3900"/>
          </a:xfrm>
          <a:prstGeom prst="straightConnector1">
            <a:avLst/>
          </a:prstGeom>
          <a:noFill/>
          <a:ln cap="flat" cmpd="sng" w="19050">
            <a:solidFill>
              <a:srgbClr val="000000"/>
            </a:solidFill>
            <a:prstDash val="solid"/>
            <a:round/>
            <a:headEnd len="med" w="med" type="none"/>
            <a:tailEnd len="med" w="med" type="none"/>
          </a:ln>
        </p:spPr>
      </p:cxnSp>
      <p:cxnSp>
        <p:nvCxnSpPr>
          <p:cNvPr id="303" name="Google Shape;303;p24"/>
          <p:cNvCxnSpPr/>
          <p:nvPr/>
        </p:nvCxnSpPr>
        <p:spPr>
          <a:xfrm flipH="1" rot="10800000">
            <a:off x="2618201" y="4030103"/>
            <a:ext cx="704700" cy="3900"/>
          </a:xfrm>
          <a:prstGeom prst="straightConnector1">
            <a:avLst/>
          </a:prstGeom>
          <a:noFill/>
          <a:ln cap="flat" cmpd="sng" w="19050">
            <a:solidFill>
              <a:srgbClr val="000000"/>
            </a:solidFill>
            <a:prstDash val="solid"/>
            <a:round/>
            <a:headEnd len="med" w="med" type="none"/>
            <a:tailEnd len="med" w="med" type="none"/>
          </a:ln>
        </p:spPr>
      </p:cxnSp>
      <p:sp>
        <p:nvSpPr>
          <p:cNvPr id="304" name="Google Shape;304;p24"/>
          <p:cNvSpPr txBox="1"/>
          <p:nvPr/>
        </p:nvSpPr>
        <p:spPr>
          <a:xfrm>
            <a:off x="1202675" y="2670801"/>
            <a:ext cx="3966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a:t>
            </a:r>
            <a:r>
              <a:rPr baseline="-25000" lang="en" sz="1000">
                <a:latin typeface="Courier New"/>
                <a:ea typeface="Courier New"/>
                <a:cs typeface="Courier New"/>
                <a:sym typeface="Courier New"/>
              </a:rPr>
              <a:t>0</a:t>
            </a:r>
            <a:endParaRPr baseline="-25000" sz="1000">
              <a:latin typeface="Courier New"/>
              <a:ea typeface="Courier New"/>
              <a:cs typeface="Courier New"/>
              <a:sym typeface="Courier New"/>
            </a:endParaRPr>
          </a:p>
        </p:txBody>
      </p:sp>
      <p:sp>
        <p:nvSpPr>
          <p:cNvPr id="305" name="Google Shape;305;p24"/>
          <p:cNvSpPr txBox="1"/>
          <p:nvPr/>
        </p:nvSpPr>
        <p:spPr>
          <a:xfrm>
            <a:off x="1202675" y="2917230"/>
            <a:ext cx="3966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a:t>
            </a:r>
            <a:r>
              <a:rPr baseline="-25000" lang="en" sz="1000">
                <a:latin typeface="Courier New"/>
                <a:ea typeface="Courier New"/>
                <a:cs typeface="Courier New"/>
                <a:sym typeface="Courier New"/>
              </a:rPr>
              <a:t>1</a:t>
            </a:r>
            <a:endParaRPr baseline="-25000" sz="1000">
              <a:latin typeface="Courier New"/>
              <a:ea typeface="Courier New"/>
              <a:cs typeface="Courier New"/>
              <a:sym typeface="Courier New"/>
            </a:endParaRPr>
          </a:p>
        </p:txBody>
      </p:sp>
      <p:cxnSp>
        <p:nvCxnSpPr>
          <p:cNvPr id="306" name="Google Shape;306;p24"/>
          <p:cNvCxnSpPr/>
          <p:nvPr/>
        </p:nvCxnSpPr>
        <p:spPr>
          <a:xfrm rot="10800000">
            <a:off x="1391725" y="2959228"/>
            <a:ext cx="425100" cy="300"/>
          </a:xfrm>
          <a:prstGeom prst="straightConnector1">
            <a:avLst/>
          </a:prstGeom>
          <a:noFill/>
          <a:ln cap="flat" cmpd="sng" w="19050">
            <a:solidFill>
              <a:srgbClr val="000000"/>
            </a:solidFill>
            <a:prstDash val="solid"/>
            <a:round/>
            <a:headEnd len="med" w="med" type="none"/>
            <a:tailEnd len="med" w="med" type="none"/>
          </a:ln>
        </p:spPr>
      </p:cxnSp>
      <p:cxnSp>
        <p:nvCxnSpPr>
          <p:cNvPr id="307" name="Google Shape;307;p24"/>
          <p:cNvCxnSpPr/>
          <p:nvPr/>
        </p:nvCxnSpPr>
        <p:spPr>
          <a:xfrm rot="10800000">
            <a:off x="1391725" y="3205657"/>
            <a:ext cx="425100" cy="300"/>
          </a:xfrm>
          <a:prstGeom prst="straightConnector1">
            <a:avLst/>
          </a:prstGeom>
          <a:noFill/>
          <a:ln cap="flat" cmpd="sng" w="19050">
            <a:solidFill>
              <a:srgbClr val="000000"/>
            </a:solidFill>
            <a:prstDash val="solid"/>
            <a:round/>
            <a:headEnd len="med" w="med" type="none"/>
            <a:tailEnd len="med" w="med" type="none"/>
          </a:ln>
        </p:spPr>
      </p:cxnSp>
      <p:sp>
        <p:nvSpPr>
          <p:cNvPr id="308" name="Google Shape;308;p24"/>
          <p:cNvSpPr txBox="1"/>
          <p:nvPr/>
        </p:nvSpPr>
        <p:spPr>
          <a:xfrm>
            <a:off x="1202675" y="3163659"/>
            <a:ext cx="3966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a:t>
            </a:r>
            <a:r>
              <a:rPr baseline="-25000" lang="en" sz="1000">
                <a:latin typeface="Courier New"/>
                <a:ea typeface="Courier New"/>
                <a:cs typeface="Courier New"/>
                <a:sym typeface="Courier New"/>
              </a:rPr>
              <a:t>2</a:t>
            </a:r>
            <a:endParaRPr baseline="-25000" sz="1000">
              <a:latin typeface="Courier New"/>
              <a:ea typeface="Courier New"/>
              <a:cs typeface="Courier New"/>
              <a:sym typeface="Courier New"/>
            </a:endParaRPr>
          </a:p>
        </p:txBody>
      </p:sp>
      <p:cxnSp>
        <p:nvCxnSpPr>
          <p:cNvPr id="309" name="Google Shape;309;p24"/>
          <p:cNvCxnSpPr/>
          <p:nvPr/>
        </p:nvCxnSpPr>
        <p:spPr>
          <a:xfrm rot="10800000">
            <a:off x="1391725" y="3452086"/>
            <a:ext cx="425100" cy="300"/>
          </a:xfrm>
          <a:prstGeom prst="straightConnector1">
            <a:avLst/>
          </a:prstGeom>
          <a:noFill/>
          <a:ln cap="flat" cmpd="sng" w="19050">
            <a:solidFill>
              <a:srgbClr val="000000"/>
            </a:solidFill>
            <a:prstDash val="solid"/>
            <a:round/>
            <a:headEnd len="med" w="med" type="none"/>
            <a:tailEnd len="med" w="med" type="none"/>
          </a:ln>
        </p:spPr>
      </p:cxnSp>
      <p:sp>
        <p:nvSpPr>
          <p:cNvPr id="310" name="Google Shape;310;p24"/>
          <p:cNvSpPr txBox="1"/>
          <p:nvPr/>
        </p:nvSpPr>
        <p:spPr>
          <a:xfrm>
            <a:off x="1202675" y="3410088"/>
            <a:ext cx="3966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a:t>
            </a:r>
            <a:r>
              <a:rPr baseline="-25000" lang="en" sz="1000">
                <a:latin typeface="Courier New"/>
                <a:ea typeface="Courier New"/>
                <a:cs typeface="Courier New"/>
                <a:sym typeface="Courier New"/>
              </a:rPr>
              <a:t>3</a:t>
            </a:r>
            <a:endParaRPr baseline="-25000" sz="1000">
              <a:latin typeface="Courier New"/>
              <a:ea typeface="Courier New"/>
              <a:cs typeface="Courier New"/>
              <a:sym typeface="Courier New"/>
            </a:endParaRPr>
          </a:p>
        </p:txBody>
      </p:sp>
      <p:cxnSp>
        <p:nvCxnSpPr>
          <p:cNvPr id="311" name="Google Shape;311;p24"/>
          <p:cNvCxnSpPr/>
          <p:nvPr/>
        </p:nvCxnSpPr>
        <p:spPr>
          <a:xfrm rot="10800000">
            <a:off x="1391725" y="3698515"/>
            <a:ext cx="425100" cy="300"/>
          </a:xfrm>
          <a:prstGeom prst="straightConnector1">
            <a:avLst/>
          </a:prstGeom>
          <a:noFill/>
          <a:ln cap="flat" cmpd="sng" w="19050">
            <a:solidFill>
              <a:srgbClr val="000000"/>
            </a:solidFill>
            <a:prstDash val="solid"/>
            <a:round/>
            <a:headEnd len="med" w="med" type="none"/>
            <a:tailEnd len="med" w="med" type="none"/>
          </a:ln>
        </p:spPr>
      </p:cxnSp>
      <p:sp>
        <p:nvSpPr>
          <p:cNvPr id="312" name="Google Shape;312;p24"/>
          <p:cNvSpPr txBox="1"/>
          <p:nvPr/>
        </p:nvSpPr>
        <p:spPr>
          <a:xfrm>
            <a:off x="1202675" y="3745077"/>
            <a:ext cx="3966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a:t>
            </a:r>
            <a:r>
              <a:rPr baseline="-25000" lang="en" sz="1000">
                <a:latin typeface="Courier New"/>
                <a:ea typeface="Courier New"/>
                <a:cs typeface="Courier New"/>
                <a:sym typeface="Courier New"/>
              </a:rPr>
              <a:t>4</a:t>
            </a:r>
            <a:endParaRPr baseline="-25000" sz="1000">
              <a:latin typeface="Courier New"/>
              <a:ea typeface="Courier New"/>
              <a:cs typeface="Courier New"/>
              <a:sym typeface="Courier New"/>
            </a:endParaRPr>
          </a:p>
        </p:txBody>
      </p:sp>
      <p:sp>
        <p:nvSpPr>
          <p:cNvPr id="313" name="Google Shape;313;p24"/>
          <p:cNvSpPr txBox="1"/>
          <p:nvPr/>
        </p:nvSpPr>
        <p:spPr>
          <a:xfrm>
            <a:off x="1202675" y="3991507"/>
            <a:ext cx="3966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a:t>
            </a:r>
            <a:r>
              <a:rPr baseline="-25000" lang="en" sz="1000">
                <a:latin typeface="Courier New"/>
                <a:ea typeface="Courier New"/>
                <a:cs typeface="Courier New"/>
                <a:sym typeface="Courier New"/>
              </a:rPr>
              <a:t>5</a:t>
            </a:r>
            <a:endParaRPr baseline="-25000" sz="1000">
              <a:latin typeface="Courier New"/>
              <a:ea typeface="Courier New"/>
              <a:cs typeface="Courier New"/>
              <a:sym typeface="Courier New"/>
            </a:endParaRPr>
          </a:p>
        </p:txBody>
      </p:sp>
      <p:cxnSp>
        <p:nvCxnSpPr>
          <p:cNvPr id="314" name="Google Shape;314;p24"/>
          <p:cNvCxnSpPr/>
          <p:nvPr/>
        </p:nvCxnSpPr>
        <p:spPr>
          <a:xfrm rot="10800000">
            <a:off x="1391725" y="4279934"/>
            <a:ext cx="425100" cy="300"/>
          </a:xfrm>
          <a:prstGeom prst="straightConnector1">
            <a:avLst/>
          </a:prstGeom>
          <a:noFill/>
          <a:ln cap="flat" cmpd="sng" w="19050">
            <a:solidFill>
              <a:srgbClr val="000000"/>
            </a:solidFill>
            <a:prstDash val="solid"/>
            <a:round/>
            <a:headEnd len="med" w="med" type="none"/>
            <a:tailEnd len="med" w="med" type="none"/>
          </a:ln>
        </p:spPr>
      </p:cxnSp>
      <p:sp>
        <p:nvSpPr>
          <p:cNvPr id="315" name="Google Shape;315;p24"/>
          <p:cNvSpPr txBox="1"/>
          <p:nvPr/>
        </p:nvSpPr>
        <p:spPr>
          <a:xfrm>
            <a:off x="1202675" y="4237936"/>
            <a:ext cx="3966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a:t>
            </a:r>
            <a:r>
              <a:rPr baseline="-25000" lang="en" sz="1000">
                <a:latin typeface="Courier New"/>
                <a:ea typeface="Courier New"/>
                <a:cs typeface="Courier New"/>
                <a:sym typeface="Courier New"/>
              </a:rPr>
              <a:t>6</a:t>
            </a:r>
            <a:endParaRPr baseline="-25000" sz="1000">
              <a:latin typeface="Courier New"/>
              <a:ea typeface="Courier New"/>
              <a:cs typeface="Courier New"/>
              <a:sym typeface="Courier New"/>
            </a:endParaRPr>
          </a:p>
        </p:txBody>
      </p:sp>
      <p:cxnSp>
        <p:nvCxnSpPr>
          <p:cNvPr id="316" name="Google Shape;316;p24"/>
          <p:cNvCxnSpPr/>
          <p:nvPr/>
        </p:nvCxnSpPr>
        <p:spPr>
          <a:xfrm rot="10800000">
            <a:off x="1391725" y="4526363"/>
            <a:ext cx="425100" cy="300"/>
          </a:xfrm>
          <a:prstGeom prst="straightConnector1">
            <a:avLst/>
          </a:prstGeom>
          <a:noFill/>
          <a:ln cap="flat" cmpd="sng" w="19050">
            <a:solidFill>
              <a:srgbClr val="000000"/>
            </a:solidFill>
            <a:prstDash val="solid"/>
            <a:round/>
            <a:headEnd len="med" w="med" type="none"/>
            <a:tailEnd len="med" w="med" type="none"/>
          </a:ln>
        </p:spPr>
      </p:cxnSp>
      <p:sp>
        <p:nvSpPr>
          <p:cNvPr id="317" name="Google Shape;317;p24"/>
          <p:cNvSpPr txBox="1"/>
          <p:nvPr/>
        </p:nvSpPr>
        <p:spPr>
          <a:xfrm>
            <a:off x="1202675" y="4484365"/>
            <a:ext cx="3966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a:t>
            </a:r>
            <a:r>
              <a:rPr baseline="-25000" lang="en" sz="1000">
                <a:latin typeface="Courier New"/>
                <a:ea typeface="Courier New"/>
                <a:cs typeface="Courier New"/>
                <a:sym typeface="Courier New"/>
              </a:rPr>
              <a:t>7</a:t>
            </a:r>
            <a:endParaRPr baseline="-25000" sz="1000">
              <a:latin typeface="Courier New"/>
              <a:ea typeface="Courier New"/>
              <a:cs typeface="Courier New"/>
              <a:sym typeface="Courier New"/>
            </a:endParaRPr>
          </a:p>
        </p:txBody>
      </p:sp>
      <p:cxnSp>
        <p:nvCxnSpPr>
          <p:cNvPr id="318" name="Google Shape;318;p24"/>
          <p:cNvCxnSpPr/>
          <p:nvPr/>
        </p:nvCxnSpPr>
        <p:spPr>
          <a:xfrm rot="10800000">
            <a:off x="1391725" y="4772792"/>
            <a:ext cx="425100" cy="300"/>
          </a:xfrm>
          <a:prstGeom prst="straightConnector1">
            <a:avLst/>
          </a:prstGeom>
          <a:noFill/>
          <a:ln cap="flat" cmpd="sng" w="19050">
            <a:solidFill>
              <a:srgbClr val="000000"/>
            </a:solidFill>
            <a:prstDash val="solid"/>
            <a:round/>
            <a:headEnd len="med" w="med" type="none"/>
            <a:tailEnd len="med" w="med" type="none"/>
          </a:ln>
        </p:spPr>
      </p:cxnSp>
      <p:cxnSp>
        <p:nvCxnSpPr>
          <p:cNvPr id="319" name="Google Shape;319;p24"/>
          <p:cNvCxnSpPr/>
          <p:nvPr/>
        </p:nvCxnSpPr>
        <p:spPr>
          <a:xfrm rot="10800000">
            <a:off x="1391725" y="4033505"/>
            <a:ext cx="425100" cy="300"/>
          </a:xfrm>
          <a:prstGeom prst="straightConnector1">
            <a:avLst/>
          </a:prstGeom>
          <a:noFill/>
          <a:ln cap="flat" cmpd="sng" w="19050">
            <a:solidFill>
              <a:srgbClr val="000000"/>
            </a:solidFill>
            <a:prstDash val="solid"/>
            <a:round/>
            <a:headEnd len="med" w="med" type="none"/>
            <a:tailEnd len="med" w="med" type="none"/>
          </a:ln>
        </p:spPr>
      </p:cxnSp>
      <p:sp>
        <p:nvSpPr>
          <p:cNvPr id="320" name="Google Shape;320;p24"/>
          <p:cNvSpPr txBox="1"/>
          <p:nvPr/>
        </p:nvSpPr>
        <p:spPr>
          <a:xfrm>
            <a:off x="7021664" y="2696535"/>
            <a:ext cx="5127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Out</a:t>
            </a:r>
            <a:r>
              <a:rPr baseline="-25000" lang="en" sz="1000">
                <a:latin typeface="Courier New"/>
                <a:ea typeface="Courier New"/>
                <a:cs typeface="Courier New"/>
                <a:sym typeface="Courier New"/>
              </a:rPr>
              <a:t>0</a:t>
            </a:r>
            <a:endParaRPr baseline="-25000" sz="1000">
              <a:latin typeface="Courier New"/>
              <a:ea typeface="Courier New"/>
              <a:cs typeface="Courier New"/>
              <a:sym typeface="Courier New"/>
            </a:endParaRPr>
          </a:p>
        </p:txBody>
      </p:sp>
      <p:cxnSp>
        <p:nvCxnSpPr>
          <p:cNvPr id="321" name="Google Shape;321;p24"/>
          <p:cNvCxnSpPr/>
          <p:nvPr/>
        </p:nvCxnSpPr>
        <p:spPr>
          <a:xfrm rot="10800000">
            <a:off x="6775447" y="2959228"/>
            <a:ext cx="425100" cy="300"/>
          </a:xfrm>
          <a:prstGeom prst="straightConnector1">
            <a:avLst/>
          </a:prstGeom>
          <a:noFill/>
          <a:ln cap="flat" cmpd="sng" w="19050">
            <a:solidFill>
              <a:srgbClr val="000000"/>
            </a:solidFill>
            <a:prstDash val="solid"/>
            <a:round/>
            <a:headEnd len="med" w="med" type="none"/>
            <a:tailEnd len="med" w="med" type="none"/>
          </a:ln>
        </p:spPr>
      </p:cxnSp>
      <p:sp>
        <p:nvSpPr>
          <p:cNvPr id="322" name="Google Shape;322;p24"/>
          <p:cNvSpPr txBox="1"/>
          <p:nvPr/>
        </p:nvSpPr>
        <p:spPr>
          <a:xfrm>
            <a:off x="7021664" y="2942964"/>
            <a:ext cx="5127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Out</a:t>
            </a:r>
            <a:r>
              <a:rPr baseline="-25000" lang="en" sz="1000">
                <a:latin typeface="Courier New"/>
                <a:ea typeface="Courier New"/>
                <a:cs typeface="Courier New"/>
                <a:sym typeface="Courier New"/>
              </a:rPr>
              <a:t>1</a:t>
            </a:r>
            <a:endParaRPr baseline="-25000" sz="1000">
              <a:latin typeface="Courier New"/>
              <a:ea typeface="Courier New"/>
              <a:cs typeface="Courier New"/>
              <a:sym typeface="Courier New"/>
            </a:endParaRPr>
          </a:p>
        </p:txBody>
      </p:sp>
      <p:cxnSp>
        <p:nvCxnSpPr>
          <p:cNvPr id="323" name="Google Shape;323;p24"/>
          <p:cNvCxnSpPr/>
          <p:nvPr/>
        </p:nvCxnSpPr>
        <p:spPr>
          <a:xfrm rot="10800000">
            <a:off x="6775447" y="3205657"/>
            <a:ext cx="425100" cy="300"/>
          </a:xfrm>
          <a:prstGeom prst="straightConnector1">
            <a:avLst/>
          </a:prstGeom>
          <a:noFill/>
          <a:ln cap="flat" cmpd="sng" w="19050">
            <a:solidFill>
              <a:srgbClr val="000000"/>
            </a:solidFill>
            <a:prstDash val="solid"/>
            <a:round/>
            <a:headEnd len="med" w="med" type="none"/>
            <a:tailEnd len="med" w="med" type="none"/>
          </a:ln>
        </p:spPr>
      </p:cxnSp>
      <p:sp>
        <p:nvSpPr>
          <p:cNvPr id="324" name="Google Shape;324;p24"/>
          <p:cNvSpPr txBox="1"/>
          <p:nvPr/>
        </p:nvSpPr>
        <p:spPr>
          <a:xfrm>
            <a:off x="7021664" y="3189393"/>
            <a:ext cx="5127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Out</a:t>
            </a:r>
            <a:r>
              <a:rPr baseline="-25000" lang="en" sz="1000">
                <a:latin typeface="Courier New"/>
                <a:ea typeface="Courier New"/>
                <a:cs typeface="Courier New"/>
                <a:sym typeface="Courier New"/>
              </a:rPr>
              <a:t>2</a:t>
            </a:r>
            <a:endParaRPr baseline="-25000" sz="1000">
              <a:latin typeface="Courier New"/>
              <a:ea typeface="Courier New"/>
              <a:cs typeface="Courier New"/>
              <a:sym typeface="Courier New"/>
            </a:endParaRPr>
          </a:p>
        </p:txBody>
      </p:sp>
      <p:cxnSp>
        <p:nvCxnSpPr>
          <p:cNvPr id="325" name="Google Shape;325;p24"/>
          <p:cNvCxnSpPr/>
          <p:nvPr/>
        </p:nvCxnSpPr>
        <p:spPr>
          <a:xfrm rot="10800000">
            <a:off x="6775447" y="3452086"/>
            <a:ext cx="425100" cy="300"/>
          </a:xfrm>
          <a:prstGeom prst="straightConnector1">
            <a:avLst/>
          </a:prstGeom>
          <a:noFill/>
          <a:ln cap="flat" cmpd="sng" w="19050">
            <a:solidFill>
              <a:srgbClr val="000000"/>
            </a:solidFill>
            <a:prstDash val="solid"/>
            <a:round/>
            <a:headEnd len="med" w="med" type="none"/>
            <a:tailEnd len="med" w="med" type="none"/>
          </a:ln>
        </p:spPr>
      </p:cxnSp>
      <p:sp>
        <p:nvSpPr>
          <p:cNvPr id="326" name="Google Shape;326;p24"/>
          <p:cNvSpPr txBox="1"/>
          <p:nvPr/>
        </p:nvSpPr>
        <p:spPr>
          <a:xfrm>
            <a:off x="7021664" y="3435822"/>
            <a:ext cx="5127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Out</a:t>
            </a:r>
            <a:r>
              <a:rPr baseline="-25000" lang="en" sz="1000">
                <a:latin typeface="Courier New"/>
                <a:ea typeface="Courier New"/>
                <a:cs typeface="Courier New"/>
                <a:sym typeface="Courier New"/>
              </a:rPr>
              <a:t>3</a:t>
            </a:r>
            <a:endParaRPr baseline="-25000" sz="1000">
              <a:latin typeface="Courier New"/>
              <a:ea typeface="Courier New"/>
              <a:cs typeface="Courier New"/>
              <a:sym typeface="Courier New"/>
            </a:endParaRPr>
          </a:p>
        </p:txBody>
      </p:sp>
      <p:cxnSp>
        <p:nvCxnSpPr>
          <p:cNvPr id="327" name="Google Shape;327;p24"/>
          <p:cNvCxnSpPr/>
          <p:nvPr/>
        </p:nvCxnSpPr>
        <p:spPr>
          <a:xfrm rot="10800000">
            <a:off x="6775447" y="3698515"/>
            <a:ext cx="425100" cy="300"/>
          </a:xfrm>
          <a:prstGeom prst="straightConnector1">
            <a:avLst/>
          </a:prstGeom>
          <a:noFill/>
          <a:ln cap="flat" cmpd="sng" w="19050">
            <a:solidFill>
              <a:srgbClr val="000000"/>
            </a:solidFill>
            <a:prstDash val="solid"/>
            <a:round/>
            <a:headEnd len="med" w="med" type="none"/>
            <a:tailEnd len="med" w="med" type="none"/>
          </a:ln>
        </p:spPr>
      </p:cxnSp>
      <p:sp>
        <p:nvSpPr>
          <p:cNvPr id="328" name="Google Shape;328;p24"/>
          <p:cNvSpPr txBox="1"/>
          <p:nvPr/>
        </p:nvSpPr>
        <p:spPr>
          <a:xfrm>
            <a:off x="7021664" y="3770811"/>
            <a:ext cx="5127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Out</a:t>
            </a:r>
            <a:r>
              <a:rPr baseline="-25000" lang="en" sz="1000">
                <a:latin typeface="Courier New"/>
                <a:ea typeface="Courier New"/>
                <a:cs typeface="Courier New"/>
                <a:sym typeface="Courier New"/>
              </a:rPr>
              <a:t>4</a:t>
            </a:r>
            <a:endParaRPr baseline="-25000" sz="1000">
              <a:latin typeface="Courier New"/>
              <a:ea typeface="Courier New"/>
              <a:cs typeface="Courier New"/>
              <a:sym typeface="Courier New"/>
            </a:endParaRPr>
          </a:p>
        </p:txBody>
      </p:sp>
      <p:cxnSp>
        <p:nvCxnSpPr>
          <p:cNvPr id="329" name="Google Shape;329;p24"/>
          <p:cNvCxnSpPr/>
          <p:nvPr/>
        </p:nvCxnSpPr>
        <p:spPr>
          <a:xfrm rot="10800000">
            <a:off x="6775447" y="4033505"/>
            <a:ext cx="425100" cy="300"/>
          </a:xfrm>
          <a:prstGeom prst="straightConnector1">
            <a:avLst/>
          </a:prstGeom>
          <a:noFill/>
          <a:ln cap="flat" cmpd="sng" w="19050">
            <a:solidFill>
              <a:srgbClr val="000000"/>
            </a:solidFill>
            <a:prstDash val="solid"/>
            <a:round/>
            <a:headEnd len="med" w="med" type="none"/>
            <a:tailEnd len="med" w="med" type="none"/>
          </a:ln>
        </p:spPr>
      </p:cxnSp>
      <p:sp>
        <p:nvSpPr>
          <p:cNvPr id="330" name="Google Shape;330;p24"/>
          <p:cNvSpPr txBox="1"/>
          <p:nvPr/>
        </p:nvSpPr>
        <p:spPr>
          <a:xfrm>
            <a:off x="7021664" y="4017240"/>
            <a:ext cx="5127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Out</a:t>
            </a:r>
            <a:r>
              <a:rPr baseline="-25000" lang="en" sz="1000">
                <a:latin typeface="Courier New"/>
                <a:ea typeface="Courier New"/>
                <a:cs typeface="Courier New"/>
                <a:sym typeface="Courier New"/>
              </a:rPr>
              <a:t>5</a:t>
            </a:r>
            <a:endParaRPr baseline="-25000" sz="1000">
              <a:latin typeface="Courier New"/>
              <a:ea typeface="Courier New"/>
              <a:cs typeface="Courier New"/>
              <a:sym typeface="Courier New"/>
            </a:endParaRPr>
          </a:p>
        </p:txBody>
      </p:sp>
      <p:cxnSp>
        <p:nvCxnSpPr>
          <p:cNvPr id="331" name="Google Shape;331;p24"/>
          <p:cNvCxnSpPr/>
          <p:nvPr/>
        </p:nvCxnSpPr>
        <p:spPr>
          <a:xfrm rot="10800000">
            <a:off x="6775447" y="4279934"/>
            <a:ext cx="425100" cy="300"/>
          </a:xfrm>
          <a:prstGeom prst="straightConnector1">
            <a:avLst/>
          </a:prstGeom>
          <a:noFill/>
          <a:ln cap="flat" cmpd="sng" w="19050">
            <a:solidFill>
              <a:srgbClr val="000000"/>
            </a:solidFill>
            <a:prstDash val="solid"/>
            <a:round/>
            <a:headEnd len="med" w="med" type="none"/>
            <a:tailEnd len="med" w="med" type="none"/>
          </a:ln>
        </p:spPr>
      </p:cxnSp>
      <p:sp>
        <p:nvSpPr>
          <p:cNvPr id="332" name="Google Shape;332;p24"/>
          <p:cNvSpPr txBox="1"/>
          <p:nvPr/>
        </p:nvSpPr>
        <p:spPr>
          <a:xfrm>
            <a:off x="7021664" y="4263669"/>
            <a:ext cx="5127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Out</a:t>
            </a:r>
            <a:r>
              <a:rPr baseline="-25000" lang="en" sz="1000">
                <a:latin typeface="Courier New"/>
                <a:ea typeface="Courier New"/>
                <a:cs typeface="Courier New"/>
                <a:sym typeface="Courier New"/>
              </a:rPr>
              <a:t>6</a:t>
            </a:r>
            <a:endParaRPr baseline="-25000" sz="1000">
              <a:latin typeface="Courier New"/>
              <a:ea typeface="Courier New"/>
              <a:cs typeface="Courier New"/>
              <a:sym typeface="Courier New"/>
            </a:endParaRPr>
          </a:p>
        </p:txBody>
      </p:sp>
      <p:cxnSp>
        <p:nvCxnSpPr>
          <p:cNvPr id="333" name="Google Shape;333;p24"/>
          <p:cNvCxnSpPr/>
          <p:nvPr/>
        </p:nvCxnSpPr>
        <p:spPr>
          <a:xfrm rot="10800000">
            <a:off x="6775447" y="4526363"/>
            <a:ext cx="425100" cy="300"/>
          </a:xfrm>
          <a:prstGeom prst="straightConnector1">
            <a:avLst/>
          </a:prstGeom>
          <a:noFill/>
          <a:ln cap="flat" cmpd="sng" w="19050">
            <a:solidFill>
              <a:srgbClr val="000000"/>
            </a:solidFill>
            <a:prstDash val="solid"/>
            <a:round/>
            <a:headEnd len="med" w="med" type="none"/>
            <a:tailEnd len="med" w="med" type="none"/>
          </a:ln>
        </p:spPr>
      </p:cxnSp>
      <p:sp>
        <p:nvSpPr>
          <p:cNvPr id="334" name="Google Shape;334;p24"/>
          <p:cNvSpPr txBox="1"/>
          <p:nvPr/>
        </p:nvSpPr>
        <p:spPr>
          <a:xfrm>
            <a:off x="7021664" y="4510098"/>
            <a:ext cx="5127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Out</a:t>
            </a:r>
            <a:r>
              <a:rPr baseline="-25000" lang="en" sz="1000">
                <a:latin typeface="Courier New"/>
                <a:ea typeface="Courier New"/>
                <a:cs typeface="Courier New"/>
                <a:sym typeface="Courier New"/>
              </a:rPr>
              <a:t>7</a:t>
            </a:r>
            <a:endParaRPr baseline="-25000" sz="1000">
              <a:latin typeface="Courier New"/>
              <a:ea typeface="Courier New"/>
              <a:cs typeface="Courier New"/>
              <a:sym typeface="Courier New"/>
            </a:endParaRPr>
          </a:p>
        </p:txBody>
      </p:sp>
      <p:cxnSp>
        <p:nvCxnSpPr>
          <p:cNvPr id="335" name="Google Shape;335;p24"/>
          <p:cNvCxnSpPr/>
          <p:nvPr/>
        </p:nvCxnSpPr>
        <p:spPr>
          <a:xfrm rot="10800000">
            <a:off x="6775447" y="4776642"/>
            <a:ext cx="425100" cy="300"/>
          </a:xfrm>
          <a:prstGeom prst="straightConnector1">
            <a:avLst/>
          </a:prstGeom>
          <a:noFill/>
          <a:ln cap="flat" cmpd="sng" w="19050">
            <a:solidFill>
              <a:srgbClr val="000000"/>
            </a:solidFill>
            <a:prstDash val="solid"/>
            <a:round/>
            <a:headEnd len="med" w="med" type="none"/>
            <a:tailEnd len="med" w="med" type="none"/>
          </a:ln>
        </p:spPr>
      </p:cxnSp>
      <p:sp>
        <p:nvSpPr>
          <p:cNvPr id="336" name="Google Shape;336;p24"/>
          <p:cNvSpPr/>
          <p:nvPr/>
        </p:nvSpPr>
        <p:spPr>
          <a:xfrm>
            <a:off x="1638596" y="2838634"/>
            <a:ext cx="931200" cy="20145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a:p>
            <a:pPr indent="0" lvl="0" marL="0" rtl="0" algn="ctr">
              <a:spcBef>
                <a:spcPts val="0"/>
              </a:spcBef>
              <a:spcAft>
                <a:spcPts val="0"/>
              </a:spcAft>
              <a:buNone/>
            </a:pPr>
            <a:r>
              <a:rPr lang="en" sz="1000"/>
              <a:t>8-bit</a:t>
            </a:r>
            <a:br>
              <a:rPr lang="en" sz="1000"/>
            </a:br>
            <a:r>
              <a:rPr lang="en" sz="1000"/>
              <a:t>register</a:t>
            </a:r>
            <a:endParaRPr sz="1000"/>
          </a:p>
        </p:txBody>
      </p:sp>
      <p:sp>
        <p:nvSpPr>
          <p:cNvPr id="337" name="Google Shape;337;p24"/>
          <p:cNvSpPr/>
          <p:nvPr/>
        </p:nvSpPr>
        <p:spPr>
          <a:xfrm>
            <a:off x="6092369" y="2838634"/>
            <a:ext cx="931200" cy="20145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a:p>
            <a:pPr indent="0" lvl="0" marL="0" rtl="0" algn="ctr">
              <a:spcBef>
                <a:spcPts val="0"/>
              </a:spcBef>
              <a:spcAft>
                <a:spcPts val="0"/>
              </a:spcAft>
              <a:buNone/>
            </a:pPr>
            <a:r>
              <a:rPr lang="en" sz="1000"/>
              <a:t>8-bit</a:t>
            </a:r>
            <a:br>
              <a:rPr lang="en" sz="1000"/>
            </a:br>
            <a:r>
              <a:rPr lang="en" sz="1000"/>
              <a:t>register</a:t>
            </a:r>
            <a:endParaRPr sz="1000"/>
          </a:p>
        </p:txBody>
      </p:sp>
      <p:sp>
        <p:nvSpPr>
          <p:cNvPr id="338" name="Google Shape;338;p24"/>
          <p:cNvSpPr txBox="1"/>
          <p:nvPr>
            <p:ph type="title"/>
          </p:nvPr>
        </p:nvSpPr>
        <p:spPr>
          <a:xfrm>
            <a:off x="4641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B5394"/>
                </a:solidFill>
              </a:rPr>
              <a:t>Buses</a:t>
            </a:r>
            <a:endParaRPr sz="3400">
              <a:solidFill>
                <a:srgbClr val="0B539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5"/>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4" name="Google Shape;344;p25"/>
          <p:cNvCxnSpPr/>
          <p:nvPr/>
        </p:nvCxnSpPr>
        <p:spPr>
          <a:xfrm flipH="1" rot="10800000">
            <a:off x="5122550" y="3692778"/>
            <a:ext cx="523800" cy="824100"/>
          </a:xfrm>
          <a:prstGeom prst="straightConnector1">
            <a:avLst/>
          </a:prstGeom>
          <a:noFill/>
          <a:ln cap="flat" cmpd="sng" w="9525">
            <a:solidFill>
              <a:srgbClr val="000000"/>
            </a:solidFill>
            <a:prstDash val="solid"/>
            <a:round/>
            <a:headEnd len="med" w="med" type="none"/>
            <a:tailEnd len="med" w="med" type="none"/>
          </a:ln>
        </p:spPr>
      </p:cxnSp>
      <p:cxnSp>
        <p:nvCxnSpPr>
          <p:cNvPr id="345" name="Google Shape;345;p25"/>
          <p:cNvCxnSpPr/>
          <p:nvPr/>
        </p:nvCxnSpPr>
        <p:spPr>
          <a:xfrm>
            <a:off x="5022525" y="3692978"/>
            <a:ext cx="623700" cy="0"/>
          </a:xfrm>
          <a:prstGeom prst="straightConnector1">
            <a:avLst/>
          </a:prstGeom>
          <a:noFill/>
          <a:ln cap="flat" cmpd="sng" w="9525">
            <a:solidFill>
              <a:srgbClr val="000000"/>
            </a:solidFill>
            <a:prstDash val="solid"/>
            <a:round/>
            <a:headEnd len="med" w="med" type="none"/>
            <a:tailEnd len="med" w="med" type="none"/>
          </a:ln>
        </p:spPr>
      </p:cxnSp>
      <p:cxnSp>
        <p:nvCxnSpPr>
          <p:cNvPr id="346" name="Google Shape;346;p25"/>
          <p:cNvCxnSpPr/>
          <p:nvPr/>
        </p:nvCxnSpPr>
        <p:spPr>
          <a:xfrm>
            <a:off x="3503288" y="3692978"/>
            <a:ext cx="623700" cy="0"/>
          </a:xfrm>
          <a:prstGeom prst="straightConnector1">
            <a:avLst/>
          </a:prstGeom>
          <a:noFill/>
          <a:ln cap="flat" cmpd="sng" w="9525">
            <a:solidFill>
              <a:srgbClr val="000000"/>
            </a:solidFill>
            <a:prstDash val="solid"/>
            <a:round/>
            <a:headEnd len="med" w="med" type="none"/>
            <a:tailEnd len="med" w="med" type="none"/>
          </a:ln>
        </p:spPr>
      </p:cxnSp>
      <p:cxnSp>
        <p:nvCxnSpPr>
          <p:cNvPr id="347" name="Google Shape;347;p25"/>
          <p:cNvCxnSpPr/>
          <p:nvPr/>
        </p:nvCxnSpPr>
        <p:spPr>
          <a:xfrm rot="10800000">
            <a:off x="4126850" y="3692928"/>
            <a:ext cx="119400" cy="195300"/>
          </a:xfrm>
          <a:prstGeom prst="straightConnector1">
            <a:avLst/>
          </a:prstGeom>
          <a:noFill/>
          <a:ln cap="flat" cmpd="sng" w="9525">
            <a:solidFill>
              <a:srgbClr val="000000"/>
            </a:solidFill>
            <a:prstDash val="solid"/>
            <a:round/>
            <a:headEnd len="med" w="med" type="none"/>
            <a:tailEnd len="med" w="med" type="none"/>
          </a:ln>
        </p:spPr>
      </p:cxnSp>
      <p:cxnSp>
        <p:nvCxnSpPr>
          <p:cNvPr id="348" name="Google Shape;348;p25"/>
          <p:cNvCxnSpPr/>
          <p:nvPr/>
        </p:nvCxnSpPr>
        <p:spPr>
          <a:xfrm flipH="1" rot="10800000">
            <a:off x="4907900" y="3692928"/>
            <a:ext cx="119400" cy="195300"/>
          </a:xfrm>
          <a:prstGeom prst="straightConnector1">
            <a:avLst/>
          </a:prstGeom>
          <a:noFill/>
          <a:ln cap="flat" cmpd="sng" w="9525">
            <a:solidFill>
              <a:srgbClr val="000000"/>
            </a:solidFill>
            <a:prstDash val="solid"/>
            <a:round/>
            <a:headEnd len="med" w="med" type="none"/>
            <a:tailEnd len="med" w="med" type="none"/>
          </a:ln>
        </p:spPr>
      </p:cxnSp>
      <p:cxnSp>
        <p:nvCxnSpPr>
          <p:cNvPr id="349" name="Google Shape;349;p25"/>
          <p:cNvCxnSpPr/>
          <p:nvPr/>
        </p:nvCxnSpPr>
        <p:spPr>
          <a:xfrm rot="10800000">
            <a:off x="3503300" y="3692778"/>
            <a:ext cx="523800" cy="824100"/>
          </a:xfrm>
          <a:prstGeom prst="straightConnector1">
            <a:avLst/>
          </a:prstGeom>
          <a:noFill/>
          <a:ln cap="flat" cmpd="sng" w="9525">
            <a:solidFill>
              <a:srgbClr val="000000"/>
            </a:solidFill>
            <a:prstDash val="solid"/>
            <a:round/>
            <a:headEnd len="med" w="med" type="none"/>
            <a:tailEnd len="med" w="med" type="none"/>
          </a:ln>
        </p:spPr>
      </p:cxnSp>
      <p:cxnSp>
        <p:nvCxnSpPr>
          <p:cNvPr id="350" name="Google Shape;350;p25"/>
          <p:cNvCxnSpPr/>
          <p:nvPr/>
        </p:nvCxnSpPr>
        <p:spPr>
          <a:xfrm>
            <a:off x="4027100" y="4507174"/>
            <a:ext cx="1093500" cy="4800"/>
          </a:xfrm>
          <a:prstGeom prst="straightConnector1">
            <a:avLst/>
          </a:prstGeom>
          <a:noFill/>
          <a:ln cap="flat" cmpd="sng" w="9525">
            <a:solidFill>
              <a:srgbClr val="000000"/>
            </a:solidFill>
            <a:prstDash val="solid"/>
            <a:round/>
            <a:headEnd len="med" w="med" type="none"/>
            <a:tailEnd len="med" w="med" type="none"/>
          </a:ln>
        </p:spPr>
      </p:cxnSp>
      <p:cxnSp>
        <p:nvCxnSpPr>
          <p:cNvPr id="351" name="Google Shape;351;p25"/>
          <p:cNvCxnSpPr/>
          <p:nvPr/>
        </p:nvCxnSpPr>
        <p:spPr>
          <a:xfrm rot="10800000">
            <a:off x="4247600" y="3884328"/>
            <a:ext cx="660300" cy="3900"/>
          </a:xfrm>
          <a:prstGeom prst="straightConnector1">
            <a:avLst/>
          </a:prstGeom>
          <a:noFill/>
          <a:ln cap="flat" cmpd="sng" w="9525">
            <a:solidFill>
              <a:srgbClr val="000000"/>
            </a:solidFill>
            <a:prstDash val="solid"/>
            <a:round/>
            <a:headEnd len="med" w="med" type="none"/>
            <a:tailEnd len="med" w="med" type="none"/>
          </a:ln>
        </p:spPr>
      </p:cxnSp>
      <p:sp>
        <p:nvSpPr>
          <p:cNvPr id="352" name="Google Shape;352;p25"/>
          <p:cNvSpPr txBox="1"/>
          <p:nvPr/>
        </p:nvSpPr>
        <p:spPr>
          <a:xfrm>
            <a:off x="4247825" y="4018691"/>
            <a:ext cx="654000" cy="3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ALU</a:t>
            </a:r>
            <a:endParaRPr/>
          </a:p>
        </p:txBody>
      </p:sp>
      <p:cxnSp>
        <p:nvCxnSpPr>
          <p:cNvPr id="353" name="Google Shape;353;p25"/>
          <p:cNvCxnSpPr/>
          <p:nvPr/>
        </p:nvCxnSpPr>
        <p:spPr>
          <a:xfrm flipH="1">
            <a:off x="2456454" y="183134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54" name="Google Shape;354;p25"/>
          <p:cNvCxnSpPr/>
          <p:nvPr/>
        </p:nvCxnSpPr>
        <p:spPr>
          <a:xfrm flipH="1">
            <a:off x="2472224" y="185039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55" name="Google Shape;355;p25"/>
          <p:cNvCxnSpPr/>
          <p:nvPr/>
        </p:nvCxnSpPr>
        <p:spPr>
          <a:xfrm flipH="1">
            <a:off x="2486781" y="186944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56" name="Google Shape;356;p25"/>
          <p:cNvCxnSpPr/>
          <p:nvPr/>
        </p:nvCxnSpPr>
        <p:spPr>
          <a:xfrm flipH="1">
            <a:off x="2502552" y="188849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57" name="Google Shape;357;p25"/>
          <p:cNvCxnSpPr/>
          <p:nvPr/>
        </p:nvCxnSpPr>
        <p:spPr>
          <a:xfrm flipH="1">
            <a:off x="2518322" y="190754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58" name="Google Shape;358;p25"/>
          <p:cNvCxnSpPr/>
          <p:nvPr/>
        </p:nvCxnSpPr>
        <p:spPr>
          <a:xfrm flipH="1">
            <a:off x="2534092" y="192659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59" name="Google Shape;359;p25"/>
          <p:cNvCxnSpPr/>
          <p:nvPr/>
        </p:nvCxnSpPr>
        <p:spPr>
          <a:xfrm flipH="1">
            <a:off x="2551075" y="194564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60" name="Google Shape;360;p25"/>
          <p:cNvCxnSpPr/>
          <p:nvPr/>
        </p:nvCxnSpPr>
        <p:spPr>
          <a:xfrm flipH="1">
            <a:off x="2570485" y="196469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61" name="Google Shape;361;p25"/>
          <p:cNvCxnSpPr/>
          <p:nvPr/>
        </p:nvCxnSpPr>
        <p:spPr>
          <a:xfrm>
            <a:off x="2459600" y="1401375"/>
            <a:ext cx="1800" cy="3258300"/>
          </a:xfrm>
          <a:prstGeom prst="straightConnector1">
            <a:avLst/>
          </a:prstGeom>
          <a:noFill/>
          <a:ln cap="flat" cmpd="sng" w="9525">
            <a:solidFill>
              <a:srgbClr val="000000"/>
            </a:solidFill>
            <a:prstDash val="solid"/>
            <a:round/>
            <a:headEnd len="med" w="med" type="none"/>
            <a:tailEnd len="med" w="med" type="none"/>
          </a:ln>
        </p:spPr>
      </p:cxnSp>
      <p:cxnSp>
        <p:nvCxnSpPr>
          <p:cNvPr id="362" name="Google Shape;362;p25"/>
          <p:cNvCxnSpPr/>
          <p:nvPr/>
        </p:nvCxnSpPr>
        <p:spPr>
          <a:xfrm flipH="1">
            <a:off x="2475650" y="1418025"/>
            <a:ext cx="600" cy="3225000"/>
          </a:xfrm>
          <a:prstGeom prst="straightConnector1">
            <a:avLst/>
          </a:prstGeom>
          <a:noFill/>
          <a:ln cap="flat" cmpd="sng" w="9525">
            <a:solidFill>
              <a:srgbClr val="000000"/>
            </a:solidFill>
            <a:prstDash val="solid"/>
            <a:round/>
            <a:headEnd len="med" w="med" type="none"/>
            <a:tailEnd len="med" w="med" type="none"/>
          </a:ln>
        </p:spPr>
      </p:cxnSp>
      <p:cxnSp>
        <p:nvCxnSpPr>
          <p:cNvPr id="363" name="Google Shape;363;p25"/>
          <p:cNvCxnSpPr/>
          <p:nvPr/>
        </p:nvCxnSpPr>
        <p:spPr>
          <a:xfrm>
            <a:off x="2491693" y="1439044"/>
            <a:ext cx="600" cy="3189600"/>
          </a:xfrm>
          <a:prstGeom prst="straightConnector1">
            <a:avLst/>
          </a:prstGeom>
          <a:noFill/>
          <a:ln cap="flat" cmpd="sng" w="9525">
            <a:solidFill>
              <a:srgbClr val="000000"/>
            </a:solidFill>
            <a:prstDash val="solid"/>
            <a:round/>
            <a:headEnd len="med" w="med" type="none"/>
            <a:tailEnd len="med" w="med" type="none"/>
          </a:ln>
        </p:spPr>
      </p:cxnSp>
      <p:cxnSp>
        <p:nvCxnSpPr>
          <p:cNvPr id="364" name="Google Shape;364;p25"/>
          <p:cNvCxnSpPr/>
          <p:nvPr/>
        </p:nvCxnSpPr>
        <p:spPr>
          <a:xfrm flipH="1">
            <a:off x="2506563" y="1455442"/>
            <a:ext cx="900" cy="3156600"/>
          </a:xfrm>
          <a:prstGeom prst="straightConnector1">
            <a:avLst/>
          </a:prstGeom>
          <a:noFill/>
          <a:ln cap="flat" cmpd="sng" w="9525">
            <a:solidFill>
              <a:srgbClr val="000000"/>
            </a:solidFill>
            <a:prstDash val="solid"/>
            <a:round/>
            <a:headEnd len="med" w="med" type="none"/>
            <a:tailEnd len="med" w="med" type="none"/>
          </a:ln>
        </p:spPr>
      </p:cxnSp>
      <p:cxnSp>
        <p:nvCxnSpPr>
          <p:cNvPr id="365" name="Google Shape;365;p25"/>
          <p:cNvCxnSpPr/>
          <p:nvPr/>
        </p:nvCxnSpPr>
        <p:spPr>
          <a:xfrm>
            <a:off x="2523233" y="1471839"/>
            <a:ext cx="0" cy="3123600"/>
          </a:xfrm>
          <a:prstGeom prst="straightConnector1">
            <a:avLst/>
          </a:prstGeom>
          <a:noFill/>
          <a:ln cap="flat" cmpd="sng" w="9525">
            <a:solidFill>
              <a:srgbClr val="000000"/>
            </a:solidFill>
            <a:prstDash val="solid"/>
            <a:round/>
            <a:headEnd len="med" w="med" type="none"/>
            <a:tailEnd len="med" w="med" type="none"/>
          </a:ln>
        </p:spPr>
      </p:cxnSp>
      <p:cxnSp>
        <p:nvCxnSpPr>
          <p:cNvPr id="366" name="Google Shape;366;p25"/>
          <p:cNvCxnSpPr/>
          <p:nvPr/>
        </p:nvCxnSpPr>
        <p:spPr>
          <a:xfrm flipH="1">
            <a:off x="2539950" y="1493050"/>
            <a:ext cx="600" cy="3087900"/>
          </a:xfrm>
          <a:prstGeom prst="straightConnector1">
            <a:avLst/>
          </a:prstGeom>
          <a:noFill/>
          <a:ln cap="flat" cmpd="sng" w="9525">
            <a:solidFill>
              <a:srgbClr val="000000"/>
            </a:solidFill>
            <a:prstDash val="solid"/>
            <a:round/>
            <a:headEnd len="med" w="med" type="none"/>
            <a:tailEnd len="med" w="med" type="none"/>
          </a:ln>
        </p:spPr>
      </p:cxnSp>
      <p:cxnSp>
        <p:nvCxnSpPr>
          <p:cNvPr id="367" name="Google Shape;367;p25"/>
          <p:cNvCxnSpPr/>
          <p:nvPr/>
        </p:nvCxnSpPr>
        <p:spPr>
          <a:xfrm flipH="1">
            <a:off x="2556625" y="1509725"/>
            <a:ext cx="600" cy="3054600"/>
          </a:xfrm>
          <a:prstGeom prst="straightConnector1">
            <a:avLst/>
          </a:prstGeom>
          <a:noFill/>
          <a:ln cap="flat" cmpd="sng" w="9525">
            <a:solidFill>
              <a:srgbClr val="000000"/>
            </a:solidFill>
            <a:prstDash val="solid"/>
            <a:round/>
            <a:headEnd len="med" w="med" type="none"/>
            <a:tailEnd len="med" w="med" type="none"/>
          </a:ln>
        </p:spPr>
      </p:cxnSp>
      <p:cxnSp>
        <p:nvCxnSpPr>
          <p:cNvPr id="368" name="Google Shape;368;p25"/>
          <p:cNvCxnSpPr/>
          <p:nvPr/>
        </p:nvCxnSpPr>
        <p:spPr>
          <a:xfrm rot="10800000">
            <a:off x="2456375" y="4658600"/>
            <a:ext cx="2120400" cy="8400"/>
          </a:xfrm>
          <a:prstGeom prst="straightConnector1">
            <a:avLst/>
          </a:prstGeom>
          <a:noFill/>
          <a:ln cap="flat" cmpd="sng" w="9525">
            <a:solidFill>
              <a:srgbClr val="000000"/>
            </a:solidFill>
            <a:prstDash val="solid"/>
            <a:round/>
            <a:headEnd len="med" w="med" type="none"/>
            <a:tailEnd len="med" w="med" type="none"/>
          </a:ln>
        </p:spPr>
      </p:cxnSp>
      <p:cxnSp>
        <p:nvCxnSpPr>
          <p:cNvPr id="369" name="Google Shape;369;p25"/>
          <p:cNvCxnSpPr/>
          <p:nvPr/>
        </p:nvCxnSpPr>
        <p:spPr>
          <a:xfrm rot="10800000">
            <a:off x="2471050" y="4642525"/>
            <a:ext cx="2108100" cy="10200"/>
          </a:xfrm>
          <a:prstGeom prst="straightConnector1">
            <a:avLst/>
          </a:prstGeom>
          <a:noFill/>
          <a:ln cap="flat" cmpd="sng" w="9525">
            <a:solidFill>
              <a:srgbClr val="000000"/>
            </a:solidFill>
            <a:prstDash val="solid"/>
            <a:round/>
            <a:headEnd len="med" w="med" type="none"/>
            <a:tailEnd len="med" w="med" type="none"/>
          </a:ln>
        </p:spPr>
      </p:cxnSp>
      <p:cxnSp>
        <p:nvCxnSpPr>
          <p:cNvPr id="370" name="Google Shape;370;p25"/>
          <p:cNvCxnSpPr/>
          <p:nvPr/>
        </p:nvCxnSpPr>
        <p:spPr>
          <a:xfrm rot="10800000">
            <a:off x="2486875" y="4626475"/>
            <a:ext cx="2093700" cy="8400"/>
          </a:xfrm>
          <a:prstGeom prst="straightConnector1">
            <a:avLst/>
          </a:prstGeom>
          <a:noFill/>
          <a:ln cap="flat" cmpd="sng" w="9525">
            <a:solidFill>
              <a:srgbClr val="000000"/>
            </a:solidFill>
            <a:prstDash val="solid"/>
            <a:round/>
            <a:headEnd len="med" w="med" type="none"/>
            <a:tailEnd len="med" w="med" type="none"/>
          </a:ln>
        </p:spPr>
      </p:cxnSp>
      <p:cxnSp>
        <p:nvCxnSpPr>
          <p:cNvPr id="371" name="Google Shape;371;p25"/>
          <p:cNvCxnSpPr/>
          <p:nvPr/>
        </p:nvCxnSpPr>
        <p:spPr>
          <a:xfrm rot="10800000">
            <a:off x="2502500" y="4610375"/>
            <a:ext cx="2075700" cy="9000"/>
          </a:xfrm>
          <a:prstGeom prst="straightConnector1">
            <a:avLst/>
          </a:prstGeom>
          <a:noFill/>
          <a:ln cap="flat" cmpd="sng" w="9525">
            <a:solidFill>
              <a:srgbClr val="000000"/>
            </a:solidFill>
            <a:prstDash val="solid"/>
            <a:round/>
            <a:headEnd len="med" w="med" type="none"/>
            <a:tailEnd len="med" w="med" type="none"/>
          </a:ln>
        </p:spPr>
      </p:cxnSp>
      <p:cxnSp>
        <p:nvCxnSpPr>
          <p:cNvPr id="372" name="Google Shape;372;p25"/>
          <p:cNvCxnSpPr/>
          <p:nvPr/>
        </p:nvCxnSpPr>
        <p:spPr>
          <a:xfrm rot="10800000">
            <a:off x="2520775" y="4594325"/>
            <a:ext cx="2058600" cy="8400"/>
          </a:xfrm>
          <a:prstGeom prst="straightConnector1">
            <a:avLst/>
          </a:prstGeom>
          <a:noFill/>
          <a:ln cap="flat" cmpd="sng" w="9525">
            <a:solidFill>
              <a:srgbClr val="000000"/>
            </a:solidFill>
            <a:prstDash val="solid"/>
            <a:round/>
            <a:headEnd len="med" w="med" type="none"/>
            <a:tailEnd len="med" w="med" type="none"/>
          </a:ln>
        </p:spPr>
      </p:cxnSp>
      <p:cxnSp>
        <p:nvCxnSpPr>
          <p:cNvPr id="373" name="Google Shape;373;p25"/>
          <p:cNvCxnSpPr/>
          <p:nvPr/>
        </p:nvCxnSpPr>
        <p:spPr>
          <a:xfrm rot="10800000">
            <a:off x="2536375" y="4578250"/>
            <a:ext cx="2044200" cy="9000"/>
          </a:xfrm>
          <a:prstGeom prst="straightConnector1">
            <a:avLst/>
          </a:prstGeom>
          <a:noFill/>
          <a:ln cap="flat" cmpd="sng" w="9525">
            <a:solidFill>
              <a:srgbClr val="000000"/>
            </a:solidFill>
            <a:prstDash val="solid"/>
            <a:round/>
            <a:headEnd len="med" w="med" type="none"/>
            <a:tailEnd len="med" w="med" type="none"/>
          </a:ln>
        </p:spPr>
      </p:cxnSp>
      <p:cxnSp>
        <p:nvCxnSpPr>
          <p:cNvPr id="374" name="Google Shape;374;p25"/>
          <p:cNvCxnSpPr/>
          <p:nvPr/>
        </p:nvCxnSpPr>
        <p:spPr>
          <a:xfrm rot="10800000">
            <a:off x="2553475" y="4562175"/>
            <a:ext cx="2025900" cy="8400"/>
          </a:xfrm>
          <a:prstGeom prst="straightConnector1">
            <a:avLst/>
          </a:prstGeom>
          <a:noFill/>
          <a:ln cap="flat" cmpd="sng" w="9525">
            <a:solidFill>
              <a:srgbClr val="000000"/>
            </a:solidFill>
            <a:prstDash val="solid"/>
            <a:round/>
            <a:headEnd len="med" w="med" type="none"/>
            <a:tailEnd len="med" w="med" type="none"/>
          </a:ln>
        </p:spPr>
      </p:cxnSp>
      <p:cxnSp>
        <p:nvCxnSpPr>
          <p:cNvPr id="375" name="Google Shape;375;p25"/>
          <p:cNvCxnSpPr/>
          <p:nvPr/>
        </p:nvCxnSpPr>
        <p:spPr>
          <a:xfrm rot="10800000">
            <a:off x="2568200" y="4546100"/>
            <a:ext cx="2007600" cy="9000"/>
          </a:xfrm>
          <a:prstGeom prst="straightConnector1">
            <a:avLst/>
          </a:prstGeom>
          <a:noFill/>
          <a:ln cap="flat" cmpd="sng" w="9525">
            <a:solidFill>
              <a:srgbClr val="000000"/>
            </a:solidFill>
            <a:prstDash val="solid"/>
            <a:round/>
            <a:headEnd len="med" w="med" type="none"/>
            <a:tailEnd len="med" w="med" type="none"/>
          </a:ln>
        </p:spPr>
      </p:cxnSp>
      <p:cxnSp>
        <p:nvCxnSpPr>
          <p:cNvPr id="376" name="Google Shape;376;p25"/>
          <p:cNvCxnSpPr/>
          <p:nvPr/>
        </p:nvCxnSpPr>
        <p:spPr>
          <a:xfrm flipH="1">
            <a:off x="2573193" y="1527367"/>
            <a:ext cx="900" cy="3018000"/>
          </a:xfrm>
          <a:prstGeom prst="straightConnector1">
            <a:avLst/>
          </a:prstGeom>
          <a:noFill/>
          <a:ln cap="flat" cmpd="sng" w="9525">
            <a:solidFill>
              <a:srgbClr val="000000"/>
            </a:solidFill>
            <a:prstDash val="solid"/>
            <a:round/>
            <a:headEnd len="med" w="med" type="none"/>
            <a:tailEnd len="med" w="med" type="none"/>
          </a:ln>
        </p:spPr>
      </p:cxnSp>
      <p:cxnSp>
        <p:nvCxnSpPr>
          <p:cNvPr id="377" name="Google Shape;377;p25"/>
          <p:cNvCxnSpPr/>
          <p:nvPr/>
        </p:nvCxnSpPr>
        <p:spPr>
          <a:xfrm flipH="1">
            <a:off x="2456454" y="2240023"/>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78" name="Google Shape;378;p25"/>
          <p:cNvCxnSpPr/>
          <p:nvPr/>
        </p:nvCxnSpPr>
        <p:spPr>
          <a:xfrm flipH="1">
            <a:off x="2472224" y="2259073"/>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79" name="Google Shape;379;p25"/>
          <p:cNvCxnSpPr/>
          <p:nvPr/>
        </p:nvCxnSpPr>
        <p:spPr>
          <a:xfrm flipH="1">
            <a:off x="2486781" y="2278123"/>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80" name="Google Shape;380;p25"/>
          <p:cNvCxnSpPr/>
          <p:nvPr/>
        </p:nvCxnSpPr>
        <p:spPr>
          <a:xfrm flipH="1">
            <a:off x="2502552" y="2297173"/>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81" name="Google Shape;381;p25"/>
          <p:cNvCxnSpPr/>
          <p:nvPr/>
        </p:nvCxnSpPr>
        <p:spPr>
          <a:xfrm flipH="1">
            <a:off x="2518322" y="2316223"/>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82" name="Google Shape;382;p25"/>
          <p:cNvCxnSpPr/>
          <p:nvPr/>
        </p:nvCxnSpPr>
        <p:spPr>
          <a:xfrm flipH="1">
            <a:off x="2534092" y="2335273"/>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83" name="Google Shape;383;p25"/>
          <p:cNvCxnSpPr/>
          <p:nvPr/>
        </p:nvCxnSpPr>
        <p:spPr>
          <a:xfrm flipH="1">
            <a:off x="2551075" y="2354323"/>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84" name="Google Shape;384;p25"/>
          <p:cNvCxnSpPr/>
          <p:nvPr/>
        </p:nvCxnSpPr>
        <p:spPr>
          <a:xfrm flipH="1">
            <a:off x="2570485" y="2373373"/>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85" name="Google Shape;385;p25"/>
          <p:cNvCxnSpPr/>
          <p:nvPr/>
        </p:nvCxnSpPr>
        <p:spPr>
          <a:xfrm flipH="1">
            <a:off x="2456454" y="295925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86" name="Google Shape;386;p25"/>
          <p:cNvCxnSpPr/>
          <p:nvPr/>
        </p:nvCxnSpPr>
        <p:spPr>
          <a:xfrm flipH="1">
            <a:off x="2472224" y="297830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87" name="Google Shape;387;p25"/>
          <p:cNvCxnSpPr/>
          <p:nvPr/>
        </p:nvCxnSpPr>
        <p:spPr>
          <a:xfrm flipH="1">
            <a:off x="2486781" y="299735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88" name="Google Shape;388;p25"/>
          <p:cNvCxnSpPr/>
          <p:nvPr/>
        </p:nvCxnSpPr>
        <p:spPr>
          <a:xfrm flipH="1">
            <a:off x="2502552" y="301640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89" name="Google Shape;389;p25"/>
          <p:cNvCxnSpPr/>
          <p:nvPr/>
        </p:nvCxnSpPr>
        <p:spPr>
          <a:xfrm flipH="1">
            <a:off x="2518322" y="303545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90" name="Google Shape;390;p25"/>
          <p:cNvCxnSpPr/>
          <p:nvPr/>
        </p:nvCxnSpPr>
        <p:spPr>
          <a:xfrm flipH="1">
            <a:off x="2534092" y="305450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91" name="Google Shape;391;p25"/>
          <p:cNvCxnSpPr/>
          <p:nvPr/>
        </p:nvCxnSpPr>
        <p:spPr>
          <a:xfrm flipH="1">
            <a:off x="2551075" y="307355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92" name="Google Shape;392;p25"/>
          <p:cNvCxnSpPr/>
          <p:nvPr/>
        </p:nvCxnSpPr>
        <p:spPr>
          <a:xfrm flipH="1">
            <a:off x="2570485" y="309260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93" name="Google Shape;393;p25"/>
          <p:cNvCxnSpPr/>
          <p:nvPr/>
        </p:nvCxnSpPr>
        <p:spPr>
          <a:xfrm flipH="1">
            <a:off x="2456454" y="336792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94" name="Google Shape;394;p25"/>
          <p:cNvCxnSpPr/>
          <p:nvPr/>
        </p:nvCxnSpPr>
        <p:spPr>
          <a:xfrm flipH="1">
            <a:off x="2472224" y="338697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95" name="Google Shape;395;p25"/>
          <p:cNvCxnSpPr/>
          <p:nvPr/>
        </p:nvCxnSpPr>
        <p:spPr>
          <a:xfrm flipH="1">
            <a:off x="2486781" y="340602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96" name="Google Shape;396;p25"/>
          <p:cNvCxnSpPr/>
          <p:nvPr/>
        </p:nvCxnSpPr>
        <p:spPr>
          <a:xfrm flipH="1">
            <a:off x="2502552" y="342507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97" name="Google Shape;397;p25"/>
          <p:cNvCxnSpPr/>
          <p:nvPr/>
        </p:nvCxnSpPr>
        <p:spPr>
          <a:xfrm flipH="1">
            <a:off x="2518322" y="344412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98" name="Google Shape;398;p25"/>
          <p:cNvCxnSpPr/>
          <p:nvPr/>
        </p:nvCxnSpPr>
        <p:spPr>
          <a:xfrm flipH="1">
            <a:off x="2534092" y="346317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399" name="Google Shape;399;p25"/>
          <p:cNvCxnSpPr/>
          <p:nvPr/>
        </p:nvCxnSpPr>
        <p:spPr>
          <a:xfrm flipH="1">
            <a:off x="2551075" y="348222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00" name="Google Shape;400;p25"/>
          <p:cNvCxnSpPr/>
          <p:nvPr/>
        </p:nvCxnSpPr>
        <p:spPr>
          <a:xfrm flipH="1">
            <a:off x="2570485" y="350127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01" name="Google Shape;401;p25"/>
          <p:cNvCxnSpPr/>
          <p:nvPr/>
        </p:nvCxnSpPr>
        <p:spPr>
          <a:xfrm flipH="1">
            <a:off x="2456454" y="3766899"/>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02" name="Google Shape;402;p25"/>
          <p:cNvCxnSpPr/>
          <p:nvPr/>
        </p:nvCxnSpPr>
        <p:spPr>
          <a:xfrm flipH="1">
            <a:off x="2472224" y="3785949"/>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03" name="Google Shape;403;p25"/>
          <p:cNvCxnSpPr/>
          <p:nvPr/>
        </p:nvCxnSpPr>
        <p:spPr>
          <a:xfrm flipH="1">
            <a:off x="2486781" y="3804999"/>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04" name="Google Shape;404;p25"/>
          <p:cNvCxnSpPr/>
          <p:nvPr/>
        </p:nvCxnSpPr>
        <p:spPr>
          <a:xfrm flipH="1">
            <a:off x="2502552" y="3824049"/>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05" name="Google Shape;405;p25"/>
          <p:cNvCxnSpPr/>
          <p:nvPr/>
        </p:nvCxnSpPr>
        <p:spPr>
          <a:xfrm flipH="1">
            <a:off x="2520703" y="3843099"/>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06" name="Google Shape;406;p25"/>
          <p:cNvCxnSpPr/>
          <p:nvPr/>
        </p:nvCxnSpPr>
        <p:spPr>
          <a:xfrm flipH="1">
            <a:off x="2536473" y="3862149"/>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07" name="Google Shape;407;p25"/>
          <p:cNvCxnSpPr/>
          <p:nvPr/>
        </p:nvCxnSpPr>
        <p:spPr>
          <a:xfrm flipH="1">
            <a:off x="2551075" y="3881199"/>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08" name="Google Shape;408;p25"/>
          <p:cNvCxnSpPr/>
          <p:nvPr/>
        </p:nvCxnSpPr>
        <p:spPr>
          <a:xfrm flipH="1">
            <a:off x="2570485" y="3900249"/>
            <a:ext cx="1149000" cy="5700"/>
          </a:xfrm>
          <a:prstGeom prst="straightConnector1">
            <a:avLst/>
          </a:prstGeom>
          <a:noFill/>
          <a:ln cap="flat" cmpd="sng" w="9525">
            <a:solidFill>
              <a:srgbClr val="000000"/>
            </a:solidFill>
            <a:prstDash val="solid"/>
            <a:round/>
            <a:headEnd len="med" w="med" type="none"/>
            <a:tailEnd len="med" w="med" type="none"/>
          </a:ln>
        </p:spPr>
      </p:cxnSp>
      <p:sp>
        <p:nvSpPr>
          <p:cNvPr id="409" name="Google Shape;409;p25"/>
          <p:cNvSpPr/>
          <p:nvPr/>
        </p:nvSpPr>
        <p:spPr>
          <a:xfrm rot="3448897">
            <a:off x="3499241" y="3859528"/>
            <a:ext cx="419108" cy="10478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0" name="Google Shape;410;p25"/>
          <p:cNvCxnSpPr/>
          <p:nvPr/>
        </p:nvCxnSpPr>
        <p:spPr>
          <a:xfrm flipH="1">
            <a:off x="2457645" y="139409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11" name="Google Shape;411;p25"/>
          <p:cNvCxnSpPr/>
          <p:nvPr/>
        </p:nvCxnSpPr>
        <p:spPr>
          <a:xfrm flipH="1">
            <a:off x="2473415" y="141314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12" name="Google Shape;412;p25"/>
          <p:cNvCxnSpPr/>
          <p:nvPr/>
        </p:nvCxnSpPr>
        <p:spPr>
          <a:xfrm flipH="1">
            <a:off x="2487972" y="143219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13" name="Google Shape;413;p25"/>
          <p:cNvCxnSpPr/>
          <p:nvPr/>
        </p:nvCxnSpPr>
        <p:spPr>
          <a:xfrm flipH="1">
            <a:off x="2503742" y="145124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14" name="Google Shape;414;p25"/>
          <p:cNvCxnSpPr/>
          <p:nvPr/>
        </p:nvCxnSpPr>
        <p:spPr>
          <a:xfrm flipH="1">
            <a:off x="2519512" y="147029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15" name="Google Shape;415;p25"/>
          <p:cNvCxnSpPr/>
          <p:nvPr/>
        </p:nvCxnSpPr>
        <p:spPr>
          <a:xfrm flipH="1">
            <a:off x="2535282" y="148934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16" name="Google Shape;416;p25"/>
          <p:cNvCxnSpPr/>
          <p:nvPr/>
        </p:nvCxnSpPr>
        <p:spPr>
          <a:xfrm flipH="1">
            <a:off x="2552266" y="150839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17" name="Google Shape;417;p25"/>
          <p:cNvCxnSpPr/>
          <p:nvPr/>
        </p:nvCxnSpPr>
        <p:spPr>
          <a:xfrm flipH="1">
            <a:off x="2571675" y="152744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18" name="Google Shape;418;p25"/>
          <p:cNvCxnSpPr/>
          <p:nvPr/>
        </p:nvCxnSpPr>
        <p:spPr>
          <a:xfrm>
            <a:off x="5538902" y="183134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19" name="Google Shape;419;p25"/>
          <p:cNvCxnSpPr/>
          <p:nvPr/>
        </p:nvCxnSpPr>
        <p:spPr>
          <a:xfrm>
            <a:off x="5523132" y="185039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20" name="Google Shape;420;p25"/>
          <p:cNvCxnSpPr/>
          <p:nvPr/>
        </p:nvCxnSpPr>
        <p:spPr>
          <a:xfrm>
            <a:off x="5508575" y="186944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21" name="Google Shape;421;p25"/>
          <p:cNvCxnSpPr/>
          <p:nvPr/>
        </p:nvCxnSpPr>
        <p:spPr>
          <a:xfrm>
            <a:off x="5492805" y="188849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22" name="Google Shape;422;p25"/>
          <p:cNvCxnSpPr/>
          <p:nvPr/>
        </p:nvCxnSpPr>
        <p:spPr>
          <a:xfrm>
            <a:off x="5477035" y="190754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23" name="Google Shape;423;p25"/>
          <p:cNvCxnSpPr/>
          <p:nvPr/>
        </p:nvCxnSpPr>
        <p:spPr>
          <a:xfrm>
            <a:off x="5461264" y="192659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24" name="Google Shape;424;p25"/>
          <p:cNvCxnSpPr/>
          <p:nvPr/>
        </p:nvCxnSpPr>
        <p:spPr>
          <a:xfrm>
            <a:off x="5444281" y="194564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25" name="Google Shape;425;p25"/>
          <p:cNvCxnSpPr/>
          <p:nvPr/>
        </p:nvCxnSpPr>
        <p:spPr>
          <a:xfrm>
            <a:off x="5424872" y="196469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26" name="Google Shape;426;p25"/>
          <p:cNvCxnSpPr/>
          <p:nvPr/>
        </p:nvCxnSpPr>
        <p:spPr>
          <a:xfrm flipH="1">
            <a:off x="6682956" y="1401375"/>
            <a:ext cx="1800" cy="3258300"/>
          </a:xfrm>
          <a:prstGeom prst="straightConnector1">
            <a:avLst/>
          </a:prstGeom>
          <a:noFill/>
          <a:ln cap="flat" cmpd="sng" w="9525">
            <a:solidFill>
              <a:srgbClr val="000000"/>
            </a:solidFill>
            <a:prstDash val="solid"/>
            <a:round/>
            <a:headEnd len="med" w="med" type="none"/>
            <a:tailEnd len="med" w="med" type="none"/>
          </a:ln>
        </p:spPr>
      </p:cxnSp>
      <p:cxnSp>
        <p:nvCxnSpPr>
          <p:cNvPr id="427" name="Google Shape;427;p25"/>
          <p:cNvCxnSpPr/>
          <p:nvPr/>
        </p:nvCxnSpPr>
        <p:spPr>
          <a:xfrm>
            <a:off x="6668106" y="1418025"/>
            <a:ext cx="600" cy="3225000"/>
          </a:xfrm>
          <a:prstGeom prst="straightConnector1">
            <a:avLst/>
          </a:prstGeom>
          <a:noFill/>
          <a:ln cap="flat" cmpd="sng" w="9525">
            <a:solidFill>
              <a:srgbClr val="000000"/>
            </a:solidFill>
            <a:prstDash val="solid"/>
            <a:round/>
            <a:headEnd len="med" w="med" type="none"/>
            <a:tailEnd len="med" w="med" type="none"/>
          </a:ln>
        </p:spPr>
      </p:cxnSp>
      <p:cxnSp>
        <p:nvCxnSpPr>
          <p:cNvPr id="428" name="Google Shape;428;p25"/>
          <p:cNvCxnSpPr/>
          <p:nvPr/>
        </p:nvCxnSpPr>
        <p:spPr>
          <a:xfrm flipH="1">
            <a:off x="6652064" y="1439044"/>
            <a:ext cx="600" cy="3189600"/>
          </a:xfrm>
          <a:prstGeom prst="straightConnector1">
            <a:avLst/>
          </a:prstGeom>
          <a:noFill/>
          <a:ln cap="flat" cmpd="sng" w="9525">
            <a:solidFill>
              <a:srgbClr val="000000"/>
            </a:solidFill>
            <a:prstDash val="solid"/>
            <a:round/>
            <a:headEnd len="med" w="med" type="none"/>
            <a:tailEnd len="med" w="med" type="none"/>
          </a:ln>
        </p:spPr>
      </p:cxnSp>
      <p:cxnSp>
        <p:nvCxnSpPr>
          <p:cNvPr id="429" name="Google Shape;429;p25"/>
          <p:cNvCxnSpPr/>
          <p:nvPr/>
        </p:nvCxnSpPr>
        <p:spPr>
          <a:xfrm>
            <a:off x="6636893" y="1455442"/>
            <a:ext cx="900" cy="3156600"/>
          </a:xfrm>
          <a:prstGeom prst="straightConnector1">
            <a:avLst/>
          </a:prstGeom>
          <a:noFill/>
          <a:ln cap="flat" cmpd="sng" w="9525">
            <a:solidFill>
              <a:srgbClr val="000000"/>
            </a:solidFill>
            <a:prstDash val="solid"/>
            <a:round/>
            <a:headEnd len="med" w="med" type="none"/>
            <a:tailEnd len="med" w="med" type="none"/>
          </a:ln>
        </p:spPr>
      </p:cxnSp>
      <p:cxnSp>
        <p:nvCxnSpPr>
          <p:cNvPr id="430" name="Google Shape;430;p25"/>
          <p:cNvCxnSpPr/>
          <p:nvPr/>
        </p:nvCxnSpPr>
        <p:spPr>
          <a:xfrm>
            <a:off x="6621123" y="1471839"/>
            <a:ext cx="0" cy="3123600"/>
          </a:xfrm>
          <a:prstGeom prst="straightConnector1">
            <a:avLst/>
          </a:prstGeom>
          <a:noFill/>
          <a:ln cap="flat" cmpd="sng" w="9525">
            <a:solidFill>
              <a:srgbClr val="000000"/>
            </a:solidFill>
            <a:prstDash val="solid"/>
            <a:round/>
            <a:headEnd len="med" w="med" type="none"/>
            <a:tailEnd len="med" w="med" type="none"/>
          </a:ln>
        </p:spPr>
      </p:cxnSp>
      <p:cxnSp>
        <p:nvCxnSpPr>
          <p:cNvPr id="431" name="Google Shape;431;p25"/>
          <p:cNvCxnSpPr/>
          <p:nvPr/>
        </p:nvCxnSpPr>
        <p:spPr>
          <a:xfrm>
            <a:off x="6603806" y="1493050"/>
            <a:ext cx="600" cy="3087900"/>
          </a:xfrm>
          <a:prstGeom prst="straightConnector1">
            <a:avLst/>
          </a:prstGeom>
          <a:noFill/>
          <a:ln cap="flat" cmpd="sng" w="9525">
            <a:solidFill>
              <a:srgbClr val="000000"/>
            </a:solidFill>
            <a:prstDash val="solid"/>
            <a:round/>
            <a:headEnd len="med" w="med" type="none"/>
            <a:tailEnd len="med" w="med" type="none"/>
          </a:ln>
        </p:spPr>
      </p:cxnSp>
      <p:cxnSp>
        <p:nvCxnSpPr>
          <p:cNvPr id="432" name="Google Shape;432;p25"/>
          <p:cNvCxnSpPr/>
          <p:nvPr/>
        </p:nvCxnSpPr>
        <p:spPr>
          <a:xfrm>
            <a:off x="6587131" y="1509725"/>
            <a:ext cx="600" cy="3054600"/>
          </a:xfrm>
          <a:prstGeom prst="straightConnector1">
            <a:avLst/>
          </a:prstGeom>
          <a:noFill/>
          <a:ln cap="flat" cmpd="sng" w="9525">
            <a:solidFill>
              <a:srgbClr val="000000"/>
            </a:solidFill>
            <a:prstDash val="solid"/>
            <a:round/>
            <a:headEnd len="med" w="med" type="none"/>
            <a:tailEnd len="med" w="med" type="none"/>
          </a:ln>
        </p:spPr>
      </p:cxnSp>
      <p:cxnSp>
        <p:nvCxnSpPr>
          <p:cNvPr id="433" name="Google Shape;433;p25"/>
          <p:cNvCxnSpPr/>
          <p:nvPr/>
        </p:nvCxnSpPr>
        <p:spPr>
          <a:xfrm flipH="1" rot="10800000">
            <a:off x="4567581" y="4658600"/>
            <a:ext cx="2120400" cy="8400"/>
          </a:xfrm>
          <a:prstGeom prst="straightConnector1">
            <a:avLst/>
          </a:prstGeom>
          <a:noFill/>
          <a:ln cap="flat" cmpd="sng" w="9525">
            <a:solidFill>
              <a:srgbClr val="000000"/>
            </a:solidFill>
            <a:prstDash val="solid"/>
            <a:round/>
            <a:headEnd len="med" w="med" type="none"/>
            <a:tailEnd len="med" w="med" type="none"/>
          </a:ln>
        </p:spPr>
      </p:cxnSp>
      <p:cxnSp>
        <p:nvCxnSpPr>
          <p:cNvPr id="434" name="Google Shape;434;p25"/>
          <p:cNvCxnSpPr/>
          <p:nvPr/>
        </p:nvCxnSpPr>
        <p:spPr>
          <a:xfrm flipH="1" rot="10800000">
            <a:off x="4565206" y="4642525"/>
            <a:ext cx="2108100" cy="10200"/>
          </a:xfrm>
          <a:prstGeom prst="straightConnector1">
            <a:avLst/>
          </a:prstGeom>
          <a:noFill/>
          <a:ln cap="flat" cmpd="sng" w="9525">
            <a:solidFill>
              <a:srgbClr val="000000"/>
            </a:solidFill>
            <a:prstDash val="solid"/>
            <a:round/>
            <a:headEnd len="med" w="med" type="none"/>
            <a:tailEnd len="med" w="med" type="none"/>
          </a:ln>
        </p:spPr>
      </p:cxnSp>
      <p:cxnSp>
        <p:nvCxnSpPr>
          <p:cNvPr id="435" name="Google Shape;435;p25"/>
          <p:cNvCxnSpPr/>
          <p:nvPr/>
        </p:nvCxnSpPr>
        <p:spPr>
          <a:xfrm flipH="1" rot="10800000">
            <a:off x="4563781" y="4626475"/>
            <a:ext cx="2093700" cy="8400"/>
          </a:xfrm>
          <a:prstGeom prst="straightConnector1">
            <a:avLst/>
          </a:prstGeom>
          <a:noFill/>
          <a:ln cap="flat" cmpd="sng" w="9525">
            <a:solidFill>
              <a:srgbClr val="000000"/>
            </a:solidFill>
            <a:prstDash val="solid"/>
            <a:round/>
            <a:headEnd len="med" w="med" type="none"/>
            <a:tailEnd len="med" w="med" type="none"/>
          </a:ln>
        </p:spPr>
      </p:cxnSp>
      <p:cxnSp>
        <p:nvCxnSpPr>
          <p:cNvPr id="436" name="Google Shape;436;p25"/>
          <p:cNvCxnSpPr/>
          <p:nvPr/>
        </p:nvCxnSpPr>
        <p:spPr>
          <a:xfrm flipH="1" rot="10800000">
            <a:off x="4566156" y="4610375"/>
            <a:ext cx="2075700" cy="9000"/>
          </a:xfrm>
          <a:prstGeom prst="straightConnector1">
            <a:avLst/>
          </a:prstGeom>
          <a:noFill/>
          <a:ln cap="flat" cmpd="sng" w="9525">
            <a:solidFill>
              <a:srgbClr val="000000"/>
            </a:solidFill>
            <a:prstDash val="solid"/>
            <a:round/>
            <a:headEnd len="med" w="med" type="none"/>
            <a:tailEnd len="med" w="med" type="none"/>
          </a:ln>
        </p:spPr>
      </p:cxnSp>
      <p:cxnSp>
        <p:nvCxnSpPr>
          <p:cNvPr id="437" name="Google Shape;437;p25"/>
          <p:cNvCxnSpPr/>
          <p:nvPr/>
        </p:nvCxnSpPr>
        <p:spPr>
          <a:xfrm flipH="1" rot="10800000">
            <a:off x="4564981" y="4594325"/>
            <a:ext cx="2058600" cy="8400"/>
          </a:xfrm>
          <a:prstGeom prst="straightConnector1">
            <a:avLst/>
          </a:prstGeom>
          <a:noFill/>
          <a:ln cap="flat" cmpd="sng" w="9525">
            <a:solidFill>
              <a:srgbClr val="000000"/>
            </a:solidFill>
            <a:prstDash val="solid"/>
            <a:round/>
            <a:headEnd len="med" w="med" type="none"/>
            <a:tailEnd len="med" w="med" type="none"/>
          </a:ln>
        </p:spPr>
      </p:cxnSp>
      <p:cxnSp>
        <p:nvCxnSpPr>
          <p:cNvPr id="438" name="Google Shape;438;p25"/>
          <p:cNvCxnSpPr/>
          <p:nvPr/>
        </p:nvCxnSpPr>
        <p:spPr>
          <a:xfrm flipH="1" rot="10800000">
            <a:off x="4563781" y="4578250"/>
            <a:ext cx="2044200" cy="9000"/>
          </a:xfrm>
          <a:prstGeom prst="straightConnector1">
            <a:avLst/>
          </a:prstGeom>
          <a:noFill/>
          <a:ln cap="flat" cmpd="sng" w="9525">
            <a:solidFill>
              <a:srgbClr val="000000"/>
            </a:solidFill>
            <a:prstDash val="solid"/>
            <a:round/>
            <a:headEnd len="med" w="med" type="none"/>
            <a:tailEnd len="med" w="med" type="none"/>
          </a:ln>
        </p:spPr>
      </p:cxnSp>
      <p:cxnSp>
        <p:nvCxnSpPr>
          <p:cNvPr id="439" name="Google Shape;439;p25"/>
          <p:cNvCxnSpPr/>
          <p:nvPr/>
        </p:nvCxnSpPr>
        <p:spPr>
          <a:xfrm flipH="1" rot="10800000">
            <a:off x="4564981" y="4562175"/>
            <a:ext cx="2025900" cy="8400"/>
          </a:xfrm>
          <a:prstGeom prst="straightConnector1">
            <a:avLst/>
          </a:prstGeom>
          <a:noFill/>
          <a:ln cap="flat" cmpd="sng" w="9525">
            <a:solidFill>
              <a:srgbClr val="000000"/>
            </a:solidFill>
            <a:prstDash val="solid"/>
            <a:round/>
            <a:headEnd len="med" w="med" type="none"/>
            <a:tailEnd len="med" w="med" type="none"/>
          </a:ln>
        </p:spPr>
      </p:cxnSp>
      <p:cxnSp>
        <p:nvCxnSpPr>
          <p:cNvPr id="440" name="Google Shape;440;p25"/>
          <p:cNvCxnSpPr/>
          <p:nvPr/>
        </p:nvCxnSpPr>
        <p:spPr>
          <a:xfrm flipH="1" rot="10800000">
            <a:off x="4568556" y="4546100"/>
            <a:ext cx="2007600" cy="9000"/>
          </a:xfrm>
          <a:prstGeom prst="straightConnector1">
            <a:avLst/>
          </a:prstGeom>
          <a:noFill/>
          <a:ln cap="flat" cmpd="sng" w="9525">
            <a:solidFill>
              <a:srgbClr val="000000"/>
            </a:solidFill>
            <a:prstDash val="solid"/>
            <a:round/>
            <a:headEnd len="med" w="med" type="none"/>
            <a:tailEnd len="med" w="med" type="none"/>
          </a:ln>
        </p:spPr>
      </p:cxnSp>
      <p:cxnSp>
        <p:nvCxnSpPr>
          <p:cNvPr id="441" name="Google Shape;441;p25"/>
          <p:cNvCxnSpPr/>
          <p:nvPr/>
        </p:nvCxnSpPr>
        <p:spPr>
          <a:xfrm>
            <a:off x="6570264" y="1527367"/>
            <a:ext cx="900" cy="3018000"/>
          </a:xfrm>
          <a:prstGeom prst="straightConnector1">
            <a:avLst/>
          </a:prstGeom>
          <a:noFill/>
          <a:ln cap="flat" cmpd="sng" w="9525">
            <a:solidFill>
              <a:srgbClr val="000000"/>
            </a:solidFill>
            <a:prstDash val="solid"/>
            <a:round/>
            <a:headEnd len="med" w="med" type="none"/>
            <a:tailEnd len="med" w="med" type="none"/>
          </a:ln>
        </p:spPr>
      </p:cxnSp>
      <p:cxnSp>
        <p:nvCxnSpPr>
          <p:cNvPr id="442" name="Google Shape;442;p25"/>
          <p:cNvCxnSpPr/>
          <p:nvPr/>
        </p:nvCxnSpPr>
        <p:spPr>
          <a:xfrm>
            <a:off x="5538902" y="2240023"/>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43" name="Google Shape;443;p25"/>
          <p:cNvCxnSpPr/>
          <p:nvPr/>
        </p:nvCxnSpPr>
        <p:spPr>
          <a:xfrm>
            <a:off x="5523132" y="2259073"/>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44" name="Google Shape;444;p25"/>
          <p:cNvCxnSpPr/>
          <p:nvPr/>
        </p:nvCxnSpPr>
        <p:spPr>
          <a:xfrm>
            <a:off x="5508575" y="2278123"/>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45" name="Google Shape;445;p25"/>
          <p:cNvCxnSpPr/>
          <p:nvPr/>
        </p:nvCxnSpPr>
        <p:spPr>
          <a:xfrm>
            <a:off x="5492805" y="2297173"/>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46" name="Google Shape;446;p25"/>
          <p:cNvCxnSpPr/>
          <p:nvPr/>
        </p:nvCxnSpPr>
        <p:spPr>
          <a:xfrm>
            <a:off x="5477035" y="2316223"/>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47" name="Google Shape;447;p25"/>
          <p:cNvCxnSpPr/>
          <p:nvPr/>
        </p:nvCxnSpPr>
        <p:spPr>
          <a:xfrm>
            <a:off x="5461264" y="2335273"/>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48" name="Google Shape;448;p25"/>
          <p:cNvCxnSpPr/>
          <p:nvPr/>
        </p:nvCxnSpPr>
        <p:spPr>
          <a:xfrm>
            <a:off x="5444281" y="2354323"/>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49" name="Google Shape;449;p25"/>
          <p:cNvCxnSpPr/>
          <p:nvPr/>
        </p:nvCxnSpPr>
        <p:spPr>
          <a:xfrm>
            <a:off x="5424872" y="2373373"/>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50" name="Google Shape;450;p25"/>
          <p:cNvCxnSpPr/>
          <p:nvPr/>
        </p:nvCxnSpPr>
        <p:spPr>
          <a:xfrm>
            <a:off x="5538902" y="295925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51" name="Google Shape;451;p25"/>
          <p:cNvCxnSpPr/>
          <p:nvPr/>
        </p:nvCxnSpPr>
        <p:spPr>
          <a:xfrm>
            <a:off x="5523132" y="297830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52" name="Google Shape;452;p25"/>
          <p:cNvCxnSpPr/>
          <p:nvPr/>
        </p:nvCxnSpPr>
        <p:spPr>
          <a:xfrm>
            <a:off x="5508575" y="299735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53" name="Google Shape;453;p25"/>
          <p:cNvCxnSpPr/>
          <p:nvPr/>
        </p:nvCxnSpPr>
        <p:spPr>
          <a:xfrm>
            <a:off x="5492805" y="301640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54" name="Google Shape;454;p25"/>
          <p:cNvCxnSpPr/>
          <p:nvPr/>
        </p:nvCxnSpPr>
        <p:spPr>
          <a:xfrm>
            <a:off x="5477035" y="303545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55" name="Google Shape;455;p25"/>
          <p:cNvCxnSpPr/>
          <p:nvPr/>
        </p:nvCxnSpPr>
        <p:spPr>
          <a:xfrm>
            <a:off x="5461264" y="305450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56" name="Google Shape;456;p25"/>
          <p:cNvCxnSpPr/>
          <p:nvPr/>
        </p:nvCxnSpPr>
        <p:spPr>
          <a:xfrm>
            <a:off x="5444281" y="307355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57" name="Google Shape;457;p25"/>
          <p:cNvCxnSpPr/>
          <p:nvPr/>
        </p:nvCxnSpPr>
        <p:spPr>
          <a:xfrm>
            <a:off x="5424872" y="309260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58" name="Google Shape;458;p25"/>
          <p:cNvCxnSpPr/>
          <p:nvPr/>
        </p:nvCxnSpPr>
        <p:spPr>
          <a:xfrm>
            <a:off x="5538902" y="336792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59" name="Google Shape;459;p25"/>
          <p:cNvCxnSpPr/>
          <p:nvPr/>
        </p:nvCxnSpPr>
        <p:spPr>
          <a:xfrm>
            <a:off x="5523132" y="338697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60" name="Google Shape;460;p25"/>
          <p:cNvCxnSpPr/>
          <p:nvPr/>
        </p:nvCxnSpPr>
        <p:spPr>
          <a:xfrm>
            <a:off x="5508575" y="340602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61" name="Google Shape;461;p25"/>
          <p:cNvCxnSpPr/>
          <p:nvPr/>
        </p:nvCxnSpPr>
        <p:spPr>
          <a:xfrm>
            <a:off x="5492805" y="342507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62" name="Google Shape;462;p25"/>
          <p:cNvCxnSpPr/>
          <p:nvPr/>
        </p:nvCxnSpPr>
        <p:spPr>
          <a:xfrm>
            <a:off x="5477035" y="344412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63" name="Google Shape;463;p25"/>
          <p:cNvCxnSpPr/>
          <p:nvPr/>
        </p:nvCxnSpPr>
        <p:spPr>
          <a:xfrm>
            <a:off x="5461264" y="346317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64" name="Google Shape;464;p25"/>
          <p:cNvCxnSpPr/>
          <p:nvPr/>
        </p:nvCxnSpPr>
        <p:spPr>
          <a:xfrm>
            <a:off x="5444281" y="348222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65" name="Google Shape;465;p25"/>
          <p:cNvCxnSpPr/>
          <p:nvPr/>
        </p:nvCxnSpPr>
        <p:spPr>
          <a:xfrm>
            <a:off x="5424872" y="350127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66" name="Google Shape;466;p25"/>
          <p:cNvCxnSpPr/>
          <p:nvPr/>
        </p:nvCxnSpPr>
        <p:spPr>
          <a:xfrm>
            <a:off x="5538902" y="3766899"/>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67" name="Google Shape;467;p25"/>
          <p:cNvCxnSpPr/>
          <p:nvPr/>
        </p:nvCxnSpPr>
        <p:spPr>
          <a:xfrm>
            <a:off x="5523132" y="3785949"/>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68" name="Google Shape;468;p25"/>
          <p:cNvCxnSpPr/>
          <p:nvPr/>
        </p:nvCxnSpPr>
        <p:spPr>
          <a:xfrm>
            <a:off x="5508575" y="3804999"/>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69" name="Google Shape;469;p25"/>
          <p:cNvCxnSpPr/>
          <p:nvPr/>
        </p:nvCxnSpPr>
        <p:spPr>
          <a:xfrm>
            <a:off x="5492805" y="3824049"/>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70" name="Google Shape;470;p25"/>
          <p:cNvCxnSpPr/>
          <p:nvPr/>
        </p:nvCxnSpPr>
        <p:spPr>
          <a:xfrm>
            <a:off x="5474653" y="3843099"/>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71" name="Google Shape;471;p25"/>
          <p:cNvCxnSpPr/>
          <p:nvPr/>
        </p:nvCxnSpPr>
        <p:spPr>
          <a:xfrm>
            <a:off x="5458883" y="3862149"/>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72" name="Google Shape;472;p25"/>
          <p:cNvCxnSpPr/>
          <p:nvPr/>
        </p:nvCxnSpPr>
        <p:spPr>
          <a:xfrm>
            <a:off x="5444281" y="3881199"/>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73" name="Google Shape;473;p25"/>
          <p:cNvCxnSpPr/>
          <p:nvPr/>
        </p:nvCxnSpPr>
        <p:spPr>
          <a:xfrm>
            <a:off x="5424872" y="3900249"/>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74" name="Google Shape;474;p25"/>
          <p:cNvCxnSpPr/>
          <p:nvPr/>
        </p:nvCxnSpPr>
        <p:spPr>
          <a:xfrm>
            <a:off x="5537712" y="139409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75" name="Google Shape;475;p25"/>
          <p:cNvCxnSpPr/>
          <p:nvPr/>
        </p:nvCxnSpPr>
        <p:spPr>
          <a:xfrm>
            <a:off x="5521941" y="141314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76" name="Google Shape;476;p25"/>
          <p:cNvCxnSpPr/>
          <p:nvPr/>
        </p:nvCxnSpPr>
        <p:spPr>
          <a:xfrm>
            <a:off x="5507384" y="143219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77" name="Google Shape;477;p25"/>
          <p:cNvCxnSpPr/>
          <p:nvPr/>
        </p:nvCxnSpPr>
        <p:spPr>
          <a:xfrm>
            <a:off x="5491614" y="145124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78" name="Google Shape;478;p25"/>
          <p:cNvCxnSpPr/>
          <p:nvPr/>
        </p:nvCxnSpPr>
        <p:spPr>
          <a:xfrm>
            <a:off x="5475844" y="147029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79" name="Google Shape;479;p25"/>
          <p:cNvCxnSpPr/>
          <p:nvPr/>
        </p:nvCxnSpPr>
        <p:spPr>
          <a:xfrm>
            <a:off x="5460074" y="148934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80" name="Google Shape;480;p25"/>
          <p:cNvCxnSpPr/>
          <p:nvPr/>
        </p:nvCxnSpPr>
        <p:spPr>
          <a:xfrm>
            <a:off x="5443091" y="150839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81" name="Google Shape;481;p25"/>
          <p:cNvCxnSpPr/>
          <p:nvPr/>
        </p:nvCxnSpPr>
        <p:spPr>
          <a:xfrm>
            <a:off x="5423681" y="1527445"/>
            <a:ext cx="1149000" cy="5700"/>
          </a:xfrm>
          <a:prstGeom prst="straightConnector1">
            <a:avLst/>
          </a:prstGeom>
          <a:noFill/>
          <a:ln cap="flat" cmpd="sng" w="9525">
            <a:solidFill>
              <a:srgbClr val="000000"/>
            </a:solidFill>
            <a:prstDash val="solid"/>
            <a:round/>
            <a:headEnd len="med" w="med" type="none"/>
            <a:tailEnd len="med" w="med" type="none"/>
          </a:ln>
        </p:spPr>
      </p:cxnSp>
      <p:sp>
        <p:nvSpPr>
          <p:cNvPr id="482" name="Google Shape;482;p25"/>
          <p:cNvSpPr/>
          <p:nvPr/>
        </p:nvSpPr>
        <p:spPr>
          <a:xfrm flipH="1" rot="-3437956">
            <a:off x="5239010" y="3860605"/>
            <a:ext cx="419249" cy="97697"/>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3491106" y="1723309"/>
            <a:ext cx="2161800" cy="375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a:t>
            </a:r>
            <a:endParaRPr sz="1000"/>
          </a:p>
        </p:txBody>
      </p:sp>
      <p:sp>
        <p:nvSpPr>
          <p:cNvPr id="484" name="Google Shape;484;p25"/>
          <p:cNvSpPr/>
          <p:nvPr/>
        </p:nvSpPr>
        <p:spPr>
          <a:xfrm>
            <a:off x="3491106" y="2131985"/>
            <a:ext cx="2161800" cy="375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MBR</a:t>
            </a:r>
            <a:endParaRPr sz="1000"/>
          </a:p>
        </p:txBody>
      </p:sp>
      <p:sp>
        <p:nvSpPr>
          <p:cNvPr id="485" name="Google Shape;485;p25"/>
          <p:cNvSpPr/>
          <p:nvPr/>
        </p:nvSpPr>
        <p:spPr>
          <a:xfrm>
            <a:off x="3491106" y="2851213"/>
            <a:ext cx="2161800" cy="375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sz="1000"/>
          </a:p>
        </p:txBody>
      </p:sp>
      <p:sp>
        <p:nvSpPr>
          <p:cNvPr id="486" name="Google Shape;486;p25"/>
          <p:cNvSpPr/>
          <p:nvPr/>
        </p:nvSpPr>
        <p:spPr>
          <a:xfrm>
            <a:off x="3491106" y="1314632"/>
            <a:ext cx="2161800" cy="375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IR</a:t>
            </a:r>
            <a:endParaRPr sz="1000"/>
          </a:p>
        </p:txBody>
      </p:sp>
      <p:sp>
        <p:nvSpPr>
          <p:cNvPr id="487" name="Google Shape;487;p25"/>
          <p:cNvSpPr/>
          <p:nvPr/>
        </p:nvSpPr>
        <p:spPr>
          <a:xfrm>
            <a:off x="5915025" y="1360175"/>
            <a:ext cx="238200" cy="19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t>
            </a:r>
            <a:endParaRPr sz="1000"/>
          </a:p>
        </p:txBody>
      </p:sp>
      <p:sp>
        <p:nvSpPr>
          <p:cNvPr id="488" name="Google Shape;488;p25"/>
          <p:cNvSpPr/>
          <p:nvPr/>
        </p:nvSpPr>
        <p:spPr>
          <a:xfrm>
            <a:off x="5915025" y="1806951"/>
            <a:ext cx="238200" cy="19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t>
            </a:r>
            <a:endParaRPr sz="1000"/>
          </a:p>
        </p:txBody>
      </p:sp>
      <p:sp>
        <p:nvSpPr>
          <p:cNvPr id="489" name="Google Shape;489;p25"/>
          <p:cNvSpPr/>
          <p:nvPr/>
        </p:nvSpPr>
        <p:spPr>
          <a:xfrm>
            <a:off x="5915025" y="2215628"/>
            <a:ext cx="238200" cy="19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t>
            </a:r>
            <a:endParaRPr sz="1000"/>
          </a:p>
        </p:txBody>
      </p:sp>
      <p:sp>
        <p:nvSpPr>
          <p:cNvPr id="490" name="Google Shape;490;p25"/>
          <p:cNvSpPr/>
          <p:nvPr/>
        </p:nvSpPr>
        <p:spPr>
          <a:xfrm>
            <a:off x="5915025" y="2925330"/>
            <a:ext cx="238200" cy="19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t>
            </a:r>
            <a:endParaRPr sz="1000"/>
          </a:p>
        </p:txBody>
      </p:sp>
      <p:sp>
        <p:nvSpPr>
          <p:cNvPr id="491" name="Google Shape;491;p25"/>
          <p:cNvSpPr/>
          <p:nvPr/>
        </p:nvSpPr>
        <p:spPr>
          <a:xfrm>
            <a:off x="5915025" y="3343532"/>
            <a:ext cx="238200" cy="19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t>
            </a:r>
            <a:endParaRPr sz="1000"/>
          </a:p>
        </p:txBody>
      </p:sp>
      <p:sp>
        <p:nvSpPr>
          <p:cNvPr id="492" name="Google Shape;492;p25"/>
          <p:cNvSpPr/>
          <p:nvPr/>
        </p:nvSpPr>
        <p:spPr>
          <a:xfrm>
            <a:off x="5915025" y="3742503"/>
            <a:ext cx="238200" cy="19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t>
            </a:r>
            <a:endParaRPr sz="1000"/>
          </a:p>
        </p:txBody>
      </p:sp>
      <p:cxnSp>
        <p:nvCxnSpPr>
          <p:cNvPr id="493" name="Google Shape;493;p25"/>
          <p:cNvCxnSpPr/>
          <p:nvPr/>
        </p:nvCxnSpPr>
        <p:spPr>
          <a:xfrm>
            <a:off x="6032090" y="1632220"/>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94" name="Google Shape;494;p25"/>
          <p:cNvCxnSpPr>
            <a:endCxn id="487" idx="2"/>
          </p:cNvCxnSpPr>
          <p:nvPr/>
        </p:nvCxnSpPr>
        <p:spPr>
          <a:xfrm flipH="1" rot="10800000">
            <a:off x="6032025" y="1555475"/>
            <a:ext cx="2100" cy="76800"/>
          </a:xfrm>
          <a:prstGeom prst="straightConnector1">
            <a:avLst/>
          </a:prstGeom>
          <a:noFill/>
          <a:ln cap="flat" cmpd="sng" w="9525">
            <a:solidFill>
              <a:srgbClr val="000000"/>
            </a:solidFill>
            <a:prstDash val="solid"/>
            <a:round/>
            <a:headEnd len="med" w="med" type="none"/>
            <a:tailEnd len="med" w="med" type="none"/>
          </a:ln>
        </p:spPr>
      </p:cxnSp>
      <p:cxnSp>
        <p:nvCxnSpPr>
          <p:cNvPr id="495" name="Google Shape;495;p25"/>
          <p:cNvCxnSpPr/>
          <p:nvPr/>
        </p:nvCxnSpPr>
        <p:spPr>
          <a:xfrm>
            <a:off x="6032090" y="2081378"/>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96" name="Google Shape;496;p25"/>
          <p:cNvCxnSpPr/>
          <p:nvPr/>
        </p:nvCxnSpPr>
        <p:spPr>
          <a:xfrm flipH="1" rot="10800000">
            <a:off x="6032025" y="2004633"/>
            <a:ext cx="2100" cy="76800"/>
          </a:xfrm>
          <a:prstGeom prst="straightConnector1">
            <a:avLst/>
          </a:prstGeom>
          <a:noFill/>
          <a:ln cap="flat" cmpd="sng" w="9525">
            <a:solidFill>
              <a:srgbClr val="000000"/>
            </a:solidFill>
            <a:prstDash val="solid"/>
            <a:round/>
            <a:headEnd len="med" w="med" type="none"/>
            <a:tailEnd len="med" w="med" type="none"/>
          </a:ln>
        </p:spPr>
      </p:cxnSp>
      <p:cxnSp>
        <p:nvCxnSpPr>
          <p:cNvPr id="497" name="Google Shape;497;p25"/>
          <p:cNvCxnSpPr/>
          <p:nvPr/>
        </p:nvCxnSpPr>
        <p:spPr>
          <a:xfrm>
            <a:off x="6032090" y="2490054"/>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498" name="Google Shape;498;p25"/>
          <p:cNvCxnSpPr/>
          <p:nvPr/>
        </p:nvCxnSpPr>
        <p:spPr>
          <a:xfrm flipH="1" rot="10800000">
            <a:off x="6032025" y="2413309"/>
            <a:ext cx="2100" cy="76800"/>
          </a:xfrm>
          <a:prstGeom prst="straightConnector1">
            <a:avLst/>
          </a:prstGeom>
          <a:noFill/>
          <a:ln cap="flat" cmpd="sng" w="9525">
            <a:solidFill>
              <a:srgbClr val="000000"/>
            </a:solidFill>
            <a:prstDash val="solid"/>
            <a:round/>
            <a:headEnd len="med" w="med" type="none"/>
            <a:tailEnd len="med" w="med" type="none"/>
          </a:ln>
        </p:spPr>
      </p:cxnSp>
      <p:cxnSp>
        <p:nvCxnSpPr>
          <p:cNvPr id="499" name="Google Shape;499;p25"/>
          <p:cNvCxnSpPr/>
          <p:nvPr/>
        </p:nvCxnSpPr>
        <p:spPr>
          <a:xfrm>
            <a:off x="6032090" y="3204519"/>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500" name="Google Shape;500;p25"/>
          <p:cNvCxnSpPr/>
          <p:nvPr/>
        </p:nvCxnSpPr>
        <p:spPr>
          <a:xfrm flipH="1" rot="10800000">
            <a:off x="6032025" y="3127774"/>
            <a:ext cx="2100" cy="76800"/>
          </a:xfrm>
          <a:prstGeom prst="straightConnector1">
            <a:avLst/>
          </a:prstGeom>
          <a:noFill/>
          <a:ln cap="flat" cmpd="sng" w="9525">
            <a:solidFill>
              <a:srgbClr val="000000"/>
            </a:solidFill>
            <a:prstDash val="solid"/>
            <a:round/>
            <a:headEnd len="med" w="med" type="none"/>
            <a:tailEnd len="med" w="med" type="none"/>
          </a:ln>
        </p:spPr>
      </p:cxnSp>
      <p:cxnSp>
        <p:nvCxnSpPr>
          <p:cNvPr id="501" name="Google Shape;501;p25"/>
          <p:cNvCxnSpPr/>
          <p:nvPr/>
        </p:nvCxnSpPr>
        <p:spPr>
          <a:xfrm>
            <a:off x="6032090" y="3620339"/>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502" name="Google Shape;502;p25"/>
          <p:cNvCxnSpPr/>
          <p:nvPr/>
        </p:nvCxnSpPr>
        <p:spPr>
          <a:xfrm flipH="1" rot="10800000">
            <a:off x="6032025" y="3543594"/>
            <a:ext cx="2100" cy="76800"/>
          </a:xfrm>
          <a:prstGeom prst="straightConnector1">
            <a:avLst/>
          </a:prstGeom>
          <a:noFill/>
          <a:ln cap="flat" cmpd="sng" w="9525">
            <a:solidFill>
              <a:srgbClr val="000000"/>
            </a:solidFill>
            <a:prstDash val="solid"/>
            <a:round/>
            <a:headEnd len="med" w="med" type="none"/>
            <a:tailEnd len="med" w="med" type="none"/>
          </a:ln>
        </p:spPr>
      </p:cxnSp>
      <p:cxnSp>
        <p:nvCxnSpPr>
          <p:cNvPr id="503" name="Google Shape;503;p25"/>
          <p:cNvCxnSpPr/>
          <p:nvPr/>
        </p:nvCxnSpPr>
        <p:spPr>
          <a:xfrm>
            <a:off x="6032090" y="401931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504" name="Google Shape;504;p25"/>
          <p:cNvCxnSpPr/>
          <p:nvPr/>
        </p:nvCxnSpPr>
        <p:spPr>
          <a:xfrm flipH="1" rot="10800000">
            <a:off x="6032025" y="3942566"/>
            <a:ext cx="2100" cy="76800"/>
          </a:xfrm>
          <a:prstGeom prst="straightConnector1">
            <a:avLst/>
          </a:prstGeom>
          <a:noFill/>
          <a:ln cap="flat" cmpd="sng" w="9525">
            <a:solidFill>
              <a:srgbClr val="000000"/>
            </a:solidFill>
            <a:prstDash val="solid"/>
            <a:round/>
            <a:headEnd len="med" w="med" type="none"/>
            <a:tailEnd len="med" w="med" type="none"/>
          </a:ln>
        </p:spPr>
      </p:cxnSp>
      <p:cxnSp>
        <p:nvCxnSpPr>
          <p:cNvPr id="505" name="Google Shape;505;p25"/>
          <p:cNvCxnSpPr/>
          <p:nvPr/>
        </p:nvCxnSpPr>
        <p:spPr>
          <a:xfrm>
            <a:off x="5267331" y="3575347"/>
            <a:ext cx="2400" cy="121500"/>
          </a:xfrm>
          <a:prstGeom prst="straightConnector1">
            <a:avLst/>
          </a:prstGeom>
          <a:noFill/>
          <a:ln cap="flat" cmpd="sng" w="9525">
            <a:solidFill>
              <a:srgbClr val="000000"/>
            </a:solidFill>
            <a:prstDash val="solid"/>
            <a:round/>
            <a:headEnd len="med" w="med" type="none"/>
            <a:tailEnd len="med" w="med" type="none"/>
          </a:ln>
        </p:spPr>
      </p:cxnSp>
      <p:cxnSp>
        <p:nvCxnSpPr>
          <p:cNvPr id="506" name="Google Shape;506;p25"/>
          <p:cNvCxnSpPr/>
          <p:nvPr/>
        </p:nvCxnSpPr>
        <p:spPr>
          <a:xfrm>
            <a:off x="5384013" y="3575347"/>
            <a:ext cx="2400" cy="121500"/>
          </a:xfrm>
          <a:prstGeom prst="straightConnector1">
            <a:avLst/>
          </a:prstGeom>
          <a:noFill/>
          <a:ln cap="flat" cmpd="sng" w="9525">
            <a:solidFill>
              <a:srgbClr val="000000"/>
            </a:solidFill>
            <a:prstDash val="solid"/>
            <a:round/>
            <a:headEnd len="med" w="med" type="none"/>
            <a:tailEnd len="med" w="med" type="none"/>
          </a:ln>
        </p:spPr>
      </p:cxnSp>
      <p:cxnSp>
        <p:nvCxnSpPr>
          <p:cNvPr id="507" name="Google Shape;507;p25"/>
          <p:cNvCxnSpPr/>
          <p:nvPr/>
        </p:nvCxnSpPr>
        <p:spPr>
          <a:xfrm>
            <a:off x="5367344" y="3575347"/>
            <a:ext cx="2400" cy="121500"/>
          </a:xfrm>
          <a:prstGeom prst="straightConnector1">
            <a:avLst/>
          </a:prstGeom>
          <a:noFill/>
          <a:ln cap="flat" cmpd="sng" w="9525">
            <a:solidFill>
              <a:srgbClr val="000000"/>
            </a:solidFill>
            <a:prstDash val="solid"/>
            <a:round/>
            <a:headEnd len="med" w="med" type="none"/>
            <a:tailEnd len="med" w="med" type="none"/>
          </a:ln>
        </p:spPr>
      </p:cxnSp>
      <p:cxnSp>
        <p:nvCxnSpPr>
          <p:cNvPr id="508" name="Google Shape;508;p25"/>
          <p:cNvCxnSpPr/>
          <p:nvPr/>
        </p:nvCxnSpPr>
        <p:spPr>
          <a:xfrm>
            <a:off x="5350675" y="3575347"/>
            <a:ext cx="2400" cy="121500"/>
          </a:xfrm>
          <a:prstGeom prst="straightConnector1">
            <a:avLst/>
          </a:prstGeom>
          <a:noFill/>
          <a:ln cap="flat" cmpd="sng" w="9525">
            <a:solidFill>
              <a:srgbClr val="000000"/>
            </a:solidFill>
            <a:prstDash val="solid"/>
            <a:round/>
            <a:headEnd len="med" w="med" type="none"/>
            <a:tailEnd len="med" w="med" type="none"/>
          </a:ln>
        </p:spPr>
      </p:cxnSp>
      <p:cxnSp>
        <p:nvCxnSpPr>
          <p:cNvPr id="509" name="Google Shape;509;p25"/>
          <p:cNvCxnSpPr/>
          <p:nvPr/>
        </p:nvCxnSpPr>
        <p:spPr>
          <a:xfrm>
            <a:off x="5334006" y="3575347"/>
            <a:ext cx="2400" cy="121500"/>
          </a:xfrm>
          <a:prstGeom prst="straightConnector1">
            <a:avLst/>
          </a:prstGeom>
          <a:noFill/>
          <a:ln cap="flat" cmpd="sng" w="9525">
            <a:solidFill>
              <a:srgbClr val="000000"/>
            </a:solidFill>
            <a:prstDash val="solid"/>
            <a:round/>
            <a:headEnd len="med" w="med" type="none"/>
            <a:tailEnd len="med" w="med" type="none"/>
          </a:ln>
        </p:spPr>
      </p:cxnSp>
      <p:cxnSp>
        <p:nvCxnSpPr>
          <p:cNvPr id="510" name="Google Shape;510;p25"/>
          <p:cNvCxnSpPr/>
          <p:nvPr/>
        </p:nvCxnSpPr>
        <p:spPr>
          <a:xfrm>
            <a:off x="5317338" y="3575347"/>
            <a:ext cx="2400" cy="121500"/>
          </a:xfrm>
          <a:prstGeom prst="straightConnector1">
            <a:avLst/>
          </a:prstGeom>
          <a:noFill/>
          <a:ln cap="flat" cmpd="sng" w="9525">
            <a:solidFill>
              <a:srgbClr val="000000"/>
            </a:solidFill>
            <a:prstDash val="solid"/>
            <a:round/>
            <a:headEnd len="med" w="med" type="none"/>
            <a:tailEnd len="med" w="med" type="none"/>
          </a:ln>
        </p:spPr>
      </p:cxnSp>
      <p:cxnSp>
        <p:nvCxnSpPr>
          <p:cNvPr id="511" name="Google Shape;511;p25"/>
          <p:cNvCxnSpPr/>
          <p:nvPr/>
        </p:nvCxnSpPr>
        <p:spPr>
          <a:xfrm>
            <a:off x="5300669" y="3575347"/>
            <a:ext cx="2400" cy="121500"/>
          </a:xfrm>
          <a:prstGeom prst="straightConnector1">
            <a:avLst/>
          </a:prstGeom>
          <a:noFill/>
          <a:ln cap="flat" cmpd="sng" w="9525">
            <a:solidFill>
              <a:srgbClr val="000000"/>
            </a:solidFill>
            <a:prstDash val="solid"/>
            <a:round/>
            <a:headEnd len="med" w="med" type="none"/>
            <a:tailEnd len="med" w="med" type="none"/>
          </a:ln>
        </p:spPr>
      </p:cxnSp>
      <p:cxnSp>
        <p:nvCxnSpPr>
          <p:cNvPr id="512" name="Google Shape;512;p25"/>
          <p:cNvCxnSpPr/>
          <p:nvPr/>
        </p:nvCxnSpPr>
        <p:spPr>
          <a:xfrm>
            <a:off x="5284000" y="3575347"/>
            <a:ext cx="2400" cy="121500"/>
          </a:xfrm>
          <a:prstGeom prst="straightConnector1">
            <a:avLst/>
          </a:prstGeom>
          <a:noFill/>
          <a:ln cap="flat" cmpd="sng" w="9525">
            <a:solidFill>
              <a:srgbClr val="000000"/>
            </a:solidFill>
            <a:prstDash val="solid"/>
            <a:round/>
            <a:headEnd len="med" w="med" type="none"/>
            <a:tailEnd len="med" w="med" type="none"/>
          </a:ln>
        </p:spPr>
      </p:cxnSp>
      <p:sp>
        <p:nvSpPr>
          <p:cNvPr id="513" name="Google Shape;513;p25"/>
          <p:cNvSpPr txBox="1"/>
          <p:nvPr/>
        </p:nvSpPr>
        <p:spPr>
          <a:xfrm>
            <a:off x="4429625" y="2460116"/>
            <a:ext cx="3978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14" name="Google Shape;514;p25"/>
          <p:cNvSpPr/>
          <p:nvPr/>
        </p:nvSpPr>
        <p:spPr>
          <a:xfrm>
            <a:off x="3491106" y="3259889"/>
            <a:ext cx="2161800" cy="375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sz="1000"/>
          </a:p>
        </p:txBody>
      </p:sp>
      <p:sp>
        <p:nvSpPr>
          <p:cNvPr id="515" name="Google Shape;51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B5394"/>
                </a:solidFill>
              </a:rPr>
              <a:t>The Data Path:  A Shared Bus</a:t>
            </a:r>
            <a:endParaRPr sz="3400">
              <a:solidFill>
                <a:srgbClr val="0B539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26"/>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It isn’t really a problem if more than one component reads from the bus simultaneously</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It is only a problem when more than one component writes to the bus simultaneously</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The signals collide, producing a distorted (unrecognizable) signal</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We block data going onto the bus using a tri-state buffer:</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pic>
        <p:nvPicPr>
          <p:cNvPr id="522" name="Google Shape;522;p26"/>
          <p:cNvPicPr preferRelativeResize="0"/>
          <p:nvPr/>
        </p:nvPicPr>
        <p:blipFill>
          <a:blip r:embed="rId3">
            <a:alphaModFix/>
          </a:blip>
          <a:stretch>
            <a:fillRect/>
          </a:stretch>
        </p:blipFill>
        <p:spPr>
          <a:xfrm>
            <a:off x="2990850" y="3295400"/>
            <a:ext cx="3162300" cy="1447800"/>
          </a:xfrm>
          <a:prstGeom prst="rect">
            <a:avLst/>
          </a:prstGeom>
          <a:noFill/>
          <a:ln>
            <a:noFill/>
          </a:ln>
        </p:spPr>
      </p:pic>
      <p:sp>
        <p:nvSpPr>
          <p:cNvPr id="523" name="Google Shape;52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B5394"/>
                </a:solidFill>
              </a:rPr>
              <a:t>The Data Path:  A Shared Bus</a:t>
            </a:r>
            <a:endParaRPr sz="3400">
              <a:solidFill>
                <a:srgbClr val="0B539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27"/>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Here are our tri-state buffer components</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cxnSp>
        <p:nvCxnSpPr>
          <p:cNvPr id="530" name="Google Shape;530;p27"/>
          <p:cNvCxnSpPr/>
          <p:nvPr/>
        </p:nvCxnSpPr>
        <p:spPr>
          <a:xfrm rot="10800000">
            <a:off x="2135202" y="2197225"/>
            <a:ext cx="4205100" cy="300"/>
          </a:xfrm>
          <a:prstGeom prst="straightConnector1">
            <a:avLst/>
          </a:prstGeom>
          <a:noFill/>
          <a:ln cap="flat" cmpd="sng" w="19050">
            <a:solidFill>
              <a:srgbClr val="000000"/>
            </a:solidFill>
            <a:prstDash val="solid"/>
            <a:round/>
            <a:headEnd len="med" w="med" type="none"/>
            <a:tailEnd len="med" w="med" type="none"/>
          </a:ln>
        </p:spPr>
      </p:cxnSp>
      <p:cxnSp>
        <p:nvCxnSpPr>
          <p:cNvPr id="531" name="Google Shape;531;p27"/>
          <p:cNvCxnSpPr/>
          <p:nvPr/>
        </p:nvCxnSpPr>
        <p:spPr>
          <a:xfrm rot="10800000">
            <a:off x="2135202" y="2492179"/>
            <a:ext cx="4205100" cy="300"/>
          </a:xfrm>
          <a:prstGeom prst="straightConnector1">
            <a:avLst/>
          </a:prstGeom>
          <a:noFill/>
          <a:ln cap="flat" cmpd="sng" w="19050">
            <a:solidFill>
              <a:srgbClr val="000000"/>
            </a:solidFill>
            <a:prstDash val="solid"/>
            <a:round/>
            <a:headEnd len="med" w="med" type="none"/>
            <a:tailEnd len="med" w="med" type="none"/>
          </a:ln>
        </p:spPr>
      </p:cxnSp>
      <p:cxnSp>
        <p:nvCxnSpPr>
          <p:cNvPr id="532" name="Google Shape;532;p27"/>
          <p:cNvCxnSpPr/>
          <p:nvPr/>
        </p:nvCxnSpPr>
        <p:spPr>
          <a:xfrm rot="10800000">
            <a:off x="2135202" y="2787133"/>
            <a:ext cx="4205100" cy="300"/>
          </a:xfrm>
          <a:prstGeom prst="straightConnector1">
            <a:avLst/>
          </a:prstGeom>
          <a:noFill/>
          <a:ln cap="flat" cmpd="sng" w="19050">
            <a:solidFill>
              <a:srgbClr val="000000"/>
            </a:solidFill>
            <a:prstDash val="solid"/>
            <a:round/>
            <a:headEnd len="med" w="med" type="none"/>
            <a:tailEnd len="med" w="med" type="none"/>
          </a:ln>
        </p:spPr>
      </p:cxnSp>
      <p:cxnSp>
        <p:nvCxnSpPr>
          <p:cNvPr id="533" name="Google Shape;533;p27"/>
          <p:cNvCxnSpPr/>
          <p:nvPr/>
        </p:nvCxnSpPr>
        <p:spPr>
          <a:xfrm rot="10800000">
            <a:off x="2135202" y="3082087"/>
            <a:ext cx="4205100" cy="300"/>
          </a:xfrm>
          <a:prstGeom prst="straightConnector1">
            <a:avLst/>
          </a:prstGeom>
          <a:noFill/>
          <a:ln cap="flat" cmpd="sng" w="19050">
            <a:solidFill>
              <a:srgbClr val="000000"/>
            </a:solidFill>
            <a:prstDash val="solid"/>
            <a:round/>
            <a:headEnd len="med" w="med" type="none"/>
            <a:tailEnd len="med" w="med" type="none"/>
          </a:ln>
        </p:spPr>
      </p:cxnSp>
      <p:cxnSp>
        <p:nvCxnSpPr>
          <p:cNvPr id="534" name="Google Shape;534;p27"/>
          <p:cNvCxnSpPr/>
          <p:nvPr/>
        </p:nvCxnSpPr>
        <p:spPr>
          <a:xfrm rot="10800000">
            <a:off x="2135202" y="3673214"/>
            <a:ext cx="4205100" cy="300"/>
          </a:xfrm>
          <a:prstGeom prst="straightConnector1">
            <a:avLst/>
          </a:prstGeom>
          <a:noFill/>
          <a:ln cap="flat" cmpd="sng" w="19050">
            <a:solidFill>
              <a:srgbClr val="000000"/>
            </a:solidFill>
            <a:prstDash val="solid"/>
            <a:round/>
            <a:headEnd len="med" w="med" type="none"/>
            <a:tailEnd len="med" w="med" type="none"/>
          </a:ln>
        </p:spPr>
      </p:cxnSp>
      <p:cxnSp>
        <p:nvCxnSpPr>
          <p:cNvPr id="535" name="Google Shape;535;p27"/>
          <p:cNvCxnSpPr/>
          <p:nvPr/>
        </p:nvCxnSpPr>
        <p:spPr>
          <a:xfrm rot="10800000">
            <a:off x="2135202" y="3968168"/>
            <a:ext cx="4205100" cy="300"/>
          </a:xfrm>
          <a:prstGeom prst="straightConnector1">
            <a:avLst/>
          </a:prstGeom>
          <a:noFill/>
          <a:ln cap="flat" cmpd="sng" w="19050">
            <a:solidFill>
              <a:srgbClr val="000000"/>
            </a:solidFill>
            <a:prstDash val="solid"/>
            <a:round/>
            <a:headEnd len="med" w="med" type="none"/>
            <a:tailEnd len="med" w="med" type="none"/>
          </a:ln>
        </p:spPr>
      </p:cxnSp>
      <p:cxnSp>
        <p:nvCxnSpPr>
          <p:cNvPr id="536" name="Google Shape;536;p27"/>
          <p:cNvCxnSpPr/>
          <p:nvPr/>
        </p:nvCxnSpPr>
        <p:spPr>
          <a:xfrm rot="10800000">
            <a:off x="2135202" y="4263123"/>
            <a:ext cx="4205100" cy="300"/>
          </a:xfrm>
          <a:prstGeom prst="straightConnector1">
            <a:avLst/>
          </a:prstGeom>
          <a:noFill/>
          <a:ln cap="flat" cmpd="sng" w="19050">
            <a:solidFill>
              <a:srgbClr val="000000"/>
            </a:solidFill>
            <a:prstDash val="solid"/>
            <a:round/>
            <a:headEnd len="med" w="med" type="none"/>
            <a:tailEnd len="med" w="med" type="none"/>
          </a:ln>
        </p:spPr>
      </p:cxnSp>
      <p:cxnSp>
        <p:nvCxnSpPr>
          <p:cNvPr id="537" name="Google Shape;537;p27"/>
          <p:cNvCxnSpPr/>
          <p:nvPr/>
        </p:nvCxnSpPr>
        <p:spPr>
          <a:xfrm rot="10800000">
            <a:off x="2135202" y="3378260"/>
            <a:ext cx="4205100" cy="300"/>
          </a:xfrm>
          <a:prstGeom prst="straightConnector1">
            <a:avLst/>
          </a:prstGeom>
          <a:noFill/>
          <a:ln cap="flat" cmpd="sng" w="19050">
            <a:solidFill>
              <a:srgbClr val="000000"/>
            </a:solidFill>
            <a:prstDash val="solid"/>
            <a:round/>
            <a:headEnd len="med" w="med" type="none"/>
            <a:tailEnd len="med" w="med" type="none"/>
          </a:ln>
        </p:spPr>
      </p:cxnSp>
      <p:sp>
        <p:nvSpPr>
          <p:cNvPr id="538" name="Google Shape;538;p27"/>
          <p:cNvSpPr/>
          <p:nvPr/>
        </p:nvSpPr>
        <p:spPr>
          <a:xfrm rot="5400000">
            <a:off x="4782850" y="2080099"/>
            <a:ext cx="281400" cy="246000"/>
          </a:xfrm>
          <a:prstGeom prst="triangle">
            <a:avLst>
              <a:gd fmla="val 50000"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rot="5400000">
            <a:off x="4554250" y="2375194"/>
            <a:ext cx="281400" cy="246000"/>
          </a:xfrm>
          <a:prstGeom prst="triangle">
            <a:avLst>
              <a:gd fmla="val 50000"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rot="5400000">
            <a:off x="4325650" y="2670289"/>
            <a:ext cx="281400" cy="246000"/>
          </a:xfrm>
          <a:prstGeom prst="triangle">
            <a:avLst>
              <a:gd fmla="val 50000"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rot="5400000">
            <a:off x="4097050" y="2955680"/>
            <a:ext cx="281400" cy="246000"/>
          </a:xfrm>
          <a:prstGeom prst="triangle">
            <a:avLst>
              <a:gd fmla="val 50000"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rot="5400000">
            <a:off x="3868450" y="3260480"/>
            <a:ext cx="281400" cy="246000"/>
          </a:xfrm>
          <a:prstGeom prst="triangle">
            <a:avLst>
              <a:gd fmla="val 50000"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rot="5400000">
            <a:off x="3639850" y="3555575"/>
            <a:ext cx="281400" cy="246000"/>
          </a:xfrm>
          <a:prstGeom prst="triangle">
            <a:avLst>
              <a:gd fmla="val 50000"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rot="5400000">
            <a:off x="3411250" y="3850670"/>
            <a:ext cx="281400" cy="246000"/>
          </a:xfrm>
          <a:prstGeom prst="triangle">
            <a:avLst>
              <a:gd fmla="val 50000"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rot="5400000">
            <a:off x="3182650" y="4145766"/>
            <a:ext cx="281400" cy="246000"/>
          </a:xfrm>
          <a:prstGeom prst="triangle">
            <a:avLst>
              <a:gd fmla="val 50000"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txBox="1"/>
          <p:nvPr/>
        </p:nvSpPr>
        <p:spPr>
          <a:xfrm>
            <a:off x="960050" y="4514700"/>
            <a:ext cx="7092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E</a:t>
            </a:r>
            <a:r>
              <a:rPr lang="en" sz="1000">
                <a:latin typeface="Courier New"/>
                <a:ea typeface="Courier New"/>
                <a:cs typeface="Courier New"/>
                <a:sym typeface="Courier New"/>
              </a:rPr>
              <a:t>nable</a:t>
            </a:r>
            <a:endParaRPr baseline="-25000" sz="1000">
              <a:latin typeface="Courier New"/>
              <a:ea typeface="Courier New"/>
              <a:cs typeface="Courier New"/>
              <a:sym typeface="Courier New"/>
            </a:endParaRPr>
          </a:p>
        </p:txBody>
      </p:sp>
      <p:cxnSp>
        <p:nvCxnSpPr>
          <p:cNvPr id="547" name="Google Shape;547;p27"/>
          <p:cNvCxnSpPr>
            <a:stCxn id="538" idx="5"/>
          </p:cNvCxnSpPr>
          <p:nvPr/>
        </p:nvCxnSpPr>
        <p:spPr>
          <a:xfrm>
            <a:off x="4923550" y="2273449"/>
            <a:ext cx="6600" cy="2427600"/>
          </a:xfrm>
          <a:prstGeom prst="straightConnector1">
            <a:avLst/>
          </a:prstGeom>
          <a:noFill/>
          <a:ln cap="flat" cmpd="sng" w="9525">
            <a:solidFill>
              <a:srgbClr val="000000"/>
            </a:solidFill>
            <a:prstDash val="solid"/>
            <a:round/>
            <a:headEnd len="med" w="med" type="none"/>
            <a:tailEnd len="med" w="med" type="none"/>
          </a:ln>
        </p:spPr>
      </p:cxnSp>
      <p:cxnSp>
        <p:nvCxnSpPr>
          <p:cNvPr id="548" name="Google Shape;548;p27"/>
          <p:cNvCxnSpPr>
            <a:stCxn id="539" idx="5"/>
          </p:cNvCxnSpPr>
          <p:nvPr/>
        </p:nvCxnSpPr>
        <p:spPr>
          <a:xfrm>
            <a:off x="4694950" y="2568544"/>
            <a:ext cx="2100" cy="2151900"/>
          </a:xfrm>
          <a:prstGeom prst="straightConnector1">
            <a:avLst/>
          </a:prstGeom>
          <a:noFill/>
          <a:ln cap="flat" cmpd="sng" w="9525">
            <a:solidFill>
              <a:srgbClr val="000000"/>
            </a:solidFill>
            <a:prstDash val="solid"/>
            <a:round/>
            <a:headEnd len="med" w="med" type="none"/>
            <a:tailEnd len="med" w="med" type="none"/>
          </a:ln>
        </p:spPr>
      </p:cxnSp>
      <p:cxnSp>
        <p:nvCxnSpPr>
          <p:cNvPr id="549" name="Google Shape;549;p27"/>
          <p:cNvCxnSpPr>
            <a:stCxn id="540" idx="5"/>
          </p:cNvCxnSpPr>
          <p:nvPr/>
        </p:nvCxnSpPr>
        <p:spPr>
          <a:xfrm>
            <a:off x="4466350" y="2863639"/>
            <a:ext cx="17100" cy="1856700"/>
          </a:xfrm>
          <a:prstGeom prst="straightConnector1">
            <a:avLst/>
          </a:prstGeom>
          <a:noFill/>
          <a:ln cap="flat" cmpd="sng" w="9525">
            <a:solidFill>
              <a:srgbClr val="000000"/>
            </a:solidFill>
            <a:prstDash val="solid"/>
            <a:round/>
            <a:headEnd len="med" w="med" type="none"/>
            <a:tailEnd len="med" w="med" type="none"/>
          </a:ln>
        </p:spPr>
      </p:cxnSp>
      <p:cxnSp>
        <p:nvCxnSpPr>
          <p:cNvPr id="550" name="Google Shape;550;p27"/>
          <p:cNvCxnSpPr>
            <a:stCxn id="546" idx="3"/>
          </p:cNvCxnSpPr>
          <p:nvPr/>
        </p:nvCxnSpPr>
        <p:spPr>
          <a:xfrm>
            <a:off x="1669250" y="4703100"/>
            <a:ext cx="3270300" cy="7500"/>
          </a:xfrm>
          <a:prstGeom prst="straightConnector1">
            <a:avLst/>
          </a:prstGeom>
          <a:noFill/>
          <a:ln cap="flat" cmpd="sng" w="9525">
            <a:solidFill>
              <a:srgbClr val="000000"/>
            </a:solidFill>
            <a:prstDash val="solid"/>
            <a:round/>
            <a:headEnd len="med" w="med" type="none"/>
            <a:tailEnd len="med" w="med" type="none"/>
          </a:ln>
        </p:spPr>
      </p:cxnSp>
      <p:cxnSp>
        <p:nvCxnSpPr>
          <p:cNvPr id="551" name="Google Shape;551;p27"/>
          <p:cNvCxnSpPr>
            <a:stCxn id="541" idx="5"/>
          </p:cNvCxnSpPr>
          <p:nvPr/>
        </p:nvCxnSpPr>
        <p:spPr>
          <a:xfrm>
            <a:off x="4237750" y="3149030"/>
            <a:ext cx="12900" cy="1561500"/>
          </a:xfrm>
          <a:prstGeom prst="straightConnector1">
            <a:avLst/>
          </a:prstGeom>
          <a:noFill/>
          <a:ln cap="flat" cmpd="sng" w="9525">
            <a:solidFill>
              <a:srgbClr val="000000"/>
            </a:solidFill>
            <a:prstDash val="solid"/>
            <a:round/>
            <a:headEnd len="med" w="med" type="none"/>
            <a:tailEnd len="med" w="med" type="none"/>
          </a:ln>
        </p:spPr>
      </p:cxnSp>
      <p:cxnSp>
        <p:nvCxnSpPr>
          <p:cNvPr id="552" name="Google Shape;552;p27"/>
          <p:cNvCxnSpPr>
            <a:stCxn id="542" idx="5"/>
          </p:cNvCxnSpPr>
          <p:nvPr/>
        </p:nvCxnSpPr>
        <p:spPr>
          <a:xfrm flipH="1">
            <a:off x="4007950" y="3453830"/>
            <a:ext cx="1200" cy="1266600"/>
          </a:xfrm>
          <a:prstGeom prst="straightConnector1">
            <a:avLst/>
          </a:prstGeom>
          <a:noFill/>
          <a:ln cap="flat" cmpd="sng" w="9525">
            <a:solidFill>
              <a:srgbClr val="000000"/>
            </a:solidFill>
            <a:prstDash val="solid"/>
            <a:round/>
            <a:headEnd len="med" w="med" type="none"/>
            <a:tailEnd len="med" w="med" type="none"/>
          </a:ln>
        </p:spPr>
      </p:cxnSp>
      <p:cxnSp>
        <p:nvCxnSpPr>
          <p:cNvPr id="553" name="Google Shape;553;p27"/>
          <p:cNvCxnSpPr>
            <a:stCxn id="543" idx="5"/>
          </p:cNvCxnSpPr>
          <p:nvPr/>
        </p:nvCxnSpPr>
        <p:spPr>
          <a:xfrm>
            <a:off x="3780550" y="3748925"/>
            <a:ext cx="4200" cy="961800"/>
          </a:xfrm>
          <a:prstGeom prst="straightConnector1">
            <a:avLst/>
          </a:prstGeom>
          <a:noFill/>
          <a:ln cap="flat" cmpd="sng" w="9525">
            <a:solidFill>
              <a:srgbClr val="000000"/>
            </a:solidFill>
            <a:prstDash val="solid"/>
            <a:round/>
            <a:headEnd len="med" w="med" type="none"/>
            <a:tailEnd len="med" w="med" type="none"/>
          </a:ln>
        </p:spPr>
      </p:cxnSp>
      <p:cxnSp>
        <p:nvCxnSpPr>
          <p:cNvPr id="554" name="Google Shape;554;p27"/>
          <p:cNvCxnSpPr>
            <a:stCxn id="544" idx="5"/>
          </p:cNvCxnSpPr>
          <p:nvPr/>
        </p:nvCxnSpPr>
        <p:spPr>
          <a:xfrm>
            <a:off x="3551950" y="4044020"/>
            <a:ext cx="9600" cy="676500"/>
          </a:xfrm>
          <a:prstGeom prst="straightConnector1">
            <a:avLst/>
          </a:prstGeom>
          <a:noFill/>
          <a:ln cap="flat" cmpd="sng" w="9525">
            <a:solidFill>
              <a:srgbClr val="000000"/>
            </a:solidFill>
            <a:prstDash val="solid"/>
            <a:round/>
            <a:headEnd len="med" w="med" type="none"/>
            <a:tailEnd len="med" w="med" type="none"/>
          </a:ln>
        </p:spPr>
      </p:cxnSp>
      <p:cxnSp>
        <p:nvCxnSpPr>
          <p:cNvPr id="555" name="Google Shape;555;p27"/>
          <p:cNvCxnSpPr>
            <a:stCxn id="545" idx="5"/>
          </p:cNvCxnSpPr>
          <p:nvPr/>
        </p:nvCxnSpPr>
        <p:spPr>
          <a:xfrm flipH="1">
            <a:off x="3319150" y="4339116"/>
            <a:ext cx="4200" cy="381300"/>
          </a:xfrm>
          <a:prstGeom prst="straightConnector1">
            <a:avLst/>
          </a:prstGeom>
          <a:noFill/>
          <a:ln cap="flat" cmpd="sng" w="9525">
            <a:solidFill>
              <a:srgbClr val="000000"/>
            </a:solidFill>
            <a:prstDash val="solid"/>
            <a:round/>
            <a:headEnd len="med" w="med" type="none"/>
            <a:tailEnd len="med" w="med" type="none"/>
          </a:ln>
        </p:spPr>
      </p:cxnSp>
      <p:sp>
        <p:nvSpPr>
          <p:cNvPr id="556" name="Google Shape;5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B5394"/>
                </a:solidFill>
              </a:rPr>
              <a:t>The Data Path:  A Shared Bus</a:t>
            </a:r>
            <a:endParaRPr sz="3400">
              <a:solidFill>
                <a:srgbClr val="0B539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28"/>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Here are our tri-state buffer components</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cxnSp>
        <p:nvCxnSpPr>
          <p:cNvPr id="563" name="Google Shape;563;p28"/>
          <p:cNvCxnSpPr/>
          <p:nvPr/>
        </p:nvCxnSpPr>
        <p:spPr>
          <a:xfrm rot="10800000">
            <a:off x="2135202" y="2197225"/>
            <a:ext cx="4205100" cy="300"/>
          </a:xfrm>
          <a:prstGeom prst="straightConnector1">
            <a:avLst/>
          </a:prstGeom>
          <a:noFill/>
          <a:ln cap="flat" cmpd="sng" w="19050">
            <a:solidFill>
              <a:srgbClr val="000000"/>
            </a:solidFill>
            <a:prstDash val="solid"/>
            <a:round/>
            <a:headEnd len="med" w="med" type="none"/>
            <a:tailEnd len="med" w="med" type="none"/>
          </a:ln>
        </p:spPr>
      </p:cxnSp>
      <p:cxnSp>
        <p:nvCxnSpPr>
          <p:cNvPr id="564" name="Google Shape;564;p28"/>
          <p:cNvCxnSpPr/>
          <p:nvPr/>
        </p:nvCxnSpPr>
        <p:spPr>
          <a:xfrm rot="10800000">
            <a:off x="2135202" y="2492179"/>
            <a:ext cx="4205100" cy="300"/>
          </a:xfrm>
          <a:prstGeom prst="straightConnector1">
            <a:avLst/>
          </a:prstGeom>
          <a:noFill/>
          <a:ln cap="flat" cmpd="sng" w="19050">
            <a:solidFill>
              <a:srgbClr val="000000"/>
            </a:solidFill>
            <a:prstDash val="solid"/>
            <a:round/>
            <a:headEnd len="med" w="med" type="none"/>
            <a:tailEnd len="med" w="med" type="none"/>
          </a:ln>
        </p:spPr>
      </p:cxnSp>
      <p:cxnSp>
        <p:nvCxnSpPr>
          <p:cNvPr id="565" name="Google Shape;565;p28"/>
          <p:cNvCxnSpPr/>
          <p:nvPr/>
        </p:nvCxnSpPr>
        <p:spPr>
          <a:xfrm rot="10800000">
            <a:off x="2135202" y="2787133"/>
            <a:ext cx="4205100" cy="300"/>
          </a:xfrm>
          <a:prstGeom prst="straightConnector1">
            <a:avLst/>
          </a:prstGeom>
          <a:noFill/>
          <a:ln cap="flat" cmpd="sng" w="19050">
            <a:solidFill>
              <a:srgbClr val="000000"/>
            </a:solidFill>
            <a:prstDash val="solid"/>
            <a:round/>
            <a:headEnd len="med" w="med" type="none"/>
            <a:tailEnd len="med" w="med" type="none"/>
          </a:ln>
        </p:spPr>
      </p:cxnSp>
      <p:cxnSp>
        <p:nvCxnSpPr>
          <p:cNvPr id="566" name="Google Shape;566;p28"/>
          <p:cNvCxnSpPr/>
          <p:nvPr/>
        </p:nvCxnSpPr>
        <p:spPr>
          <a:xfrm rot="10800000">
            <a:off x="2135202" y="3082087"/>
            <a:ext cx="4205100" cy="300"/>
          </a:xfrm>
          <a:prstGeom prst="straightConnector1">
            <a:avLst/>
          </a:prstGeom>
          <a:noFill/>
          <a:ln cap="flat" cmpd="sng" w="19050">
            <a:solidFill>
              <a:srgbClr val="000000"/>
            </a:solidFill>
            <a:prstDash val="solid"/>
            <a:round/>
            <a:headEnd len="med" w="med" type="none"/>
            <a:tailEnd len="med" w="med" type="none"/>
          </a:ln>
        </p:spPr>
      </p:cxnSp>
      <p:cxnSp>
        <p:nvCxnSpPr>
          <p:cNvPr id="567" name="Google Shape;567;p28"/>
          <p:cNvCxnSpPr/>
          <p:nvPr/>
        </p:nvCxnSpPr>
        <p:spPr>
          <a:xfrm rot="10800000">
            <a:off x="2135202" y="3673214"/>
            <a:ext cx="4205100" cy="300"/>
          </a:xfrm>
          <a:prstGeom prst="straightConnector1">
            <a:avLst/>
          </a:prstGeom>
          <a:noFill/>
          <a:ln cap="flat" cmpd="sng" w="19050">
            <a:solidFill>
              <a:srgbClr val="000000"/>
            </a:solidFill>
            <a:prstDash val="solid"/>
            <a:round/>
            <a:headEnd len="med" w="med" type="none"/>
            <a:tailEnd len="med" w="med" type="none"/>
          </a:ln>
        </p:spPr>
      </p:cxnSp>
      <p:cxnSp>
        <p:nvCxnSpPr>
          <p:cNvPr id="568" name="Google Shape;568;p28"/>
          <p:cNvCxnSpPr/>
          <p:nvPr/>
        </p:nvCxnSpPr>
        <p:spPr>
          <a:xfrm rot="10800000">
            <a:off x="2135202" y="3968168"/>
            <a:ext cx="4205100" cy="300"/>
          </a:xfrm>
          <a:prstGeom prst="straightConnector1">
            <a:avLst/>
          </a:prstGeom>
          <a:noFill/>
          <a:ln cap="flat" cmpd="sng" w="19050">
            <a:solidFill>
              <a:srgbClr val="000000"/>
            </a:solidFill>
            <a:prstDash val="solid"/>
            <a:round/>
            <a:headEnd len="med" w="med" type="none"/>
            <a:tailEnd len="med" w="med" type="none"/>
          </a:ln>
        </p:spPr>
      </p:cxnSp>
      <p:cxnSp>
        <p:nvCxnSpPr>
          <p:cNvPr id="569" name="Google Shape;569;p28"/>
          <p:cNvCxnSpPr/>
          <p:nvPr/>
        </p:nvCxnSpPr>
        <p:spPr>
          <a:xfrm rot="10800000">
            <a:off x="2135202" y="4263123"/>
            <a:ext cx="4205100" cy="300"/>
          </a:xfrm>
          <a:prstGeom prst="straightConnector1">
            <a:avLst/>
          </a:prstGeom>
          <a:noFill/>
          <a:ln cap="flat" cmpd="sng" w="19050">
            <a:solidFill>
              <a:srgbClr val="000000"/>
            </a:solidFill>
            <a:prstDash val="solid"/>
            <a:round/>
            <a:headEnd len="med" w="med" type="none"/>
            <a:tailEnd len="med" w="med" type="none"/>
          </a:ln>
        </p:spPr>
      </p:cxnSp>
      <p:cxnSp>
        <p:nvCxnSpPr>
          <p:cNvPr id="570" name="Google Shape;570;p28"/>
          <p:cNvCxnSpPr/>
          <p:nvPr/>
        </p:nvCxnSpPr>
        <p:spPr>
          <a:xfrm rot="10800000">
            <a:off x="2135202" y="3378260"/>
            <a:ext cx="4205100" cy="300"/>
          </a:xfrm>
          <a:prstGeom prst="straightConnector1">
            <a:avLst/>
          </a:prstGeom>
          <a:noFill/>
          <a:ln cap="flat" cmpd="sng" w="19050">
            <a:solidFill>
              <a:srgbClr val="000000"/>
            </a:solidFill>
            <a:prstDash val="solid"/>
            <a:round/>
            <a:headEnd len="med" w="med" type="none"/>
            <a:tailEnd len="med" w="med" type="none"/>
          </a:ln>
        </p:spPr>
      </p:cxnSp>
      <p:sp>
        <p:nvSpPr>
          <p:cNvPr id="571" name="Google Shape;571;p28"/>
          <p:cNvSpPr txBox="1"/>
          <p:nvPr/>
        </p:nvSpPr>
        <p:spPr>
          <a:xfrm>
            <a:off x="960050" y="4514700"/>
            <a:ext cx="7092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Enable</a:t>
            </a:r>
            <a:endParaRPr baseline="-25000" sz="1000">
              <a:latin typeface="Courier New"/>
              <a:ea typeface="Courier New"/>
              <a:cs typeface="Courier New"/>
              <a:sym typeface="Courier New"/>
            </a:endParaRPr>
          </a:p>
        </p:txBody>
      </p:sp>
      <p:cxnSp>
        <p:nvCxnSpPr>
          <p:cNvPr id="572" name="Google Shape;572;p28"/>
          <p:cNvCxnSpPr>
            <a:stCxn id="571" idx="3"/>
          </p:cNvCxnSpPr>
          <p:nvPr/>
        </p:nvCxnSpPr>
        <p:spPr>
          <a:xfrm>
            <a:off x="1669250" y="4703100"/>
            <a:ext cx="3270300" cy="7500"/>
          </a:xfrm>
          <a:prstGeom prst="straightConnector1">
            <a:avLst/>
          </a:prstGeom>
          <a:noFill/>
          <a:ln cap="flat" cmpd="sng" w="9525">
            <a:solidFill>
              <a:srgbClr val="000000"/>
            </a:solidFill>
            <a:prstDash val="solid"/>
            <a:round/>
            <a:headEnd len="med" w="med" type="none"/>
            <a:tailEnd len="med" w="med" type="none"/>
          </a:ln>
        </p:spPr>
      </p:cxnSp>
      <p:sp>
        <p:nvSpPr>
          <p:cNvPr id="573" name="Google Shape;573;p28"/>
          <p:cNvSpPr/>
          <p:nvPr/>
        </p:nvSpPr>
        <p:spPr>
          <a:xfrm>
            <a:off x="2474700" y="2003050"/>
            <a:ext cx="3483900" cy="2833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a:p>
            <a:pPr indent="0" lvl="0" marL="0" rtl="0" algn="ctr">
              <a:spcBef>
                <a:spcPts val="0"/>
              </a:spcBef>
              <a:spcAft>
                <a:spcPts val="0"/>
              </a:spcAft>
              <a:buNone/>
            </a:pPr>
            <a:r>
              <a:rPr lang="en"/>
              <a:t>Enable</a:t>
            </a:r>
            <a:endParaRPr/>
          </a:p>
        </p:txBody>
      </p:sp>
      <p:sp>
        <p:nvSpPr>
          <p:cNvPr id="574" name="Google Shape;57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B5394"/>
                </a:solidFill>
              </a:rPr>
              <a:t>The Data Path:  A Shared Bus</a:t>
            </a:r>
            <a:endParaRPr sz="3400">
              <a:solidFill>
                <a:srgbClr val="0B539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29"/>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B5394"/>
                </a:solidFill>
              </a:rPr>
              <a:t>The Data Path:  A Shared Bus</a:t>
            </a:r>
            <a:endParaRPr sz="3400">
              <a:solidFill>
                <a:srgbClr val="0B5394"/>
              </a:solidFill>
            </a:endParaRPr>
          </a:p>
        </p:txBody>
      </p:sp>
      <p:cxnSp>
        <p:nvCxnSpPr>
          <p:cNvPr id="581" name="Google Shape;581;p29"/>
          <p:cNvCxnSpPr/>
          <p:nvPr/>
        </p:nvCxnSpPr>
        <p:spPr>
          <a:xfrm flipH="1" rot="10800000">
            <a:off x="5122550" y="3710750"/>
            <a:ext cx="523800" cy="824100"/>
          </a:xfrm>
          <a:prstGeom prst="straightConnector1">
            <a:avLst/>
          </a:prstGeom>
          <a:noFill/>
          <a:ln cap="flat" cmpd="sng" w="9525">
            <a:solidFill>
              <a:srgbClr val="000000"/>
            </a:solidFill>
            <a:prstDash val="solid"/>
            <a:round/>
            <a:headEnd len="med" w="med" type="none"/>
            <a:tailEnd len="med" w="med" type="none"/>
          </a:ln>
        </p:spPr>
      </p:cxnSp>
      <p:cxnSp>
        <p:nvCxnSpPr>
          <p:cNvPr id="582" name="Google Shape;582;p29"/>
          <p:cNvCxnSpPr/>
          <p:nvPr/>
        </p:nvCxnSpPr>
        <p:spPr>
          <a:xfrm>
            <a:off x="5022525" y="3710950"/>
            <a:ext cx="623700" cy="0"/>
          </a:xfrm>
          <a:prstGeom prst="straightConnector1">
            <a:avLst/>
          </a:prstGeom>
          <a:noFill/>
          <a:ln cap="flat" cmpd="sng" w="9525">
            <a:solidFill>
              <a:srgbClr val="000000"/>
            </a:solidFill>
            <a:prstDash val="solid"/>
            <a:round/>
            <a:headEnd len="med" w="med" type="none"/>
            <a:tailEnd len="med" w="med" type="none"/>
          </a:ln>
        </p:spPr>
      </p:cxnSp>
      <p:cxnSp>
        <p:nvCxnSpPr>
          <p:cNvPr id="583" name="Google Shape;583;p29"/>
          <p:cNvCxnSpPr/>
          <p:nvPr/>
        </p:nvCxnSpPr>
        <p:spPr>
          <a:xfrm>
            <a:off x="3503288" y="3710950"/>
            <a:ext cx="623700" cy="0"/>
          </a:xfrm>
          <a:prstGeom prst="straightConnector1">
            <a:avLst/>
          </a:prstGeom>
          <a:noFill/>
          <a:ln cap="flat" cmpd="sng" w="9525">
            <a:solidFill>
              <a:srgbClr val="000000"/>
            </a:solidFill>
            <a:prstDash val="solid"/>
            <a:round/>
            <a:headEnd len="med" w="med" type="none"/>
            <a:tailEnd len="med" w="med" type="none"/>
          </a:ln>
        </p:spPr>
      </p:cxnSp>
      <p:cxnSp>
        <p:nvCxnSpPr>
          <p:cNvPr id="584" name="Google Shape;584;p29"/>
          <p:cNvCxnSpPr/>
          <p:nvPr/>
        </p:nvCxnSpPr>
        <p:spPr>
          <a:xfrm rot="10800000">
            <a:off x="4126850" y="3710900"/>
            <a:ext cx="119400" cy="195300"/>
          </a:xfrm>
          <a:prstGeom prst="straightConnector1">
            <a:avLst/>
          </a:prstGeom>
          <a:noFill/>
          <a:ln cap="flat" cmpd="sng" w="9525">
            <a:solidFill>
              <a:srgbClr val="000000"/>
            </a:solidFill>
            <a:prstDash val="solid"/>
            <a:round/>
            <a:headEnd len="med" w="med" type="none"/>
            <a:tailEnd len="med" w="med" type="none"/>
          </a:ln>
        </p:spPr>
      </p:cxnSp>
      <p:cxnSp>
        <p:nvCxnSpPr>
          <p:cNvPr id="585" name="Google Shape;585;p29"/>
          <p:cNvCxnSpPr/>
          <p:nvPr/>
        </p:nvCxnSpPr>
        <p:spPr>
          <a:xfrm flipH="1" rot="10800000">
            <a:off x="4907900" y="3710900"/>
            <a:ext cx="119400" cy="195300"/>
          </a:xfrm>
          <a:prstGeom prst="straightConnector1">
            <a:avLst/>
          </a:prstGeom>
          <a:noFill/>
          <a:ln cap="flat" cmpd="sng" w="9525">
            <a:solidFill>
              <a:srgbClr val="000000"/>
            </a:solidFill>
            <a:prstDash val="solid"/>
            <a:round/>
            <a:headEnd len="med" w="med" type="none"/>
            <a:tailEnd len="med" w="med" type="none"/>
          </a:ln>
        </p:spPr>
      </p:cxnSp>
      <p:cxnSp>
        <p:nvCxnSpPr>
          <p:cNvPr id="586" name="Google Shape;586;p29"/>
          <p:cNvCxnSpPr/>
          <p:nvPr/>
        </p:nvCxnSpPr>
        <p:spPr>
          <a:xfrm rot="10800000">
            <a:off x="3503300" y="3710750"/>
            <a:ext cx="523800" cy="824100"/>
          </a:xfrm>
          <a:prstGeom prst="straightConnector1">
            <a:avLst/>
          </a:prstGeom>
          <a:noFill/>
          <a:ln cap="flat" cmpd="sng" w="9525">
            <a:solidFill>
              <a:srgbClr val="000000"/>
            </a:solidFill>
            <a:prstDash val="solid"/>
            <a:round/>
            <a:headEnd len="med" w="med" type="none"/>
            <a:tailEnd len="med" w="med" type="none"/>
          </a:ln>
        </p:spPr>
      </p:cxnSp>
      <p:cxnSp>
        <p:nvCxnSpPr>
          <p:cNvPr id="587" name="Google Shape;587;p29"/>
          <p:cNvCxnSpPr/>
          <p:nvPr/>
        </p:nvCxnSpPr>
        <p:spPr>
          <a:xfrm>
            <a:off x="4027100" y="4534850"/>
            <a:ext cx="1093500" cy="4800"/>
          </a:xfrm>
          <a:prstGeom prst="straightConnector1">
            <a:avLst/>
          </a:prstGeom>
          <a:noFill/>
          <a:ln cap="flat" cmpd="sng" w="9525">
            <a:solidFill>
              <a:srgbClr val="000000"/>
            </a:solidFill>
            <a:prstDash val="solid"/>
            <a:round/>
            <a:headEnd len="med" w="med" type="none"/>
            <a:tailEnd len="med" w="med" type="none"/>
          </a:ln>
        </p:spPr>
      </p:cxnSp>
      <p:cxnSp>
        <p:nvCxnSpPr>
          <p:cNvPr id="588" name="Google Shape;588;p29"/>
          <p:cNvCxnSpPr/>
          <p:nvPr/>
        </p:nvCxnSpPr>
        <p:spPr>
          <a:xfrm rot="10800000">
            <a:off x="4247600" y="3902300"/>
            <a:ext cx="660300" cy="3900"/>
          </a:xfrm>
          <a:prstGeom prst="straightConnector1">
            <a:avLst/>
          </a:prstGeom>
          <a:noFill/>
          <a:ln cap="flat" cmpd="sng" w="9525">
            <a:solidFill>
              <a:srgbClr val="000000"/>
            </a:solidFill>
            <a:prstDash val="solid"/>
            <a:round/>
            <a:headEnd len="med" w="med" type="none"/>
            <a:tailEnd len="med" w="med" type="none"/>
          </a:ln>
        </p:spPr>
      </p:cxnSp>
      <p:sp>
        <p:nvSpPr>
          <p:cNvPr id="589" name="Google Shape;589;p29"/>
          <p:cNvSpPr txBox="1"/>
          <p:nvPr/>
        </p:nvSpPr>
        <p:spPr>
          <a:xfrm>
            <a:off x="4247825" y="4036663"/>
            <a:ext cx="654000" cy="3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ALU</a:t>
            </a:r>
            <a:endParaRPr/>
          </a:p>
        </p:txBody>
      </p:sp>
      <p:cxnSp>
        <p:nvCxnSpPr>
          <p:cNvPr id="590" name="Google Shape;590;p29"/>
          <p:cNvCxnSpPr/>
          <p:nvPr/>
        </p:nvCxnSpPr>
        <p:spPr>
          <a:xfrm>
            <a:off x="2459600" y="1477575"/>
            <a:ext cx="1800" cy="3258300"/>
          </a:xfrm>
          <a:prstGeom prst="straightConnector1">
            <a:avLst/>
          </a:prstGeom>
          <a:noFill/>
          <a:ln cap="flat" cmpd="sng" w="9525">
            <a:solidFill>
              <a:srgbClr val="000000"/>
            </a:solidFill>
            <a:prstDash val="solid"/>
            <a:round/>
            <a:headEnd len="med" w="med" type="none"/>
            <a:tailEnd len="med" w="med" type="none"/>
          </a:ln>
        </p:spPr>
      </p:cxnSp>
      <p:cxnSp>
        <p:nvCxnSpPr>
          <p:cNvPr id="591" name="Google Shape;591;p29"/>
          <p:cNvCxnSpPr/>
          <p:nvPr/>
        </p:nvCxnSpPr>
        <p:spPr>
          <a:xfrm rot="10800000">
            <a:off x="2456375" y="4734800"/>
            <a:ext cx="2120400" cy="8400"/>
          </a:xfrm>
          <a:prstGeom prst="straightConnector1">
            <a:avLst/>
          </a:prstGeom>
          <a:noFill/>
          <a:ln cap="flat" cmpd="sng" w="9525">
            <a:solidFill>
              <a:srgbClr val="000000"/>
            </a:solidFill>
            <a:prstDash val="solid"/>
            <a:round/>
            <a:headEnd len="med" w="med" type="none"/>
            <a:tailEnd len="med" w="med" type="none"/>
          </a:ln>
        </p:spPr>
      </p:cxnSp>
      <p:cxnSp>
        <p:nvCxnSpPr>
          <p:cNvPr id="592" name="Google Shape;592;p29"/>
          <p:cNvCxnSpPr/>
          <p:nvPr/>
        </p:nvCxnSpPr>
        <p:spPr>
          <a:xfrm rot="10800000">
            <a:off x="2568200" y="4622300"/>
            <a:ext cx="2007600" cy="9000"/>
          </a:xfrm>
          <a:prstGeom prst="straightConnector1">
            <a:avLst/>
          </a:prstGeom>
          <a:noFill/>
          <a:ln cap="flat" cmpd="sng" w="9525">
            <a:solidFill>
              <a:srgbClr val="000000"/>
            </a:solidFill>
            <a:prstDash val="solid"/>
            <a:round/>
            <a:headEnd len="med" w="med" type="none"/>
            <a:tailEnd len="med" w="med" type="none"/>
          </a:ln>
        </p:spPr>
      </p:cxnSp>
      <p:cxnSp>
        <p:nvCxnSpPr>
          <p:cNvPr id="593" name="Google Shape;593;p29"/>
          <p:cNvCxnSpPr/>
          <p:nvPr/>
        </p:nvCxnSpPr>
        <p:spPr>
          <a:xfrm flipH="1">
            <a:off x="2573193" y="1603567"/>
            <a:ext cx="900" cy="3018000"/>
          </a:xfrm>
          <a:prstGeom prst="straightConnector1">
            <a:avLst/>
          </a:prstGeom>
          <a:noFill/>
          <a:ln cap="flat" cmpd="sng" w="9525">
            <a:solidFill>
              <a:srgbClr val="000000"/>
            </a:solidFill>
            <a:prstDash val="solid"/>
            <a:round/>
            <a:headEnd len="med" w="med" type="none"/>
            <a:tailEnd len="med" w="med" type="none"/>
          </a:ln>
        </p:spPr>
      </p:cxnSp>
      <p:cxnSp>
        <p:nvCxnSpPr>
          <p:cNvPr id="594" name="Google Shape;594;p29"/>
          <p:cNvCxnSpPr/>
          <p:nvPr/>
        </p:nvCxnSpPr>
        <p:spPr>
          <a:xfrm flipH="1">
            <a:off x="2570485" y="3918220"/>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595" name="Google Shape;595;p29"/>
          <p:cNvCxnSpPr/>
          <p:nvPr/>
        </p:nvCxnSpPr>
        <p:spPr>
          <a:xfrm flipH="1">
            <a:off x="2457645" y="147029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596" name="Google Shape;596;p29"/>
          <p:cNvCxnSpPr/>
          <p:nvPr/>
        </p:nvCxnSpPr>
        <p:spPr>
          <a:xfrm flipH="1">
            <a:off x="2571675" y="160364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597" name="Google Shape;597;p29"/>
          <p:cNvCxnSpPr/>
          <p:nvPr/>
        </p:nvCxnSpPr>
        <p:spPr>
          <a:xfrm flipH="1">
            <a:off x="6682956" y="1477575"/>
            <a:ext cx="1800" cy="3258300"/>
          </a:xfrm>
          <a:prstGeom prst="straightConnector1">
            <a:avLst/>
          </a:prstGeom>
          <a:noFill/>
          <a:ln cap="flat" cmpd="sng" w="9525">
            <a:solidFill>
              <a:srgbClr val="000000"/>
            </a:solidFill>
            <a:prstDash val="solid"/>
            <a:round/>
            <a:headEnd len="med" w="med" type="none"/>
            <a:tailEnd len="med" w="med" type="none"/>
          </a:ln>
        </p:spPr>
      </p:cxnSp>
      <p:cxnSp>
        <p:nvCxnSpPr>
          <p:cNvPr id="598" name="Google Shape;598;p29"/>
          <p:cNvCxnSpPr/>
          <p:nvPr/>
        </p:nvCxnSpPr>
        <p:spPr>
          <a:xfrm flipH="1" rot="10800000">
            <a:off x="4567581" y="4734800"/>
            <a:ext cx="2120400" cy="8400"/>
          </a:xfrm>
          <a:prstGeom prst="straightConnector1">
            <a:avLst/>
          </a:prstGeom>
          <a:noFill/>
          <a:ln cap="flat" cmpd="sng" w="9525">
            <a:solidFill>
              <a:srgbClr val="000000"/>
            </a:solidFill>
            <a:prstDash val="solid"/>
            <a:round/>
            <a:headEnd len="med" w="med" type="none"/>
            <a:tailEnd len="med" w="med" type="none"/>
          </a:ln>
        </p:spPr>
      </p:cxnSp>
      <p:cxnSp>
        <p:nvCxnSpPr>
          <p:cNvPr id="599" name="Google Shape;599;p29"/>
          <p:cNvCxnSpPr/>
          <p:nvPr/>
        </p:nvCxnSpPr>
        <p:spPr>
          <a:xfrm flipH="1" rot="10800000">
            <a:off x="4568556" y="4622300"/>
            <a:ext cx="2007600" cy="9000"/>
          </a:xfrm>
          <a:prstGeom prst="straightConnector1">
            <a:avLst/>
          </a:prstGeom>
          <a:noFill/>
          <a:ln cap="flat" cmpd="sng" w="9525">
            <a:solidFill>
              <a:srgbClr val="000000"/>
            </a:solidFill>
            <a:prstDash val="solid"/>
            <a:round/>
            <a:headEnd len="med" w="med" type="none"/>
            <a:tailEnd len="med" w="med" type="none"/>
          </a:ln>
        </p:spPr>
      </p:cxnSp>
      <p:cxnSp>
        <p:nvCxnSpPr>
          <p:cNvPr id="600" name="Google Shape;600;p29"/>
          <p:cNvCxnSpPr/>
          <p:nvPr/>
        </p:nvCxnSpPr>
        <p:spPr>
          <a:xfrm>
            <a:off x="6570264" y="1603567"/>
            <a:ext cx="900" cy="3018000"/>
          </a:xfrm>
          <a:prstGeom prst="straightConnector1">
            <a:avLst/>
          </a:prstGeom>
          <a:noFill/>
          <a:ln cap="flat" cmpd="sng" w="9525">
            <a:solidFill>
              <a:srgbClr val="000000"/>
            </a:solidFill>
            <a:prstDash val="solid"/>
            <a:round/>
            <a:headEnd len="med" w="med" type="none"/>
            <a:tailEnd len="med" w="med" type="none"/>
          </a:ln>
        </p:spPr>
      </p:cxnSp>
      <p:cxnSp>
        <p:nvCxnSpPr>
          <p:cNvPr id="601" name="Google Shape;601;p29"/>
          <p:cNvCxnSpPr/>
          <p:nvPr/>
        </p:nvCxnSpPr>
        <p:spPr>
          <a:xfrm>
            <a:off x="5424872" y="3918220"/>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602" name="Google Shape;602;p29"/>
          <p:cNvCxnSpPr/>
          <p:nvPr/>
        </p:nvCxnSpPr>
        <p:spPr>
          <a:xfrm>
            <a:off x="5537712" y="147029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603" name="Google Shape;603;p29"/>
          <p:cNvCxnSpPr/>
          <p:nvPr/>
        </p:nvCxnSpPr>
        <p:spPr>
          <a:xfrm>
            <a:off x="5423681" y="1603645"/>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604" name="Google Shape;604;p29"/>
          <p:cNvCxnSpPr/>
          <p:nvPr/>
        </p:nvCxnSpPr>
        <p:spPr>
          <a:xfrm>
            <a:off x="6032090" y="1708420"/>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605" name="Google Shape;605;p29"/>
          <p:cNvCxnSpPr>
            <a:endCxn id="606" idx="2"/>
          </p:cNvCxnSpPr>
          <p:nvPr/>
        </p:nvCxnSpPr>
        <p:spPr>
          <a:xfrm flipH="1" rot="10800000">
            <a:off x="6032025" y="1631675"/>
            <a:ext cx="2100" cy="76800"/>
          </a:xfrm>
          <a:prstGeom prst="straightConnector1">
            <a:avLst/>
          </a:prstGeom>
          <a:noFill/>
          <a:ln cap="flat" cmpd="sng" w="9525">
            <a:solidFill>
              <a:srgbClr val="000000"/>
            </a:solidFill>
            <a:prstDash val="solid"/>
            <a:round/>
            <a:headEnd len="med" w="med" type="none"/>
            <a:tailEnd len="med" w="med" type="none"/>
          </a:ln>
        </p:spPr>
      </p:cxnSp>
      <p:cxnSp>
        <p:nvCxnSpPr>
          <p:cNvPr id="607" name="Google Shape;607;p29"/>
          <p:cNvCxnSpPr/>
          <p:nvPr/>
        </p:nvCxnSpPr>
        <p:spPr>
          <a:xfrm>
            <a:off x="6032090" y="2157578"/>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608" name="Google Shape;608;p29"/>
          <p:cNvCxnSpPr/>
          <p:nvPr/>
        </p:nvCxnSpPr>
        <p:spPr>
          <a:xfrm flipH="1" rot="10800000">
            <a:off x="6032025" y="2080833"/>
            <a:ext cx="2100" cy="76800"/>
          </a:xfrm>
          <a:prstGeom prst="straightConnector1">
            <a:avLst/>
          </a:prstGeom>
          <a:noFill/>
          <a:ln cap="flat" cmpd="sng" w="9525">
            <a:solidFill>
              <a:srgbClr val="000000"/>
            </a:solidFill>
            <a:prstDash val="solid"/>
            <a:round/>
            <a:headEnd len="med" w="med" type="none"/>
            <a:tailEnd len="med" w="med" type="none"/>
          </a:ln>
        </p:spPr>
      </p:cxnSp>
      <p:cxnSp>
        <p:nvCxnSpPr>
          <p:cNvPr id="609" name="Google Shape;609;p29"/>
          <p:cNvCxnSpPr/>
          <p:nvPr/>
        </p:nvCxnSpPr>
        <p:spPr>
          <a:xfrm>
            <a:off x="6032090" y="255178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610" name="Google Shape;610;p29"/>
          <p:cNvCxnSpPr/>
          <p:nvPr/>
        </p:nvCxnSpPr>
        <p:spPr>
          <a:xfrm flipH="1" rot="10800000">
            <a:off x="6032025" y="2475042"/>
            <a:ext cx="2100" cy="76800"/>
          </a:xfrm>
          <a:prstGeom prst="straightConnector1">
            <a:avLst/>
          </a:prstGeom>
          <a:noFill/>
          <a:ln cap="flat" cmpd="sng" w="9525">
            <a:solidFill>
              <a:srgbClr val="000000"/>
            </a:solidFill>
            <a:prstDash val="solid"/>
            <a:round/>
            <a:headEnd len="med" w="med" type="none"/>
            <a:tailEnd len="med" w="med" type="none"/>
          </a:ln>
        </p:spPr>
      </p:cxnSp>
      <p:cxnSp>
        <p:nvCxnSpPr>
          <p:cNvPr id="611" name="Google Shape;611;p29"/>
          <p:cNvCxnSpPr/>
          <p:nvPr/>
        </p:nvCxnSpPr>
        <p:spPr>
          <a:xfrm>
            <a:off x="6032090" y="322249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612" name="Google Shape;612;p29"/>
          <p:cNvCxnSpPr/>
          <p:nvPr/>
        </p:nvCxnSpPr>
        <p:spPr>
          <a:xfrm flipH="1" rot="10800000">
            <a:off x="6032025" y="3145746"/>
            <a:ext cx="2100" cy="76800"/>
          </a:xfrm>
          <a:prstGeom prst="straightConnector1">
            <a:avLst/>
          </a:prstGeom>
          <a:noFill/>
          <a:ln cap="flat" cmpd="sng" w="9525">
            <a:solidFill>
              <a:srgbClr val="000000"/>
            </a:solidFill>
            <a:prstDash val="solid"/>
            <a:round/>
            <a:headEnd len="med" w="med" type="none"/>
            <a:tailEnd len="med" w="med" type="none"/>
          </a:ln>
        </p:spPr>
      </p:cxnSp>
      <p:cxnSp>
        <p:nvCxnSpPr>
          <p:cNvPr id="613" name="Google Shape;613;p29"/>
          <p:cNvCxnSpPr/>
          <p:nvPr/>
        </p:nvCxnSpPr>
        <p:spPr>
          <a:xfrm>
            <a:off x="6032090" y="3638311"/>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614" name="Google Shape;614;p29"/>
          <p:cNvCxnSpPr/>
          <p:nvPr/>
        </p:nvCxnSpPr>
        <p:spPr>
          <a:xfrm flipH="1" rot="10800000">
            <a:off x="6032025" y="3561566"/>
            <a:ext cx="2100" cy="76800"/>
          </a:xfrm>
          <a:prstGeom prst="straightConnector1">
            <a:avLst/>
          </a:prstGeom>
          <a:noFill/>
          <a:ln cap="flat" cmpd="sng" w="9525">
            <a:solidFill>
              <a:srgbClr val="000000"/>
            </a:solidFill>
            <a:prstDash val="solid"/>
            <a:round/>
            <a:headEnd len="med" w="med" type="none"/>
            <a:tailEnd len="med" w="med" type="none"/>
          </a:ln>
        </p:spPr>
      </p:cxnSp>
      <p:cxnSp>
        <p:nvCxnSpPr>
          <p:cNvPr id="615" name="Google Shape;615;p29"/>
          <p:cNvCxnSpPr/>
          <p:nvPr/>
        </p:nvCxnSpPr>
        <p:spPr>
          <a:xfrm>
            <a:off x="6032090" y="4037283"/>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616" name="Google Shape;616;p29"/>
          <p:cNvCxnSpPr/>
          <p:nvPr/>
        </p:nvCxnSpPr>
        <p:spPr>
          <a:xfrm flipH="1" rot="10800000">
            <a:off x="6032025" y="3960538"/>
            <a:ext cx="2100" cy="76800"/>
          </a:xfrm>
          <a:prstGeom prst="straightConnector1">
            <a:avLst/>
          </a:prstGeom>
          <a:noFill/>
          <a:ln cap="flat" cmpd="sng" w="9525">
            <a:solidFill>
              <a:srgbClr val="000000"/>
            </a:solidFill>
            <a:prstDash val="solid"/>
            <a:round/>
            <a:headEnd len="med" w="med" type="none"/>
            <a:tailEnd len="med" w="med" type="none"/>
          </a:ln>
        </p:spPr>
      </p:cxnSp>
      <p:cxnSp>
        <p:nvCxnSpPr>
          <p:cNvPr id="617" name="Google Shape;617;p29"/>
          <p:cNvCxnSpPr/>
          <p:nvPr/>
        </p:nvCxnSpPr>
        <p:spPr>
          <a:xfrm flipH="1">
            <a:off x="2570525" y="3790000"/>
            <a:ext cx="1072800" cy="600"/>
          </a:xfrm>
          <a:prstGeom prst="straightConnector1">
            <a:avLst/>
          </a:prstGeom>
          <a:noFill/>
          <a:ln cap="flat" cmpd="sng" w="9525">
            <a:solidFill>
              <a:srgbClr val="000000"/>
            </a:solidFill>
            <a:prstDash val="solid"/>
            <a:round/>
            <a:headEnd len="med" w="med" type="none"/>
            <a:tailEnd len="med" w="med" type="none"/>
          </a:ln>
        </p:spPr>
      </p:cxnSp>
      <p:sp>
        <p:nvSpPr>
          <p:cNvPr id="618" name="Google Shape;618;p29"/>
          <p:cNvSpPr/>
          <p:nvPr/>
        </p:nvSpPr>
        <p:spPr>
          <a:xfrm rot="3448897">
            <a:off x="3499241" y="3877499"/>
            <a:ext cx="419108" cy="10478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9"/>
          <p:cNvSpPr/>
          <p:nvPr/>
        </p:nvSpPr>
        <p:spPr>
          <a:xfrm rot="-9843">
            <a:off x="2503749" y="3797148"/>
            <a:ext cx="419102" cy="121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9"/>
          <p:cNvSpPr/>
          <p:nvPr/>
        </p:nvSpPr>
        <p:spPr>
          <a:xfrm rot="-9843">
            <a:off x="6230405" y="3794767"/>
            <a:ext cx="419102" cy="121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1" name="Google Shape;621;p29"/>
          <p:cNvCxnSpPr/>
          <p:nvPr/>
        </p:nvCxnSpPr>
        <p:spPr>
          <a:xfrm>
            <a:off x="5527350" y="3785225"/>
            <a:ext cx="1046400" cy="5400"/>
          </a:xfrm>
          <a:prstGeom prst="straightConnector1">
            <a:avLst/>
          </a:prstGeom>
          <a:noFill/>
          <a:ln cap="flat" cmpd="sng" w="9525">
            <a:solidFill>
              <a:srgbClr val="000000"/>
            </a:solidFill>
            <a:prstDash val="solid"/>
            <a:round/>
            <a:headEnd len="med" w="med" type="none"/>
            <a:tailEnd len="med" w="med" type="none"/>
          </a:ln>
        </p:spPr>
      </p:cxnSp>
      <p:sp>
        <p:nvSpPr>
          <p:cNvPr id="622" name="Google Shape;622;p29"/>
          <p:cNvSpPr/>
          <p:nvPr/>
        </p:nvSpPr>
        <p:spPr>
          <a:xfrm flipH="1" rot="-3437956">
            <a:off x="5239010" y="3878576"/>
            <a:ext cx="419249" cy="97697"/>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3" name="Google Shape;623;p29"/>
          <p:cNvCxnSpPr/>
          <p:nvPr/>
        </p:nvCxnSpPr>
        <p:spPr>
          <a:xfrm flipH="1">
            <a:off x="2570485" y="3538299"/>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624" name="Google Shape;624;p29"/>
          <p:cNvCxnSpPr/>
          <p:nvPr/>
        </p:nvCxnSpPr>
        <p:spPr>
          <a:xfrm flipH="1">
            <a:off x="2570525" y="3410078"/>
            <a:ext cx="1072800" cy="600"/>
          </a:xfrm>
          <a:prstGeom prst="straightConnector1">
            <a:avLst/>
          </a:prstGeom>
          <a:noFill/>
          <a:ln cap="flat" cmpd="sng" w="9525">
            <a:solidFill>
              <a:srgbClr val="000000"/>
            </a:solidFill>
            <a:prstDash val="solid"/>
            <a:round/>
            <a:headEnd len="med" w="med" type="none"/>
            <a:tailEnd len="med" w="med" type="none"/>
          </a:ln>
        </p:spPr>
      </p:cxnSp>
      <p:sp>
        <p:nvSpPr>
          <p:cNvPr id="625" name="Google Shape;625;p29"/>
          <p:cNvSpPr/>
          <p:nvPr/>
        </p:nvSpPr>
        <p:spPr>
          <a:xfrm rot="-9843">
            <a:off x="2503749" y="3416148"/>
            <a:ext cx="419102" cy="121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6" name="Google Shape;626;p29"/>
          <p:cNvCxnSpPr/>
          <p:nvPr/>
        </p:nvCxnSpPr>
        <p:spPr>
          <a:xfrm flipH="1">
            <a:off x="2570485" y="3120097"/>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627" name="Google Shape;627;p29"/>
          <p:cNvCxnSpPr/>
          <p:nvPr/>
        </p:nvCxnSpPr>
        <p:spPr>
          <a:xfrm flipH="1">
            <a:off x="2570525" y="2991877"/>
            <a:ext cx="1072800" cy="600"/>
          </a:xfrm>
          <a:prstGeom prst="straightConnector1">
            <a:avLst/>
          </a:prstGeom>
          <a:noFill/>
          <a:ln cap="flat" cmpd="sng" w="9525">
            <a:solidFill>
              <a:srgbClr val="000000"/>
            </a:solidFill>
            <a:prstDash val="solid"/>
            <a:round/>
            <a:headEnd len="med" w="med" type="none"/>
            <a:tailEnd len="med" w="med" type="none"/>
          </a:ln>
        </p:spPr>
      </p:cxnSp>
      <p:sp>
        <p:nvSpPr>
          <p:cNvPr id="628" name="Google Shape;628;p29"/>
          <p:cNvSpPr/>
          <p:nvPr/>
        </p:nvSpPr>
        <p:spPr>
          <a:xfrm rot="-9843">
            <a:off x="2503749" y="2997947"/>
            <a:ext cx="419102" cy="121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9" name="Google Shape;629;p29"/>
          <p:cNvCxnSpPr/>
          <p:nvPr/>
        </p:nvCxnSpPr>
        <p:spPr>
          <a:xfrm flipH="1">
            <a:off x="2570485" y="2458918"/>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630" name="Google Shape;630;p29"/>
          <p:cNvCxnSpPr/>
          <p:nvPr/>
        </p:nvCxnSpPr>
        <p:spPr>
          <a:xfrm flipH="1">
            <a:off x="2570525" y="2330698"/>
            <a:ext cx="1072800" cy="600"/>
          </a:xfrm>
          <a:prstGeom prst="straightConnector1">
            <a:avLst/>
          </a:prstGeom>
          <a:noFill/>
          <a:ln cap="flat" cmpd="sng" w="9525">
            <a:solidFill>
              <a:srgbClr val="000000"/>
            </a:solidFill>
            <a:prstDash val="solid"/>
            <a:round/>
            <a:headEnd len="med" w="med" type="none"/>
            <a:tailEnd len="med" w="med" type="none"/>
          </a:ln>
        </p:spPr>
      </p:cxnSp>
      <p:sp>
        <p:nvSpPr>
          <p:cNvPr id="631" name="Google Shape;631;p29"/>
          <p:cNvSpPr/>
          <p:nvPr/>
        </p:nvSpPr>
        <p:spPr>
          <a:xfrm rot="-9843">
            <a:off x="2503749" y="2337667"/>
            <a:ext cx="419102" cy="121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 name="Google Shape;632;p29"/>
          <p:cNvCxnSpPr/>
          <p:nvPr/>
        </p:nvCxnSpPr>
        <p:spPr>
          <a:xfrm flipH="1">
            <a:off x="2570485" y="2050422"/>
            <a:ext cx="1149000" cy="5700"/>
          </a:xfrm>
          <a:prstGeom prst="straightConnector1">
            <a:avLst/>
          </a:prstGeom>
          <a:noFill/>
          <a:ln cap="flat" cmpd="sng" w="9525">
            <a:solidFill>
              <a:srgbClr val="000000"/>
            </a:solidFill>
            <a:prstDash val="solid"/>
            <a:round/>
            <a:headEnd len="med" w="med" type="none"/>
            <a:tailEnd len="med" w="med" type="none"/>
          </a:ln>
        </p:spPr>
      </p:cxnSp>
      <p:cxnSp>
        <p:nvCxnSpPr>
          <p:cNvPr id="633" name="Google Shape;633;p29"/>
          <p:cNvCxnSpPr/>
          <p:nvPr/>
        </p:nvCxnSpPr>
        <p:spPr>
          <a:xfrm flipH="1">
            <a:off x="2570525" y="1922201"/>
            <a:ext cx="1072800" cy="600"/>
          </a:xfrm>
          <a:prstGeom prst="straightConnector1">
            <a:avLst/>
          </a:prstGeom>
          <a:noFill/>
          <a:ln cap="flat" cmpd="sng" w="9525">
            <a:solidFill>
              <a:srgbClr val="000000"/>
            </a:solidFill>
            <a:prstDash val="solid"/>
            <a:round/>
            <a:headEnd len="med" w="med" type="none"/>
            <a:tailEnd len="med" w="med" type="none"/>
          </a:ln>
        </p:spPr>
      </p:cxnSp>
      <p:sp>
        <p:nvSpPr>
          <p:cNvPr id="634" name="Google Shape;634;p29"/>
          <p:cNvSpPr/>
          <p:nvPr/>
        </p:nvSpPr>
        <p:spPr>
          <a:xfrm rot="-9843">
            <a:off x="2503749" y="1929350"/>
            <a:ext cx="419102" cy="121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5" name="Google Shape;635;p29"/>
          <p:cNvCxnSpPr/>
          <p:nvPr/>
        </p:nvCxnSpPr>
        <p:spPr>
          <a:xfrm>
            <a:off x="5424872" y="3519249"/>
            <a:ext cx="1149000" cy="5700"/>
          </a:xfrm>
          <a:prstGeom prst="straightConnector1">
            <a:avLst/>
          </a:prstGeom>
          <a:noFill/>
          <a:ln cap="flat" cmpd="sng" w="9525">
            <a:solidFill>
              <a:srgbClr val="000000"/>
            </a:solidFill>
            <a:prstDash val="solid"/>
            <a:round/>
            <a:headEnd len="med" w="med" type="none"/>
            <a:tailEnd len="med" w="med" type="none"/>
          </a:ln>
        </p:spPr>
      </p:cxnSp>
      <p:sp>
        <p:nvSpPr>
          <p:cNvPr id="636" name="Google Shape;636;p29"/>
          <p:cNvSpPr/>
          <p:nvPr/>
        </p:nvSpPr>
        <p:spPr>
          <a:xfrm rot="-9843">
            <a:off x="6230405" y="3395795"/>
            <a:ext cx="419102" cy="121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7" name="Google Shape;637;p29"/>
          <p:cNvCxnSpPr/>
          <p:nvPr/>
        </p:nvCxnSpPr>
        <p:spPr>
          <a:xfrm>
            <a:off x="5527350" y="3386253"/>
            <a:ext cx="1046400" cy="5400"/>
          </a:xfrm>
          <a:prstGeom prst="straightConnector1">
            <a:avLst/>
          </a:prstGeom>
          <a:noFill/>
          <a:ln cap="flat" cmpd="sng" w="9525">
            <a:solidFill>
              <a:srgbClr val="000000"/>
            </a:solidFill>
            <a:prstDash val="solid"/>
            <a:round/>
            <a:headEnd len="med" w="med" type="none"/>
            <a:tailEnd len="med" w="med" type="none"/>
          </a:ln>
        </p:spPr>
      </p:cxnSp>
      <p:cxnSp>
        <p:nvCxnSpPr>
          <p:cNvPr id="638" name="Google Shape;638;p29"/>
          <p:cNvCxnSpPr/>
          <p:nvPr/>
        </p:nvCxnSpPr>
        <p:spPr>
          <a:xfrm>
            <a:off x="5424872" y="3110572"/>
            <a:ext cx="1149000" cy="5700"/>
          </a:xfrm>
          <a:prstGeom prst="straightConnector1">
            <a:avLst/>
          </a:prstGeom>
          <a:noFill/>
          <a:ln cap="flat" cmpd="sng" w="9525">
            <a:solidFill>
              <a:srgbClr val="000000"/>
            </a:solidFill>
            <a:prstDash val="solid"/>
            <a:round/>
            <a:headEnd len="med" w="med" type="none"/>
            <a:tailEnd len="med" w="med" type="none"/>
          </a:ln>
        </p:spPr>
      </p:cxnSp>
      <p:sp>
        <p:nvSpPr>
          <p:cNvPr id="639" name="Google Shape;639;p29"/>
          <p:cNvSpPr/>
          <p:nvPr/>
        </p:nvSpPr>
        <p:spPr>
          <a:xfrm rot="-9843">
            <a:off x="6230405" y="2987119"/>
            <a:ext cx="419102" cy="121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0" name="Google Shape;640;p29"/>
          <p:cNvCxnSpPr/>
          <p:nvPr/>
        </p:nvCxnSpPr>
        <p:spPr>
          <a:xfrm>
            <a:off x="5527350" y="2977577"/>
            <a:ext cx="1046400" cy="5400"/>
          </a:xfrm>
          <a:prstGeom prst="straightConnector1">
            <a:avLst/>
          </a:prstGeom>
          <a:noFill/>
          <a:ln cap="flat" cmpd="sng" w="9525">
            <a:solidFill>
              <a:srgbClr val="000000"/>
            </a:solidFill>
            <a:prstDash val="solid"/>
            <a:round/>
            <a:headEnd len="med" w="med" type="none"/>
            <a:tailEnd len="med" w="med" type="none"/>
          </a:ln>
        </p:spPr>
      </p:cxnSp>
      <p:cxnSp>
        <p:nvCxnSpPr>
          <p:cNvPr id="641" name="Google Shape;641;p29"/>
          <p:cNvCxnSpPr/>
          <p:nvPr/>
        </p:nvCxnSpPr>
        <p:spPr>
          <a:xfrm>
            <a:off x="5424872" y="2449393"/>
            <a:ext cx="1149000" cy="5700"/>
          </a:xfrm>
          <a:prstGeom prst="straightConnector1">
            <a:avLst/>
          </a:prstGeom>
          <a:noFill/>
          <a:ln cap="flat" cmpd="sng" w="9525">
            <a:solidFill>
              <a:srgbClr val="000000"/>
            </a:solidFill>
            <a:prstDash val="solid"/>
            <a:round/>
            <a:headEnd len="med" w="med" type="none"/>
            <a:tailEnd len="med" w="med" type="none"/>
          </a:ln>
        </p:spPr>
      </p:cxnSp>
      <p:sp>
        <p:nvSpPr>
          <p:cNvPr id="642" name="Google Shape;642;p29"/>
          <p:cNvSpPr/>
          <p:nvPr/>
        </p:nvSpPr>
        <p:spPr>
          <a:xfrm rot="-9843">
            <a:off x="6230405" y="2325940"/>
            <a:ext cx="419102" cy="121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29"/>
          <p:cNvCxnSpPr/>
          <p:nvPr/>
        </p:nvCxnSpPr>
        <p:spPr>
          <a:xfrm>
            <a:off x="5527350" y="2316398"/>
            <a:ext cx="1046400" cy="5400"/>
          </a:xfrm>
          <a:prstGeom prst="straightConnector1">
            <a:avLst/>
          </a:prstGeom>
          <a:noFill/>
          <a:ln cap="flat" cmpd="sng" w="9525">
            <a:solidFill>
              <a:srgbClr val="000000"/>
            </a:solidFill>
            <a:prstDash val="solid"/>
            <a:round/>
            <a:headEnd len="med" w="med" type="none"/>
            <a:tailEnd len="med" w="med" type="none"/>
          </a:ln>
        </p:spPr>
      </p:cxnSp>
      <p:cxnSp>
        <p:nvCxnSpPr>
          <p:cNvPr id="644" name="Google Shape;644;p29"/>
          <p:cNvCxnSpPr/>
          <p:nvPr/>
        </p:nvCxnSpPr>
        <p:spPr>
          <a:xfrm>
            <a:off x="5424872" y="2040897"/>
            <a:ext cx="1149000" cy="5700"/>
          </a:xfrm>
          <a:prstGeom prst="straightConnector1">
            <a:avLst/>
          </a:prstGeom>
          <a:noFill/>
          <a:ln cap="flat" cmpd="sng" w="9525">
            <a:solidFill>
              <a:srgbClr val="000000"/>
            </a:solidFill>
            <a:prstDash val="solid"/>
            <a:round/>
            <a:headEnd len="med" w="med" type="none"/>
            <a:tailEnd len="med" w="med" type="none"/>
          </a:ln>
        </p:spPr>
      </p:cxnSp>
      <p:sp>
        <p:nvSpPr>
          <p:cNvPr id="645" name="Google Shape;645;p29"/>
          <p:cNvSpPr/>
          <p:nvPr/>
        </p:nvSpPr>
        <p:spPr>
          <a:xfrm rot="-9843">
            <a:off x="6230405" y="1917444"/>
            <a:ext cx="419102" cy="121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6" name="Google Shape;646;p29"/>
          <p:cNvCxnSpPr/>
          <p:nvPr/>
        </p:nvCxnSpPr>
        <p:spPr>
          <a:xfrm>
            <a:off x="5527350" y="1907901"/>
            <a:ext cx="1046400" cy="5400"/>
          </a:xfrm>
          <a:prstGeom prst="straightConnector1">
            <a:avLst/>
          </a:prstGeom>
          <a:noFill/>
          <a:ln cap="flat" cmpd="sng" w="9525">
            <a:solidFill>
              <a:srgbClr val="000000"/>
            </a:solidFill>
            <a:prstDash val="solid"/>
            <a:round/>
            <a:headEnd len="med" w="med" type="none"/>
            <a:tailEnd len="med" w="med" type="none"/>
          </a:ln>
        </p:spPr>
      </p:cxnSp>
      <p:sp>
        <p:nvSpPr>
          <p:cNvPr id="647" name="Google Shape;647;p29"/>
          <p:cNvSpPr/>
          <p:nvPr/>
        </p:nvSpPr>
        <p:spPr>
          <a:xfrm>
            <a:off x="3491106" y="1799509"/>
            <a:ext cx="2161800" cy="375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a:t>
            </a:r>
            <a:endParaRPr sz="1000"/>
          </a:p>
        </p:txBody>
      </p:sp>
      <p:sp>
        <p:nvSpPr>
          <p:cNvPr id="648" name="Google Shape;648;p29"/>
          <p:cNvSpPr/>
          <p:nvPr/>
        </p:nvSpPr>
        <p:spPr>
          <a:xfrm>
            <a:off x="3491106" y="2208005"/>
            <a:ext cx="2161800" cy="375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MBR</a:t>
            </a:r>
            <a:endParaRPr sz="1000"/>
          </a:p>
        </p:txBody>
      </p:sp>
      <p:sp>
        <p:nvSpPr>
          <p:cNvPr id="649" name="Google Shape;649;p29"/>
          <p:cNvSpPr/>
          <p:nvPr/>
        </p:nvSpPr>
        <p:spPr>
          <a:xfrm>
            <a:off x="3491106" y="2869184"/>
            <a:ext cx="2161800" cy="375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sz="1000"/>
          </a:p>
        </p:txBody>
      </p:sp>
      <p:sp>
        <p:nvSpPr>
          <p:cNvPr id="650" name="Google Shape;650;p29"/>
          <p:cNvSpPr/>
          <p:nvPr/>
        </p:nvSpPr>
        <p:spPr>
          <a:xfrm>
            <a:off x="3491106" y="1390832"/>
            <a:ext cx="2161800" cy="375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IR</a:t>
            </a:r>
            <a:endParaRPr sz="1000"/>
          </a:p>
        </p:txBody>
      </p:sp>
      <p:cxnSp>
        <p:nvCxnSpPr>
          <p:cNvPr id="651" name="Google Shape;651;p29"/>
          <p:cNvCxnSpPr/>
          <p:nvPr/>
        </p:nvCxnSpPr>
        <p:spPr>
          <a:xfrm>
            <a:off x="5386394" y="3593319"/>
            <a:ext cx="2400" cy="121500"/>
          </a:xfrm>
          <a:prstGeom prst="straightConnector1">
            <a:avLst/>
          </a:prstGeom>
          <a:noFill/>
          <a:ln cap="flat" cmpd="sng" w="9525">
            <a:solidFill>
              <a:srgbClr val="000000"/>
            </a:solidFill>
            <a:prstDash val="solid"/>
            <a:round/>
            <a:headEnd len="med" w="med" type="none"/>
            <a:tailEnd len="med" w="med" type="none"/>
          </a:ln>
        </p:spPr>
      </p:cxnSp>
      <p:cxnSp>
        <p:nvCxnSpPr>
          <p:cNvPr id="652" name="Google Shape;652;p29"/>
          <p:cNvCxnSpPr/>
          <p:nvPr/>
        </p:nvCxnSpPr>
        <p:spPr>
          <a:xfrm>
            <a:off x="5267331" y="3593319"/>
            <a:ext cx="2400" cy="121500"/>
          </a:xfrm>
          <a:prstGeom prst="straightConnector1">
            <a:avLst/>
          </a:prstGeom>
          <a:noFill/>
          <a:ln cap="flat" cmpd="sng" w="9525">
            <a:solidFill>
              <a:srgbClr val="000000"/>
            </a:solidFill>
            <a:prstDash val="solid"/>
            <a:round/>
            <a:headEnd len="med" w="med" type="none"/>
            <a:tailEnd len="med" w="med" type="none"/>
          </a:ln>
        </p:spPr>
      </p:cxnSp>
      <p:sp>
        <p:nvSpPr>
          <p:cNvPr id="653" name="Google Shape;653;p29"/>
          <p:cNvSpPr/>
          <p:nvPr/>
        </p:nvSpPr>
        <p:spPr>
          <a:xfrm>
            <a:off x="5822826" y="1440175"/>
            <a:ext cx="419100" cy="19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654" name="Google Shape;654;p29"/>
          <p:cNvSpPr/>
          <p:nvPr/>
        </p:nvSpPr>
        <p:spPr>
          <a:xfrm>
            <a:off x="5822826" y="1886233"/>
            <a:ext cx="419100" cy="19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655" name="Google Shape;655;p29"/>
          <p:cNvSpPr/>
          <p:nvPr/>
        </p:nvSpPr>
        <p:spPr>
          <a:xfrm>
            <a:off x="5822826" y="2276758"/>
            <a:ext cx="419100" cy="19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656" name="Google Shape;656;p29"/>
          <p:cNvSpPr/>
          <p:nvPr/>
        </p:nvSpPr>
        <p:spPr>
          <a:xfrm>
            <a:off x="5822826" y="2955908"/>
            <a:ext cx="419100" cy="19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657" name="Google Shape;657;p29"/>
          <p:cNvSpPr/>
          <p:nvPr/>
        </p:nvSpPr>
        <p:spPr>
          <a:xfrm>
            <a:off x="5822826" y="3364584"/>
            <a:ext cx="419100" cy="19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658" name="Google Shape;658;p29"/>
          <p:cNvSpPr/>
          <p:nvPr/>
        </p:nvSpPr>
        <p:spPr>
          <a:xfrm>
            <a:off x="5822826" y="3763556"/>
            <a:ext cx="419100" cy="19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659" name="Google Shape;659;p29"/>
          <p:cNvSpPr txBox="1"/>
          <p:nvPr/>
        </p:nvSpPr>
        <p:spPr>
          <a:xfrm>
            <a:off x="3417501" y="1556582"/>
            <a:ext cx="308700" cy="2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660" name="Google Shape;660;p29"/>
          <p:cNvSpPr txBox="1"/>
          <p:nvPr/>
        </p:nvSpPr>
        <p:spPr>
          <a:xfrm>
            <a:off x="3417501" y="1965259"/>
            <a:ext cx="308700" cy="2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661" name="Google Shape;661;p29"/>
          <p:cNvSpPr txBox="1"/>
          <p:nvPr/>
        </p:nvSpPr>
        <p:spPr>
          <a:xfrm>
            <a:off x="3417501" y="2373755"/>
            <a:ext cx="308700" cy="2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662" name="Google Shape;662;p29"/>
          <p:cNvSpPr txBox="1"/>
          <p:nvPr/>
        </p:nvSpPr>
        <p:spPr>
          <a:xfrm>
            <a:off x="3417501" y="3034934"/>
            <a:ext cx="308700" cy="2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cxnSp>
        <p:nvCxnSpPr>
          <p:cNvPr id="663" name="Google Shape;663;p29"/>
          <p:cNvCxnSpPr/>
          <p:nvPr/>
        </p:nvCxnSpPr>
        <p:spPr>
          <a:xfrm>
            <a:off x="2091925" y="1691488"/>
            <a:ext cx="1397100" cy="1800"/>
          </a:xfrm>
          <a:prstGeom prst="straightConnector1">
            <a:avLst/>
          </a:prstGeom>
          <a:noFill/>
          <a:ln cap="flat" cmpd="sng" w="9525">
            <a:solidFill>
              <a:srgbClr val="000000"/>
            </a:solidFill>
            <a:prstDash val="solid"/>
            <a:round/>
            <a:headEnd len="med" w="med" type="none"/>
            <a:tailEnd len="med" w="med" type="none"/>
          </a:ln>
        </p:spPr>
      </p:cxnSp>
      <p:cxnSp>
        <p:nvCxnSpPr>
          <p:cNvPr id="664" name="Google Shape;664;p29"/>
          <p:cNvCxnSpPr/>
          <p:nvPr/>
        </p:nvCxnSpPr>
        <p:spPr>
          <a:xfrm>
            <a:off x="2091925" y="2113972"/>
            <a:ext cx="1397100" cy="1800"/>
          </a:xfrm>
          <a:prstGeom prst="straightConnector1">
            <a:avLst/>
          </a:prstGeom>
          <a:noFill/>
          <a:ln cap="flat" cmpd="sng" w="9525">
            <a:solidFill>
              <a:srgbClr val="000000"/>
            </a:solidFill>
            <a:prstDash val="solid"/>
            <a:round/>
            <a:headEnd len="med" w="med" type="none"/>
            <a:tailEnd len="med" w="med" type="none"/>
          </a:ln>
        </p:spPr>
      </p:cxnSp>
      <p:cxnSp>
        <p:nvCxnSpPr>
          <p:cNvPr id="665" name="Google Shape;665;p29"/>
          <p:cNvCxnSpPr/>
          <p:nvPr/>
        </p:nvCxnSpPr>
        <p:spPr>
          <a:xfrm>
            <a:off x="2091925" y="2522469"/>
            <a:ext cx="1397100" cy="1800"/>
          </a:xfrm>
          <a:prstGeom prst="straightConnector1">
            <a:avLst/>
          </a:prstGeom>
          <a:noFill/>
          <a:ln cap="flat" cmpd="sng" w="9525">
            <a:solidFill>
              <a:srgbClr val="000000"/>
            </a:solidFill>
            <a:prstDash val="solid"/>
            <a:round/>
            <a:headEnd len="med" w="med" type="none"/>
            <a:tailEnd len="med" w="med" type="none"/>
          </a:ln>
        </p:spPr>
      </p:cxnSp>
      <p:cxnSp>
        <p:nvCxnSpPr>
          <p:cNvPr id="666" name="Google Shape;666;p29"/>
          <p:cNvCxnSpPr/>
          <p:nvPr/>
        </p:nvCxnSpPr>
        <p:spPr>
          <a:xfrm>
            <a:off x="2091925" y="3183648"/>
            <a:ext cx="1397100" cy="1800"/>
          </a:xfrm>
          <a:prstGeom prst="straightConnector1">
            <a:avLst/>
          </a:prstGeom>
          <a:noFill/>
          <a:ln cap="flat" cmpd="sng" w="9525">
            <a:solidFill>
              <a:srgbClr val="000000"/>
            </a:solidFill>
            <a:prstDash val="solid"/>
            <a:round/>
            <a:headEnd len="med" w="med" type="none"/>
            <a:tailEnd len="med" w="med" type="none"/>
          </a:ln>
        </p:spPr>
      </p:cxnSp>
      <p:cxnSp>
        <p:nvCxnSpPr>
          <p:cNvPr id="667" name="Google Shape;667;p29"/>
          <p:cNvCxnSpPr/>
          <p:nvPr/>
        </p:nvCxnSpPr>
        <p:spPr>
          <a:xfrm>
            <a:off x="2091925" y="3592324"/>
            <a:ext cx="1397100" cy="1800"/>
          </a:xfrm>
          <a:prstGeom prst="straightConnector1">
            <a:avLst/>
          </a:prstGeom>
          <a:noFill/>
          <a:ln cap="flat" cmpd="sng" w="9525">
            <a:solidFill>
              <a:srgbClr val="000000"/>
            </a:solidFill>
            <a:prstDash val="solid"/>
            <a:round/>
            <a:headEnd len="med" w="med" type="none"/>
            <a:tailEnd len="med" w="med" type="none"/>
          </a:ln>
        </p:spPr>
      </p:cxnSp>
      <p:sp>
        <p:nvSpPr>
          <p:cNvPr id="668" name="Google Shape;668;p29"/>
          <p:cNvSpPr/>
          <p:nvPr/>
        </p:nvSpPr>
        <p:spPr>
          <a:xfrm>
            <a:off x="3491106" y="3277861"/>
            <a:ext cx="2161800" cy="375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sz="1000"/>
          </a:p>
        </p:txBody>
      </p:sp>
      <p:sp>
        <p:nvSpPr>
          <p:cNvPr id="669" name="Google Shape;669;p29"/>
          <p:cNvSpPr txBox="1"/>
          <p:nvPr/>
        </p:nvSpPr>
        <p:spPr>
          <a:xfrm>
            <a:off x="3417501" y="3443611"/>
            <a:ext cx="308700" cy="2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670" name="Google Shape;670;p29"/>
          <p:cNvSpPr txBox="1"/>
          <p:nvPr/>
        </p:nvSpPr>
        <p:spPr>
          <a:xfrm>
            <a:off x="4429625" y="2497317"/>
            <a:ext cx="3978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Google Shape;675;p30"/>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0B5394"/>
                </a:solidFill>
              </a:rPr>
              <a:t>The Data Path:  The Simplest Instruction (</a:t>
            </a:r>
            <a:r>
              <a:rPr lang="en" sz="3100">
                <a:solidFill>
                  <a:srgbClr val="0B5394"/>
                </a:solidFill>
                <a:latin typeface="Courier New"/>
                <a:ea typeface="Courier New"/>
                <a:cs typeface="Courier New"/>
                <a:sym typeface="Courier New"/>
              </a:rPr>
              <a:t>MOV</a:t>
            </a:r>
            <a:r>
              <a:rPr lang="en" sz="3100">
                <a:solidFill>
                  <a:srgbClr val="0B5394"/>
                </a:solidFill>
              </a:rPr>
              <a:t>)</a:t>
            </a:r>
            <a:endParaRPr sz="3100">
              <a:solidFill>
                <a:srgbClr val="0B5394"/>
              </a:solidFill>
            </a:endParaRPr>
          </a:p>
        </p:txBody>
      </p:sp>
      <p:sp>
        <p:nvSpPr>
          <p:cNvPr id="677" name="Google Shape;677;p30"/>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Let’s consider the simplest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Font typeface="Courier New"/>
              <a:buChar char="○"/>
            </a:pPr>
            <a:r>
              <a:rPr lang="en">
                <a:solidFill>
                  <a:srgbClr val="000000"/>
                </a:solidFill>
                <a:latin typeface="Courier New"/>
                <a:ea typeface="Courier New"/>
                <a:cs typeface="Courier New"/>
                <a:sym typeface="Courier New"/>
              </a:rPr>
              <a:t>MOV A, B</a:t>
            </a:r>
            <a:endParaRPr>
              <a:solidFill>
                <a:srgbClr val="000000"/>
              </a:solidFill>
              <a:latin typeface="Courier New"/>
              <a:ea typeface="Courier New"/>
              <a:cs typeface="Courier New"/>
              <a:sym typeface="Courier New"/>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Move the value from the register B into the register A</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
        <p:nvSpPr>
          <p:cNvPr id="678" name="Google Shape;678;p30"/>
          <p:cNvSpPr txBox="1"/>
          <p:nvPr/>
        </p:nvSpPr>
        <p:spPr>
          <a:xfrm>
            <a:off x="2052471" y="2316338"/>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679" name="Google Shape;679;p30"/>
          <p:cNvSpPr txBox="1"/>
          <p:nvPr/>
        </p:nvSpPr>
        <p:spPr>
          <a:xfrm>
            <a:off x="2052471" y="2641850"/>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680" name="Google Shape;680;p30"/>
          <p:cNvSpPr txBox="1"/>
          <p:nvPr/>
        </p:nvSpPr>
        <p:spPr>
          <a:xfrm>
            <a:off x="2052471" y="2975225"/>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681" name="Google Shape;681;p30"/>
          <p:cNvSpPr txBox="1"/>
          <p:nvPr/>
        </p:nvSpPr>
        <p:spPr>
          <a:xfrm>
            <a:off x="2052471" y="3493858"/>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682" name="Google Shape;682;p30"/>
          <p:cNvSpPr txBox="1"/>
          <p:nvPr/>
        </p:nvSpPr>
        <p:spPr>
          <a:xfrm>
            <a:off x="2052471" y="3834137"/>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683" name="Google Shape;683;p30"/>
          <p:cNvSpPr txBox="1"/>
          <p:nvPr/>
        </p:nvSpPr>
        <p:spPr>
          <a:xfrm>
            <a:off x="6565659" y="2679247"/>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684" name="Google Shape;684;p30"/>
          <p:cNvSpPr txBox="1"/>
          <p:nvPr/>
        </p:nvSpPr>
        <p:spPr>
          <a:xfrm>
            <a:off x="6565659" y="3004759"/>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685" name="Google Shape;685;p30"/>
          <p:cNvSpPr txBox="1"/>
          <p:nvPr/>
        </p:nvSpPr>
        <p:spPr>
          <a:xfrm>
            <a:off x="6565659" y="3528634"/>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686" name="Google Shape;686;p30"/>
          <p:cNvSpPr txBox="1"/>
          <p:nvPr/>
        </p:nvSpPr>
        <p:spPr>
          <a:xfrm>
            <a:off x="6565659" y="3856767"/>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687" name="Google Shape;687;p30"/>
          <p:cNvSpPr txBox="1"/>
          <p:nvPr/>
        </p:nvSpPr>
        <p:spPr>
          <a:xfrm>
            <a:off x="6565659" y="4177996"/>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688" name="Google Shape;688;p30"/>
          <p:cNvSpPr txBox="1"/>
          <p:nvPr/>
        </p:nvSpPr>
        <p:spPr>
          <a:xfrm>
            <a:off x="6565659" y="2311096"/>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cxnSp>
        <p:nvCxnSpPr>
          <p:cNvPr id="689" name="Google Shape;689;p30"/>
          <p:cNvCxnSpPr/>
          <p:nvPr/>
        </p:nvCxnSpPr>
        <p:spPr>
          <a:xfrm flipH="1" rot="10800000">
            <a:off x="4855660" y="4066103"/>
            <a:ext cx="451200" cy="662100"/>
          </a:xfrm>
          <a:prstGeom prst="straightConnector1">
            <a:avLst/>
          </a:prstGeom>
          <a:noFill/>
          <a:ln cap="flat" cmpd="sng" w="9525">
            <a:solidFill>
              <a:srgbClr val="000000"/>
            </a:solidFill>
            <a:prstDash val="solid"/>
            <a:round/>
            <a:headEnd len="med" w="med" type="none"/>
            <a:tailEnd len="med" w="med" type="none"/>
          </a:ln>
        </p:spPr>
      </p:cxnSp>
      <p:cxnSp>
        <p:nvCxnSpPr>
          <p:cNvPr id="690" name="Google Shape;690;p30"/>
          <p:cNvCxnSpPr/>
          <p:nvPr/>
        </p:nvCxnSpPr>
        <p:spPr>
          <a:xfrm>
            <a:off x="4769474" y="4066249"/>
            <a:ext cx="537300" cy="0"/>
          </a:xfrm>
          <a:prstGeom prst="straightConnector1">
            <a:avLst/>
          </a:prstGeom>
          <a:noFill/>
          <a:ln cap="flat" cmpd="sng" w="9525">
            <a:solidFill>
              <a:srgbClr val="000000"/>
            </a:solidFill>
            <a:prstDash val="solid"/>
            <a:round/>
            <a:headEnd len="med" w="med" type="none"/>
            <a:tailEnd len="med" w="med" type="none"/>
          </a:ln>
        </p:spPr>
      </p:cxnSp>
      <p:cxnSp>
        <p:nvCxnSpPr>
          <p:cNvPr id="691" name="Google Shape;691;p30"/>
          <p:cNvCxnSpPr/>
          <p:nvPr/>
        </p:nvCxnSpPr>
        <p:spPr>
          <a:xfrm>
            <a:off x="3460424" y="4066249"/>
            <a:ext cx="537300" cy="0"/>
          </a:xfrm>
          <a:prstGeom prst="straightConnector1">
            <a:avLst/>
          </a:prstGeom>
          <a:noFill/>
          <a:ln cap="flat" cmpd="sng" w="9525">
            <a:solidFill>
              <a:srgbClr val="000000"/>
            </a:solidFill>
            <a:prstDash val="solid"/>
            <a:round/>
            <a:headEnd len="med" w="med" type="none"/>
            <a:tailEnd len="med" w="med" type="none"/>
          </a:ln>
        </p:spPr>
      </p:cxnSp>
      <p:cxnSp>
        <p:nvCxnSpPr>
          <p:cNvPr id="692" name="Google Shape;692;p30"/>
          <p:cNvCxnSpPr/>
          <p:nvPr/>
        </p:nvCxnSpPr>
        <p:spPr>
          <a:xfrm rot="10800000">
            <a:off x="3997697" y="4066221"/>
            <a:ext cx="102900" cy="156900"/>
          </a:xfrm>
          <a:prstGeom prst="straightConnector1">
            <a:avLst/>
          </a:prstGeom>
          <a:noFill/>
          <a:ln cap="flat" cmpd="sng" w="9525">
            <a:solidFill>
              <a:srgbClr val="000000"/>
            </a:solidFill>
            <a:prstDash val="solid"/>
            <a:round/>
            <a:headEnd len="med" w="med" type="none"/>
            <a:tailEnd len="med" w="med" type="none"/>
          </a:ln>
        </p:spPr>
      </p:cxnSp>
      <p:cxnSp>
        <p:nvCxnSpPr>
          <p:cNvPr id="693" name="Google Shape;693;p30"/>
          <p:cNvCxnSpPr/>
          <p:nvPr/>
        </p:nvCxnSpPr>
        <p:spPr>
          <a:xfrm flipH="1" rot="10800000">
            <a:off x="4670707" y="4066221"/>
            <a:ext cx="102900" cy="156900"/>
          </a:xfrm>
          <a:prstGeom prst="straightConnector1">
            <a:avLst/>
          </a:prstGeom>
          <a:noFill/>
          <a:ln cap="flat" cmpd="sng" w="9525">
            <a:solidFill>
              <a:srgbClr val="000000"/>
            </a:solidFill>
            <a:prstDash val="solid"/>
            <a:round/>
            <a:headEnd len="med" w="med" type="none"/>
            <a:tailEnd len="med" w="med" type="none"/>
          </a:ln>
        </p:spPr>
      </p:cxnSp>
      <p:cxnSp>
        <p:nvCxnSpPr>
          <p:cNvPr id="694" name="Google Shape;694;p30"/>
          <p:cNvCxnSpPr/>
          <p:nvPr/>
        </p:nvCxnSpPr>
        <p:spPr>
          <a:xfrm rot="10800000">
            <a:off x="3460567" y="4066103"/>
            <a:ext cx="451200" cy="662100"/>
          </a:xfrm>
          <a:prstGeom prst="straightConnector1">
            <a:avLst/>
          </a:prstGeom>
          <a:noFill/>
          <a:ln cap="flat" cmpd="sng" w="9525">
            <a:solidFill>
              <a:srgbClr val="000000"/>
            </a:solidFill>
            <a:prstDash val="solid"/>
            <a:round/>
            <a:headEnd len="med" w="med" type="none"/>
            <a:tailEnd len="med" w="med" type="none"/>
          </a:ln>
        </p:spPr>
      </p:cxnSp>
      <p:cxnSp>
        <p:nvCxnSpPr>
          <p:cNvPr id="695" name="Google Shape;695;p30"/>
          <p:cNvCxnSpPr/>
          <p:nvPr/>
        </p:nvCxnSpPr>
        <p:spPr>
          <a:xfrm>
            <a:off x="3911767" y="4728203"/>
            <a:ext cx="942300" cy="3900"/>
          </a:xfrm>
          <a:prstGeom prst="straightConnector1">
            <a:avLst/>
          </a:prstGeom>
          <a:noFill/>
          <a:ln cap="flat" cmpd="sng" w="9525">
            <a:solidFill>
              <a:srgbClr val="000000"/>
            </a:solidFill>
            <a:prstDash val="solid"/>
            <a:round/>
            <a:headEnd len="med" w="med" type="none"/>
            <a:tailEnd len="med" w="med" type="none"/>
          </a:ln>
        </p:spPr>
      </p:cxnSp>
      <p:cxnSp>
        <p:nvCxnSpPr>
          <p:cNvPr id="696" name="Google Shape;696;p30"/>
          <p:cNvCxnSpPr/>
          <p:nvPr/>
        </p:nvCxnSpPr>
        <p:spPr>
          <a:xfrm rot="10800000">
            <a:off x="4101907" y="4220121"/>
            <a:ext cx="568800" cy="3000"/>
          </a:xfrm>
          <a:prstGeom prst="straightConnector1">
            <a:avLst/>
          </a:prstGeom>
          <a:noFill/>
          <a:ln cap="flat" cmpd="sng" w="9525">
            <a:solidFill>
              <a:srgbClr val="000000"/>
            </a:solidFill>
            <a:prstDash val="solid"/>
            <a:round/>
            <a:headEnd len="med" w="med" type="none"/>
            <a:tailEnd len="med" w="med" type="none"/>
          </a:ln>
        </p:spPr>
      </p:cxnSp>
      <p:sp>
        <p:nvSpPr>
          <p:cNvPr id="697" name="Google Shape;697;p30"/>
          <p:cNvSpPr txBox="1"/>
          <p:nvPr/>
        </p:nvSpPr>
        <p:spPr>
          <a:xfrm>
            <a:off x="4101954" y="4327940"/>
            <a:ext cx="563400" cy="2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ALU</a:t>
            </a:r>
            <a:endParaRPr/>
          </a:p>
        </p:txBody>
      </p:sp>
      <p:cxnSp>
        <p:nvCxnSpPr>
          <p:cNvPr id="698" name="Google Shape;698;p30"/>
          <p:cNvCxnSpPr/>
          <p:nvPr/>
        </p:nvCxnSpPr>
        <p:spPr>
          <a:xfrm>
            <a:off x="2561132" y="2271867"/>
            <a:ext cx="1500" cy="2617800"/>
          </a:xfrm>
          <a:prstGeom prst="straightConnector1">
            <a:avLst/>
          </a:prstGeom>
          <a:noFill/>
          <a:ln cap="flat" cmpd="sng" w="9525">
            <a:solidFill>
              <a:srgbClr val="000000"/>
            </a:solidFill>
            <a:prstDash val="solid"/>
            <a:round/>
            <a:headEnd len="med" w="med" type="none"/>
            <a:tailEnd len="med" w="med" type="none"/>
          </a:ln>
        </p:spPr>
      </p:cxnSp>
      <p:cxnSp>
        <p:nvCxnSpPr>
          <p:cNvPr id="699" name="Google Shape;699;p30"/>
          <p:cNvCxnSpPr/>
          <p:nvPr/>
        </p:nvCxnSpPr>
        <p:spPr>
          <a:xfrm rot="10800000">
            <a:off x="2558394" y="4889000"/>
            <a:ext cx="1827000" cy="6600"/>
          </a:xfrm>
          <a:prstGeom prst="straightConnector1">
            <a:avLst/>
          </a:prstGeom>
          <a:noFill/>
          <a:ln cap="flat" cmpd="sng" w="9525">
            <a:solidFill>
              <a:srgbClr val="000000"/>
            </a:solidFill>
            <a:prstDash val="solid"/>
            <a:round/>
            <a:headEnd len="med" w="med" type="none"/>
            <a:tailEnd len="med" w="med" type="none"/>
          </a:ln>
        </p:spPr>
      </p:cxnSp>
      <p:cxnSp>
        <p:nvCxnSpPr>
          <p:cNvPr id="700" name="Google Shape;700;p30"/>
          <p:cNvCxnSpPr/>
          <p:nvPr/>
        </p:nvCxnSpPr>
        <p:spPr>
          <a:xfrm rot="10800000">
            <a:off x="2654754" y="4798495"/>
            <a:ext cx="1729800" cy="7200"/>
          </a:xfrm>
          <a:prstGeom prst="straightConnector1">
            <a:avLst/>
          </a:prstGeom>
          <a:noFill/>
          <a:ln cap="flat" cmpd="sng" w="9525">
            <a:solidFill>
              <a:srgbClr val="000000"/>
            </a:solidFill>
            <a:prstDash val="solid"/>
            <a:round/>
            <a:headEnd len="med" w="med" type="none"/>
            <a:tailEnd len="med" w="med" type="none"/>
          </a:ln>
        </p:spPr>
      </p:cxnSp>
      <p:cxnSp>
        <p:nvCxnSpPr>
          <p:cNvPr id="701" name="Google Shape;701;p30"/>
          <p:cNvCxnSpPr/>
          <p:nvPr/>
        </p:nvCxnSpPr>
        <p:spPr>
          <a:xfrm flipH="1">
            <a:off x="2658884" y="2373094"/>
            <a:ext cx="900" cy="2424900"/>
          </a:xfrm>
          <a:prstGeom prst="straightConnector1">
            <a:avLst/>
          </a:prstGeom>
          <a:noFill/>
          <a:ln cap="flat" cmpd="sng" w="9525">
            <a:solidFill>
              <a:srgbClr val="000000"/>
            </a:solidFill>
            <a:prstDash val="solid"/>
            <a:round/>
            <a:headEnd len="med" w="med" type="none"/>
            <a:tailEnd len="med" w="med" type="none"/>
          </a:ln>
        </p:spPr>
      </p:cxnSp>
      <p:cxnSp>
        <p:nvCxnSpPr>
          <p:cNvPr id="702" name="Google Shape;702;p30"/>
          <p:cNvCxnSpPr/>
          <p:nvPr/>
        </p:nvCxnSpPr>
        <p:spPr>
          <a:xfrm flipH="1">
            <a:off x="2656710" y="423277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703" name="Google Shape;703;p30"/>
          <p:cNvCxnSpPr/>
          <p:nvPr/>
        </p:nvCxnSpPr>
        <p:spPr>
          <a:xfrm flipH="1">
            <a:off x="2559482" y="226601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704" name="Google Shape;704;p30"/>
          <p:cNvCxnSpPr/>
          <p:nvPr/>
        </p:nvCxnSpPr>
        <p:spPr>
          <a:xfrm flipH="1">
            <a:off x="2657736" y="2373157"/>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705" name="Google Shape;705;p30"/>
          <p:cNvCxnSpPr/>
          <p:nvPr/>
        </p:nvCxnSpPr>
        <p:spPr>
          <a:xfrm flipH="1">
            <a:off x="6200234" y="2271867"/>
            <a:ext cx="1500" cy="2617800"/>
          </a:xfrm>
          <a:prstGeom prst="straightConnector1">
            <a:avLst/>
          </a:prstGeom>
          <a:noFill/>
          <a:ln cap="flat" cmpd="sng" w="9525">
            <a:solidFill>
              <a:srgbClr val="000000"/>
            </a:solidFill>
            <a:prstDash val="solid"/>
            <a:round/>
            <a:headEnd len="med" w="med" type="none"/>
            <a:tailEnd len="med" w="med" type="none"/>
          </a:ln>
        </p:spPr>
      </p:cxnSp>
      <p:cxnSp>
        <p:nvCxnSpPr>
          <p:cNvPr id="706" name="Google Shape;706;p30"/>
          <p:cNvCxnSpPr/>
          <p:nvPr/>
        </p:nvCxnSpPr>
        <p:spPr>
          <a:xfrm flipH="1" rot="10800000">
            <a:off x="4377472" y="4889000"/>
            <a:ext cx="1827000" cy="6600"/>
          </a:xfrm>
          <a:prstGeom prst="straightConnector1">
            <a:avLst/>
          </a:prstGeom>
          <a:noFill/>
          <a:ln cap="flat" cmpd="sng" w="9525">
            <a:solidFill>
              <a:srgbClr val="000000"/>
            </a:solidFill>
            <a:prstDash val="solid"/>
            <a:round/>
            <a:headEnd len="med" w="med" type="none"/>
            <a:tailEnd len="med" w="med" type="none"/>
          </a:ln>
        </p:spPr>
      </p:cxnSp>
      <p:cxnSp>
        <p:nvCxnSpPr>
          <p:cNvPr id="707" name="Google Shape;707;p30"/>
          <p:cNvCxnSpPr/>
          <p:nvPr/>
        </p:nvCxnSpPr>
        <p:spPr>
          <a:xfrm flipH="1" rot="10800000">
            <a:off x="4378312" y="4798495"/>
            <a:ext cx="1729800" cy="7200"/>
          </a:xfrm>
          <a:prstGeom prst="straightConnector1">
            <a:avLst/>
          </a:prstGeom>
          <a:noFill/>
          <a:ln cap="flat" cmpd="sng" w="9525">
            <a:solidFill>
              <a:srgbClr val="000000"/>
            </a:solidFill>
            <a:prstDash val="solid"/>
            <a:round/>
            <a:headEnd len="med" w="med" type="none"/>
            <a:tailEnd len="med" w="med" type="none"/>
          </a:ln>
        </p:spPr>
      </p:cxnSp>
      <p:cxnSp>
        <p:nvCxnSpPr>
          <p:cNvPr id="708" name="Google Shape;708;p30"/>
          <p:cNvCxnSpPr/>
          <p:nvPr/>
        </p:nvCxnSpPr>
        <p:spPr>
          <a:xfrm>
            <a:off x="6103082" y="2373094"/>
            <a:ext cx="900" cy="2424900"/>
          </a:xfrm>
          <a:prstGeom prst="straightConnector1">
            <a:avLst/>
          </a:prstGeom>
          <a:noFill/>
          <a:ln cap="flat" cmpd="sng" w="9525">
            <a:solidFill>
              <a:srgbClr val="000000"/>
            </a:solidFill>
            <a:prstDash val="solid"/>
            <a:round/>
            <a:headEnd len="med" w="med" type="none"/>
            <a:tailEnd len="med" w="med" type="none"/>
          </a:ln>
        </p:spPr>
      </p:cxnSp>
      <p:cxnSp>
        <p:nvCxnSpPr>
          <p:cNvPr id="709" name="Google Shape;709;p30"/>
          <p:cNvCxnSpPr/>
          <p:nvPr/>
        </p:nvCxnSpPr>
        <p:spPr>
          <a:xfrm>
            <a:off x="5116156" y="423277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710" name="Google Shape;710;p30"/>
          <p:cNvCxnSpPr/>
          <p:nvPr/>
        </p:nvCxnSpPr>
        <p:spPr>
          <a:xfrm>
            <a:off x="5213384" y="226601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711" name="Google Shape;711;p30"/>
          <p:cNvCxnSpPr/>
          <p:nvPr/>
        </p:nvCxnSpPr>
        <p:spPr>
          <a:xfrm>
            <a:off x="5115130" y="2373157"/>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712" name="Google Shape;712;p30"/>
          <p:cNvCxnSpPr/>
          <p:nvPr/>
        </p:nvCxnSpPr>
        <p:spPr>
          <a:xfrm>
            <a:off x="5639365" y="2457338"/>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713" name="Google Shape;713;p30"/>
          <p:cNvCxnSpPr/>
          <p:nvPr/>
        </p:nvCxnSpPr>
        <p:spPr>
          <a:xfrm flipH="1" rot="10800000">
            <a:off x="5639309" y="2395582"/>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714" name="Google Shape;714;p30"/>
          <p:cNvCxnSpPr/>
          <p:nvPr/>
        </p:nvCxnSpPr>
        <p:spPr>
          <a:xfrm>
            <a:off x="5639365" y="281820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715" name="Google Shape;715;p30"/>
          <p:cNvCxnSpPr/>
          <p:nvPr/>
        </p:nvCxnSpPr>
        <p:spPr>
          <a:xfrm flipH="1" rot="10800000">
            <a:off x="5639309" y="2756453"/>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716" name="Google Shape;716;p30"/>
          <p:cNvCxnSpPr/>
          <p:nvPr/>
        </p:nvCxnSpPr>
        <p:spPr>
          <a:xfrm>
            <a:off x="5639365" y="3134932"/>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717" name="Google Shape;717;p30"/>
          <p:cNvCxnSpPr/>
          <p:nvPr/>
        </p:nvCxnSpPr>
        <p:spPr>
          <a:xfrm flipH="1" rot="10800000">
            <a:off x="5639309" y="3073176"/>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718" name="Google Shape;718;p30"/>
          <p:cNvCxnSpPr/>
          <p:nvPr/>
        </p:nvCxnSpPr>
        <p:spPr>
          <a:xfrm>
            <a:off x="5639365" y="3673802"/>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719" name="Google Shape;719;p30"/>
          <p:cNvCxnSpPr/>
          <p:nvPr/>
        </p:nvCxnSpPr>
        <p:spPr>
          <a:xfrm flipH="1" rot="10800000">
            <a:off x="5639309" y="3612046"/>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720" name="Google Shape;720;p30"/>
          <p:cNvCxnSpPr/>
          <p:nvPr/>
        </p:nvCxnSpPr>
        <p:spPr>
          <a:xfrm>
            <a:off x="5639365" y="400788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721" name="Google Shape;721;p30"/>
          <p:cNvCxnSpPr/>
          <p:nvPr/>
        </p:nvCxnSpPr>
        <p:spPr>
          <a:xfrm flipH="1" rot="10800000">
            <a:off x="5639309" y="3946132"/>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722" name="Google Shape;722;p30"/>
          <p:cNvCxnSpPr/>
          <p:nvPr/>
        </p:nvCxnSpPr>
        <p:spPr>
          <a:xfrm>
            <a:off x="5639365" y="4328438"/>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723" name="Google Shape;723;p30"/>
          <p:cNvCxnSpPr/>
          <p:nvPr/>
        </p:nvCxnSpPr>
        <p:spPr>
          <a:xfrm flipH="1" rot="10800000">
            <a:off x="5639309" y="4266682"/>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724" name="Google Shape;724;p30"/>
          <p:cNvCxnSpPr/>
          <p:nvPr/>
        </p:nvCxnSpPr>
        <p:spPr>
          <a:xfrm flipH="1">
            <a:off x="2656787" y="4129761"/>
            <a:ext cx="924300" cy="600"/>
          </a:xfrm>
          <a:prstGeom prst="straightConnector1">
            <a:avLst/>
          </a:prstGeom>
          <a:noFill/>
          <a:ln cap="flat" cmpd="sng" w="9525">
            <a:solidFill>
              <a:srgbClr val="000000"/>
            </a:solidFill>
            <a:prstDash val="solid"/>
            <a:round/>
            <a:headEnd len="med" w="med" type="none"/>
            <a:tailEnd len="med" w="med" type="none"/>
          </a:ln>
        </p:spPr>
      </p:cxnSp>
      <p:sp>
        <p:nvSpPr>
          <p:cNvPr id="725" name="Google Shape;725;p30"/>
          <p:cNvSpPr/>
          <p:nvPr/>
        </p:nvSpPr>
        <p:spPr>
          <a:xfrm rot="3337831">
            <a:off x="3465599" y="4197803"/>
            <a:ext cx="343827" cy="8849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0"/>
          <p:cNvSpPr/>
          <p:nvPr/>
        </p:nvSpPr>
        <p:spPr>
          <a:xfrm rot="-8566">
            <a:off x="2599173" y="413553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rot="-8566">
            <a:off x="5810243" y="4133624"/>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8" name="Google Shape;728;p30"/>
          <p:cNvCxnSpPr/>
          <p:nvPr/>
        </p:nvCxnSpPr>
        <p:spPr>
          <a:xfrm>
            <a:off x="5204456" y="4125925"/>
            <a:ext cx="901500" cy="4200"/>
          </a:xfrm>
          <a:prstGeom prst="straightConnector1">
            <a:avLst/>
          </a:prstGeom>
          <a:noFill/>
          <a:ln cap="flat" cmpd="sng" w="9525">
            <a:solidFill>
              <a:srgbClr val="000000"/>
            </a:solidFill>
            <a:prstDash val="solid"/>
            <a:round/>
            <a:headEnd len="med" w="med" type="none"/>
            <a:tailEnd len="med" w="med" type="none"/>
          </a:ln>
        </p:spPr>
      </p:cxnSp>
      <p:sp>
        <p:nvSpPr>
          <p:cNvPr id="729" name="Google Shape;729;p30"/>
          <p:cNvSpPr/>
          <p:nvPr/>
        </p:nvSpPr>
        <p:spPr>
          <a:xfrm flipH="1" rot="-3326249">
            <a:off x="4964420" y="4198899"/>
            <a:ext cx="344259" cy="82474"/>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0" name="Google Shape;730;p30"/>
          <p:cNvCxnSpPr/>
          <p:nvPr/>
        </p:nvCxnSpPr>
        <p:spPr>
          <a:xfrm flipH="1">
            <a:off x="2656710" y="3927535"/>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731" name="Google Shape;731;p30"/>
          <p:cNvCxnSpPr/>
          <p:nvPr/>
        </p:nvCxnSpPr>
        <p:spPr>
          <a:xfrm flipH="1">
            <a:off x="2656787" y="3824517"/>
            <a:ext cx="924300" cy="600"/>
          </a:xfrm>
          <a:prstGeom prst="straightConnector1">
            <a:avLst/>
          </a:prstGeom>
          <a:noFill/>
          <a:ln cap="flat" cmpd="sng" w="9525">
            <a:solidFill>
              <a:srgbClr val="000000"/>
            </a:solidFill>
            <a:prstDash val="solid"/>
            <a:round/>
            <a:headEnd len="med" w="med" type="none"/>
            <a:tailEnd len="med" w="med" type="none"/>
          </a:ln>
        </p:spPr>
      </p:cxnSp>
      <p:sp>
        <p:nvSpPr>
          <p:cNvPr id="732" name="Google Shape;732;p30"/>
          <p:cNvSpPr/>
          <p:nvPr/>
        </p:nvSpPr>
        <p:spPr>
          <a:xfrm rot="-8566">
            <a:off x="2599173" y="3829426"/>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30"/>
          <p:cNvCxnSpPr/>
          <p:nvPr/>
        </p:nvCxnSpPr>
        <p:spPr>
          <a:xfrm flipH="1">
            <a:off x="2656710" y="3591535"/>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734" name="Google Shape;734;p30"/>
          <p:cNvCxnSpPr/>
          <p:nvPr/>
        </p:nvCxnSpPr>
        <p:spPr>
          <a:xfrm flipH="1">
            <a:off x="2656787" y="3488518"/>
            <a:ext cx="924300" cy="600"/>
          </a:xfrm>
          <a:prstGeom prst="straightConnector1">
            <a:avLst/>
          </a:prstGeom>
          <a:noFill/>
          <a:ln cap="flat" cmpd="sng" w="9525">
            <a:solidFill>
              <a:srgbClr val="000000"/>
            </a:solidFill>
            <a:prstDash val="solid"/>
            <a:round/>
            <a:headEnd len="med" w="med" type="none"/>
            <a:tailEnd len="med" w="med" type="none"/>
          </a:ln>
        </p:spPr>
      </p:cxnSp>
      <p:sp>
        <p:nvSpPr>
          <p:cNvPr id="735" name="Google Shape;735;p30"/>
          <p:cNvSpPr/>
          <p:nvPr/>
        </p:nvSpPr>
        <p:spPr>
          <a:xfrm rot="-8566">
            <a:off x="2599173" y="349342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6" name="Google Shape;736;p30"/>
          <p:cNvCxnSpPr/>
          <p:nvPr/>
        </p:nvCxnSpPr>
        <p:spPr>
          <a:xfrm flipH="1">
            <a:off x="2656710" y="3060318"/>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737" name="Google Shape;737;p30"/>
          <p:cNvCxnSpPr/>
          <p:nvPr/>
        </p:nvCxnSpPr>
        <p:spPr>
          <a:xfrm flipH="1">
            <a:off x="2656787" y="2957300"/>
            <a:ext cx="924300" cy="600"/>
          </a:xfrm>
          <a:prstGeom prst="straightConnector1">
            <a:avLst/>
          </a:prstGeom>
          <a:noFill/>
          <a:ln cap="flat" cmpd="sng" w="9525">
            <a:solidFill>
              <a:srgbClr val="000000"/>
            </a:solidFill>
            <a:prstDash val="solid"/>
            <a:round/>
            <a:headEnd len="med" w="med" type="none"/>
            <a:tailEnd len="med" w="med" type="none"/>
          </a:ln>
        </p:spPr>
      </p:cxnSp>
      <p:sp>
        <p:nvSpPr>
          <p:cNvPr id="738" name="Google Shape;738;p30"/>
          <p:cNvSpPr/>
          <p:nvPr/>
        </p:nvSpPr>
        <p:spPr>
          <a:xfrm rot="-8566">
            <a:off x="2599173" y="2962931"/>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30"/>
          <p:cNvCxnSpPr/>
          <p:nvPr/>
        </p:nvCxnSpPr>
        <p:spPr>
          <a:xfrm flipH="1">
            <a:off x="2656710" y="2732115"/>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740" name="Google Shape;740;p30"/>
          <p:cNvCxnSpPr/>
          <p:nvPr/>
        </p:nvCxnSpPr>
        <p:spPr>
          <a:xfrm flipH="1">
            <a:off x="2656787" y="2629098"/>
            <a:ext cx="924300" cy="600"/>
          </a:xfrm>
          <a:prstGeom prst="straightConnector1">
            <a:avLst/>
          </a:prstGeom>
          <a:noFill/>
          <a:ln cap="flat" cmpd="sng" w="9525">
            <a:solidFill>
              <a:srgbClr val="000000"/>
            </a:solidFill>
            <a:prstDash val="solid"/>
            <a:round/>
            <a:headEnd len="med" w="med" type="none"/>
            <a:tailEnd len="med" w="med" type="none"/>
          </a:ln>
        </p:spPr>
      </p:cxnSp>
      <p:sp>
        <p:nvSpPr>
          <p:cNvPr id="741" name="Google Shape;741;p30"/>
          <p:cNvSpPr/>
          <p:nvPr/>
        </p:nvSpPr>
        <p:spPr>
          <a:xfrm rot="-8566">
            <a:off x="2599173" y="2634873"/>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2" name="Google Shape;742;p30"/>
          <p:cNvCxnSpPr/>
          <p:nvPr/>
        </p:nvCxnSpPr>
        <p:spPr>
          <a:xfrm>
            <a:off x="5116156" y="3912229"/>
            <a:ext cx="990000" cy="4500"/>
          </a:xfrm>
          <a:prstGeom prst="straightConnector1">
            <a:avLst/>
          </a:prstGeom>
          <a:noFill/>
          <a:ln cap="flat" cmpd="sng" w="9525">
            <a:solidFill>
              <a:srgbClr val="000000"/>
            </a:solidFill>
            <a:prstDash val="solid"/>
            <a:round/>
            <a:headEnd len="med" w="med" type="none"/>
            <a:tailEnd len="med" w="med" type="none"/>
          </a:ln>
        </p:spPr>
      </p:cxnSp>
      <p:sp>
        <p:nvSpPr>
          <p:cNvPr id="743" name="Google Shape;743;p30"/>
          <p:cNvSpPr/>
          <p:nvPr/>
        </p:nvSpPr>
        <p:spPr>
          <a:xfrm rot="-8566">
            <a:off x="5810243" y="3813074"/>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4" name="Google Shape;744;p30"/>
          <p:cNvCxnSpPr/>
          <p:nvPr/>
        </p:nvCxnSpPr>
        <p:spPr>
          <a:xfrm>
            <a:off x="5204456" y="3805375"/>
            <a:ext cx="901500" cy="4200"/>
          </a:xfrm>
          <a:prstGeom prst="straightConnector1">
            <a:avLst/>
          </a:prstGeom>
          <a:noFill/>
          <a:ln cap="flat" cmpd="sng" w="9525">
            <a:solidFill>
              <a:srgbClr val="000000"/>
            </a:solidFill>
            <a:prstDash val="solid"/>
            <a:round/>
            <a:headEnd len="med" w="med" type="none"/>
            <a:tailEnd len="med" w="med" type="none"/>
          </a:ln>
        </p:spPr>
      </p:cxnSp>
      <p:cxnSp>
        <p:nvCxnSpPr>
          <p:cNvPr id="745" name="Google Shape;745;p30"/>
          <p:cNvCxnSpPr/>
          <p:nvPr/>
        </p:nvCxnSpPr>
        <p:spPr>
          <a:xfrm>
            <a:off x="5116156" y="3583882"/>
            <a:ext cx="990000" cy="4500"/>
          </a:xfrm>
          <a:prstGeom prst="straightConnector1">
            <a:avLst/>
          </a:prstGeom>
          <a:noFill/>
          <a:ln cap="flat" cmpd="sng" w="9525">
            <a:solidFill>
              <a:srgbClr val="000000"/>
            </a:solidFill>
            <a:prstDash val="solid"/>
            <a:round/>
            <a:headEnd len="med" w="med" type="none"/>
            <a:tailEnd len="med" w="med" type="none"/>
          </a:ln>
        </p:spPr>
      </p:cxnSp>
      <p:sp>
        <p:nvSpPr>
          <p:cNvPr id="746" name="Google Shape;746;p30"/>
          <p:cNvSpPr/>
          <p:nvPr/>
        </p:nvSpPr>
        <p:spPr>
          <a:xfrm rot="-8566">
            <a:off x="5810243" y="348472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7" name="Google Shape;747;p30"/>
          <p:cNvCxnSpPr/>
          <p:nvPr/>
        </p:nvCxnSpPr>
        <p:spPr>
          <a:xfrm>
            <a:off x="5204456" y="3477028"/>
            <a:ext cx="901500" cy="4200"/>
          </a:xfrm>
          <a:prstGeom prst="straightConnector1">
            <a:avLst/>
          </a:prstGeom>
          <a:noFill/>
          <a:ln cap="flat" cmpd="sng" w="9525">
            <a:solidFill>
              <a:srgbClr val="000000"/>
            </a:solidFill>
            <a:prstDash val="solid"/>
            <a:round/>
            <a:headEnd len="med" w="med" type="none"/>
            <a:tailEnd len="med" w="med" type="none"/>
          </a:ln>
        </p:spPr>
      </p:cxnSp>
      <p:cxnSp>
        <p:nvCxnSpPr>
          <p:cNvPr id="748" name="Google Shape;748;p30"/>
          <p:cNvCxnSpPr/>
          <p:nvPr/>
        </p:nvCxnSpPr>
        <p:spPr>
          <a:xfrm>
            <a:off x="5116156" y="3052665"/>
            <a:ext cx="990000" cy="4500"/>
          </a:xfrm>
          <a:prstGeom prst="straightConnector1">
            <a:avLst/>
          </a:prstGeom>
          <a:noFill/>
          <a:ln cap="flat" cmpd="sng" w="9525">
            <a:solidFill>
              <a:srgbClr val="000000"/>
            </a:solidFill>
            <a:prstDash val="solid"/>
            <a:round/>
            <a:headEnd len="med" w="med" type="none"/>
            <a:tailEnd len="med" w="med" type="none"/>
          </a:ln>
        </p:spPr>
      </p:cxnSp>
      <p:sp>
        <p:nvSpPr>
          <p:cNvPr id="749" name="Google Shape;749;p30"/>
          <p:cNvSpPr/>
          <p:nvPr/>
        </p:nvSpPr>
        <p:spPr>
          <a:xfrm rot="-8566">
            <a:off x="5810243" y="2953510"/>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0" name="Google Shape;750;p30"/>
          <p:cNvCxnSpPr/>
          <p:nvPr/>
        </p:nvCxnSpPr>
        <p:spPr>
          <a:xfrm>
            <a:off x="5204456" y="2945811"/>
            <a:ext cx="901500" cy="4200"/>
          </a:xfrm>
          <a:prstGeom prst="straightConnector1">
            <a:avLst/>
          </a:prstGeom>
          <a:noFill/>
          <a:ln cap="flat" cmpd="sng" w="9525">
            <a:solidFill>
              <a:srgbClr val="000000"/>
            </a:solidFill>
            <a:prstDash val="solid"/>
            <a:round/>
            <a:headEnd len="med" w="med" type="none"/>
            <a:tailEnd len="med" w="med" type="none"/>
          </a:ln>
        </p:spPr>
      </p:cxnSp>
      <p:cxnSp>
        <p:nvCxnSpPr>
          <p:cNvPr id="751" name="Google Shape;751;p30"/>
          <p:cNvCxnSpPr/>
          <p:nvPr/>
        </p:nvCxnSpPr>
        <p:spPr>
          <a:xfrm>
            <a:off x="5116156" y="2724463"/>
            <a:ext cx="990000" cy="4500"/>
          </a:xfrm>
          <a:prstGeom prst="straightConnector1">
            <a:avLst/>
          </a:prstGeom>
          <a:noFill/>
          <a:ln cap="flat" cmpd="sng" w="9525">
            <a:solidFill>
              <a:srgbClr val="000000"/>
            </a:solidFill>
            <a:prstDash val="solid"/>
            <a:round/>
            <a:headEnd len="med" w="med" type="none"/>
            <a:tailEnd len="med" w="med" type="none"/>
          </a:ln>
        </p:spPr>
      </p:cxnSp>
      <p:sp>
        <p:nvSpPr>
          <p:cNvPr id="752" name="Google Shape;752;p30"/>
          <p:cNvSpPr/>
          <p:nvPr/>
        </p:nvSpPr>
        <p:spPr>
          <a:xfrm rot="-8566">
            <a:off x="5810243" y="262530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3" name="Google Shape;753;p30"/>
          <p:cNvCxnSpPr/>
          <p:nvPr/>
        </p:nvCxnSpPr>
        <p:spPr>
          <a:xfrm>
            <a:off x="5204456" y="2617609"/>
            <a:ext cx="901500" cy="4200"/>
          </a:xfrm>
          <a:prstGeom prst="straightConnector1">
            <a:avLst/>
          </a:prstGeom>
          <a:noFill/>
          <a:ln cap="flat" cmpd="sng" w="9525">
            <a:solidFill>
              <a:srgbClr val="000000"/>
            </a:solidFill>
            <a:prstDash val="solid"/>
            <a:round/>
            <a:headEnd len="med" w="med" type="none"/>
            <a:tailEnd len="med" w="med" type="none"/>
          </a:ln>
        </p:spPr>
      </p:cxnSp>
      <p:sp>
        <p:nvSpPr>
          <p:cNvPr id="754" name="Google Shape;754;p30"/>
          <p:cNvSpPr/>
          <p:nvPr/>
        </p:nvSpPr>
        <p:spPr>
          <a:xfrm>
            <a:off x="3449928" y="2530522"/>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a:t>
            </a:r>
            <a:endParaRPr sz="1000"/>
          </a:p>
        </p:txBody>
      </p:sp>
      <p:sp>
        <p:nvSpPr>
          <p:cNvPr id="755" name="Google Shape;755;p30"/>
          <p:cNvSpPr/>
          <p:nvPr/>
        </p:nvSpPr>
        <p:spPr>
          <a:xfrm>
            <a:off x="3449928" y="2858724"/>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MBR</a:t>
            </a:r>
            <a:endParaRPr sz="1000"/>
          </a:p>
        </p:txBody>
      </p:sp>
      <p:sp>
        <p:nvSpPr>
          <p:cNvPr id="756" name="Google Shape;756;p30"/>
          <p:cNvSpPr/>
          <p:nvPr/>
        </p:nvSpPr>
        <p:spPr>
          <a:xfrm>
            <a:off x="3449928" y="3389941"/>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sz="1000"/>
          </a:p>
        </p:txBody>
      </p:sp>
      <p:sp>
        <p:nvSpPr>
          <p:cNvPr id="757" name="Google Shape;757;p30"/>
          <p:cNvSpPr/>
          <p:nvPr/>
        </p:nvSpPr>
        <p:spPr>
          <a:xfrm>
            <a:off x="3449928" y="2202175"/>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IR</a:t>
            </a:r>
            <a:endParaRPr sz="1000"/>
          </a:p>
        </p:txBody>
      </p:sp>
      <p:cxnSp>
        <p:nvCxnSpPr>
          <p:cNvPr id="758" name="Google Shape;758;p30"/>
          <p:cNvCxnSpPr/>
          <p:nvPr/>
        </p:nvCxnSpPr>
        <p:spPr>
          <a:xfrm>
            <a:off x="5083001" y="3971740"/>
            <a:ext cx="2100" cy="97500"/>
          </a:xfrm>
          <a:prstGeom prst="straightConnector1">
            <a:avLst/>
          </a:prstGeom>
          <a:noFill/>
          <a:ln cap="flat" cmpd="sng" w="9525">
            <a:solidFill>
              <a:srgbClr val="000000"/>
            </a:solidFill>
            <a:prstDash val="solid"/>
            <a:round/>
            <a:headEnd len="med" w="med" type="none"/>
            <a:tailEnd len="med" w="med" type="none"/>
          </a:ln>
        </p:spPr>
      </p:cxnSp>
      <p:cxnSp>
        <p:nvCxnSpPr>
          <p:cNvPr id="759" name="Google Shape;759;p30"/>
          <p:cNvCxnSpPr/>
          <p:nvPr/>
        </p:nvCxnSpPr>
        <p:spPr>
          <a:xfrm>
            <a:off x="4980411" y="3971740"/>
            <a:ext cx="2100" cy="97500"/>
          </a:xfrm>
          <a:prstGeom prst="straightConnector1">
            <a:avLst/>
          </a:prstGeom>
          <a:noFill/>
          <a:ln cap="flat" cmpd="sng" w="9525">
            <a:solidFill>
              <a:srgbClr val="000000"/>
            </a:solidFill>
            <a:prstDash val="solid"/>
            <a:round/>
            <a:headEnd len="med" w="med" type="none"/>
            <a:tailEnd len="med" w="med" type="none"/>
          </a:ln>
        </p:spPr>
      </p:cxnSp>
      <p:sp>
        <p:nvSpPr>
          <p:cNvPr id="760" name="Google Shape;760;p30"/>
          <p:cNvSpPr/>
          <p:nvPr/>
        </p:nvSpPr>
        <p:spPr>
          <a:xfrm>
            <a:off x="5459053" y="2241819"/>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761" name="Google Shape;761;p30"/>
          <p:cNvSpPr/>
          <p:nvPr/>
        </p:nvSpPr>
        <p:spPr>
          <a:xfrm>
            <a:off x="5459053" y="2600199"/>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762" name="Google Shape;762;p30"/>
          <p:cNvSpPr/>
          <p:nvPr/>
        </p:nvSpPr>
        <p:spPr>
          <a:xfrm>
            <a:off x="5459053" y="2913962"/>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763" name="Google Shape;763;p30"/>
          <p:cNvSpPr/>
          <p:nvPr/>
        </p:nvSpPr>
        <p:spPr>
          <a:xfrm>
            <a:off x="5459053" y="3459619"/>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764" name="Google Shape;764;p30"/>
          <p:cNvSpPr/>
          <p:nvPr/>
        </p:nvSpPr>
        <p:spPr>
          <a:xfrm>
            <a:off x="5459053" y="3787966"/>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765" name="Google Shape;765;p30"/>
          <p:cNvSpPr/>
          <p:nvPr/>
        </p:nvSpPr>
        <p:spPr>
          <a:xfrm>
            <a:off x="5459053" y="4108515"/>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766" name="Google Shape;766;p30"/>
          <p:cNvSpPr txBox="1"/>
          <p:nvPr/>
        </p:nvSpPr>
        <p:spPr>
          <a:xfrm>
            <a:off x="3386497" y="2306775"/>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767" name="Google Shape;767;p30"/>
          <p:cNvSpPr txBox="1"/>
          <p:nvPr/>
        </p:nvSpPr>
        <p:spPr>
          <a:xfrm>
            <a:off x="3386497" y="2635119"/>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768" name="Google Shape;768;p30"/>
          <p:cNvSpPr txBox="1"/>
          <p:nvPr/>
        </p:nvSpPr>
        <p:spPr>
          <a:xfrm>
            <a:off x="3386497" y="2963319"/>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769" name="Google Shape;769;p30"/>
          <p:cNvSpPr txBox="1"/>
          <p:nvPr/>
        </p:nvSpPr>
        <p:spPr>
          <a:xfrm>
            <a:off x="3386497" y="3494532"/>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cxnSp>
        <p:nvCxnSpPr>
          <p:cNvPr id="770" name="Google Shape;770;p30"/>
          <p:cNvCxnSpPr/>
          <p:nvPr/>
        </p:nvCxnSpPr>
        <p:spPr>
          <a:xfrm>
            <a:off x="2244325" y="2443734"/>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771" name="Google Shape;771;p30"/>
          <p:cNvCxnSpPr/>
          <p:nvPr/>
        </p:nvCxnSpPr>
        <p:spPr>
          <a:xfrm>
            <a:off x="2244325" y="2783174"/>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772" name="Google Shape;772;p30"/>
          <p:cNvCxnSpPr/>
          <p:nvPr/>
        </p:nvCxnSpPr>
        <p:spPr>
          <a:xfrm>
            <a:off x="2244325" y="3111377"/>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773" name="Google Shape;773;p30"/>
          <p:cNvCxnSpPr/>
          <p:nvPr/>
        </p:nvCxnSpPr>
        <p:spPr>
          <a:xfrm>
            <a:off x="2244325" y="3642594"/>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774" name="Google Shape;774;p30"/>
          <p:cNvCxnSpPr/>
          <p:nvPr/>
        </p:nvCxnSpPr>
        <p:spPr>
          <a:xfrm>
            <a:off x="2244325" y="3970941"/>
            <a:ext cx="1203900" cy="1500"/>
          </a:xfrm>
          <a:prstGeom prst="straightConnector1">
            <a:avLst/>
          </a:prstGeom>
          <a:noFill/>
          <a:ln cap="flat" cmpd="sng" w="9525">
            <a:solidFill>
              <a:srgbClr val="000000"/>
            </a:solidFill>
            <a:prstDash val="solid"/>
            <a:round/>
            <a:headEnd len="med" w="med" type="none"/>
            <a:tailEnd len="med" w="med" type="none"/>
          </a:ln>
        </p:spPr>
      </p:cxnSp>
      <p:sp>
        <p:nvSpPr>
          <p:cNvPr id="775" name="Google Shape;775;p30"/>
          <p:cNvSpPr/>
          <p:nvPr/>
        </p:nvSpPr>
        <p:spPr>
          <a:xfrm>
            <a:off x="3449928" y="3718288"/>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sz="1000"/>
          </a:p>
        </p:txBody>
      </p:sp>
      <p:sp>
        <p:nvSpPr>
          <p:cNvPr id="776" name="Google Shape;776;p30"/>
          <p:cNvSpPr txBox="1"/>
          <p:nvPr/>
        </p:nvSpPr>
        <p:spPr>
          <a:xfrm>
            <a:off x="3386497" y="3822876"/>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777" name="Google Shape;777;p30"/>
          <p:cNvSpPr txBox="1"/>
          <p:nvPr/>
        </p:nvSpPr>
        <p:spPr>
          <a:xfrm>
            <a:off x="4258602" y="3043544"/>
            <a:ext cx="3429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31"/>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B5394"/>
                </a:solidFill>
              </a:rPr>
              <a:t>The Data Path:  An Arithmetic Instruction (</a:t>
            </a:r>
            <a:r>
              <a:rPr lang="en" sz="3000">
                <a:solidFill>
                  <a:srgbClr val="0B5394"/>
                </a:solidFill>
                <a:latin typeface="Courier New"/>
                <a:ea typeface="Courier New"/>
                <a:cs typeface="Courier New"/>
                <a:sym typeface="Courier New"/>
              </a:rPr>
              <a:t>ADD</a:t>
            </a:r>
            <a:r>
              <a:rPr lang="en" sz="3000">
                <a:solidFill>
                  <a:srgbClr val="0B5394"/>
                </a:solidFill>
              </a:rPr>
              <a:t>)</a:t>
            </a:r>
            <a:endParaRPr sz="3000">
              <a:solidFill>
                <a:srgbClr val="0B5394"/>
              </a:solidFill>
            </a:endParaRPr>
          </a:p>
        </p:txBody>
      </p:sp>
      <p:sp>
        <p:nvSpPr>
          <p:cNvPr id="784" name="Google Shape;784;p31"/>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Let’s consider the simplest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Font typeface="Courier New"/>
              <a:buChar char="○"/>
            </a:pPr>
            <a:r>
              <a:rPr lang="en">
                <a:solidFill>
                  <a:srgbClr val="000000"/>
                </a:solidFill>
                <a:latin typeface="Courier New"/>
                <a:ea typeface="Courier New"/>
                <a:cs typeface="Courier New"/>
                <a:sym typeface="Courier New"/>
              </a:rPr>
              <a:t>ADD </a:t>
            </a:r>
            <a:r>
              <a:rPr lang="en">
                <a:solidFill>
                  <a:srgbClr val="000000"/>
                </a:solidFill>
                <a:latin typeface="Courier New"/>
                <a:ea typeface="Courier New"/>
                <a:cs typeface="Courier New"/>
                <a:sym typeface="Courier New"/>
              </a:rPr>
              <a:t>A, B</a:t>
            </a:r>
            <a:endParaRPr>
              <a:solidFill>
                <a:srgbClr val="000000"/>
              </a:solidFill>
              <a:latin typeface="Courier New"/>
              <a:ea typeface="Courier New"/>
              <a:cs typeface="Courier New"/>
              <a:sym typeface="Courier New"/>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Add </a:t>
            </a:r>
            <a:r>
              <a:rPr lang="en">
                <a:solidFill>
                  <a:srgbClr val="000000"/>
                </a:solidFill>
              </a:rPr>
              <a:t>the value from the register B to the register A, storing the result in A</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
        <p:nvSpPr>
          <p:cNvPr id="785" name="Google Shape;785;p31"/>
          <p:cNvSpPr txBox="1"/>
          <p:nvPr/>
        </p:nvSpPr>
        <p:spPr>
          <a:xfrm>
            <a:off x="82850" y="4690600"/>
            <a:ext cx="39768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Cycle 1</a:t>
            </a:r>
            <a:endParaRPr/>
          </a:p>
        </p:txBody>
      </p:sp>
      <p:sp>
        <p:nvSpPr>
          <p:cNvPr id="786" name="Google Shape;786;p31"/>
          <p:cNvSpPr txBox="1"/>
          <p:nvPr/>
        </p:nvSpPr>
        <p:spPr>
          <a:xfrm>
            <a:off x="2052471" y="2316338"/>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787" name="Google Shape;787;p31"/>
          <p:cNvSpPr txBox="1"/>
          <p:nvPr/>
        </p:nvSpPr>
        <p:spPr>
          <a:xfrm>
            <a:off x="2052471" y="2641850"/>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788" name="Google Shape;788;p31"/>
          <p:cNvSpPr txBox="1"/>
          <p:nvPr/>
        </p:nvSpPr>
        <p:spPr>
          <a:xfrm>
            <a:off x="2052471" y="2975225"/>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789" name="Google Shape;789;p31"/>
          <p:cNvSpPr txBox="1"/>
          <p:nvPr/>
        </p:nvSpPr>
        <p:spPr>
          <a:xfrm>
            <a:off x="2052471" y="3493858"/>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790" name="Google Shape;790;p31"/>
          <p:cNvSpPr txBox="1"/>
          <p:nvPr/>
        </p:nvSpPr>
        <p:spPr>
          <a:xfrm>
            <a:off x="2052471" y="3834137"/>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791" name="Google Shape;791;p31"/>
          <p:cNvSpPr txBox="1"/>
          <p:nvPr/>
        </p:nvSpPr>
        <p:spPr>
          <a:xfrm>
            <a:off x="6565659" y="2679247"/>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792" name="Google Shape;792;p31"/>
          <p:cNvSpPr txBox="1"/>
          <p:nvPr/>
        </p:nvSpPr>
        <p:spPr>
          <a:xfrm>
            <a:off x="6565659" y="3004759"/>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793" name="Google Shape;793;p31"/>
          <p:cNvSpPr txBox="1"/>
          <p:nvPr/>
        </p:nvSpPr>
        <p:spPr>
          <a:xfrm>
            <a:off x="6565659" y="3528634"/>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794" name="Google Shape;794;p31"/>
          <p:cNvSpPr txBox="1"/>
          <p:nvPr/>
        </p:nvSpPr>
        <p:spPr>
          <a:xfrm>
            <a:off x="6565659" y="3856767"/>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795" name="Google Shape;795;p31"/>
          <p:cNvSpPr txBox="1"/>
          <p:nvPr/>
        </p:nvSpPr>
        <p:spPr>
          <a:xfrm>
            <a:off x="6565659" y="4177996"/>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796" name="Google Shape;796;p31"/>
          <p:cNvSpPr txBox="1"/>
          <p:nvPr/>
        </p:nvSpPr>
        <p:spPr>
          <a:xfrm>
            <a:off x="6565659" y="2311096"/>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cxnSp>
        <p:nvCxnSpPr>
          <p:cNvPr id="797" name="Google Shape;797;p31"/>
          <p:cNvCxnSpPr/>
          <p:nvPr/>
        </p:nvCxnSpPr>
        <p:spPr>
          <a:xfrm flipH="1" rot="10800000">
            <a:off x="4855660" y="4066103"/>
            <a:ext cx="451200" cy="662100"/>
          </a:xfrm>
          <a:prstGeom prst="straightConnector1">
            <a:avLst/>
          </a:prstGeom>
          <a:noFill/>
          <a:ln cap="flat" cmpd="sng" w="9525">
            <a:solidFill>
              <a:srgbClr val="000000"/>
            </a:solidFill>
            <a:prstDash val="solid"/>
            <a:round/>
            <a:headEnd len="med" w="med" type="none"/>
            <a:tailEnd len="med" w="med" type="none"/>
          </a:ln>
        </p:spPr>
      </p:cxnSp>
      <p:cxnSp>
        <p:nvCxnSpPr>
          <p:cNvPr id="798" name="Google Shape;798;p31"/>
          <p:cNvCxnSpPr/>
          <p:nvPr/>
        </p:nvCxnSpPr>
        <p:spPr>
          <a:xfrm>
            <a:off x="4769474" y="4066249"/>
            <a:ext cx="537300" cy="0"/>
          </a:xfrm>
          <a:prstGeom prst="straightConnector1">
            <a:avLst/>
          </a:prstGeom>
          <a:noFill/>
          <a:ln cap="flat" cmpd="sng" w="9525">
            <a:solidFill>
              <a:srgbClr val="000000"/>
            </a:solidFill>
            <a:prstDash val="solid"/>
            <a:round/>
            <a:headEnd len="med" w="med" type="none"/>
            <a:tailEnd len="med" w="med" type="none"/>
          </a:ln>
        </p:spPr>
      </p:cxnSp>
      <p:cxnSp>
        <p:nvCxnSpPr>
          <p:cNvPr id="799" name="Google Shape;799;p31"/>
          <p:cNvCxnSpPr/>
          <p:nvPr/>
        </p:nvCxnSpPr>
        <p:spPr>
          <a:xfrm>
            <a:off x="3460424" y="4066249"/>
            <a:ext cx="537300" cy="0"/>
          </a:xfrm>
          <a:prstGeom prst="straightConnector1">
            <a:avLst/>
          </a:prstGeom>
          <a:noFill/>
          <a:ln cap="flat" cmpd="sng" w="9525">
            <a:solidFill>
              <a:srgbClr val="000000"/>
            </a:solidFill>
            <a:prstDash val="solid"/>
            <a:round/>
            <a:headEnd len="med" w="med" type="none"/>
            <a:tailEnd len="med" w="med" type="none"/>
          </a:ln>
        </p:spPr>
      </p:cxnSp>
      <p:cxnSp>
        <p:nvCxnSpPr>
          <p:cNvPr id="800" name="Google Shape;800;p31"/>
          <p:cNvCxnSpPr/>
          <p:nvPr/>
        </p:nvCxnSpPr>
        <p:spPr>
          <a:xfrm rot="10800000">
            <a:off x="3997697" y="4066221"/>
            <a:ext cx="102900" cy="156900"/>
          </a:xfrm>
          <a:prstGeom prst="straightConnector1">
            <a:avLst/>
          </a:prstGeom>
          <a:noFill/>
          <a:ln cap="flat" cmpd="sng" w="9525">
            <a:solidFill>
              <a:srgbClr val="000000"/>
            </a:solidFill>
            <a:prstDash val="solid"/>
            <a:round/>
            <a:headEnd len="med" w="med" type="none"/>
            <a:tailEnd len="med" w="med" type="none"/>
          </a:ln>
        </p:spPr>
      </p:cxnSp>
      <p:cxnSp>
        <p:nvCxnSpPr>
          <p:cNvPr id="801" name="Google Shape;801;p31"/>
          <p:cNvCxnSpPr/>
          <p:nvPr/>
        </p:nvCxnSpPr>
        <p:spPr>
          <a:xfrm flipH="1" rot="10800000">
            <a:off x="4670707" y="4066221"/>
            <a:ext cx="102900" cy="156900"/>
          </a:xfrm>
          <a:prstGeom prst="straightConnector1">
            <a:avLst/>
          </a:prstGeom>
          <a:noFill/>
          <a:ln cap="flat" cmpd="sng" w="9525">
            <a:solidFill>
              <a:srgbClr val="000000"/>
            </a:solidFill>
            <a:prstDash val="solid"/>
            <a:round/>
            <a:headEnd len="med" w="med" type="none"/>
            <a:tailEnd len="med" w="med" type="none"/>
          </a:ln>
        </p:spPr>
      </p:cxnSp>
      <p:cxnSp>
        <p:nvCxnSpPr>
          <p:cNvPr id="802" name="Google Shape;802;p31"/>
          <p:cNvCxnSpPr/>
          <p:nvPr/>
        </p:nvCxnSpPr>
        <p:spPr>
          <a:xfrm rot="10800000">
            <a:off x="3460567" y="4066103"/>
            <a:ext cx="451200" cy="662100"/>
          </a:xfrm>
          <a:prstGeom prst="straightConnector1">
            <a:avLst/>
          </a:prstGeom>
          <a:noFill/>
          <a:ln cap="flat" cmpd="sng" w="9525">
            <a:solidFill>
              <a:srgbClr val="000000"/>
            </a:solidFill>
            <a:prstDash val="solid"/>
            <a:round/>
            <a:headEnd len="med" w="med" type="none"/>
            <a:tailEnd len="med" w="med" type="none"/>
          </a:ln>
        </p:spPr>
      </p:cxnSp>
      <p:cxnSp>
        <p:nvCxnSpPr>
          <p:cNvPr id="803" name="Google Shape;803;p31"/>
          <p:cNvCxnSpPr/>
          <p:nvPr/>
        </p:nvCxnSpPr>
        <p:spPr>
          <a:xfrm>
            <a:off x="3911767" y="4728203"/>
            <a:ext cx="942300" cy="3900"/>
          </a:xfrm>
          <a:prstGeom prst="straightConnector1">
            <a:avLst/>
          </a:prstGeom>
          <a:noFill/>
          <a:ln cap="flat" cmpd="sng" w="9525">
            <a:solidFill>
              <a:srgbClr val="000000"/>
            </a:solidFill>
            <a:prstDash val="solid"/>
            <a:round/>
            <a:headEnd len="med" w="med" type="none"/>
            <a:tailEnd len="med" w="med" type="none"/>
          </a:ln>
        </p:spPr>
      </p:cxnSp>
      <p:cxnSp>
        <p:nvCxnSpPr>
          <p:cNvPr id="804" name="Google Shape;804;p31"/>
          <p:cNvCxnSpPr/>
          <p:nvPr/>
        </p:nvCxnSpPr>
        <p:spPr>
          <a:xfrm rot="10800000">
            <a:off x="4101907" y="4220121"/>
            <a:ext cx="568800" cy="3000"/>
          </a:xfrm>
          <a:prstGeom prst="straightConnector1">
            <a:avLst/>
          </a:prstGeom>
          <a:noFill/>
          <a:ln cap="flat" cmpd="sng" w="9525">
            <a:solidFill>
              <a:srgbClr val="000000"/>
            </a:solidFill>
            <a:prstDash val="solid"/>
            <a:round/>
            <a:headEnd len="med" w="med" type="none"/>
            <a:tailEnd len="med" w="med" type="none"/>
          </a:ln>
        </p:spPr>
      </p:cxnSp>
      <p:sp>
        <p:nvSpPr>
          <p:cNvPr id="805" name="Google Shape;805;p31"/>
          <p:cNvSpPr txBox="1"/>
          <p:nvPr/>
        </p:nvSpPr>
        <p:spPr>
          <a:xfrm>
            <a:off x="4101954" y="4327940"/>
            <a:ext cx="563400" cy="2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ALU</a:t>
            </a:r>
            <a:endParaRPr/>
          </a:p>
        </p:txBody>
      </p:sp>
      <p:cxnSp>
        <p:nvCxnSpPr>
          <p:cNvPr id="806" name="Google Shape;806;p31"/>
          <p:cNvCxnSpPr/>
          <p:nvPr/>
        </p:nvCxnSpPr>
        <p:spPr>
          <a:xfrm>
            <a:off x="2561132" y="2271867"/>
            <a:ext cx="1500" cy="2617800"/>
          </a:xfrm>
          <a:prstGeom prst="straightConnector1">
            <a:avLst/>
          </a:prstGeom>
          <a:noFill/>
          <a:ln cap="flat" cmpd="sng" w="9525">
            <a:solidFill>
              <a:srgbClr val="000000"/>
            </a:solidFill>
            <a:prstDash val="solid"/>
            <a:round/>
            <a:headEnd len="med" w="med" type="none"/>
            <a:tailEnd len="med" w="med" type="none"/>
          </a:ln>
        </p:spPr>
      </p:cxnSp>
      <p:cxnSp>
        <p:nvCxnSpPr>
          <p:cNvPr id="807" name="Google Shape;807;p31"/>
          <p:cNvCxnSpPr/>
          <p:nvPr/>
        </p:nvCxnSpPr>
        <p:spPr>
          <a:xfrm rot="10800000">
            <a:off x="2558394" y="4889000"/>
            <a:ext cx="1827000" cy="6600"/>
          </a:xfrm>
          <a:prstGeom prst="straightConnector1">
            <a:avLst/>
          </a:prstGeom>
          <a:noFill/>
          <a:ln cap="flat" cmpd="sng" w="9525">
            <a:solidFill>
              <a:srgbClr val="000000"/>
            </a:solidFill>
            <a:prstDash val="solid"/>
            <a:round/>
            <a:headEnd len="med" w="med" type="none"/>
            <a:tailEnd len="med" w="med" type="none"/>
          </a:ln>
        </p:spPr>
      </p:cxnSp>
      <p:cxnSp>
        <p:nvCxnSpPr>
          <p:cNvPr id="808" name="Google Shape;808;p31"/>
          <p:cNvCxnSpPr/>
          <p:nvPr/>
        </p:nvCxnSpPr>
        <p:spPr>
          <a:xfrm rot="10800000">
            <a:off x="2654754" y="4798495"/>
            <a:ext cx="1729800" cy="7200"/>
          </a:xfrm>
          <a:prstGeom prst="straightConnector1">
            <a:avLst/>
          </a:prstGeom>
          <a:noFill/>
          <a:ln cap="flat" cmpd="sng" w="9525">
            <a:solidFill>
              <a:srgbClr val="000000"/>
            </a:solidFill>
            <a:prstDash val="solid"/>
            <a:round/>
            <a:headEnd len="med" w="med" type="none"/>
            <a:tailEnd len="med" w="med" type="none"/>
          </a:ln>
        </p:spPr>
      </p:cxnSp>
      <p:cxnSp>
        <p:nvCxnSpPr>
          <p:cNvPr id="809" name="Google Shape;809;p31"/>
          <p:cNvCxnSpPr/>
          <p:nvPr/>
        </p:nvCxnSpPr>
        <p:spPr>
          <a:xfrm flipH="1">
            <a:off x="2658884" y="2373094"/>
            <a:ext cx="900" cy="2424900"/>
          </a:xfrm>
          <a:prstGeom prst="straightConnector1">
            <a:avLst/>
          </a:prstGeom>
          <a:noFill/>
          <a:ln cap="flat" cmpd="sng" w="9525">
            <a:solidFill>
              <a:srgbClr val="000000"/>
            </a:solidFill>
            <a:prstDash val="solid"/>
            <a:round/>
            <a:headEnd len="med" w="med" type="none"/>
            <a:tailEnd len="med" w="med" type="none"/>
          </a:ln>
        </p:spPr>
      </p:cxnSp>
      <p:cxnSp>
        <p:nvCxnSpPr>
          <p:cNvPr id="810" name="Google Shape;810;p31"/>
          <p:cNvCxnSpPr/>
          <p:nvPr/>
        </p:nvCxnSpPr>
        <p:spPr>
          <a:xfrm flipH="1">
            <a:off x="2656710" y="423277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811" name="Google Shape;811;p31"/>
          <p:cNvCxnSpPr/>
          <p:nvPr/>
        </p:nvCxnSpPr>
        <p:spPr>
          <a:xfrm flipH="1">
            <a:off x="2559482" y="226601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812" name="Google Shape;812;p31"/>
          <p:cNvCxnSpPr/>
          <p:nvPr/>
        </p:nvCxnSpPr>
        <p:spPr>
          <a:xfrm flipH="1">
            <a:off x="2657736" y="2373157"/>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813" name="Google Shape;813;p31"/>
          <p:cNvCxnSpPr/>
          <p:nvPr/>
        </p:nvCxnSpPr>
        <p:spPr>
          <a:xfrm flipH="1">
            <a:off x="6200234" y="2271867"/>
            <a:ext cx="1500" cy="2617800"/>
          </a:xfrm>
          <a:prstGeom prst="straightConnector1">
            <a:avLst/>
          </a:prstGeom>
          <a:noFill/>
          <a:ln cap="flat" cmpd="sng" w="9525">
            <a:solidFill>
              <a:srgbClr val="000000"/>
            </a:solidFill>
            <a:prstDash val="solid"/>
            <a:round/>
            <a:headEnd len="med" w="med" type="none"/>
            <a:tailEnd len="med" w="med" type="none"/>
          </a:ln>
        </p:spPr>
      </p:cxnSp>
      <p:cxnSp>
        <p:nvCxnSpPr>
          <p:cNvPr id="814" name="Google Shape;814;p31"/>
          <p:cNvCxnSpPr/>
          <p:nvPr/>
        </p:nvCxnSpPr>
        <p:spPr>
          <a:xfrm flipH="1" rot="10800000">
            <a:off x="4377472" y="4889000"/>
            <a:ext cx="1827000" cy="6600"/>
          </a:xfrm>
          <a:prstGeom prst="straightConnector1">
            <a:avLst/>
          </a:prstGeom>
          <a:noFill/>
          <a:ln cap="flat" cmpd="sng" w="9525">
            <a:solidFill>
              <a:srgbClr val="000000"/>
            </a:solidFill>
            <a:prstDash val="solid"/>
            <a:round/>
            <a:headEnd len="med" w="med" type="none"/>
            <a:tailEnd len="med" w="med" type="none"/>
          </a:ln>
        </p:spPr>
      </p:cxnSp>
      <p:cxnSp>
        <p:nvCxnSpPr>
          <p:cNvPr id="815" name="Google Shape;815;p31"/>
          <p:cNvCxnSpPr/>
          <p:nvPr/>
        </p:nvCxnSpPr>
        <p:spPr>
          <a:xfrm flipH="1" rot="10800000">
            <a:off x="4378312" y="4798495"/>
            <a:ext cx="1729800" cy="7200"/>
          </a:xfrm>
          <a:prstGeom prst="straightConnector1">
            <a:avLst/>
          </a:prstGeom>
          <a:noFill/>
          <a:ln cap="flat" cmpd="sng" w="9525">
            <a:solidFill>
              <a:srgbClr val="000000"/>
            </a:solidFill>
            <a:prstDash val="solid"/>
            <a:round/>
            <a:headEnd len="med" w="med" type="none"/>
            <a:tailEnd len="med" w="med" type="none"/>
          </a:ln>
        </p:spPr>
      </p:cxnSp>
      <p:cxnSp>
        <p:nvCxnSpPr>
          <p:cNvPr id="816" name="Google Shape;816;p31"/>
          <p:cNvCxnSpPr/>
          <p:nvPr/>
        </p:nvCxnSpPr>
        <p:spPr>
          <a:xfrm>
            <a:off x="6103082" y="2373094"/>
            <a:ext cx="900" cy="2424900"/>
          </a:xfrm>
          <a:prstGeom prst="straightConnector1">
            <a:avLst/>
          </a:prstGeom>
          <a:noFill/>
          <a:ln cap="flat" cmpd="sng" w="9525">
            <a:solidFill>
              <a:srgbClr val="000000"/>
            </a:solidFill>
            <a:prstDash val="solid"/>
            <a:round/>
            <a:headEnd len="med" w="med" type="none"/>
            <a:tailEnd len="med" w="med" type="none"/>
          </a:ln>
        </p:spPr>
      </p:cxnSp>
      <p:cxnSp>
        <p:nvCxnSpPr>
          <p:cNvPr id="817" name="Google Shape;817;p31"/>
          <p:cNvCxnSpPr/>
          <p:nvPr/>
        </p:nvCxnSpPr>
        <p:spPr>
          <a:xfrm>
            <a:off x="5116156" y="423277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818" name="Google Shape;818;p31"/>
          <p:cNvCxnSpPr/>
          <p:nvPr/>
        </p:nvCxnSpPr>
        <p:spPr>
          <a:xfrm>
            <a:off x="5213384" y="226601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819" name="Google Shape;819;p31"/>
          <p:cNvCxnSpPr/>
          <p:nvPr/>
        </p:nvCxnSpPr>
        <p:spPr>
          <a:xfrm>
            <a:off x="5115130" y="2373157"/>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820" name="Google Shape;820;p31"/>
          <p:cNvCxnSpPr/>
          <p:nvPr/>
        </p:nvCxnSpPr>
        <p:spPr>
          <a:xfrm>
            <a:off x="5639365" y="2457338"/>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821" name="Google Shape;821;p31"/>
          <p:cNvCxnSpPr/>
          <p:nvPr/>
        </p:nvCxnSpPr>
        <p:spPr>
          <a:xfrm flipH="1" rot="10800000">
            <a:off x="5639309" y="2395582"/>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822" name="Google Shape;822;p31"/>
          <p:cNvCxnSpPr/>
          <p:nvPr/>
        </p:nvCxnSpPr>
        <p:spPr>
          <a:xfrm>
            <a:off x="5639365" y="281820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823" name="Google Shape;823;p31"/>
          <p:cNvCxnSpPr/>
          <p:nvPr/>
        </p:nvCxnSpPr>
        <p:spPr>
          <a:xfrm flipH="1" rot="10800000">
            <a:off x="5639309" y="2756453"/>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824" name="Google Shape;824;p31"/>
          <p:cNvCxnSpPr/>
          <p:nvPr/>
        </p:nvCxnSpPr>
        <p:spPr>
          <a:xfrm>
            <a:off x="5639365" y="3134932"/>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825" name="Google Shape;825;p31"/>
          <p:cNvCxnSpPr/>
          <p:nvPr/>
        </p:nvCxnSpPr>
        <p:spPr>
          <a:xfrm flipH="1" rot="10800000">
            <a:off x="5639309" y="3073176"/>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826" name="Google Shape;826;p31"/>
          <p:cNvCxnSpPr/>
          <p:nvPr/>
        </p:nvCxnSpPr>
        <p:spPr>
          <a:xfrm>
            <a:off x="5639365" y="3673802"/>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827" name="Google Shape;827;p31"/>
          <p:cNvCxnSpPr/>
          <p:nvPr/>
        </p:nvCxnSpPr>
        <p:spPr>
          <a:xfrm flipH="1" rot="10800000">
            <a:off x="5639309" y="3612046"/>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828" name="Google Shape;828;p31"/>
          <p:cNvCxnSpPr/>
          <p:nvPr/>
        </p:nvCxnSpPr>
        <p:spPr>
          <a:xfrm>
            <a:off x="5639365" y="400788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829" name="Google Shape;829;p31"/>
          <p:cNvCxnSpPr/>
          <p:nvPr/>
        </p:nvCxnSpPr>
        <p:spPr>
          <a:xfrm flipH="1" rot="10800000">
            <a:off x="5639309" y="3946132"/>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830" name="Google Shape;830;p31"/>
          <p:cNvCxnSpPr/>
          <p:nvPr/>
        </p:nvCxnSpPr>
        <p:spPr>
          <a:xfrm>
            <a:off x="5639365" y="4328438"/>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831" name="Google Shape;831;p31"/>
          <p:cNvCxnSpPr/>
          <p:nvPr/>
        </p:nvCxnSpPr>
        <p:spPr>
          <a:xfrm flipH="1" rot="10800000">
            <a:off x="5639309" y="4266682"/>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832" name="Google Shape;832;p31"/>
          <p:cNvCxnSpPr/>
          <p:nvPr/>
        </p:nvCxnSpPr>
        <p:spPr>
          <a:xfrm flipH="1">
            <a:off x="2656787" y="4129761"/>
            <a:ext cx="924300" cy="600"/>
          </a:xfrm>
          <a:prstGeom prst="straightConnector1">
            <a:avLst/>
          </a:prstGeom>
          <a:noFill/>
          <a:ln cap="flat" cmpd="sng" w="9525">
            <a:solidFill>
              <a:srgbClr val="000000"/>
            </a:solidFill>
            <a:prstDash val="solid"/>
            <a:round/>
            <a:headEnd len="med" w="med" type="none"/>
            <a:tailEnd len="med" w="med" type="none"/>
          </a:ln>
        </p:spPr>
      </p:cxnSp>
      <p:sp>
        <p:nvSpPr>
          <p:cNvPr id="833" name="Google Shape;833;p31"/>
          <p:cNvSpPr/>
          <p:nvPr/>
        </p:nvSpPr>
        <p:spPr>
          <a:xfrm rot="3337831">
            <a:off x="3465599" y="4197803"/>
            <a:ext cx="343827" cy="8849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1"/>
          <p:cNvSpPr/>
          <p:nvPr/>
        </p:nvSpPr>
        <p:spPr>
          <a:xfrm rot="-8566">
            <a:off x="2599173" y="413553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1"/>
          <p:cNvSpPr/>
          <p:nvPr/>
        </p:nvSpPr>
        <p:spPr>
          <a:xfrm rot="-8566">
            <a:off x="5810243" y="4133624"/>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6" name="Google Shape;836;p31"/>
          <p:cNvCxnSpPr/>
          <p:nvPr/>
        </p:nvCxnSpPr>
        <p:spPr>
          <a:xfrm>
            <a:off x="5204456" y="4125925"/>
            <a:ext cx="901500" cy="4200"/>
          </a:xfrm>
          <a:prstGeom prst="straightConnector1">
            <a:avLst/>
          </a:prstGeom>
          <a:noFill/>
          <a:ln cap="flat" cmpd="sng" w="9525">
            <a:solidFill>
              <a:srgbClr val="000000"/>
            </a:solidFill>
            <a:prstDash val="solid"/>
            <a:round/>
            <a:headEnd len="med" w="med" type="none"/>
            <a:tailEnd len="med" w="med" type="none"/>
          </a:ln>
        </p:spPr>
      </p:cxnSp>
      <p:sp>
        <p:nvSpPr>
          <p:cNvPr id="837" name="Google Shape;837;p31"/>
          <p:cNvSpPr/>
          <p:nvPr/>
        </p:nvSpPr>
        <p:spPr>
          <a:xfrm flipH="1" rot="-3326249">
            <a:off x="4964420" y="4198899"/>
            <a:ext cx="344259" cy="82474"/>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31"/>
          <p:cNvCxnSpPr/>
          <p:nvPr/>
        </p:nvCxnSpPr>
        <p:spPr>
          <a:xfrm flipH="1">
            <a:off x="2656710" y="3927535"/>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839" name="Google Shape;839;p31"/>
          <p:cNvCxnSpPr/>
          <p:nvPr/>
        </p:nvCxnSpPr>
        <p:spPr>
          <a:xfrm flipH="1">
            <a:off x="2656787" y="3824517"/>
            <a:ext cx="924300" cy="600"/>
          </a:xfrm>
          <a:prstGeom prst="straightConnector1">
            <a:avLst/>
          </a:prstGeom>
          <a:noFill/>
          <a:ln cap="flat" cmpd="sng" w="9525">
            <a:solidFill>
              <a:srgbClr val="000000"/>
            </a:solidFill>
            <a:prstDash val="solid"/>
            <a:round/>
            <a:headEnd len="med" w="med" type="none"/>
            <a:tailEnd len="med" w="med" type="none"/>
          </a:ln>
        </p:spPr>
      </p:cxnSp>
      <p:sp>
        <p:nvSpPr>
          <p:cNvPr id="840" name="Google Shape;840;p31"/>
          <p:cNvSpPr/>
          <p:nvPr/>
        </p:nvSpPr>
        <p:spPr>
          <a:xfrm rot="-8566">
            <a:off x="2599173" y="3829426"/>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1" name="Google Shape;841;p31"/>
          <p:cNvCxnSpPr/>
          <p:nvPr/>
        </p:nvCxnSpPr>
        <p:spPr>
          <a:xfrm flipH="1">
            <a:off x="2656710" y="3591535"/>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842" name="Google Shape;842;p31"/>
          <p:cNvCxnSpPr/>
          <p:nvPr/>
        </p:nvCxnSpPr>
        <p:spPr>
          <a:xfrm flipH="1">
            <a:off x="2656787" y="3488518"/>
            <a:ext cx="924300" cy="600"/>
          </a:xfrm>
          <a:prstGeom prst="straightConnector1">
            <a:avLst/>
          </a:prstGeom>
          <a:noFill/>
          <a:ln cap="flat" cmpd="sng" w="9525">
            <a:solidFill>
              <a:srgbClr val="000000"/>
            </a:solidFill>
            <a:prstDash val="solid"/>
            <a:round/>
            <a:headEnd len="med" w="med" type="none"/>
            <a:tailEnd len="med" w="med" type="none"/>
          </a:ln>
        </p:spPr>
      </p:cxnSp>
      <p:sp>
        <p:nvSpPr>
          <p:cNvPr id="843" name="Google Shape;843;p31"/>
          <p:cNvSpPr/>
          <p:nvPr/>
        </p:nvSpPr>
        <p:spPr>
          <a:xfrm rot="-8566">
            <a:off x="2599173" y="349342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4" name="Google Shape;844;p31"/>
          <p:cNvCxnSpPr/>
          <p:nvPr/>
        </p:nvCxnSpPr>
        <p:spPr>
          <a:xfrm flipH="1">
            <a:off x="2656710" y="3060318"/>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845" name="Google Shape;845;p31"/>
          <p:cNvCxnSpPr/>
          <p:nvPr/>
        </p:nvCxnSpPr>
        <p:spPr>
          <a:xfrm flipH="1">
            <a:off x="2656787" y="2957300"/>
            <a:ext cx="924300" cy="600"/>
          </a:xfrm>
          <a:prstGeom prst="straightConnector1">
            <a:avLst/>
          </a:prstGeom>
          <a:noFill/>
          <a:ln cap="flat" cmpd="sng" w="9525">
            <a:solidFill>
              <a:srgbClr val="000000"/>
            </a:solidFill>
            <a:prstDash val="solid"/>
            <a:round/>
            <a:headEnd len="med" w="med" type="none"/>
            <a:tailEnd len="med" w="med" type="none"/>
          </a:ln>
        </p:spPr>
      </p:cxnSp>
      <p:sp>
        <p:nvSpPr>
          <p:cNvPr id="846" name="Google Shape;846;p31"/>
          <p:cNvSpPr/>
          <p:nvPr/>
        </p:nvSpPr>
        <p:spPr>
          <a:xfrm rot="-8566">
            <a:off x="2599173" y="2962931"/>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7" name="Google Shape;847;p31"/>
          <p:cNvCxnSpPr/>
          <p:nvPr/>
        </p:nvCxnSpPr>
        <p:spPr>
          <a:xfrm flipH="1">
            <a:off x="2656710" y="2732115"/>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848" name="Google Shape;848;p31"/>
          <p:cNvCxnSpPr/>
          <p:nvPr/>
        </p:nvCxnSpPr>
        <p:spPr>
          <a:xfrm flipH="1">
            <a:off x="2656787" y="2629098"/>
            <a:ext cx="924300" cy="600"/>
          </a:xfrm>
          <a:prstGeom prst="straightConnector1">
            <a:avLst/>
          </a:prstGeom>
          <a:noFill/>
          <a:ln cap="flat" cmpd="sng" w="9525">
            <a:solidFill>
              <a:srgbClr val="000000"/>
            </a:solidFill>
            <a:prstDash val="solid"/>
            <a:round/>
            <a:headEnd len="med" w="med" type="none"/>
            <a:tailEnd len="med" w="med" type="none"/>
          </a:ln>
        </p:spPr>
      </p:cxnSp>
      <p:sp>
        <p:nvSpPr>
          <p:cNvPr id="849" name="Google Shape;849;p31"/>
          <p:cNvSpPr/>
          <p:nvPr/>
        </p:nvSpPr>
        <p:spPr>
          <a:xfrm rot="-8566">
            <a:off x="2599173" y="2634873"/>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0" name="Google Shape;850;p31"/>
          <p:cNvCxnSpPr/>
          <p:nvPr/>
        </p:nvCxnSpPr>
        <p:spPr>
          <a:xfrm>
            <a:off x="5116156" y="3912229"/>
            <a:ext cx="990000" cy="4500"/>
          </a:xfrm>
          <a:prstGeom prst="straightConnector1">
            <a:avLst/>
          </a:prstGeom>
          <a:noFill/>
          <a:ln cap="flat" cmpd="sng" w="9525">
            <a:solidFill>
              <a:srgbClr val="000000"/>
            </a:solidFill>
            <a:prstDash val="solid"/>
            <a:round/>
            <a:headEnd len="med" w="med" type="none"/>
            <a:tailEnd len="med" w="med" type="none"/>
          </a:ln>
        </p:spPr>
      </p:cxnSp>
      <p:sp>
        <p:nvSpPr>
          <p:cNvPr id="851" name="Google Shape;851;p31"/>
          <p:cNvSpPr/>
          <p:nvPr/>
        </p:nvSpPr>
        <p:spPr>
          <a:xfrm rot="-8566">
            <a:off x="5810243" y="3813074"/>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2" name="Google Shape;852;p31"/>
          <p:cNvCxnSpPr/>
          <p:nvPr/>
        </p:nvCxnSpPr>
        <p:spPr>
          <a:xfrm>
            <a:off x="5204456" y="3805375"/>
            <a:ext cx="901500" cy="4200"/>
          </a:xfrm>
          <a:prstGeom prst="straightConnector1">
            <a:avLst/>
          </a:prstGeom>
          <a:noFill/>
          <a:ln cap="flat" cmpd="sng" w="9525">
            <a:solidFill>
              <a:srgbClr val="000000"/>
            </a:solidFill>
            <a:prstDash val="solid"/>
            <a:round/>
            <a:headEnd len="med" w="med" type="none"/>
            <a:tailEnd len="med" w="med" type="none"/>
          </a:ln>
        </p:spPr>
      </p:cxnSp>
      <p:cxnSp>
        <p:nvCxnSpPr>
          <p:cNvPr id="853" name="Google Shape;853;p31"/>
          <p:cNvCxnSpPr/>
          <p:nvPr/>
        </p:nvCxnSpPr>
        <p:spPr>
          <a:xfrm>
            <a:off x="5116156" y="3583882"/>
            <a:ext cx="990000" cy="4500"/>
          </a:xfrm>
          <a:prstGeom prst="straightConnector1">
            <a:avLst/>
          </a:prstGeom>
          <a:noFill/>
          <a:ln cap="flat" cmpd="sng" w="9525">
            <a:solidFill>
              <a:srgbClr val="000000"/>
            </a:solidFill>
            <a:prstDash val="solid"/>
            <a:round/>
            <a:headEnd len="med" w="med" type="none"/>
            <a:tailEnd len="med" w="med" type="none"/>
          </a:ln>
        </p:spPr>
      </p:cxnSp>
      <p:sp>
        <p:nvSpPr>
          <p:cNvPr id="854" name="Google Shape;854;p31"/>
          <p:cNvSpPr/>
          <p:nvPr/>
        </p:nvSpPr>
        <p:spPr>
          <a:xfrm rot="-8566">
            <a:off x="5810243" y="348472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5" name="Google Shape;855;p31"/>
          <p:cNvCxnSpPr/>
          <p:nvPr/>
        </p:nvCxnSpPr>
        <p:spPr>
          <a:xfrm>
            <a:off x="5204456" y="3477028"/>
            <a:ext cx="901500" cy="4200"/>
          </a:xfrm>
          <a:prstGeom prst="straightConnector1">
            <a:avLst/>
          </a:prstGeom>
          <a:noFill/>
          <a:ln cap="flat" cmpd="sng" w="9525">
            <a:solidFill>
              <a:srgbClr val="000000"/>
            </a:solidFill>
            <a:prstDash val="solid"/>
            <a:round/>
            <a:headEnd len="med" w="med" type="none"/>
            <a:tailEnd len="med" w="med" type="none"/>
          </a:ln>
        </p:spPr>
      </p:cxnSp>
      <p:cxnSp>
        <p:nvCxnSpPr>
          <p:cNvPr id="856" name="Google Shape;856;p31"/>
          <p:cNvCxnSpPr/>
          <p:nvPr/>
        </p:nvCxnSpPr>
        <p:spPr>
          <a:xfrm>
            <a:off x="5116156" y="3052665"/>
            <a:ext cx="990000" cy="4500"/>
          </a:xfrm>
          <a:prstGeom prst="straightConnector1">
            <a:avLst/>
          </a:prstGeom>
          <a:noFill/>
          <a:ln cap="flat" cmpd="sng" w="9525">
            <a:solidFill>
              <a:srgbClr val="000000"/>
            </a:solidFill>
            <a:prstDash val="solid"/>
            <a:round/>
            <a:headEnd len="med" w="med" type="none"/>
            <a:tailEnd len="med" w="med" type="none"/>
          </a:ln>
        </p:spPr>
      </p:cxnSp>
      <p:sp>
        <p:nvSpPr>
          <p:cNvPr id="857" name="Google Shape;857;p31"/>
          <p:cNvSpPr/>
          <p:nvPr/>
        </p:nvSpPr>
        <p:spPr>
          <a:xfrm rot="-8566">
            <a:off x="5810243" y="2953510"/>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8" name="Google Shape;858;p31"/>
          <p:cNvCxnSpPr/>
          <p:nvPr/>
        </p:nvCxnSpPr>
        <p:spPr>
          <a:xfrm>
            <a:off x="5204456" y="2945811"/>
            <a:ext cx="901500" cy="4200"/>
          </a:xfrm>
          <a:prstGeom prst="straightConnector1">
            <a:avLst/>
          </a:prstGeom>
          <a:noFill/>
          <a:ln cap="flat" cmpd="sng" w="9525">
            <a:solidFill>
              <a:srgbClr val="000000"/>
            </a:solidFill>
            <a:prstDash val="solid"/>
            <a:round/>
            <a:headEnd len="med" w="med" type="none"/>
            <a:tailEnd len="med" w="med" type="none"/>
          </a:ln>
        </p:spPr>
      </p:cxnSp>
      <p:cxnSp>
        <p:nvCxnSpPr>
          <p:cNvPr id="859" name="Google Shape;859;p31"/>
          <p:cNvCxnSpPr/>
          <p:nvPr/>
        </p:nvCxnSpPr>
        <p:spPr>
          <a:xfrm>
            <a:off x="5116156" y="2724463"/>
            <a:ext cx="990000" cy="4500"/>
          </a:xfrm>
          <a:prstGeom prst="straightConnector1">
            <a:avLst/>
          </a:prstGeom>
          <a:noFill/>
          <a:ln cap="flat" cmpd="sng" w="9525">
            <a:solidFill>
              <a:srgbClr val="000000"/>
            </a:solidFill>
            <a:prstDash val="solid"/>
            <a:round/>
            <a:headEnd len="med" w="med" type="none"/>
            <a:tailEnd len="med" w="med" type="none"/>
          </a:ln>
        </p:spPr>
      </p:cxnSp>
      <p:sp>
        <p:nvSpPr>
          <p:cNvPr id="860" name="Google Shape;860;p31"/>
          <p:cNvSpPr/>
          <p:nvPr/>
        </p:nvSpPr>
        <p:spPr>
          <a:xfrm rot="-8566">
            <a:off x="5810243" y="262530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1" name="Google Shape;861;p31"/>
          <p:cNvCxnSpPr/>
          <p:nvPr/>
        </p:nvCxnSpPr>
        <p:spPr>
          <a:xfrm>
            <a:off x="5204456" y="2617609"/>
            <a:ext cx="901500" cy="4200"/>
          </a:xfrm>
          <a:prstGeom prst="straightConnector1">
            <a:avLst/>
          </a:prstGeom>
          <a:noFill/>
          <a:ln cap="flat" cmpd="sng" w="9525">
            <a:solidFill>
              <a:srgbClr val="000000"/>
            </a:solidFill>
            <a:prstDash val="solid"/>
            <a:round/>
            <a:headEnd len="med" w="med" type="none"/>
            <a:tailEnd len="med" w="med" type="none"/>
          </a:ln>
        </p:spPr>
      </p:cxnSp>
      <p:sp>
        <p:nvSpPr>
          <p:cNvPr id="862" name="Google Shape;862;p31"/>
          <p:cNvSpPr/>
          <p:nvPr/>
        </p:nvSpPr>
        <p:spPr>
          <a:xfrm>
            <a:off x="3449928" y="2530522"/>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a:t>
            </a:r>
            <a:endParaRPr sz="1000"/>
          </a:p>
        </p:txBody>
      </p:sp>
      <p:sp>
        <p:nvSpPr>
          <p:cNvPr id="863" name="Google Shape;863;p31"/>
          <p:cNvSpPr/>
          <p:nvPr/>
        </p:nvSpPr>
        <p:spPr>
          <a:xfrm>
            <a:off x="3449928" y="2858724"/>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MBR</a:t>
            </a:r>
            <a:endParaRPr sz="1000"/>
          </a:p>
        </p:txBody>
      </p:sp>
      <p:sp>
        <p:nvSpPr>
          <p:cNvPr id="864" name="Google Shape;864;p31"/>
          <p:cNvSpPr/>
          <p:nvPr/>
        </p:nvSpPr>
        <p:spPr>
          <a:xfrm>
            <a:off x="3449928" y="3389941"/>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sz="1000"/>
          </a:p>
        </p:txBody>
      </p:sp>
      <p:sp>
        <p:nvSpPr>
          <p:cNvPr id="865" name="Google Shape;865;p31"/>
          <p:cNvSpPr/>
          <p:nvPr/>
        </p:nvSpPr>
        <p:spPr>
          <a:xfrm>
            <a:off x="3449928" y="2202175"/>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IR</a:t>
            </a:r>
            <a:endParaRPr sz="1000"/>
          </a:p>
        </p:txBody>
      </p:sp>
      <p:cxnSp>
        <p:nvCxnSpPr>
          <p:cNvPr id="866" name="Google Shape;866;p31"/>
          <p:cNvCxnSpPr/>
          <p:nvPr/>
        </p:nvCxnSpPr>
        <p:spPr>
          <a:xfrm>
            <a:off x="5083001" y="3971740"/>
            <a:ext cx="2100" cy="97500"/>
          </a:xfrm>
          <a:prstGeom prst="straightConnector1">
            <a:avLst/>
          </a:prstGeom>
          <a:noFill/>
          <a:ln cap="flat" cmpd="sng" w="9525">
            <a:solidFill>
              <a:srgbClr val="000000"/>
            </a:solidFill>
            <a:prstDash val="solid"/>
            <a:round/>
            <a:headEnd len="med" w="med" type="none"/>
            <a:tailEnd len="med" w="med" type="none"/>
          </a:ln>
        </p:spPr>
      </p:cxnSp>
      <p:cxnSp>
        <p:nvCxnSpPr>
          <p:cNvPr id="867" name="Google Shape;867;p31"/>
          <p:cNvCxnSpPr/>
          <p:nvPr/>
        </p:nvCxnSpPr>
        <p:spPr>
          <a:xfrm>
            <a:off x="4980411" y="3971740"/>
            <a:ext cx="2100" cy="97500"/>
          </a:xfrm>
          <a:prstGeom prst="straightConnector1">
            <a:avLst/>
          </a:prstGeom>
          <a:noFill/>
          <a:ln cap="flat" cmpd="sng" w="9525">
            <a:solidFill>
              <a:srgbClr val="000000"/>
            </a:solidFill>
            <a:prstDash val="solid"/>
            <a:round/>
            <a:headEnd len="med" w="med" type="none"/>
            <a:tailEnd len="med" w="med" type="none"/>
          </a:ln>
        </p:spPr>
      </p:cxnSp>
      <p:sp>
        <p:nvSpPr>
          <p:cNvPr id="868" name="Google Shape;868;p31"/>
          <p:cNvSpPr/>
          <p:nvPr/>
        </p:nvSpPr>
        <p:spPr>
          <a:xfrm>
            <a:off x="5459053" y="2241819"/>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869" name="Google Shape;869;p31"/>
          <p:cNvSpPr/>
          <p:nvPr/>
        </p:nvSpPr>
        <p:spPr>
          <a:xfrm>
            <a:off x="5459053" y="2600199"/>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870" name="Google Shape;870;p31"/>
          <p:cNvSpPr/>
          <p:nvPr/>
        </p:nvSpPr>
        <p:spPr>
          <a:xfrm>
            <a:off x="5459053" y="2913962"/>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871" name="Google Shape;871;p31"/>
          <p:cNvSpPr/>
          <p:nvPr/>
        </p:nvSpPr>
        <p:spPr>
          <a:xfrm>
            <a:off x="5459053" y="3459619"/>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872" name="Google Shape;872;p31"/>
          <p:cNvSpPr/>
          <p:nvPr/>
        </p:nvSpPr>
        <p:spPr>
          <a:xfrm>
            <a:off x="5459053" y="3787966"/>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873" name="Google Shape;873;p31"/>
          <p:cNvSpPr/>
          <p:nvPr/>
        </p:nvSpPr>
        <p:spPr>
          <a:xfrm>
            <a:off x="5459053" y="4108515"/>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874" name="Google Shape;874;p31"/>
          <p:cNvSpPr txBox="1"/>
          <p:nvPr/>
        </p:nvSpPr>
        <p:spPr>
          <a:xfrm>
            <a:off x="3386497" y="2306775"/>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875" name="Google Shape;875;p31"/>
          <p:cNvSpPr txBox="1"/>
          <p:nvPr/>
        </p:nvSpPr>
        <p:spPr>
          <a:xfrm>
            <a:off x="3386497" y="2635119"/>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876" name="Google Shape;876;p31"/>
          <p:cNvSpPr txBox="1"/>
          <p:nvPr/>
        </p:nvSpPr>
        <p:spPr>
          <a:xfrm>
            <a:off x="3386497" y="2963319"/>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877" name="Google Shape;877;p31"/>
          <p:cNvSpPr txBox="1"/>
          <p:nvPr/>
        </p:nvSpPr>
        <p:spPr>
          <a:xfrm>
            <a:off x="3386497" y="3494532"/>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cxnSp>
        <p:nvCxnSpPr>
          <p:cNvPr id="878" name="Google Shape;878;p31"/>
          <p:cNvCxnSpPr/>
          <p:nvPr/>
        </p:nvCxnSpPr>
        <p:spPr>
          <a:xfrm>
            <a:off x="2244325" y="2443734"/>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879" name="Google Shape;879;p31"/>
          <p:cNvCxnSpPr/>
          <p:nvPr/>
        </p:nvCxnSpPr>
        <p:spPr>
          <a:xfrm>
            <a:off x="2244325" y="2783174"/>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880" name="Google Shape;880;p31"/>
          <p:cNvCxnSpPr/>
          <p:nvPr/>
        </p:nvCxnSpPr>
        <p:spPr>
          <a:xfrm>
            <a:off x="2244325" y="3111377"/>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881" name="Google Shape;881;p31"/>
          <p:cNvCxnSpPr/>
          <p:nvPr/>
        </p:nvCxnSpPr>
        <p:spPr>
          <a:xfrm>
            <a:off x="2244325" y="3642594"/>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882" name="Google Shape;882;p31"/>
          <p:cNvCxnSpPr/>
          <p:nvPr/>
        </p:nvCxnSpPr>
        <p:spPr>
          <a:xfrm>
            <a:off x="2244325" y="3970941"/>
            <a:ext cx="1203900" cy="1500"/>
          </a:xfrm>
          <a:prstGeom prst="straightConnector1">
            <a:avLst/>
          </a:prstGeom>
          <a:noFill/>
          <a:ln cap="flat" cmpd="sng" w="9525">
            <a:solidFill>
              <a:srgbClr val="000000"/>
            </a:solidFill>
            <a:prstDash val="solid"/>
            <a:round/>
            <a:headEnd len="med" w="med" type="none"/>
            <a:tailEnd len="med" w="med" type="none"/>
          </a:ln>
        </p:spPr>
      </p:cxnSp>
      <p:sp>
        <p:nvSpPr>
          <p:cNvPr id="883" name="Google Shape;883;p31"/>
          <p:cNvSpPr/>
          <p:nvPr/>
        </p:nvSpPr>
        <p:spPr>
          <a:xfrm>
            <a:off x="3449928" y="3718288"/>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sz="1000"/>
          </a:p>
        </p:txBody>
      </p:sp>
      <p:sp>
        <p:nvSpPr>
          <p:cNvPr id="884" name="Google Shape;884;p31"/>
          <p:cNvSpPr txBox="1"/>
          <p:nvPr/>
        </p:nvSpPr>
        <p:spPr>
          <a:xfrm>
            <a:off x="3386497" y="3822876"/>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885" name="Google Shape;885;p31"/>
          <p:cNvSpPr txBox="1"/>
          <p:nvPr/>
        </p:nvSpPr>
        <p:spPr>
          <a:xfrm>
            <a:off x="4258602" y="3043544"/>
            <a:ext cx="3429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9" name="Shape 889"/>
        <p:cNvGrpSpPr/>
        <p:nvPr/>
      </p:nvGrpSpPr>
      <p:grpSpPr>
        <a:xfrm>
          <a:off x="0" y="0"/>
          <a:ext cx="0" cy="0"/>
          <a:chOff x="0" y="0"/>
          <a:chExt cx="0" cy="0"/>
        </a:xfrm>
      </p:grpSpPr>
      <p:sp>
        <p:nvSpPr>
          <p:cNvPr id="890" name="Google Shape;890;p32"/>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B5394"/>
                </a:solidFill>
              </a:rPr>
              <a:t>The Data Path:  An Arithmetic Instruction (</a:t>
            </a:r>
            <a:r>
              <a:rPr lang="en" sz="3000">
                <a:solidFill>
                  <a:srgbClr val="0B5394"/>
                </a:solidFill>
                <a:latin typeface="Courier New"/>
                <a:ea typeface="Courier New"/>
                <a:cs typeface="Courier New"/>
                <a:sym typeface="Courier New"/>
              </a:rPr>
              <a:t>ADD</a:t>
            </a:r>
            <a:r>
              <a:rPr lang="en" sz="3000">
                <a:solidFill>
                  <a:srgbClr val="0B5394"/>
                </a:solidFill>
              </a:rPr>
              <a:t>)</a:t>
            </a:r>
            <a:endParaRPr sz="3000">
              <a:solidFill>
                <a:srgbClr val="0B5394"/>
              </a:solidFill>
            </a:endParaRPr>
          </a:p>
        </p:txBody>
      </p:sp>
      <p:sp>
        <p:nvSpPr>
          <p:cNvPr id="892" name="Google Shape;892;p32"/>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Let’s consider the simplest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Font typeface="Courier New"/>
              <a:buChar char="○"/>
            </a:pPr>
            <a:r>
              <a:rPr lang="en">
                <a:solidFill>
                  <a:srgbClr val="000000"/>
                </a:solidFill>
                <a:latin typeface="Courier New"/>
                <a:ea typeface="Courier New"/>
                <a:cs typeface="Courier New"/>
                <a:sym typeface="Courier New"/>
              </a:rPr>
              <a:t>ADD A, B</a:t>
            </a:r>
            <a:endParaRPr>
              <a:solidFill>
                <a:srgbClr val="000000"/>
              </a:solidFill>
              <a:latin typeface="Courier New"/>
              <a:ea typeface="Courier New"/>
              <a:cs typeface="Courier New"/>
              <a:sym typeface="Courier New"/>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Add the value from the register B to the register A, storing the result in A</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
        <p:nvSpPr>
          <p:cNvPr id="893" name="Google Shape;893;p32"/>
          <p:cNvSpPr txBox="1"/>
          <p:nvPr/>
        </p:nvSpPr>
        <p:spPr>
          <a:xfrm>
            <a:off x="82850" y="4690600"/>
            <a:ext cx="39768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Cycle 2</a:t>
            </a:r>
            <a:endParaRPr/>
          </a:p>
        </p:txBody>
      </p:sp>
      <p:sp>
        <p:nvSpPr>
          <p:cNvPr id="894" name="Google Shape;894;p32"/>
          <p:cNvSpPr txBox="1"/>
          <p:nvPr/>
        </p:nvSpPr>
        <p:spPr>
          <a:xfrm>
            <a:off x="2052471" y="2316338"/>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895" name="Google Shape;895;p32"/>
          <p:cNvSpPr txBox="1"/>
          <p:nvPr/>
        </p:nvSpPr>
        <p:spPr>
          <a:xfrm>
            <a:off x="2052471" y="2641850"/>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896" name="Google Shape;896;p32"/>
          <p:cNvSpPr txBox="1"/>
          <p:nvPr/>
        </p:nvSpPr>
        <p:spPr>
          <a:xfrm>
            <a:off x="2052471" y="2975225"/>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897" name="Google Shape;897;p32"/>
          <p:cNvSpPr txBox="1"/>
          <p:nvPr/>
        </p:nvSpPr>
        <p:spPr>
          <a:xfrm>
            <a:off x="2052471" y="3493858"/>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898" name="Google Shape;898;p32"/>
          <p:cNvSpPr txBox="1"/>
          <p:nvPr/>
        </p:nvSpPr>
        <p:spPr>
          <a:xfrm>
            <a:off x="2052471" y="3834137"/>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899" name="Google Shape;899;p32"/>
          <p:cNvSpPr txBox="1"/>
          <p:nvPr/>
        </p:nvSpPr>
        <p:spPr>
          <a:xfrm>
            <a:off x="6565659" y="2679247"/>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900" name="Google Shape;900;p32"/>
          <p:cNvSpPr txBox="1"/>
          <p:nvPr/>
        </p:nvSpPr>
        <p:spPr>
          <a:xfrm>
            <a:off x="6565659" y="3004759"/>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901" name="Google Shape;901;p32"/>
          <p:cNvSpPr txBox="1"/>
          <p:nvPr/>
        </p:nvSpPr>
        <p:spPr>
          <a:xfrm>
            <a:off x="6565659" y="3528634"/>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902" name="Google Shape;902;p32"/>
          <p:cNvSpPr txBox="1"/>
          <p:nvPr/>
        </p:nvSpPr>
        <p:spPr>
          <a:xfrm>
            <a:off x="6565659" y="3856767"/>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903" name="Google Shape;903;p32"/>
          <p:cNvSpPr txBox="1"/>
          <p:nvPr/>
        </p:nvSpPr>
        <p:spPr>
          <a:xfrm>
            <a:off x="6565659" y="4177996"/>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904" name="Google Shape;904;p32"/>
          <p:cNvSpPr txBox="1"/>
          <p:nvPr/>
        </p:nvSpPr>
        <p:spPr>
          <a:xfrm>
            <a:off x="6565659" y="2311096"/>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cxnSp>
        <p:nvCxnSpPr>
          <p:cNvPr id="905" name="Google Shape;905;p32"/>
          <p:cNvCxnSpPr/>
          <p:nvPr/>
        </p:nvCxnSpPr>
        <p:spPr>
          <a:xfrm flipH="1" rot="10800000">
            <a:off x="4855660" y="4066103"/>
            <a:ext cx="451200" cy="662100"/>
          </a:xfrm>
          <a:prstGeom prst="straightConnector1">
            <a:avLst/>
          </a:prstGeom>
          <a:noFill/>
          <a:ln cap="flat" cmpd="sng" w="9525">
            <a:solidFill>
              <a:srgbClr val="000000"/>
            </a:solidFill>
            <a:prstDash val="solid"/>
            <a:round/>
            <a:headEnd len="med" w="med" type="none"/>
            <a:tailEnd len="med" w="med" type="none"/>
          </a:ln>
        </p:spPr>
      </p:cxnSp>
      <p:cxnSp>
        <p:nvCxnSpPr>
          <p:cNvPr id="906" name="Google Shape;906;p32"/>
          <p:cNvCxnSpPr/>
          <p:nvPr/>
        </p:nvCxnSpPr>
        <p:spPr>
          <a:xfrm>
            <a:off x="4769474" y="4066249"/>
            <a:ext cx="537300" cy="0"/>
          </a:xfrm>
          <a:prstGeom prst="straightConnector1">
            <a:avLst/>
          </a:prstGeom>
          <a:noFill/>
          <a:ln cap="flat" cmpd="sng" w="9525">
            <a:solidFill>
              <a:srgbClr val="000000"/>
            </a:solidFill>
            <a:prstDash val="solid"/>
            <a:round/>
            <a:headEnd len="med" w="med" type="none"/>
            <a:tailEnd len="med" w="med" type="none"/>
          </a:ln>
        </p:spPr>
      </p:cxnSp>
      <p:cxnSp>
        <p:nvCxnSpPr>
          <p:cNvPr id="907" name="Google Shape;907;p32"/>
          <p:cNvCxnSpPr/>
          <p:nvPr/>
        </p:nvCxnSpPr>
        <p:spPr>
          <a:xfrm>
            <a:off x="3460424" y="4066249"/>
            <a:ext cx="537300" cy="0"/>
          </a:xfrm>
          <a:prstGeom prst="straightConnector1">
            <a:avLst/>
          </a:prstGeom>
          <a:noFill/>
          <a:ln cap="flat" cmpd="sng" w="9525">
            <a:solidFill>
              <a:srgbClr val="000000"/>
            </a:solidFill>
            <a:prstDash val="solid"/>
            <a:round/>
            <a:headEnd len="med" w="med" type="none"/>
            <a:tailEnd len="med" w="med" type="none"/>
          </a:ln>
        </p:spPr>
      </p:cxnSp>
      <p:cxnSp>
        <p:nvCxnSpPr>
          <p:cNvPr id="908" name="Google Shape;908;p32"/>
          <p:cNvCxnSpPr/>
          <p:nvPr/>
        </p:nvCxnSpPr>
        <p:spPr>
          <a:xfrm rot="10800000">
            <a:off x="3997697" y="4066221"/>
            <a:ext cx="102900" cy="156900"/>
          </a:xfrm>
          <a:prstGeom prst="straightConnector1">
            <a:avLst/>
          </a:prstGeom>
          <a:noFill/>
          <a:ln cap="flat" cmpd="sng" w="9525">
            <a:solidFill>
              <a:srgbClr val="000000"/>
            </a:solidFill>
            <a:prstDash val="solid"/>
            <a:round/>
            <a:headEnd len="med" w="med" type="none"/>
            <a:tailEnd len="med" w="med" type="none"/>
          </a:ln>
        </p:spPr>
      </p:cxnSp>
      <p:cxnSp>
        <p:nvCxnSpPr>
          <p:cNvPr id="909" name="Google Shape;909;p32"/>
          <p:cNvCxnSpPr/>
          <p:nvPr/>
        </p:nvCxnSpPr>
        <p:spPr>
          <a:xfrm flipH="1" rot="10800000">
            <a:off x="4670707" y="4066221"/>
            <a:ext cx="102900" cy="156900"/>
          </a:xfrm>
          <a:prstGeom prst="straightConnector1">
            <a:avLst/>
          </a:prstGeom>
          <a:noFill/>
          <a:ln cap="flat" cmpd="sng" w="9525">
            <a:solidFill>
              <a:srgbClr val="000000"/>
            </a:solidFill>
            <a:prstDash val="solid"/>
            <a:round/>
            <a:headEnd len="med" w="med" type="none"/>
            <a:tailEnd len="med" w="med" type="none"/>
          </a:ln>
        </p:spPr>
      </p:cxnSp>
      <p:cxnSp>
        <p:nvCxnSpPr>
          <p:cNvPr id="910" name="Google Shape;910;p32"/>
          <p:cNvCxnSpPr/>
          <p:nvPr/>
        </p:nvCxnSpPr>
        <p:spPr>
          <a:xfrm rot="10800000">
            <a:off x="3460567" y="4066103"/>
            <a:ext cx="451200" cy="662100"/>
          </a:xfrm>
          <a:prstGeom prst="straightConnector1">
            <a:avLst/>
          </a:prstGeom>
          <a:noFill/>
          <a:ln cap="flat" cmpd="sng" w="9525">
            <a:solidFill>
              <a:srgbClr val="000000"/>
            </a:solidFill>
            <a:prstDash val="solid"/>
            <a:round/>
            <a:headEnd len="med" w="med" type="none"/>
            <a:tailEnd len="med" w="med" type="none"/>
          </a:ln>
        </p:spPr>
      </p:cxnSp>
      <p:cxnSp>
        <p:nvCxnSpPr>
          <p:cNvPr id="911" name="Google Shape;911;p32"/>
          <p:cNvCxnSpPr/>
          <p:nvPr/>
        </p:nvCxnSpPr>
        <p:spPr>
          <a:xfrm>
            <a:off x="3911767" y="4728203"/>
            <a:ext cx="942300" cy="3900"/>
          </a:xfrm>
          <a:prstGeom prst="straightConnector1">
            <a:avLst/>
          </a:prstGeom>
          <a:noFill/>
          <a:ln cap="flat" cmpd="sng" w="9525">
            <a:solidFill>
              <a:srgbClr val="000000"/>
            </a:solidFill>
            <a:prstDash val="solid"/>
            <a:round/>
            <a:headEnd len="med" w="med" type="none"/>
            <a:tailEnd len="med" w="med" type="none"/>
          </a:ln>
        </p:spPr>
      </p:cxnSp>
      <p:cxnSp>
        <p:nvCxnSpPr>
          <p:cNvPr id="912" name="Google Shape;912;p32"/>
          <p:cNvCxnSpPr/>
          <p:nvPr/>
        </p:nvCxnSpPr>
        <p:spPr>
          <a:xfrm rot="10800000">
            <a:off x="4101907" y="4220121"/>
            <a:ext cx="568800" cy="3000"/>
          </a:xfrm>
          <a:prstGeom prst="straightConnector1">
            <a:avLst/>
          </a:prstGeom>
          <a:noFill/>
          <a:ln cap="flat" cmpd="sng" w="9525">
            <a:solidFill>
              <a:srgbClr val="000000"/>
            </a:solidFill>
            <a:prstDash val="solid"/>
            <a:round/>
            <a:headEnd len="med" w="med" type="none"/>
            <a:tailEnd len="med" w="med" type="none"/>
          </a:ln>
        </p:spPr>
      </p:cxnSp>
      <p:sp>
        <p:nvSpPr>
          <p:cNvPr id="913" name="Google Shape;913;p32"/>
          <p:cNvSpPr txBox="1"/>
          <p:nvPr/>
        </p:nvSpPr>
        <p:spPr>
          <a:xfrm>
            <a:off x="4101954" y="4327940"/>
            <a:ext cx="563400" cy="2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ALU</a:t>
            </a:r>
            <a:endParaRPr/>
          </a:p>
        </p:txBody>
      </p:sp>
      <p:cxnSp>
        <p:nvCxnSpPr>
          <p:cNvPr id="914" name="Google Shape;914;p32"/>
          <p:cNvCxnSpPr/>
          <p:nvPr/>
        </p:nvCxnSpPr>
        <p:spPr>
          <a:xfrm>
            <a:off x="2561132" y="2271867"/>
            <a:ext cx="1500" cy="2617800"/>
          </a:xfrm>
          <a:prstGeom prst="straightConnector1">
            <a:avLst/>
          </a:prstGeom>
          <a:noFill/>
          <a:ln cap="flat" cmpd="sng" w="9525">
            <a:solidFill>
              <a:srgbClr val="000000"/>
            </a:solidFill>
            <a:prstDash val="solid"/>
            <a:round/>
            <a:headEnd len="med" w="med" type="none"/>
            <a:tailEnd len="med" w="med" type="none"/>
          </a:ln>
        </p:spPr>
      </p:cxnSp>
      <p:cxnSp>
        <p:nvCxnSpPr>
          <p:cNvPr id="915" name="Google Shape;915;p32"/>
          <p:cNvCxnSpPr/>
          <p:nvPr/>
        </p:nvCxnSpPr>
        <p:spPr>
          <a:xfrm rot="10800000">
            <a:off x="2558394" y="4889000"/>
            <a:ext cx="1827000" cy="6600"/>
          </a:xfrm>
          <a:prstGeom prst="straightConnector1">
            <a:avLst/>
          </a:prstGeom>
          <a:noFill/>
          <a:ln cap="flat" cmpd="sng" w="9525">
            <a:solidFill>
              <a:srgbClr val="000000"/>
            </a:solidFill>
            <a:prstDash val="solid"/>
            <a:round/>
            <a:headEnd len="med" w="med" type="none"/>
            <a:tailEnd len="med" w="med" type="none"/>
          </a:ln>
        </p:spPr>
      </p:cxnSp>
      <p:cxnSp>
        <p:nvCxnSpPr>
          <p:cNvPr id="916" name="Google Shape;916;p32"/>
          <p:cNvCxnSpPr/>
          <p:nvPr/>
        </p:nvCxnSpPr>
        <p:spPr>
          <a:xfrm rot="10800000">
            <a:off x="2654754" y="4798495"/>
            <a:ext cx="1729800" cy="7200"/>
          </a:xfrm>
          <a:prstGeom prst="straightConnector1">
            <a:avLst/>
          </a:prstGeom>
          <a:noFill/>
          <a:ln cap="flat" cmpd="sng" w="9525">
            <a:solidFill>
              <a:srgbClr val="000000"/>
            </a:solidFill>
            <a:prstDash val="solid"/>
            <a:round/>
            <a:headEnd len="med" w="med" type="none"/>
            <a:tailEnd len="med" w="med" type="none"/>
          </a:ln>
        </p:spPr>
      </p:cxnSp>
      <p:cxnSp>
        <p:nvCxnSpPr>
          <p:cNvPr id="917" name="Google Shape;917;p32"/>
          <p:cNvCxnSpPr/>
          <p:nvPr/>
        </p:nvCxnSpPr>
        <p:spPr>
          <a:xfrm flipH="1">
            <a:off x="2658884" y="2373094"/>
            <a:ext cx="900" cy="2424900"/>
          </a:xfrm>
          <a:prstGeom prst="straightConnector1">
            <a:avLst/>
          </a:prstGeom>
          <a:noFill/>
          <a:ln cap="flat" cmpd="sng" w="9525">
            <a:solidFill>
              <a:srgbClr val="000000"/>
            </a:solidFill>
            <a:prstDash val="solid"/>
            <a:round/>
            <a:headEnd len="med" w="med" type="none"/>
            <a:tailEnd len="med" w="med" type="none"/>
          </a:ln>
        </p:spPr>
      </p:cxnSp>
      <p:cxnSp>
        <p:nvCxnSpPr>
          <p:cNvPr id="918" name="Google Shape;918;p32"/>
          <p:cNvCxnSpPr/>
          <p:nvPr/>
        </p:nvCxnSpPr>
        <p:spPr>
          <a:xfrm flipH="1">
            <a:off x="2656710" y="423277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919" name="Google Shape;919;p32"/>
          <p:cNvCxnSpPr/>
          <p:nvPr/>
        </p:nvCxnSpPr>
        <p:spPr>
          <a:xfrm flipH="1">
            <a:off x="2559482" y="226601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920" name="Google Shape;920;p32"/>
          <p:cNvCxnSpPr/>
          <p:nvPr/>
        </p:nvCxnSpPr>
        <p:spPr>
          <a:xfrm flipH="1">
            <a:off x="2657736" y="2373157"/>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921" name="Google Shape;921;p32"/>
          <p:cNvCxnSpPr/>
          <p:nvPr/>
        </p:nvCxnSpPr>
        <p:spPr>
          <a:xfrm flipH="1">
            <a:off x="6200234" y="2271867"/>
            <a:ext cx="1500" cy="2617800"/>
          </a:xfrm>
          <a:prstGeom prst="straightConnector1">
            <a:avLst/>
          </a:prstGeom>
          <a:noFill/>
          <a:ln cap="flat" cmpd="sng" w="9525">
            <a:solidFill>
              <a:srgbClr val="000000"/>
            </a:solidFill>
            <a:prstDash val="solid"/>
            <a:round/>
            <a:headEnd len="med" w="med" type="none"/>
            <a:tailEnd len="med" w="med" type="none"/>
          </a:ln>
        </p:spPr>
      </p:cxnSp>
      <p:cxnSp>
        <p:nvCxnSpPr>
          <p:cNvPr id="922" name="Google Shape;922;p32"/>
          <p:cNvCxnSpPr/>
          <p:nvPr/>
        </p:nvCxnSpPr>
        <p:spPr>
          <a:xfrm flipH="1" rot="10800000">
            <a:off x="4377472" y="4889000"/>
            <a:ext cx="1827000" cy="6600"/>
          </a:xfrm>
          <a:prstGeom prst="straightConnector1">
            <a:avLst/>
          </a:prstGeom>
          <a:noFill/>
          <a:ln cap="flat" cmpd="sng" w="9525">
            <a:solidFill>
              <a:srgbClr val="000000"/>
            </a:solidFill>
            <a:prstDash val="solid"/>
            <a:round/>
            <a:headEnd len="med" w="med" type="none"/>
            <a:tailEnd len="med" w="med" type="none"/>
          </a:ln>
        </p:spPr>
      </p:cxnSp>
      <p:cxnSp>
        <p:nvCxnSpPr>
          <p:cNvPr id="923" name="Google Shape;923;p32"/>
          <p:cNvCxnSpPr/>
          <p:nvPr/>
        </p:nvCxnSpPr>
        <p:spPr>
          <a:xfrm flipH="1" rot="10800000">
            <a:off x="4378312" y="4798495"/>
            <a:ext cx="1729800" cy="7200"/>
          </a:xfrm>
          <a:prstGeom prst="straightConnector1">
            <a:avLst/>
          </a:prstGeom>
          <a:noFill/>
          <a:ln cap="flat" cmpd="sng" w="9525">
            <a:solidFill>
              <a:srgbClr val="000000"/>
            </a:solidFill>
            <a:prstDash val="solid"/>
            <a:round/>
            <a:headEnd len="med" w="med" type="none"/>
            <a:tailEnd len="med" w="med" type="none"/>
          </a:ln>
        </p:spPr>
      </p:cxnSp>
      <p:cxnSp>
        <p:nvCxnSpPr>
          <p:cNvPr id="924" name="Google Shape;924;p32"/>
          <p:cNvCxnSpPr/>
          <p:nvPr/>
        </p:nvCxnSpPr>
        <p:spPr>
          <a:xfrm>
            <a:off x="6103082" y="2373094"/>
            <a:ext cx="900" cy="2424900"/>
          </a:xfrm>
          <a:prstGeom prst="straightConnector1">
            <a:avLst/>
          </a:prstGeom>
          <a:noFill/>
          <a:ln cap="flat" cmpd="sng" w="9525">
            <a:solidFill>
              <a:srgbClr val="000000"/>
            </a:solidFill>
            <a:prstDash val="solid"/>
            <a:round/>
            <a:headEnd len="med" w="med" type="none"/>
            <a:tailEnd len="med" w="med" type="none"/>
          </a:ln>
        </p:spPr>
      </p:cxnSp>
      <p:cxnSp>
        <p:nvCxnSpPr>
          <p:cNvPr id="925" name="Google Shape;925;p32"/>
          <p:cNvCxnSpPr/>
          <p:nvPr/>
        </p:nvCxnSpPr>
        <p:spPr>
          <a:xfrm>
            <a:off x="5116156" y="423277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926" name="Google Shape;926;p32"/>
          <p:cNvCxnSpPr/>
          <p:nvPr/>
        </p:nvCxnSpPr>
        <p:spPr>
          <a:xfrm>
            <a:off x="5213384" y="226601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927" name="Google Shape;927;p32"/>
          <p:cNvCxnSpPr/>
          <p:nvPr/>
        </p:nvCxnSpPr>
        <p:spPr>
          <a:xfrm>
            <a:off x="5115130" y="2373157"/>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928" name="Google Shape;928;p32"/>
          <p:cNvCxnSpPr/>
          <p:nvPr/>
        </p:nvCxnSpPr>
        <p:spPr>
          <a:xfrm>
            <a:off x="5639365" y="2457338"/>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929" name="Google Shape;929;p32"/>
          <p:cNvCxnSpPr/>
          <p:nvPr/>
        </p:nvCxnSpPr>
        <p:spPr>
          <a:xfrm flipH="1" rot="10800000">
            <a:off x="5639309" y="2395582"/>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930" name="Google Shape;930;p32"/>
          <p:cNvCxnSpPr/>
          <p:nvPr/>
        </p:nvCxnSpPr>
        <p:spPr>
          <a:xfrm>
            <a:off x="5639365" y="281820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931" name="Google Shape;931;p32"/>
          <p:cNvCxnSpPr/>
          <p:nvPr/>
        </p:nvCxnSpPr>
        <p:spPr>
          <a:xfrm flipH="1" rot="10800000">
            <a:off x="5639309" y="2756453"/>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932" name="Google Shape;932;p32"/>
          <p:cNvCxnSpPr/>
          <p:nvPr/>
        </p:nvCxnSpPr>
        <p:spPr>
          <a:xfrm>
            <a:off x="5639365" y="3134932"/>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933" name="Google Shape;933;p32"/>
          <p:cNvCxnSpPr/>
          <p:nvPr/>
        </p:nvCxnSpPr>
        <p:spPr>
          <a:xfrm flipH="1" rot="10800000">
            <a:off x="5639309" y="3073176"/>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934" name="Google Shape;934;p32"/>
          <p:cNvCxnSpPr/>
          <p:nvPr/>
        </p:nvCxnSpPr>
        <p:spPr>
          <a:xfrm>
            <a:off x="5639365" y="3673802"/>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935" name="Google Shape;935;p32"/>
          <p:cNvCxnSpPr/>
          <p:nvPr/>
        </p:nvCxnSpPr>
        <p:spPr>
          <a:xfrm flipH="1" rot="10800000">
            <a:off x="5639309" y="3612046"/>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936" name="Google Shape;936;p32"/>
          <p:cNvCxnSpPr/>
          <p:nvPr/>
        </p:nvCxnSpPr>
        <p:spPr>
          <a:xfrm>
            <a:off x="5639365" y="400788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937" name="Google Shape;937;p32"/>
          <p:cNvCxnSpPr/>
          <p:nvPr/>
        </p:nvCxnSpPr>
        <p:spPr>
          <a:xfrm flipH="1" rot="10800000">
            <a:off x="5639309" y="3946132"/>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938" name="Google Shape;938;p32"/>
          <p:cNvCxnSpPr/>
          <p:nvPr/>
        </p:nvCxnSpPr>
        <p:spPr>
          <a:xfrm>
            <a:off x="5639365" y="4328438"/>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939" name="Google Shape;939;p32"/>
          <p:cNvCxnSpPr/>
          <p:nvPr/>
        </p:nvCxnSpPr>
        <p:spPr>
          <a:xfrm flipH="1" rot="10800000">
            <a:off x="5639309" y="4266682"/>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940" name="Google Shape;940;p32"/>
          <p:cNvCxnSpPr/>
          <p:nvPr/>
        </p:nvCxnSpPr>
        <p:spPr>
          <a:xfrm flipH="1">
            <a:off x="2656787" y="4129761"/>
            <a:ext cx="924300" cy="600"/>
          </a:xfrm>
          <a:prstGeom prst="straightConnector1">
            <a:avLst/>
          </a:prstGeom>
          <a:noFill/>
          <a:ln cap="flat" cmpd="sng" w="9525">
            <a:solidFill>
              <a:srgbClr val="000000"/>
            </a:solidFill>
            <a:prstDash val="solid"/>
            <a:round/>
            <a:headEnd len="med" w="med" type="none"/>
            <a:tailEnd len="med" w="med" type="none"/>
          </a:ln>
        </p:spPr>
      </p:cxnSp>
      <p:sp>
        <p:nvSpPr>
          <p:cNvPr id="941" name="Google Shape;941;p32"/>
          <p:cNvSpPr/>
          <p:nvPr/>
        </p:nvSpPr>
        <p:spPr>
          <a:xfrm rot="3337831">
            <a:off x="3465599" y="4197803"/>
            <a:ext cx="343827" cy="8849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rot="-8566">
            <a:off x="2599173" y="413553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rot="-8566">
            <a:off x="5810243" y="4133624"/>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4" name="Google Shape;944;p32"/>
          <p:cNvCxnSpPr/>
          <p:nvPr/>
        </p:nvCxnSpPr>
        <p:spPr>
          <a:xfrm>
            <a:off x="5204456" y="4125925"/>
            <a:ext cx="901500" cy="4200"/>
          </a:xfrm>
          <a:prstGeom prst="straightConnector1">
            <a:avLst/>
          </a:prstGeom>
          <a:noFill/>
          <a:ln cap="flat" cmpd="sng" w="9525">
            <a:solidFill>
              <a:srgbClr val="000000"/>
            </a:solidFill>
            <a:prstDash val="solid"/>
            <a:round/>
            <a:headEnd len="med" w="med" type="none"/>
            <a:tailEnd len="med" w="med" type="none"/>
          </a:ln>
        </p:spPr>
      </p:cxnSp>
      <p:sp>
        <p:nvSpPr>
          <p:cNvPr id="945" name="Google Shape;945;p32"/>
          <p:cNvSpPr/>
          <p:nvPr/>
        </p:nvSpPr>
        <p:spPr>
          <a:xfrm flipH="1" rot="-3326249">
            <a:off x="4964420" y="4198899"/>
            <a:ext cx="344259" cy="82474"/>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6" name="Google Shape;946;p32"/>
          <p:cNvCxnSpPr/>
          <p:nvPr/>
        </p:nvCxnSpPr>
        <p:spPr>
          <a:xfrm flipH="1">
            <a:off x="2656710" y="3927535"/>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947" name="Google Shape;947;p32"/>
          <p:cNvCxnSpPr/>
          <p:nvPr/>
        </p:nvCxnSpPr>
        <p:spPr>
          <a:xfrm flipH="1">
            <a:off x="2656787" y="3824517"/>
            <a:ext cx="924300" cy="600"/>
          </a:xfrm>
          <a:prstGeom prst="straightConnector1">
            <a:avLst/>
          </a:prstGeom>
          <a:noFill/>
          <a:ln cap="flat" cmpd="sng" w="9525">
            <a:solidFill>
              <a:srgbClr val="000000"/>
            </a:solidFill>
            <a:prstDash val="solid"/>
            <a:round/>
            <a:headEnd len="med" w="med" type="none"/>
            <a:tailEnd len="med" w="med" type="none"/>
          </a:ln>
        </p:spPr>
      </p:cxnSp>
      <p:sp>
        <p:nvSpPr>
          <p:cNvPr id="948" name="Google Shape;948;p32"/>
          <p:cNvSpPr/>
          <p:nvPr/>
        </p:nvSpPr>
        <p:spPr>
          <a:xfrm rot="-8566">
            <a:off x="2599173" y="3829426"/>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9" name="Google Shape;949;p32"/>
          <p:cNvCxnSpPr/>
          <p:nvPr/>
        </p:nvCxnSpPr>
        <p:spPr>
          <a:xfrm flipH="1">
            <a:off x="2656710" y="3591535"/>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950" name="Google Shape;950;p32"/>
          <p:cNvCxnSpPr/>
          <p:nvPr/>
        </p:nvCxnSpPr>
        <p:spPr>
          <a:xfrm flipH="1">
            <a:off x="2656787" y="3488518"/>
            <a:ext cx="924300" cy="600"/>
          </a:xfrm>
          <a:prstGeom prst="straightConnector1">
            <a:avLst/>
          </a:prstGeom>
          <a:noFill/>
          <a:ln cap="flat" cmpd="sng" w="9525">
            <a:solidFill>
              <a:srgbClr val="000000"/>
            </a:solidFill>
            <a:prstDash val="solid"/>
            <a:round/>
            <a:headEnd len="med" w="med" type="none"/>
            <a:tailEnd len="med" w="med" type="none"/>
          </a:ln>
        </p:spPr>
      </p:cxnSp>
      <p:sp>
        <p:nvSpPr>
          <p:cNvPr id="951" name="Google Shape;951;p32"/>
          <p:cNvSpPr/>
          <p:nvPr/>
        </p:nvSpPr>
        <p:spPr>
          <a:xfrm rot="-8566">
            <a:off x="2599173" y="349342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2" name="Google Shape;952;p32"/>
          <p:cNvCxnSpPr/>
          <p:nvPr/>
        </p:nvCxnSpPr>
        <p:spPr>
          <a:xfrm flipH="1">
            <a:off x="2656710" y="3060318"/>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953" name="Google Shape;953;p32"/>
          <p:cNvCxnSpPr/>
          <p:nvPr/>
        </p:nvCxnSpPr>
        <p:spPr>
          <a:xfrm flipH="1">
            <a:off x="2656787" y="2957300"/>
            <a:ext cx="924300" cy="600"/>
          </a:xfrm>
          <a:prstGeom prst="straightConnector1">
            <a:avLst/>
          </a:prstGeom>
          <a:noFill/>
          <a:ln cap="flat" cmpd="sng" w="9525">
            <a:solidFill>
              <a:srgbClr val="000000"/>
            </a:solidFill>
            <a:prstDash val="solid"/>
            <a:round/>
            <a:headEnd len="med" w="med" type="none"/>
            <a:tailEnd len="med" w="med" type="none"/>
          </a:ln>
        </p:spPr>
      </p:cxnSp>
      <p:sp>
        <p:nvSpPr>
          <p:cNvPr id="954" name="Google Shape;954;p32"/>
          <p:cNvSpPr/>
          <p:nvPr/>
        </p:nvSpPr>
        <p:spPr>
          <a:xfrm rot="-8566">
            <a:off x="2599173" y="2962931"/>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5" name="Google Shape;955;p32"/>
          <p:cNvCxnSpPr/>
          <p:nvPr/>
        </p:nvCxnSpPr>
        <p:spPr>
          <a:xfrm flipH="1">
            <a:off x="2656710" y="2732115"/>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956" name="Google Shape;956;p32"/>
          <p:cNvCxnSpPr/>
          <p:nvPr/>
        </p:nvCxnSpPr>
        <p:spPr>
          <a:xfrm flipH="1">
            <a:off x="2656787" y="2629098"/>
            <a:ext cx="924300" cy="600"/>
          </a:xfrm>
          <a:prstGeom prst="straightConnector1">
            <a:avLst/>
          </a:prstGeom>
          <a:noFill/>
          <a:ln cap="flat" cmpd="sng" w="9525">
            <a:solidFill>
              <a:srgbClr val="000000"/>
            </a:solidFill>
            <a:prstDash val="solid"/>
            <a:round/>
            <a:headEnd len="med" w="med" type="none"/>
            <a:tailEnd len="med" w="med" type="none"/>
          </a:ln>
        </p:spPr>
      </p:cxnSp>
      <p:sp>
        <p:nvSpPr>
          <p:cNvPr id="957" name="Google Shape;957;p32"/>
          <p:cNvSpPr/>
          <p:nvPr/>
        </p:nvSpPr>
        <p:spPr>
          <a:xfrm rot="-8566">
            <a:off x="2599173" y="2634873"/>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8" name="Google Shape;958;p32"/>
          <p:cNvCxnSpPr/>
          <p:nvPr/>
        </p:nvCxnSpPr>
        <p:spPr>
          <a:xfrm>
            <a:off x="5116156" y="3912229"/>
            <a:ext cx="990000" cy="4500"/>
          </a:xfrm>
          <a:prstGeom prst="straightConnector1">
            <a:avLst/>
          </a:prstGeom>
          <a:noFill/>
          <a:ln cap="flat" cmpd="sng" w="9525">
            <a:solidFill>
              <a:srgbClr val="000000"/>
            </a:solidFill>
            <a:prstDash val="solid"/>
            <a:round/>
            <a:headEnd len="med" w="med" type="none"/>
            <a:tailEnd len="med" w="med" type="none"/>
          </a:ln>
        </p:spPr>
      </p:cxnSp>
      <p:sp>
        <p:nvSpPr>
          <p:cNvPr id="959" name="Google Shape;959;p32"/>
          <p:cNvSpPr/>
          <p:nvPr/>
        </p:nvSpPr>
        <p:spPr>
          <a:xfrm rot="-8566">
            <a:off x="5810243" y="3813074"/>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0" name="Google Shape;960;p32"/>
          <p:cNvCxnSpPr/>
          <p:nvPr/>
        </p:nvCxnSpPr>
        <p:spPr>
          <a:xfrm>
            <a:off x="5204456" y="3805375"/>
            <a:ext cx="901500" cy="4200"/>
          </a:xfrm>
          <a:prstGeom prst="straightConnector1">
            <a:avLst/>
          </a:prstGeom>
          <a:noFill/>
          <a:ln cap="flat" cmpd="sng" w="9525">
            <a:solidFill>
              <a:srgbClr val="000000"/>
            </a:solidFill>
            <a:prstDash val="solid"/>
            <a:round/>
            <a:headEnd len="med" w="med" type="none"/>
            <a:tailEnd len="med" w="med" type="none"/>
          </a:ln>
        </p:spPr>
      </p:cxnSp>
      <p:cxnSp>
        <p:nvCxnSpPr>
          <p:cNvPr id="961" name="Google Shape;961;p32"/>
          <p:cNvCxnSpPr/>
          <p:nvPr/>
        </p:nvCxnSpPr>
        <p:spPr>
          <a:xfrm>
            <a:off x="5116156" y="3583882"/>
            <a:ext cx="990000" cy="4500"/>
          </a:xfrm>
          <a:prstGeom prst="straightConnector1">
            <a:avLst/>
          </a:prstGeom>
          <a:noFill/>
          <a:ln cap="flat" cmpd="sng" w="9525">
            <a:solidFill>
              <a:srgbClr val="000000"/>
            </a:solidFill>
            <a:prstDash val="solid"/>
            <a:round/>
            <a:headEnd len="med" w="med" type="none"/>
            <a:tailEnd len="med" w="med" type="none"/>
          </a:ln>
        </p:spPr>
      </p:cxnSp>
      <p:sp>
        <p:nvSpPr>
          <p:cNvPr id="962" name="Google Shape;962;p32"/>
          <p:cNvSpPr/>
          <p:nvPr/>
        </p:nvSpPr>
        <p:spPr>
          <a:xfrm rot="-8566">
            <a:off x="5810243" y="348472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3" name="Google Shape;963;p32"/>
          <p:cNvCxnSpPr/>
          <p:nvPr/>
        </p:nvCxnSpPr>
        <p:spPr>
          <a:xfrm>
            <a:off x="5204456" y="3477028"/>
            <a:ext cx="901500" cy="4200"/>
          </a:xfrm>
          <a:prstGeom prst="straightConnector1">
            <a:avLst/>
          </a:prstGeom>
          <a:noFill/>
          <a:ln cap="flat" cmpd="sng" w="9525">
            <a:solidFill>
              <a:srgbClr val="000000"/>
            </a:solidFill>
            <a:prstDash val="solid"/>
            <a:round/>
            <a:headEnd len="med" w="med" type="none"/>
            <a:tailEnd len="med" w="med" type="none"/>
          </a:ln>
        </p:spPr>
      </p:cxnSp>
      <p:cxnSp>
        <p:nvCxnSpPr>
          <p:cNvPr id="964" name="Google Shape;964;p32"/>
          <p:cNvCxnSpPr/>
          <p:nvPr/>
        </p:nvCxnSpPr>
        <p:spPr>
          <a:xfrm>
            <a:off x="5116156" y="3052665"/>
            <a:ext cx="990000" cy="4500"/>
          </a:xfrm>
          <a:prstGeom prst="straightConnector1">
            <a:avLst/>
          </a:prstGeom>
          <a:noFill/>
          <a:ln cap="flat" cmpd="sng" w="9525">
            <a:solidFill>
              <a:srgbClr val="000000"/>
            </a:solidFill>
            <a:prstDash val="solid"/>
            <a:round/>
            <a:headEnd len="med" w="med" type="none"/>
            <a:tailEnd len="med" w="med" type="none"/>
          </a:ln>
        </p:spPr>
      </p:cxnSp>
      <p:sp>
        <p:nvSpPr>
          <p:cNvPr id="965" name="Google Shape;965;p32"/>
          <p:cNvSpPr/>
          <p:nvPr/>
        </p:nvSpPr>
        <p:spPr>
          <a:xfrm rot="-8566">
            <a:off x="5810243" y="2953510"/>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6" name="Google Shape;966;p32"/>
          <p:cNvCxnSpPr/>
          <p:nvPr/>
        </p:nvCxnSpPr>
        <p:spPr>
          <a:xfrm>
            <a:off x="5204456" y="2945811"/>
            <a:ext cx="901500" cy="4200"/>
          </a:xfrm>
          <a:prstGeom prst="straightConnector1">
            <a:avLst/>
          </a:prstGeom>
          <a:noFill/>
          <a:ln cap="flat" cmpd="sng" w="9525">
            <a:solidFill>
              <a:srgbClr val="000000"/>
            </a:solidFill>
            <a:prstDash val="solid"/>
            <a:round/>
            <a:headEnd len="med" w="med" type="none"/>
            <a:tailEnd len="med" w="med" type="none"/>
          </a:ln>
        </p:spPr>
      </p:cxnSp>
      <p:cxnSp>
        <p:nvCxnSpPr>
          <p:cNvPr id="967" name="Google Shape;967;p32"/>
          <p:cNvCxnSpPr/>
          <p:nvPr/>
        </p:nvCxnSpPr>
        <p:spPr>
          <a:xfrm>
            <a:off x="5116156" y="2724463"/>
            <a:ext cx="990000" cy="4500"/>
          </a:xfrm>
          <a:prstGeom prst="straightConnector1">
            <a:avLst/>
          </a:prstGeom>
          <a:noFill/>
          <a:ln cap="flat" cmpd="sng" w="9525">
            <a:solidFill>
              <a:srgbClr val="000000"/>
            </a:solidFill>
            <a:prstDash val="solid"/>
            <a:round/>
            <a:headEnd len="med" w="med" type="none"/>
            <a:tailEnd len="med" w="med" type="none"/>
          </a:ln>
        </p:spPr>
      </p:cxnSp>
      <p:sp>
        <p:nvSpPr>
          <p:cNvPr id="968" name="Google Shape;968;p32"/>
          <p:cNvSpPr/>
          <p:nvPr/>
        </p:nvSpPr>
        <p:spPr>
          <a:xfrm rot="-8566">
            <a:off x="5810243" y="262530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9" name="Google Shape;969;p32"/>
          <p:cNvCxnSpPr/>
          <p:nvPr/>
        </p:nvCxnSpPr>
        <p:spPr>
          <a:xfrm>
            <a:off x="5204456" y="2617609"/>
            <a:ext cx="901500" cy="4200"/>
          </a:xfrm>
          <a:prstGeom prst="straightConnector1">
            <a:avLst/>
          </a:prstGeom>
          <a:noFill/>
          <a:ln cap="flat" cmpd="sng" w="9525">
            <a:solidFill>
              <a:srgbClr val="000000"/>
            </a:solidFill>
            <a:prstDash val="solid"/>
            <a:round/>
            <a:headEnd len="med" w="med" type="none"/>
            <a:tailEnd len="med" w="med" type="none"/>
          </a:ln>
        </p:spPr>
      </p:cxnSp>
      <p:sp>
        <p:nvSpPr>
          <p:cNvPr id="970" name="Google Shape;970;p32"/>
          <p:cNvSpPr/>
          <p:nvPr/>
        </p:nvSpPr>
        <p:spPr>
          <a:xfrm>
            <a:off x="3449928" y="2530522"/>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a:t>
            </a:r>
            <a:endParaRPr sz="1000"/>
          </a:p>
        </p:txBody>
      </p:sp>
      <p:sp>
        <p:nvSpPr>
          <p:cNvPr id="971" name="Google Shape;971;p32"/>
          <p:cNvSpPr/>
          <p:nvPr/>
        </p:nvSpPr>
        <p:spPr>
          <a:xfrm>
            <a:off x="3449928" y="2858724"/>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MBR</a:t>
            </a:r>
            <a:endParaRPr sz="1000"/>
          </a:p>
        </p:txBody>
      </p:sp>
      <p:sp>
        <p:nvSpPr>
          <p:cNvPr id="972" name="Google Shape;972;p32"/>
          <p:cNvSpPr/>
          <p:nvPr/>
        </p:nvSpPr>
        <p:spPr>
          <a:xfrm>
            <a:off x="3449928" y="3389941"/>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sz="1000"/>
          </a:p>
        </p:txBody>
      </p:sp>
      <p:sp>
        <p:nvSpPr>
          <p:cNvPr id="973" name="Google Shape;973;p32"/>
          <p:cNvSpPr/>
          <p:nvPr/>
        </p:nvSpPr>
        <p:spPr>
          <a:xfrm>
            <a:off x="3449928" y="2202175"/>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IR</a:t>
            </a:r>
            <a:endParaRPr sz="1000"/>
          </a:p>
        </p:txBody>
      </p:sp>
      <p:cxnSp>
        <p:nvCxnSpPr>
          <p:cNvPr id="974" name="Google Shape;974;p32"/>
          <p:cNvCxnSpPr/>
          <p:nvPr/>
        </p:nvCxnSpPr>
        <p:spPr>
          <a:xfrm>
            <a:off x="5083001" y="3971740"/>
            <a:ext cx="2100" cy="97500"/>
          </a:xfrm>
          <a:prstGeom prst="straightConnector1">
            <a:avLst/>
          </a:prstGeom>
          <a:noFill/>
          <a:ln cap="flat" cmpd="sng" w="9525">
            <a:solidFill>
              <a:srgbClr val="000000"/>
            </a:solidFill>
            <a:prstDash val="solid"/>
            <a:round/>
            <a:headEnd len="med" w="med" type="none"/>
            <a:tailEnd len="med" w="med" type="none"/>
          </a:ln>
        </p:spPr>
      </p:cxnSp>
      <p:cxnSp>
        <p:nvCxnSpPr>
          <p:cNvPr id="975" name="Google Shape;975;p32"/>
          <p:cNvCxnSpPr/>
          <p:nvPr/>
        </p:nvCxnSpPr>
        <p:spPr>
          <a:xfrm>
            <a:off x="4980411" y="3971740"/>
            <a:ext cx="2100" cy="97500"/>
          </a:xfrm>
          <a:prstGeom prst="straightConnector1">
            <a:avLst/>
          </a:prstGeom>
          <a:noFill/>
          <a:ln cap="flat" cmpd="sng" w="9525">
            <a:solidFill>
              <a:srgbClr val="000000"/>
            </a:solidFill>
            <a:prstDash val="solid"/>
            <a:round/>
            <a:headEnd len="med" w="med" type="none"/>
            <a:tailEnd len="med" w="med" type="none"/>
          </a:ln>
        </p:spPr>
      </p:cxnSp>
      <p:sp>
        <p:nvSpPr>
          <p:cNvPr id="976" name="Google Shape;976;p32"/>
          <p:cNvSpPr/>
          <p:nvPr/>
        </p:nvSpPr>
        <p:spPr>
          <a:xfrm>
            <a:off x="5459053" y="2241819"/>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977" name="Google Shape;977;p32"/>
          <p:cNvSpPr/>
          <p:nvPr/>
        </p:nvSpPr>
        <p:spPr>
          <a:xfrm>
            <a:off x="5459053" y="2600199"/>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978" name="Google Shape;978;p32"/>
          <p:cNvSpPr/>
          <p:nvPr/>
        </p:nvSpPr>
        <p:spPr>
          <a:xfrm>
            <a:off x="5459053" y="2913962"/>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979" name="Google Shape;979;p32"/>
          <p:cNvSpPr/>
          <p:nvPr/>
        </p:nvSpPr>
        <p:spPr>
          <a:xfrm>
            <a:off x="5459053" y="3459619"/>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980" name="Google Shape;980;p32"/>
          <p:cNvSpPr/>
          <p:nvPr/>
        </p:nvSpPr>
        <p:spPr>
          <a:xfrm>
            <a:off x="5459053" y="3787966"/>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981" name="Google Shape;981;p32"/>
          <p:cNvSpPr/>
          <p:nvPr/>
        </p:nvSpPr>
        <p:spPr>
          <a:xfrm>
            <a:off x="5459053" y="4108515"/>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982" name="Google Shape;982;p32"/>
          <p:cNvSpPr txBox="1"/>
          <p:nvPr/>
        </p:nvSpPr>
        <p:spPr>
          <a:xfrm>
            <a:off x="3386497" y="2306775"/>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983" name="Google Shape;983;p32"/>
          <p:cNvSpPr txBox="1"/>
          <p:nvPr/>
        </p:nvSpPr>
        <p:spPr>
          <a:xfrm>
            <a:off x="3386497" y="2635119"/>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984" name="Google Shape;984;p32"/>
          <p:cNvSpPr txBox="1"/>
          <p:nvPr/>
        </p:nvSpPr>
        <p:spPr>
          <a:xfrm>
            <a:off x="3386497" y="2963319"/>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985" name="Google Shape;985;p32"/>
          <p:cNvSpPr txBox="1"/>
          <p:nvPr/>
        </p:nvSpPr>
        <p:spPr>
          <a:xfrm>
            <a:off x="3386497" y="3494532"/>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cxnSp>
        <p:nvCxnSpPr>
          <p:cNvPr id="986" name="Google Shape;986;p32"/>
          <p:cNvCxnSpPr/>
          <p:nvPr/>
        </p:nvCxnSpPr>
        <p:spPr>
          <a:xfrm>
            <a:off x="2244325" y="2443734"/>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987" name="Google Shape;987;p32"/>
          <p:cNvCxnSpPr/>
          <p:nvPr/>
        </p:nvCxnSpPr>
        <p:spPr>
          <a:xfrm>
            <a:off x="2244325" y="2783174"/>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988" name="Google Shape;988;p32"/>
          <p:cNvCxnSpPr/>
          <p:nvPr/>
        </p:nvCxnSpPr>
        <p:spPr>
          <a:xfrm>
            <a:off x="2244325" y="3111377"/>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989" name="Google Shape;989;p32"/>
          <p:cNvCxnSpPr/>
          <p:nvPr/>
        </p:nvCxnSpPr>
        <p:spPr>
          <a:xfrm>
            <a:off x="2244325" y="3642594"/>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990" name="Google Shape;990;p32"/>
          <p:cNvCxnSpPr/>
          <p:nvPr/>
        </p:nvCxnSpPr>
        <p:spPr>
          <a:xfrm>
            <a:off x="2244325" y="3970941"/>
            <a:ext cx="1203900" cy="1500"/>
          </a:xfrm>
          <a:prstGeom prst="straightConnector1">
            <a:avLst/>
          </a:prstGeom>
          <a:noFill/>
          <a:ln cap="flat" cmpd="sng" w="9525">
            <a:solidFill>
              <a:srgbClr val="000000"/>
            </a:solidFill>
            <a:prstDash val="solid"/>
            <a:round/>
            <a:headEnd len="med" w="med" type="none"/>
            <a:tailEnd len="med" w="med" type="none"/>
          </a:ln>
        </p:spPr>
      </p:cxnSp>
      <p:sp>
        <p:nvSpPr>
          <p:cNvPr id="991" name="Google Shape;991;p32"/>
          <p:cNvSpPr/>
          <p:nvPr/>
        </p:nvSpPr>
        <p:spPr>
          <a:xfrm>
            <a:off x="3449928" y="3718288"/>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sz="1000"/>
          </a:p>
        </p:txBody>
      </p:sp>
      <p:sp>
        <p:nvSpPr>
          <p:cNvPr id="992" name="Google Shape;992;p32"/>
          <p:cNvSpPr txBox="1"/>
          <p:nvPr/>
        </p:nvSpPr>
        <p:spPr>
          <a:xfrm>
            <a:off x="3386497" y="3822876"/>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993" name="Google Shape;993;p32"/>
          <p:cNvSpPr txBox="1"/>
          <p:nvPr/>
        </p:nvSpPr>
        <p:spPr>
          <a:xfrm>
            <a:off x="4258602" y="3034019"/>
            <a:ext cx="3429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Outline</a:t>
            </a:r>
            <a:endParaRPr>
              <a:solidFill>
                <a:srgbClr val="0B5394"/>
              </a:solidFill>
            </a:endParaRPr>
          </a:p>
        </p:txBody>
      </p:sp>
      <p:sp>
        <p:nvSpPr>
          <p:cNvPr id="68" name="Google Shape;68;p15"/>
          <p:cNvSpPr txBox="1"/>
          <p:nvPr>
            <p:ph idx="1" type="body"/>
          </p:nvPr>
        </p:nvSpPr>
        <p:spPr>
          <a:xfrm>
            <a:off x="345125" y="1152475"/>
            <a:ext cx="8487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a:t>
            </a:r>
            <a:r>
              <a:rPr lang="en"/>
              <a:t>nstruction cycle</a:t>
            </a:r>
            <a:endParaRPr/>
          </a:p>
          <a:p>
            <a:pPr indent="-317500" lvl="1" marL="914400" rtl="0" algn="l">
              <a:spcBef>
                <a:spcPts val="0"/>
              </a:spcBef>
              <a:spcAft>
                <a:spcPts val="0"/>
              </a:spcAft>
              <a:buSzPts val="1400"/>
              <a:buChar char="○"/>
            </a:pPr>
            <a:r>
              <a:rPr lang="en"/>
              <a:t>The data path</a:t>
            </a:r>
            <a:endParaRPr/>
          </a:p>
          <a:p>
            <a:pPr indent="-317500" lvl="1" marL="914400" rtl="0" algn="l">
              <a:spcBef>
                <a:spcPts val="0"/>
              </a:spcBef>
              <a:spcAft>
                <a:spcPts val="0"/>
              </a:spcAft>
              <a:buSzPts val="1400"/>
              <a:buChar char="○"/>
            </a:pPr>
            <a:r>
              <a:rPr lang="en"/>
              <a:t>Fetch</a:t>
            </a:r>
            <a:endParaRPr/>
          </a:p>
          <a:p>
            <a:pPr indent="-317500" lvl="1" marL="914400" rtl="0" algn="l">
              <a:spcBef>
                <a:spcPts val="0"/>
              </a:spcBef>
              <a:spcAft>
                <a:spcPts val="0"/>
              </a:spcAft>
              <a:buSzPts val="1400"/>
              <a:buChar char="○"/>
            </a:pPr>
            <a:r>
              <a:rPr lang="en"/>
              <a:t>Decode</a:t>
            </a:r>
            <a:endParaRPr/>
          </a:p>
          <a:p>
            <a:pPr indent="-317500" lvl="1" marL="914400" rtl="0" algn="l">
              <a:spcBef>
                <a:spcPts val="0"/>
              </a:spcBef>
              <a:spcAft>
                <a:spcPts val="0"/>
              </a:spcAft>
              <a:buSzPts val="1400"/>
              <a:buChar char="○"/>
            </a:pPr>
            <a:r>
              <a:rPr lang="en"/>
              <a:t>Execute</a:t>
            </a:r>
            <a:endParaRPr/>
          </a:p>
          <a:p>
            <a:pPr indent="-342900" lvl="0" marL="457200" rtl="0" algn="l">
              <a:spcBef>
                <a:spcPts val="0"/>
              </a:spcBef>
              <a:spcAft>
                <a:spcPts val="0"/>
              </a:spcAft>
              <a:buSzPts val="1800"/>
              <a:buChar char="●"/>
            </a:pPr>
            <a:r>
              <a:rPr lang="en"/>
              <a:t>Optimization</a:t>
            </a:r>
            <a:endParaRPr/>
          </a:p>
          <a:p>
            <a:pPr indent="-342900" lvl="0" marL="457200" rtl="0" algn="l">
              <a:spcBef>
                <a:spcPts val="0"/>
              </a:spcBef>
              <a:spcAft>
                <a:spcPts val="0"/>
              </a:spcAft>
              <a:buSzPts val="1800"/>
              <a:buChar char="●"/>
            </a:pPr>
            <a:r>
              <a:rPr lang="en"/>
              <a:t>Peripheral buses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7" name="Shape 997"/>
        <p:cNvGrpSpPr/>
        <p:nvPr/>
      </p:nvGrpSpPr>
      <p:grpSpPr>
        <a:xfrm>
          <a:off x="0" y="0"/>
          <a:ext cx="0" cy="0"/>
          <a:chOff x="0" y="0"/>
          <a:chExt cx="0" cy="0"/>
        </a:xfrm>
      </p:grpSpPr>
      <p:sp>
        <p:nvSpPr>
          <p:cNvPr id="998" name="Google Shape;99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rgbClr val="0B5394"/>
                </a:solidFill>
              </a:rPr>
              <a:t>Register Transfer Language</a:t>
            </a:r>
            <a:r>
              <a:rPr lang="en" sz="4200">
                <a:solidFill>
                  <a:srgbClr val="0B5394"/>
                </a:solidFill>
              </a:rPr>
              <a:t> (RTL)</a:t>
            </a:r>
            <a:endParaRPr sz="4200">
              <a:solidFill>
                <a:srgbClr val="0B5394"/>
              </a:solidFill>
            </a:endParaRPr>
          </a:p>
        </p:txBody>
      </p:sp>
      <p:sp>
        <p:nvSpPr>
          <p:cNvPr id="999" name="Google Shape;999;p33"/>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Many instructions can be written in RTL, which helps explain what the instructions do</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These RTL instructions are also called microoperations (or microcode)</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It isn’t necessarily the case that the hardware implements these RTL instructions directly, but most processors do support them</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Example (</a:t>
            </a:r>
            <a:r>
              <a:rPr lang="en">
                <a:solidFill>
                  <a:srgbClr val="000000"/>
                </a:solidFill>
                <a:latin typeface="Courier New"/>
                <a:ea typeface="Courier New"/>
                <a:cs typeface="Courier New"/>
                <a:sym typeface="Courier New"/>
              </a:rPr>
              <a:t>MOV A, B</a:t>
            </a:r>
            <a:r>
              <a:rPr lang="en">
                <a:solidFill>
                  <a:srgbClr val="000000"/>
                </a:solidFill>
              </a:rPr>
              <a:t>)</a:t>
            </a:r>
            <a:endParaRPr>
              <a:solidFill>
                <a:srgbClr val="000000"/>
              </a:solidFill>
            </a:endParaRPr>
          </a:p>
          <a:p>
            <a:pPr indent="-317500" lvl="2" marL="1371600" rtl="0" algn="l">
              <a:lnSpc>
                <a:spcPct val="100000"/>
              </a:lnSpc>
              <a:spcBef>
                <a:spcPts val="0"/>
              </a:spcBef>
              <a:spcAft>
                <a:spcPts val="0"/>
              </a:spcAft>
              <a:buClr>
                <a:srgbClr val="000000"/>
              </a:buClr>
              <a:buSzPts val="1400"/>
              <a:buChar char="■"/>
            </a:pPr>
            <a:r>
              <a:rPr lang="en" sz="1200">
                <a:solidFill>
                  <a:schemeClr val="dk1"/>
                </a:solidFill>
                <a:latin typeface="Courier New"/>
                <a:ea typeface="Courier New"/>
                <a:cs typeface="Courier New"/>
                <a:sym typeface="Courier New"/>
              </a:rPr>
              <a:t>A ← B</a:t>
            </a:r>
            <a:endParaRPr sz="1200">
              <a:solidFill>
                <a:schemeClr val="dk1"/>
              </a:solidFill>
              <a:latin typeface="Courier New"/>
              <a:ea typeface="Courier New"/>
              <a:cs typeface="Courier New"/>
              <a:sym typeface="Courier New"/>
            </a:endParaRPr>
          </a:p>
          <a:p>
            <a:pPr indent="-317500" lvl="2" marL="1371600" rtl="0" algn="l">
              <a:lnSpc>
                <a:spcPct val="100000"/>
              </a:lnSpc>
              <a:spcBef>
                <a:spcPts val="0"/>
              </a:spcBef>
              <a:spcAft>
                <a:spcPts val="0"/>
              </a:spcAft>
              <a:buClr>
                <a:srgbClr val="000000"/>
              </a:buClr>
              <a:buSzPts val="1400"/>
              <a:buChar char="■"/>
            </a:pPr>
            <a:r>
              <a:rPr lang="en" sz="1200">
                <a:solidFill>
                  <a:schemeClr val="dk1"/>
                </a:solidFill>
                <a:latin typeface="Courier New"/>
                <a:ea typeface="Courier New"/>
                <a:cs typeface="Courier New"/>
                <a:sym typeface="Courier New"/>
              </a:rPr>
              <a:t>PC ← PC + 2</a:t>
            </a:r>
            <a:endParaRPr sz="1200">
              <a:solidFill>
                <a:schemeClr val="dk1"/>
              </a:solidFill>
              <a:latin typeface="Courier New"/>
              <a:ea typeface="Courier New"/>
              <a:cs typeface="Courier New"/>
              <a:sym typeface="Courier New"/>
            </a:endParaRPr>
          </a:p>
          <a:p>
            <a:pPr indent="-317500" lvl="2" marL="1371600" rtl="0" algn="l">
              <a:lnSpc>
                <a:spcPct val="100000"/>
              </a:lnSpc>
              <a:spcBef>
                <a:spcPts val="0"/>
              </a:spcBef>
              <a:spcAft>
                <a:spcPts val="0"/>
              </a:spcAft>
              <a:buClr>
                <a:srgbClr val="000000"/>
              </a:buClr>
              <a:buSzPts val="1400"/>
              <a:buChar char="■"/>
            </a:pPr>
            <a:r>
              <a:rPr lang="en" sz="1200">
                <a:solidFill>
                  <a:schemeClr val="dk1"/>
                </a:solidFill>
                <a:latin typeface="Courier New"/>
                <a:ea typeface="Courier New"/>
                <a:cs typeface="Courier New"/>
                <a:sym typeface="Courier New"/>
              </a:rPr>
              <a:t>IR ← M[PC]</a:t>
            </a:r>
            <a:endParaRPr>
              <a:solidFill>
                <a:srgbClr val="000000"/>
              </a:solidFill>
            </a:endParaRPr>
          </a:p>
          <a:p>
            <a:pPr indent="0" lvl="0" marL="0" marR="0" rtl="0" algn="l">
              <a:lnSpc>
                <a:spcPct val="115000"/>
              </a:lnSpc>
              <a:spcBef>
                <a:spcPts val="0"/>
              </a:spcBef>
              <a:spcAft>
                <a:spcPts val="1600"/>
              </a:spcAft>
              <a:buNone/>
            </a:pPr>
            <a:r>
              <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3" name="Shape 1003"/>
        <p:cNvGrpSpPr/>
        <p:nvPr/>
      </p:nvGrpSpPr>
      <p:grpSpPr>
        <a:xfrm>
          <a:off x="0" y="0"/>
          <a:ext cx="0" cy="0"/>
          <a:chOff x="0" y="0"/>
          <a:chExt cx="0" cy="0"/>
        </a:xfrm>
      </p:grpSpPr>
      <p:sp>
        <p:nvSpPr>
          <p:cNvPr id="1004" name="Google Shape;1004;p34"/>
          <p:cNvSpPr txBox="1"/>
          <p:nvPr>
            <p:ph type="ctrTitle"/>
          </p:nvPr>
        </p:nvSpPr>
        <p:spPr>
          <a:xfrm>
            <a:off x="457200" y="1467769"/>
            <a:ext cx="8013000" cy="110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96E"/>
              </a:buClr>
              <a:buSzPts val="4500"/>
              <a:buFont typeface="Ubuntu"/>
              <a:buNone/>
            </a:pPr>
            <a:r>
              <a:rPr lang="en"/>
              <a:t>Fetch</a:t>
            </a:r>
            <a:endParaRPr sz="3600"/>
          </a:p>
        </p:txBody>
      </p:sp>
      <p:sp>
        <p:nvSpPr>
          <p:cNvPr id="1005" name="Google Shape;1005;p34"/>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CSCI 2050U - Computer Architecture</a:t>
            </a:r>
            <a:endParaRPr sz="1400">
              <a:solidFill>
                <a:srgbClr val="073763"/>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Randy J. Fortier</a:t>
            </a:r>
            <a:endParaRPr sz="1400">
              <a:solidFill>
                <a:srgbClr val="40458C"/>
              </a:solidFill>
              <a:latin typeface="Tahoma"/>
              <a:ea typeface="Tahoma"/>
              <a:cs typeface="Tahoma"/>
              <a:sym typeface="Tahoma"/>
            </a:endParaRPr>
          </a:p>
          <a:p>
            <a:pPr indent="-341640" lvl="0" marL="343080" rtl="0" algn="l">
              <a:lnSpc>
                <a:spcPct val="100000"/>
              </a:lnSpc>
              <a:spcBef>
                <a:spcPts val="0"/>
              </a:spcBef>
              <a:spcAft>
                <a:spcPts val="0"/>
              </a:spcAft>
              <a:buClr>
                <a:schemeClr val="dk1"/>
              </a:buClr>
              <a:buSzPts val="1800"/>
              <a:buNone/>
            </a:pPr>
            <a:r>
              <a:rPr lang="en" sz="1400">
                <a:solidFill>
                  <a:srgbClr val="073763"/>
                </a:solidFill>
              </a:rPr>
              <a:t>@randy_fortier</a:t>
            </a:r>
            <a:endParaRPr>
              <a:solidFill>
                <a:srgbClr val="073763"/>
              </a:solidFill>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9" name="Shape 1009"/>
        <p:cNvGrpSpPr/>
        <p:nvPr/>
      </p:nvGrpSpPr>
      <p:grpSpPr>
        <a:xfrm>
          <a:off x="0" y="0"/>
          <a:ext cx="0" cy="0"/>
          <a:chOff x="0" y="0"/>
          <a:chExt cx="0" cy="0"/>
        </a:xfrm>
      </p:grpSpPr>
      <p:sp>
        <p:nvSpPr>
          <p:cNvPr id="1010" name="Google Shape;101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Executing Instructions</a:t>
            </a:r>
            <a:endParaRPr>
              <a:solidFill>
                <a:srgbClr val="0B5394"/>
              </a:solidFill>
            </a:endParaRPr>
          </a:p>
        </p:txBody>
      </p:sp>
      <p:sp>
        <p:nvSpPr>
          <p:cNvPr id="1011" name="Google Shape;1011;p35"/>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Every instruction needs additional housekeeping:</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Before:  The instruction needs to be fetched from memory</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After:  The program counter needs to be updated</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5" name="Shape 1015"/>
        <p:cNvGrpSpPr/>
        <p:nvPr/>
      </p:nvGrpSpPr>
      <p:grpSpPr>
        <a:xfrm>
          <a:off x="0" y="0"/>
          <a:ext cx="0" cy="0"/>
          <a:chOff x="0" y="0"/>
          <a:chExt cx="0" cy="0"/>
        </a:xfrm>
      </p:grpSpPr>
      <p:sp>
        <p:nvSpPr>
          <p:cNvPr id="1016" name="Google Shape;1016;p36"/>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Instruction Fetch</a:t>
            </a:r>
            <a:endParaRPr>
              <a:solidFill>
                <a:srgbClr val="0B5394"/>
              </a:solidFill>
            </a:endParaRPr>
          </a:p>
        </p:txBody>
      </p:sp>
      <p:sp>
        <p:nvSpPr>
          <p:cNvPr id="1018" name="Google Shape;1018;p36"/>
          <p:cNvSpPr txBox="1"/>
          <p:nvPr>
            <p:ph idx="1" type="body"/>
          </p:nvPr>
        </p:nvSpPr>
        <p:spPr>
          <a:xfrm>
            <a:off x="345125" y="1152475"/>
            <a:ext cx="7948200" cy="4641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Instruction fetch:</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
        <p:nvSpPr>
          <p:cNvPr id="1019" name="Google Shape;1019;p36"/>
          <p:cNvSpPr txBox="1"/>
          <p:nvPr/>
        </p:nvSpPr>
        <p:spPr>
          <a:xfrm>
            <a:off x="2052471" y="2011538"/>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020" name="Google Shape;1020;p36"/>
          <p:cNvSpPr txBox="1"/>
          <p:nvPr/>
        </p:nvSpPr>
        <p:spPr>
          <a:xfrm>
            <a:off x="2052471" y="2337050"/>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1021" name="Google Shape;1021;p36"/>
          <p:cNvSpPr txBox="1"/>
          <p:nvPr/>
        </p:nvSpPr>
        <p:spPr>
          <a:xfrm>
            <a:off x="2052471" y="2670425"/>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022" name="Google Shape;1022;p36"/>
          <p:cNvSpPr txBox="1"/>
          <p:nvPr/>
        </p:nvSpPr>
        <p:spPr>
          <a:xfrm>
            <a:off x="2052471" y="3189058"/>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023" name="Google Shape;1023;p36"/>
          <p:cNvSpPr txBox="1"/>
          <p:nvPr/>
        </p:nvSpPr>
        <p:spPr>
          <a:xfrm>
            <a:off x="2052471" y="3529337"/>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024" name="Google Shape;1024;p36"/>
          <p:cNvSpPr txBox="1"/>
          <p:nvPr/>
        </p:nvSpPr>
        <p:spPr>
          <a:xfrm>
            <a:off x="6565659" y="2374447"/>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025" name="Google Shape;1025;p36"/>
          <p:cNvSpPr txBox="1"/>
          <p:nvPr/>
        </p:nvSpPr>
        <p:spPr>
          <a:xfrm>
            <a:off x="6565659" y="2699959"/>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026" name="Google Shape;1026;p36"/>
          <p:cNvSpPr txBox="1"/>
          <p:nvPr/>
        </p:nvSpPr>
        <p:spPr>
          <a:xfrm>
            <a:off x="6565659" y="3223834"/>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027" name="Google Shape;1027;p36"/>
          <p:cNvSpPr txBox="1"/>
          <p:nvPr/>
        </p:nvSpPr>
        <p:spPr>
          <a:xfrm>
            <a:off x="6565659" y="3551967"/>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028" name="Google Shape;1028;p36"/>
          <p:cNvSpPr txBox="1"/>
          <p:nvPr/>
        </p:nvSpPr>
        <p:spPr>
          <a:xfrm>
            <a:off x="6565659" y="3873196"/>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029" name="Google Shape;1029;p36"/>
          <p:cNvSpPr txBox="1"/>
          <p:nvPr/>
        </p:nvSpPr>
        <p:spPr>
          <a:xfrm>
            <a:off x="6565659" y="2006296"/>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cxnSp>
        <p:nvCxnSpPr>
          <p:cNvPr id="1030" name="Google Shape;1030;p36"/>
          <p:cNvCxnSpPr/>
          <p:nvPr/>
        </p:nvCxnSpPr>
        <p:spPr>
          <a:xfrm flipH="1" rot="10800000">
            <a:off x="4855660" y="3761303"/>
            <a:ext cx="451200" cy="662100"/>
          </a:xfrm>
          <a:prstGeom prst="straightConnector1">
            <a:avLst/>
          </a:prstGeom>
          <a:noFill/>
          <a:ln cap="flat" cmpd="sng" w="9525">
            <a:solidFill>
              <a:srgbClr val="000000"/>
            </a:solidFill>
            <a:prstDash val="solid"/>
            <a:round/>
            <a:headEnd len="med" w="med" type="none"/>
            <a:tailEnd len="med" w="med" type="none"/>
          </a:ln>
        </p:spPr>
      </p:cxnSp>
      <p:cxnSp>
        <p:nvCxnSpPr>
          <p:cNvPr id="1031" name="Google Shape;1031;p36"/>
          <p:cNvCxnSpPr/>
          <p:nvPr/>
        </p:nvCxnSpPr>
        <p:spPr>
          <a:xfrm>
            <a:off x="4769474" y="3761449"/>
            <a:ext cx="537300" cy="0"/>
          </a:xfrm>
          <a:prstGeom prst="straightConnector1">
            <a:avLst/>
          </a:prstGeom>
          <a:noFill/>
          <a:ln cap="flat" cmpd="sng" w="9525">
            <a:solidFill>
              <a:srgbClr val="000000"/>
            </a:solidFill>
            <a:prstDash val="solid"/>
            <a:round/>
            <a:headEnd len="med" w="med" type="none"/>
            <a:tailEnd len="med" w="med" type="none"/>
          </a:ln>
        </p:spPr>
      </p:cxnSp>
      <p:cxnSp>
        <p:nvCxnSpPr>
          <p:cNvPr id="1032" name="Google Shape;1032;p36"/>
          <p:cNvCxnSpPr/>
          <p:nvPr/>
        </p:nvCxnSpPr>
        <p:spPr>
          <a:xfrm>
            <a:off x="3460424" y="3761449"/>
            <a:ext cx="537300" cy="0"/>
          </a:xfrm>
          <a:prstGeom prst="straightConnector1">
            <a:avLst/>
          </a:prstGeom>
          <a:noFill/>
          <a:ln cap="flat" cmpd="sng" w="9525">
            <a:solidFill>
              <a:srgbClr val="000000"/>
            </a:solidFill>
            <a:prstDash val="solid"/>
            <a:round/>
            <a:headEnd len="med" w="med" type="none"/>
            <a:tailEnd len="med" w="med" type="none"/>
          </a:ln>
        </p:spPr>
      </p:cxnSp>
      <p:cxnSp>
        <p:nvCxnSpPr>
          <p:cNvPr id="1033" name="Google Shape;1033;p36"/>
          <p:cNvCxnSpPr/>
          <p:nvPr/>
        </p:nvCxnSpPr>
        <p:spPr>
          <a:xfrm rot="10800000">
            <a:off x="3997697" y="3761421"/>
            <a:ext cx="102900" cy="156900"/>
          </a:xfrm>
          <a:prstGeom prst="straightConnector1">
            <a:avLst/>
          </a:prstGeom>
          <a:noFill/>
          <a:ln cap="flat" cmpd="sng" w="9525">
            <a:solidFill>
              <a:srgbClr val="000000"/>
            </a:solidFill>
            <a:prstDash val="solid"/>
            <a:round/>
            <a:headEnd len="med" w="med" type="none"/>
            <a:tailEnd len="med" w="med" type="none"/>
          </a:ln>
        </p:spPr>
      </p:cxnSp>
      <p:cxnSp>
        <p:nvCxnSpPr>
          <p:cNvPr id="1034" name="Google Shape;1034;p36"/>
          <p:cNvCxnSpPr/>
          <p:nvPr/>
        </p:nvCxnSpPr>
        <p:spPr>
          <a:xfrm flipH="1" rot="10800000">
            <a:off x="4670707" y="3761421"/>
            <a:ext cx="102900" cy="156900"/>
          </a:xfrm>
          <a:prstGeom prst="straightConnector1">
            <a:avLst/>
          </a:prstGeom>
          <a:noFill/>
          <a:ln cap="flat" cmpd="sng" w="9525">
            <a:solidFill>
              <a:srgbClr val="000000"/>
            </a:solidFill>
            <a:prstDash val="solid"/>
            <a:round/>
            <a:headEnd len="med" w="med" type="none"/>
            <a:tailEnd len="med" w="med" type="none"/>
          </a:ln>
        </p:spPr>
      </p:cxnSp>
      <p:cxnSp>
        <p:nvCxnSpPr>
          <p:cNvPr id="1035" name="Google Shape;1035;p36"/>
          <p:cNvCxnSpPr/>
          <p:nvPr/>
        </p:nvCxnSpPr>
        <p:spPr>
          <a:xfrm rot="10800000">
            <a:off x="3460567" y="3761303"/>
            <a:ext cx="451200" cy="662100"/>
          </a:xfrm>
          <a:prstGeom prst="straightConnector1">
            <a:avLst/>
          </a:prstGeom>
          <a:noFill/>
          <a:ln cap="flat" cmpd="sng" w="9525">
            <a:solidFill>
              <a:srgbClr val="000000"/>
            </a:solidFill>
            <a:prstDash val="solid"/>
            <a:round/>
            <a:headEnd len="med" w="med" type="none"/>
            <a:tailEnd len="med" w="med" type="none"/>
          </a:ln>
        </p:spPr>
      </p:cxnSp>
      <p:cxnSp>
        <p:nvCxnSpPr>
          <p:cNvPr id="1036" name="Google Shape;1036;p36"/>
          <p:cNvCxnSpPr/>
          <p:nvPr/>
        </p:nvCxnSpPr>
        <p:spPr>
          <a:xfrm>
            <a:off x="3911767" y="4423403"/>
            <a:ext cx="942300" cy="3900"/>
          </a:xfrm>
          <a:prstGeom prst="straightConnector1">
            <a:avLst/>
          </a:prstGeom>
          <a:noFill/>
          <a:ln cap="flat" cmpd="sng" w="9525">
            <a:solidFill>
              <a:srgbClr val="000000"/>
            </a:solidFill>
            <a:prstDash val="solid"/>
            <a:round/>
            <a:headEnd len="med" w="med" type="none"/>
            <a:tailEnd len="med" w="med" type="none"/>
          </a:ln>
        </p:spPr>
      </p:cxnSp>
      <p:cxnSp>
        <p:nvCxnSpPr>
          <p:cNvPr id="1037" name="Google Shape;1037;p36"/>
          <p:cNvCxnSpPr/>
          <p:nvPr/>
        </p:nvCxnSpPr>
        <p:spPr>
          <a:xfrm rot="10800000">
            <a:off x="4101907" y="3915321"/>
            <a:ext cx="568800" cy="3000"/>
          </a:xfrm>
          <a:prstGeom prst="straightConnector1">
            <a:avLst/>
          </a:prstGeom>
          <a:noFill/>
          <a:ln cap="flat" cmpd="sng" w="9525">
            <a:solidFill>
              <a:srgbClr val="000000"/>
            </a:solidFill>
            <a:prstDash val="solid"/>
            <a:round/>
            <a:headEnd len="med" w="med" type="none"/>
            <a:tailEnd len="med" w="med" type="none"/>
          </a:ln>
        </p:spPr>
      </p:cxnSp>
      <p:sp>
        <p:nvSpPr>
          <p:cNvPr id="1038" name="Google Shape;1038;p36"/>
          <p:cNvSpPr txBox="1"/>
          <p:nvPr/>
        </p:nvSpPr>
        <p:spPr>
          <a:xfrm>
            <a:off x="4101954" y="4023140"/>
            <a:ext cx="563400" cy="2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ALU</a:t>
            </a:r>
            <a:endParaRPr/>
          </a:p>
        </p:txBody>
      </p:sp>
      <p:cxnSp>
        <p:nvCxnSpPr>
          <p:cNvPr id="1039" name="Google Shape;1039;p36"/>
          <p:cNvCxnSpPr/>
          <p:nvPr/>
        </p:nvCxnSpPr>
        <p:spPr>
          <a:xfrm>
            <a:off x="2559275" y="1645100"/>
            <a:ext cx="3300" cy="2939700"/>
          </a:xfrm>
          <a:prstGeom prst="straightConnector1">
            <a:avLst/>
          </a:prstGeom>
          <a:noFill/>
          <a:ln cap="flat" cmpd="sng" w="9525">
            <a:solidFill>
              <a:srgbClr val="000000"/>
            </a:solidFill>
            <a:prstDash val="solid"/>
            <a:round/>
            <a:headEnd len="med" w="med" type="none"/>
            <a:tailEnd len="med" w="med" type="none"/>
          </a:ln>
        </p:spPr>
      </p:cxnSp>
      <p:cxnSp>
        <p:nvCxnSpPr>
          <p:cNvPr id="1040" name="Google Shape;1040;p36"/>
          <p:cNvCxnSpPr/>
          <p:nvPr/>
        </p:nvCxnSpPr>
        <p:spPr>
          <a:xfrm rot="10800000">
            <a:off x="2558394" y="4584200"/>
            <a:ext cx="1827000" cy="6600"/>
          </a:xfrm>
          <a:prstGeom prst="straightConnector1">
            <a:avLst/>
          </a:prstGeom>
          <a:noFill/>
          <a:ln cap="flat" cmpd="sng" w="9525">
            <a:solidFill>
              <a:srgbClr val="000000"/>
            </a:solidFill>
            <a:prstDash val="solid"/>
            <a:round/>
            <a:headEnd len="med" w="med" type="none"/>
            <a:tailEnd len="med" w="med" type="none"/>
          </a:ln>
        </p:spPr>
      </p:cxnSp>
      <p:cxnSp>
        <p:nvCxnSpPr>
          <p:cNvPr id="1041" name="Google Shape;1041;p36"/>
          <p:cNvCxnSpPr/>
          <p:nvPr/>
        </p:nvCxnSpPr>
        <p:spPr>
          <a:xfrm rot="10800000">
            <a:off x="2654754" y="4493695"/>
            <a:ext cx="1729800" cy="7200"/>
          </a:xfrm>
          <a:prstGeom prst="straightConnector1">
            <a:avLst/>
          </a:prstGeom>
          <a:noFill/>
          <a:ln cap="flat" cmpd="sng" w="9525">
            <a:solidFill>
              <a:srgbClr val="000000"/>
            </a:solidFill>
            <a:prstDash val="solid"/>
            <a:round/>
            <a:headEnd len="med" w="med" type="none"/>
            <a:tailEnd len="med" w="med" type="none"/>
          </a:ln>
        </p:spPr>
      </p:cxnSp>
      <p:cxnSp>
        <p:nvCxnSpPr>
          <p:cNvPr id="1042" name="Google Shape;1042;p36"/>
          <p:cNvCxnSpPr/>
          <p:nvPr/>
        </p:nvCxnSpPr>
        <p:spPr>
          <a:xfrm flipH="1">
            <a:off x="2658750" y="1776475"/>
            <a:ext cx="11700" cy="2716800"/>
          </a:xfrm>
          <a:prstGeom prst="straightConnector1">
            <a:avLst/>
          </a:prstGeom>
          <a:noFill/>
          <a:ln cap="flat" cmpd="sng" w="9525">
            <a:solidFill>
              <a:srgbClr val="000000"/>
            </a:solidFill>
            <a:prstDash val="solid"/>
            <a:round/>
            <a:headEnd len="med" w="med" type="none"/>
            <a:tailEnd len="med" w="med" type="none"/>
          </a:ln>
        </p:spPr>
      </p:cxnSp>
      <p:cxnSp>
        <p:nvCxnSpPr>
          <p:cNvPr id="1043" name="Google Shape;1043;p36"/>
          <p:cNvCxnSpPr/>
          <p:nvPr/>
        </p:nvCxnSpPr>
        <p:spPr>
          <a:xfrm flipH="1">
            <a:off x="2656710" y="392797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044" name="Google Shape;1044;p36"/>
          <p:cNvCxnSpPr/>
          <p:nvPr/>
        </p:nvCxnSpPr>
        <p:spPr>
          <a:xfrm flipH="1">
            <a:off x="2559482" y="163620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045" name="Google Shape;1045;p36"/>
          <p:cNvCxnSpPr/>
          <p:nvPr/>
        </p:nvCxnSpPr>
        <p:spPr>
          <a:xfrm flipH="1">
            <a:off x="2657736" y="2068357"/>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046" name="Google Shape;1046;p36"/>
          <p:cNvCxnSpPr/>
          <p:nvPr/>
        </p:nvCxnSpPr>
        <p:spPr>
          <a:xfrm flipH="1">
            <a:off x="6200275" y="1618300"/>
            <a:ext cx="2400" cy="2966400"/>
          </a:xfrm>
          <a:prstGeom prst="straightConnector1">
            <a:avLst/>
          </a:prstGeom>
          <a:noFill/>
          <a:ln cap="flat" cmpd="sng" w="9525">
            <a:solidFill>
              <a:srgbClr val="000000"/>
            </a:solidFill>
            <a:prstDash val="solid"/>
            <a:round/>
            <a:headEnd len="med" w="med" type="none"/>
            <a:tailEnd len="med" w="med" type="none"/>
          </a:ln>
        </p:spPr>
      </p:cxnSp>
      <p:cxnSp>
        <p:nvCxnSpPr>
          <p:cNvPr id="1047" name="Google Shape;1047;p36"/>
          <p:cNvCxnSpPr/>
          <p:nvPr/>
        </p:nvCxnSpPr>
        <p:spPr>
          <a:xfrm flipH="1" rot="10800000">
            <a:off x="4377472" y="4584200"/>
            <a:ext cx="1827000" cy="6600"/>
          </a:xfrm>
          <a:prstGeom prst="straightConnector1">
            <a:avLst/>
          </a:prstGeom>
          <a:noFill/>
          <a:ln cap="flat" cmpd="sng" w="9525">
            <a:solidFill>
              <a:srgbClr val="000000"/>
            </a:solidFill>
            <a:prstDash val="solid"/>
            <a:round/>
            <a:headEnd len="med" w="med" type="none"/>
            <a:tailEnd len="med" w="med" type="none"/>
          </a:ln>
        </p:spPr>
      </p:cxnSp>
      <p:cxnSp>
        <p:nvCxnSpPr>
          <p:cNvPr id="1048" name="Google Shape;1048;p36"/>
          <p:cNvCxnSpPr/>
          <p:nvPr/>
        </p:nvCxnSpPr>
        <p:spPr>
          <a:xfrm flipH="1" rot="10800000">
            <a:off x="4378312" y="4493695"/>
            <a:ext cx="1729800" cy="7200"/>
          </a:xfrm>
          <a:prstGeom prst="straightConnector1">
            <a:avLst/>
          </a:prstGeom>
          <a:noFill/>
          <a:ln cap="flat" cmpd="sng" w="9525">
            <a:solidFill>
              <a:srgbClr val="000000"/>
            </a:solidFill>
            <a:prstDash val="solid"/>
            <a:round/>
            <a:headEnd len="med" w="med" type="none"/>
            <a:tailEnd len="med" w="med" type="none"/>
          </a:ln>
        </p:spPr>
      </p:cxnSp>
      <p:cxnSp>
        <p:nvCxnSpPr>
          <p:cNvPr id="1049" name="Google Shape;1049;p36"/>
          <p:cNvCxnSpPr/>
          <p:nvPr/>
        </p:nvCxnSpPr>
        <p:spPr>
          <a:xfrm>
            <a:off x="6102675" y="1732600"/>
            <a:ext cx="1200" cy="2760600"/>
          </a:xfrm>
          <a:prstGeom prst="straightConnector1">
            <a:avLst/>
          </a:prstGeom>
          <a:noFill/>
          <a:ln cap="flat" cmpd="sng" w="9525">
            <a:solidFill>
              <a:srgbClr val="000000"/>
            </a:solidFill>
            <a:prstDash val="solid"/>
            <a:round/>
            <a:headEnd len="med" w="med" type="none"/>
            <a:tailEnd len="med" w="med" type="none"/>
          </a:ln>
        </p:spPr>
      </p:cxnSp>
      <p:cxnSp>
        <p:nvCxnSpPr>
          <p:cNvPr id="1050" name="Google Shape;1050;p36"/>
          <p:cNvCxnSpPr/>
          <p:nvPr/>
        </p:nvCxnSpPr>
        <p:spPr>
          <a:xfrm>
            <a:off x="5116156" y="392797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051" name="Google Shape;1051;p36"/>
          <p:cNvCxnSpPr/>
          <p:nvPr/>
        </p:nvCxnSpPr>
        <p:spPr>
          <a:xfrm>
            <a:off x="5213384" y="1961219"/>
            <a:ext cx="894000" cy="4800"/>
          </a:xfrm>
          <a:prstGeom prst="straightConnector1">
            <a:avLst/>
          </a:prstGeom>
          <a:noFill/>
          <a:ln cap="flat" cmpd="sng" w="9525">
            <a:solidFill>
              <a:srgbClr val="000000"/>
            </a:solidFill>
            <a:prstDash val="solid"/>
            <a:round/>
            <a:headEnd len="med" w="med" type="none"/>
            <a:tailEnd len="med" w="med" type="none"/>
          </a:ln>
        </p:spPr>
      </p:cxnSp>
      <p:cxnSp>
        <p:nvCxnSpPr>
          <p:cNvPr id="1052" name="Google Shape;1052;p36"/>
          <p:cNvCxnSpPr/>
          <p:nvPr/>
        </p:nvCxnSpPr>
        <p:spPr>
          <a:xfrm>
            <a:off x="5115130" y="2068357"/>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053" name="Google Shape;1053;p36"/>
          <p:cNvCxnSpPr/>
          <p:nvPr/>
        </p:nvCxnSpPr>
        <p:spPr>
          <a:xfrm>
            <a:off x="5639365" y="2152538"/>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054" name="Google Shape;1054;p36"/>
          <p:cNvCxnSpPr/>
          <p:nvPr/>
        </p:nvCxnSpPr>
        <p:spPr>
          <a:xfrm flipH="1" rot="10800000">
            <a:off x="5639309" y="2090782"/>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1055" name="Google Shape;1055;p36"/>
          <p:cNvCxnSpPr/>
          <p:nvPr/>
        </p:nvCxnSpPr>
        <p:spPr>
          <a:xfrm>
            <a:off x="5639365" y="251340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056" name="Google Shape;1056;p36"/>
          <p:cNvCxnSpPr/>
          <p:nvPr/>
        </p:nvCxnSpPr>
        <p:spPr>
          <a:xfrm flipH="1" rot="10800000">
            <a:off x="5639309" y="2451653"/>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1057" name="Google Shape;1057;p36"/>
          <p:cNvCxnSpPr/>
          <p:nvPr/>
        </p:nvCxnSpPr>
        <p:spPr>
          <a:xfrm>
            <a:off x="5639365" y="2830132"/>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058" name="Google Shape;1058;p36"/>
          <p:cNvCxnSpPr/>
          <p:nvPr/>
        </p:nvCxnSpPr>
        <p:spPr>
          <a:xfrm flipH="1" rot="10800000">
            <a:off x="5639309" y="2768376"/>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1059" name="Google Shape;1059;p36"/>
          <p:cNvCxnSpPr/>
          <p:nvPr/>
        </p:nvCxnSpPr>
        <p:spPr>
          <a:xfrm>
            <a:off x="5639365" y="3369002"/>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060" name="Google Shape;1060;p36"/>
          <p:cNvCxnSpPr/>
          <p:nvPr/>
        </p:nvCxnSpPr>
        <p:spPr>
          <a:xfrm flipH="1" rot="10800000">
            <a:off x="5639309" y="3307246"/>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1061" name="Google Shape;1061;p36"/>
          <p:cNvCxnSpPr/>
          <p:nvPr/>
        </p:nvCxnSpPr>
        <p:spPr>
          <a:xfrm>
            <a:off x="5639365" y="370308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062" name="Google Shape;1062;p36"/>
          <p:cNvCxnSpPr/>
          <p:nvPr/>
        </p:nvCxnSpPr>
        <p:spPr>
          <a:xfrm flipH="1" rot="10800000">
            <a:off x="5639309" y="3641332"/>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1063" name="Google Shape;1063;p36"/>
          <p:cNvCxnSpPr/>
          <p:nvPr/>
        </p:nvCxnSpPr>
        <p:spPr>
          <a:xfrm>
            <a:off x="5639365" y="4023638"/>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064" name="Google Shape;1064;p36"/>
          <p:cNvCxnSpPr/>
          <p:nvPr/>
        </p:nvCxnSpPr>
        <p:spPr>
          <a:xfrm flipH="1" rot="10800000">
            <a:off x="5639309" y="3961882"/>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1065" name="Google Shape;1065;p36"/>
          <p:cNvCxnSpPr/>
          <p:nvPr/>
        </p:nvCxnSpPr>
        <p:spPr>
          <a:xfrm flipH="1">
            <a:off x="2656787" y="3824961"/>
            <a:ext cx="924300" cy="600"/>
          </a:xfrm>
          <a:prstGeom prst="straightConnector1">
            <a:avLst/>
          </a:prstGeom>
          <a:noFill/>
          <a:ln cap="flat" cmpd="sng" w="9525">
            <a:solidFill>
              <a:srgbClr val="000000"/>
            </a:solidFill>
            <a:prstDash val="solid"/>
            <a:round/>
            <a:headEnd len="med" w="med" type="none"/>
            <a:tailEnd len="med" w="med" type="none"/>
          </a:ln>
        </p:spPr>
      </p:cxnSp>
      <p:sp>
        <p:nvSpPr>
          <p:cNvPr id="1066" name="Google Shape;1066;p36"/>
          <p:cNvSpPr/>
          <p:nvPr/>
        </p:nvSpPr>
        <p:spPr>
          <a:xfrm rot="3337831">
            <a:off x="3465599" y="3893003"/>
            <a:ext cx="343827" cy="8849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6"/>
          <p:cNvSpPr/>
          <p:nvPr/>
        </p:nvSpPr>
        <p:spPr>
          <a:xfrm rot="-8566">
            <a:off x="2599173" y="383073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6"/>
          <p:cNvSpPr/>
          <p:nvPr/>
        </p:nvSpPr>
        <p:spPr>
          <a:xfrm rot="-8566">
            <a:off x="5810243" y="3828824"/>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9" name="Google Shape;1069;p36"/>
          <p:cNvCxnSpPr/>
          <p:nvPr/>
        </p:nvCxnSpPr>
        <p:spPr>
          <a:xfrm>
            <a:off x="5204456" y="3821125"/>
            <a:ext cx="901500" cy="4200"/>
          </a:xfrm>
          <a:prstGeom prst="straightConnector1">
            <a:avLst/>
          </a:prstGeom>
          <a:noFill/>
          <a:ln cap="flat" cmpd="sng" w="9525">
            <a:solidFill>
              <a:srgbClr val="000000"/>
            </a:solidFill>
            <a:prstDash val="solid"/>
            <a:round/>
            <a:headEnd len="med" w="med" type="none"/>
            <a:tailEnd len="med" w="med" type="none"/>
          </a:ln>
        </p:spPr>
      </p:cxnSp>
      <p:sp>
        <p:nvSpPr>
          <p:cNvPr id="1070" name="Google Shape;1070;p36"/>
          <p:cNvSpPr/>
          <p:nvPr/>
        </p:nvSpPr>
        <p:spPr>
          <a:xfrm flipH="1" rot="-3326249">
            <a:off x="4964420" y="3894099"/>
            <a:ext cx="344259" cy="82474"/>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1" name="Google Shape;1071;p36"/>
          <p:cNvCxnSpPr/>
          <p:nvPr/>
        </p:nvCxnSpPr>
        <p:spPr>
          <a:xfrm flipH="1">
            <a:off x="2656710" y="3622735"/>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072" name="Google Shape;1072;p36"/>
          <p:cNvCxnSpPr/>
          <p:nvPr/>
        </p:nvCxnSpPr>
        <p:spPr>
          <a:xfrm flipH="1">
            <a:off x="2656787" y="3519717"/>
            <a:ext cx="924300" cy="600"/>
          </a:xfrm>
          <a:prstGeom prst="straightConnector1">
            <a:avLst/>
          </a:prstGeom>
          <a:noFill/>
          <a:ln cap="flat" cmpd="sng" w="9525">
            <a:solidFill>
              <a:srgbClr val="000000"/>
            </a:solidFill>
            <a:prstDash val="solid"/>
            <a:round/>
            <a:headEnd len="med" w="med" type="none"/>
            <a:tailEnd len="med" w="med" type="none"/>
          </a:ln>
        </p:spPr>
      </p:cxnSp>
      <p:sp>
        <p:nvSpPr>
          <p:cNvPr id="1073" name="Google Shape;1073;p36"/>
          <p:cNvSpPr/>
          <p:nvPr/>
        </p:nvSpPr>
        <p:spPr>
          <a:xfrm rot="-8566">
            <a:off x="2599173" y="3524626"/>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4" name="Google Shape;1074;p36"/>
          <p:cNvCxnSpPr/>
          <p:nvPr/>
        </p:nvCxnSpPr>
        <p:spPr>
          <a:xfrm flipH="1">
            <a:off x="2656710" y="3286735"/>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075" name="Google Shape;1075;p36"/>
          <p:cNvCxnSpPr/>
          <p:nvPr/>
        </p:nvCxnSpPr>
        <p:spPr>
          <a:xfrm flipH="1">
            <a:off x="2656787" y="3183718"/>
            <a:ext cx="924300" cy="600"/>
          </a:xfrm>
          <a:prstGeom prst="straightConnector1">
            <a:avLst/>
          </a:prstGeom>
          <a:noFill/>
          <a:ln cap="flat" cmpd="sng" w="9525">
            <a:solidFill>
              <a:srgbClr val="000000"/>
            </a:solidFill>
            <a:prstDash val="solid"/>
            <a:round/>
            <a:headEnd len="med" w="med" type="none"/>
            <a:tailEnd len="med" w="med" type="none"/>
          </a:ln>
        </p:spPr>
      </p:cxnSp>
      <p:sp>
        <p:nvSpPr>
          <p:cNvPr id="1076" name="Google Shape;1076;p36"/>
          <p:cNvSpPr/>
          <p:nvPr/>
        </p:nvSpPr>
        <p:spPr>
          <a:xfrm rot="-8566">
            <a:off x="2599173" y="318862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7" name="Google Shape;1077;p36"/>
          <p:cNvCxnSpPr/>
          <p:nvPr/>
        </p:nvCxnSpPr>
        <p:spPr>
          <a:xfrm flipH="1">
            <a:off x="2656710" y="2755518"/>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078" name="Google Shape;1078;p36"/>
          <p:cNvCxnSpPr/>
          <p:nvPr/>
        </p:nvCxnSpPr>
        <p:spPr>
          <a:xfrm flipH="1">
            <a:off x="2656787" y="2652500"/>
            <a:ext cx="924300" cy="600"/>
          </a:xfrm>
          <a:prstGeom prst="straightConnector1">
            <a:avLst/>
          </a:prstGeom>
          <a:noFill/>
          <a:ln cap="flat" cmpd="sng" w="9525">
            <a:solidFill>
              <a:srgbClr val="000000"/>
            </a:solidFill>
            <a:prstDash val="solid"/>
            <a:round/>
            <a:headEnd len="med" w="med" type="none"/>
            <a:tailEnd len="med" w="med" type="none"/>
          </a:ln>
        </p:spPr>
      </p:cxnSp>
      <p:sp>
        <p:nvSpPr>
          <p:cNvPr id="1079" name="Google Shape;1079;p36"/>
          <p:cNvSpPr/>
          <p:nvPr/>
        </p:nvSpPr>
        <p:spPr>
          <a:xfrm rot="-8566">
            <a:off x="2599173" y="2658131"/>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0" name="Google Shape;1080;p36"/>
          <p:cNvCxnSpPr/>
          <p:nvPr/>
        </p:nvCxnSpPr>
        <p:spPr>
          <a:xfrm flipH="1">
            <a:off x="2656710" y="2427315"/>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081" name="Google Shape;1081;p36"/>
          <p:cNvCxnSpPr/>
          <p:nvPr/>
        </p:nvCxnSpPr>
        <p:spPr>
          <a:xfrm flipH="1">
            <a:off x="2656787" y="2324298"/>
            <a:ext cx="924300" cy="600"/>
          </a:xfrm>
          <a:prstGeom prst="straightConnector1">
            <a:avLst/>
          </a:prstGeom>
          <a:noFill/>
          <a:ln cap="flat" cmpd="sng" w="9525">
            <a:solidFill>
              <a:srgbClr val="000000"/>
            </a:solidFill>
            <a:prstDash val="solid"/>
            <a:round/>
            <a:headEnd len="med" w="med" type="none"/>
            <a:tailEnd len="med" w="med" type="none"/>
          </a:ln>
        </p:spPr>
      </p:cxnSp>
      <p:sp>
        <p:nvSpPr>
          <p:cNvPr id="1082" name="Google Shape;1082;p36"/>
          <p:cNvSpPr/>
          <p:nvPr/>
        </p:nvSpPr>
        <p:spPr>
          <a:xfrm rot="-8566">
            <a:off x="2599173" y="2330073"/>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3" name="Google Shape;1083;p36"/>
          <p:cNvCxnSpPr/>
          <p:nvPr/>
        </p:nvCxnSpPr>
        <p:spPr>
          <a:xfrm>
            <a:off x="5116156" y="3607429"/>
            <a:ext cx="990000" cy="4500"/>
          </a:xfrm>
          <a:prstGeom prst="straightConnector1">
            <a:avLst/>
          </a:prstGeom>
          <a:noFill/>
          <a:ln cap="flat" cmpd="sng" w="9525">
            <a:solidFill>
              <a:srgbClr val="000000"/>
            </a:solidFill>
            <a:prstDash val="solid"/>
            <a:round/>
            <a:headEnd len="med" w="med" type="none"/>
            <a:tailEnd len="med" w="med" type="none"/>
          </a:ln>
        </p:spPr>
      </p:cxnSp>
      <p:sp>
        <p:nvSpPr>
          <p:cNvPr id="1084" name="Google Shape;1084;p36"/>
          <p:cNvSpPr/>
          <p:nvPr/>
        </p:nvSpPr>
        <p:spPr>
          <a:xfrm rot="-8566">
            <a:off x="5810243" y="3508274"/>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5" name="Google Shape;1085;p36"/>
          <p:cNvCxnSpPr/>
          <p:nvPr/>
        </p:nvCxnSpPr>
        <p:spPr>
          <a:xfrm>
            <a:off x="5204456" y="3500575"/>
            <a:ext cx="901500" cy="4200"/>
          </a:xfrm>
          <a:prstGeom prst="straightConnector1">
            <a:avLst/>
          </a:prstGeom>
          <a:noFill/>
          <a:ln cap="flat" cmpd="sng" w="9525">
            <a:solidFill>
              <a:srgbClr val="000000"/>
            </a:solidFill>
            <a:prstDash val="solid"/>
            <a:round/>
            <a:headEnd len="med" w="med" type="none"/>
            <a:tailEnd len="med" w="med" type="none"/>
          </a:ln>
        </p:spPr>
      </p:cxnSp>
      <p:cxnSp>
        <p:nvCxnSpPr>
          <p:cNvPr id="1086" name="Google Shape;1086;p36"/>
          <p:cNvCxnSpPr/>
          <p:nvPr/>
        </p:nvCxnSpPr>
        <p:spPr>
          <a:xfrm>
            <a:off x="5116156" y="3279082"/>
            <a:ext cx="990000" cy="4500"/>
          </a:xfrm>
          <a:prstGeom prst="straightConnector1">
            <a:avLst/>
          </a:prstGeom>
          <a:noFill/>
          <a:ln cap="flat" cmpd="sng" w="9525">
            <a:solidFill>
              <a:srgbClr val="000000"/>
            </a:solidFill>
            <a:prstDash val="solid"/>
            <a:round/>
            <a:headEnd len="med" w="med" type="none"/>
            <a:tailEnd len="med" w="med" type="none"/>
          </a:ln>
        </p:spPr>
      </p:cxnSp>
      <p:sp>
        <p:nvSpPr>
          <p:cNvPr id="1087" name="Google Shape;1087;p36"/>
          <p:cNvSpPr/>
          <p:nvPr/>
        </p:nvSpPr>
        <p:spPr>
          <a:xfrm rot="-8566">
            <a:off x="5810243" y="317992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8" name="Google Shape;1088;p36"/>
          <p:cNvCxnSpPr/>
          <p:nvPr/>
        </p:nvCxnSpPr>
        <p:spPr>
          <a:xfrm>
            <a:off x="5204456" y="3172228"/>
            <a:ext cx="901500" cy="4200"/>
          </a:xfrm>
          <a:prstGeom prst="straightConnector1">
            <a:avLst/>
          </a:prstGeom>
          <a:noFill/>
          <a:ln cap="flat" cmpd="sng" w="9525">
            <a:solidFill>
              <a:srgbClr val="000000"/>
            </a:solidFill>
            <a:prstDash val="solid"/>
            <a:round/>
            <a:headEnd len="med" w="med" type="none"/>
            <a:tailEnd len="med" w="med" type="none"/>
          </a:ln>
        </p:spPr>
      </p:cxnSp>
      <p:cxnSp>
        <p:nvCxnSpPr>
          <p:cNvPr id="1089" name="Google Shape;1089;p36"/>
          <p:cNvCxnSpPr/>
          <p:nvPr/>
        </p:nvCxnSpPr>
        <p:spPr>
          <a:xfrm>
            <a:off x="5116156" y="2747865"/>
            <a:ext cx="990000" cy="4500"/>
          </a:xfrm>
          <a:prstGeom prst="straightConnector1">
            <a:avLst/>
          </a:prstGeom>
          <a:noFill/>
          <a:ln cap="flat" cmpd="sng" w="9525">
            <a:solidFill>
              <a:srgbClr val="000000"/>
            </a:solidFill>
            <a:prstDash val="solid"/>
            <a:round/>
            <a:headEnd len="med" w="med" type="none"/>
            <a:tailEnd len="med" w="med" type="none"/>
          </a:ln>
        </p:spPr>
      </p:cxnSp>
      <p:sp>
        <p:nvSpPr>
          <p:cNvPr id="1090" name="Google Shape;1090;p36"/>
          <p:cNvSpPr/>
          <p:nvPr/>
        </p:nvSpPr>
        <p:spPr>
          <a:xfrm rot="-8566">
            <a:off x="5810243" y="2648710"/>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1" name="Google Shape;1091;p36"/>
          <p:cNvCxnSpPr/>
          <p:nvPr/>
        </p:nvCxnSpPr>
        <p:spPr>
          <a:xfrm>
            <a:off x="5204456" y="2641011"/>
            <a:ext cx="901500" cy="4200"/>
          </a:xfrm>
          <a:prstGeom prst="straightConnector1">
            <a:avLst/>
          </a:prstGeom>
          <a:noFill/>
          <a:ln cap="flat" cmpd="sng" w="9525">
            <a:solidFill>
              <a:srgbClr val="000000"/>
            </a:solidFill>
            <a:prstDash val="solid"/>
            <a:round/>
            <a:headEnd len="med" w="med" type="none"/>
            <a:tailEnd len="med" w="med" type="none"/>
          </a:ln>
        </p:spPr>
      </p:cxnSp>
      <p:cxnSp>
        <p:nvCxnSpPr>
          <p:cNvPr id="1092" name="Google Shape;1092;p36"/>
          <p:cNvCxnSpPr/>
          <p:nvPr/>
        </p:nvCxnSpPr>
        <p:spPr>
          <a:xfrm>
            <a:off x="5116156" y="2419663"/>
            <a:ext cx="990000" cy="4500"/>
          </a:xfrm>
          <a:prstGeom prst="straightConnector1">
            <a:avLst/>
          </a:prstGeom>
          <a:noFill/>
          <a:ln cap="flat" cmpd="sng" w="9525">
            <a:solidFill>
              <a:srgbClr val="000000"/>
            </a:solidFill>
            <a:prstDash val="solid"/>
            <a:round/>
            <a:headEnd len="med" w="med" type="none"/>
            <a:tailEnd len="med" w="med" type="none"/>
          </a:ln>
        </p:spPr>
      </p:cxnSp>
      <p:sp>
        <p:nvSpPr>
          <p:cNvPr id="1093" name="Google Shape;1093;p36"/>
          <p:cNvSpPr/>
          <p:nvPr/>
        </p:nvSpPr>
        <p:spPr>
          <a:xfrm rot="-8566">
            <a:off x="5810243" y="232050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36"/>
          <p:cNvCxnSpPr/>
          <p:nvPr/>
        </p:nvCxnSpPr>
        <p:spPr>
          <a:xfrm>
            <a:off x="5204456" y="2312809"/>
            <a:ext cx="901500" cy="4200"/>
          </a:xfrm>
          <a:prstGeom prst="straightConnector1">
            <a:avLst/>
          </a:prstGeom>
          <a:noFill/>
          <a:ln cap="flat" cmpd="sng" w="9525">
            <a:solidFill>
              <a:srgbClr val="000000"/>
            </a:solidFill>
            <a:prstDash val="solid"/>
            <a:round/>
            <a:headEnd len="med" w="med" type="none"/>
            <a:tailEnd len="med" w="med" type="none"/>
          </a:ln>
        </p:spPr>
      </p:cxnSp>
      <p:sp>
        <p:nvSpPr>
          <p:cNvPr id="1095" name="Google Shape;1095;p36"/>
          <p:cNvSpPr/>
          <p:nvPr/>
        </p:nvSpPr>
        <p:spPr>
          <a:xfrm>
            <a:off x="3449928" y="2225722"/>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a:t>
            </a:r>
            <a:endParaRPr sz="1000"/>
          </a:p>
        </p:txBody>
      </p:sp>
      <p:sp>
        <p:nvSpPr>
          <p:cNvPr id="1096" name="Google Shape;1096;p36"/>
          <p:cNvSpPr/>
          <p:nvPr/>
        </p:nvSpPr>
        <p:spPr>
          <a:xfrm>
            <a:off x="3449928" y="2553924"/>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MBR</a:t>
            </a:r>
            <a:endParaRPr sz="1000"/>
          </a:p>
        </p:txBody>
      </p:sp>
      <p:sp>
        <p:nvSpPr>
          <p:cNvPr id="1097" name="Google Shape;1097;p36"/>
          <p:cNvSpPr/>
          <p:nvPr/>
        </p:nvSpPr>
        <p:spPr>
          <a:xfrm>
            <a:off x="3449928" y="3085141"/>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sz="1000"/>
          </a:p>
        </p:txBody>
      </p:sp>
      <p:cxnSp>
        <p:nvCxnSpPr>
          <p:cNvPr id="1098" name="Google Shape;1098;p36"/>
          <p:cNvCxnSpPr/>
          <p:nvPr/>
        </p:nvCxnSpPr>
        <p:spPr>
          <a:xfrm>
            <a:off x="5083001" y="3666940"/>
            <a:ext cx="2100" cy="97500"/>
          </a:xfrm>
          <a:prstGeom prst="straightConnector1">
            <a:avLst/>
          </a:prstGeom>
          <a:noFill/>
          <a:ln cap="flat" cmpd="sng" w="9525">
            <a:solidFill>
              <a:srgbClr val="000000"/>
            </a:solidFill>
            <a:prstDash val="solid"/>
            <a:round/>
            <a:headEnd len="med" w="med" type="none"/>
            <a:tailEnd len="med" w="med" type="none"/>
          </a:ln>
        </p:spPr>
      </p:cxnSp>
      <p:cxnSp>
        <p:nvCxnSpPr>
          <p:cNvPr id="1099" name="Google Shape;1099;p36"/>
          <p:cNvCxnSpPr/>
          <p:nvPr/>
        </p:nvCxnSpPr>
        <p:spPr>
          <a:xfrm>
            <a:off x="4980411" y="3666940"/>
            <a:ext cx="2100" cy="97500"/>
          </a:xfrm>
          <a:prstGeom prst="straightConnector1">
            <a:avLst/>
          </a:prstGeom>
          <a:noFill/>
          <a:ln cap="flat" cmpd="sng" w="9525">
            <a:solidFill>
              <a:srgbClr val="000000"/>
            </a:solidFill>
            <a:prstDash val="solid"/>
            <a:round/>
            <a:headEnd len="med" w="med" type="none"/>
            <a:tailEnd len="med" w="med" type="none"/>
          </a:ln>
        </p:spPr>
      </p:cxnSp>
      <p:sp>
        <p:nvSpPr>
          <p:cNvPr id="1100" name="Google Shape;1100;p36"/>
          <p:cNvSpPr/>
          <p:nvPr/>
        </p:nvSpPr>
        <p:spPr>
          <a:xfrm>
            <a:off x="5459053" y="1937019"/>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101" name="Google Shape;1101;p36"/>
          <p:cNvSpPr/>
          <p:nvPr/>
        </p:nvSpPr>
        <p:spPr>
          <a:xfrm>
            <a:off x="5459053" y="2295399"/>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102" name="Google Shape;1102;p36"/>
          <p:cNvSpPr/>
          <p:nvPr/>
        </p:nvSpPr>
        <p:spPr>
          <a:xfrm>
            <a:off x="5459053" y="2609162"/>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103" name="Google Shape;1103;p36"/>
          <p:cNvSpPr/>
          <p:nvPr/>
        </p:nvSpPr>
        <p:spPr>
          <a:xfrm>
            <a:off x="5459053" y="3154819"/>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104" name="Google Shape;1104;p36"/>
          <p:cNvSpPr/>
          <p:nvPr/>
        </p:nvSpPr>
        <p:spPr>
          <a:xfrm>
            <a:off x="5459053" y="3483166"/>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105" name="Google Shape;1105;p36"/>
          <p:cNvSpPr/>
          <p:nvPr/>
        </p:nvSpPr>
        <p:spPr>
          <a:xfrm>
            <a:off x="5459053" y="3803715"/>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106" name="Google Shape;1106;p36"/>
          <p:cNvSpPr txBox="1"/>
          <p:nvPr/>
        </p:nvSpPr>
        <p:spPr>
          <a:xfrm>
            <a:off x="3386497" y="2001975"/>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107" name="Google Shape;1107;p36"/>
          <p:cNvSpPr txBox="1"/>
          <p:nvPr/>
        </p:nvSpPr>
        <p:spPr>
          <a:xfrm>
            <a:off x="3386497" y="2330319"/>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108" name="Google Shape;1108;p36"/>
          <p:cNvSpPr txBox="1"/>
          <p:nvPr/>
        </p:nvSpPr>
        <p:spPr>
          <a:xfrm>
            <a:off x="3386497" y="2658519"/>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109" name="Google Shape;1109;p36"/>
          <p:cNvSpPr txBox="1"/>
          <p:nvPr/>
        </p:nvSpPr>
        <p:spPr>
          <a:xfrm>
            <a:off x="3386497" y="3189732"/>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cxnSp>
        <p:nvCxnSpPr>
          <p:cNvPr id="1110" name="Google Shape;1110;p36"/>
          <p:cNvCxnSpPr/>
          <p:nvPr/>
        </p:nvCxnSpPr>
        <p:spPr>
          <a:xfrm>
            <a:off x="2244325" y="2138934"/>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1111" name="Google Shape;1111;p36"/>
          <p:cNvCxnSpPr/>
          <p:nvPr/>
        </p:nvCxnSpPr>
        <p:spPr>
          <a:xfrm>
            <a:off x="2244325" y="2478374"/>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1112" name="Google Shape;1112;p36"/>
          <p:cNvCxnSpPr/>
          <p:nvPr/>
        </p:nvCxnSpPr>
        <p:spPr>
          <a:xfrm>
            <a:off x="2244325" y="2806577"/>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1113" name="Google Shape;1113;p36"/>
          <p:cNvCxnSpPr/>
          <p:nvPr/>
        </p:nvCxnSpPr>
        <p:spPr>
          <a:xfrm>
            <a:off x="2244325" y="3337794"/>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1114" name="Google Shape;1114;p36"/>
          <p:cNvCxnSpPr/>
          <p:nvPr/>
        </p:nvCxnSpPr>
        <p:spPr>
          <a:xfrm>
            <a:off x="2244325" y="3666141"/>
            <a:ext cx="1203900" cy="1500"/>
          </a:xfrm>
          <a:prstGeom prst="straightConnector1">
            <a:avLst/>
          </a:prstGeom>
          <a:noFill/>
          <a:ln cap="flat" cmpd="sng" w="9525">
            <a:solidFill>
              <a:srgbClr val="000000"/>
            </a:solidFill>
            <a:prstDash val="solid"/>
            <a:round/>
            <a:headEnd len="med" w="med" type="none"/>
            <a:tailEnd len="med" w="med" type="none"/>
          </a:ln>
        </p:spPr>
      </p:cxnSp>
      <p:sp>
        <p:nvSpPr>
          <p:cNvPr id="1115" name="Google Shape;1115;p36"/>
          <p:cNvSpPr/>
          <p:nvPr/>
        </p:nvSpPr>
        <p:spPr>
          <a:xfrm>
            <a:off x="3449928" y="3413488"/>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sz="1000"/>
          </a:p>
        </p:txBody>
      </p:sp>
      <p:sp>
        <p:nvSpPr>
          <p:cNvPr id="1116" name="Google Shape;1116;p36"/>
          <p:cNvSpPr txBox="1"/>
          <p:nvPr/>
        </p:nvSpPr>
        <p:spPr>
          <a:xfrm>
            <a:off x="3386497" y="3518076"/>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117" name="Google Shape;1117;p36"/>
          <p:cNvSpPr txBox="1"/>
          <p:nvPr/>
        </p:nvSpPr>
        <p:spPr>
          <a:xfrm>
            <a:off x="4258602" y="2729219"/>
            <a:ext cx="3429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118" name="Google Shape;1118;p36"/>
          <p:cNvSpPr txBox="1"/>
          <p:nvPr/>
        </p:nvSpPr>
        <p:spPr>
          <a:xfrm>
            <a:off x="82850" y="4690600"/>
            <a:ext cx="39768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Cycle 1</a:t>
            </a:r>
            <a:endParaRPr/>
          </a:p>
        </p:txBody>
      </p:sp>
      <p:cxnSp>
        <p:nvCxnSpPr>
          <p:cNvPr id="1119" name="Google Shape;1119;p36"/>
          <p:cNvCxnSpPr/>
          <p:nvPr/>
        </p:nvCxnSpPr>
        <p:spPr>
          <a:xfrm flipH="1">
            <a:off x="2657736" y="1763557"/>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120" name="Google Shape;1120;p36"/>
          <p:cNvCxnSpPr/>
          <p:nvPr/>
        </p:nvCxnSpPr>
        <p:spPr>
          <a:xfrm flipH="1">
            <a:off x="2656787" y="1962348"/>
            <a:ext cx="924300" cy="600"/>
          </a:xfrm>
          <a:prstGeom prst="straightConnector1">
            <a:avLst/>
          </a:prstGeom>
          <a:noFill/>
          <a:ln cap="flat" cmpd="sng" w="9525">
            <a:solidFill>
              <a:srgbClr val="000000"/>
            </a:solidFill>
            <a:prstDash val="solid"/>
            <a:round/>
            <a:headEnd len="med" w="med" type="none"/>
            <a:tailEnd len="med" w="med" type="none"/>
          </a:ln>
        </p:spPr>
      </p:cxnSp>
      <p:sp>
        <p:nvSpPr>
          <p:cNvPr id="1121" name="Google Shape;1121;p36"/>
          <p:cNvSpPr/>
          <p:nvPr/>
        </p:nvSpPr>
        <p:spPr>
          <a:xfrm rot="-8566">
            <a:off x="2599173" y="1968123"/>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6"/>
          <p:cNvSpPr/>
          <p:nvPr/>
        </p:nvSpPr>
        <p:spPr>
          <a:xfrm>
            <a:off x="3449928" y="1897375"/>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IR</a:t>
            </a:r>
            <a:endParaRPr sz="1000"/>
          </a:p>
        </p:txBody>
      </p:sp>
      <p:sp>
        <p:nvSpPr>
          <p:cNvPr id="1123" name="Google Shape;1123;p36"/>
          <p:cNvSpPr txBox="1"/>
          <p:nvPr/>
        </p:nvSpPr>
        <p:spPr>
          <a:xfrm>
            <a:off x="2052471" y="1687688"/>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cxnSp>
        <p:nvCxnSpPr>
          <p:cNvPr id="1124" name="Google Shape;1124;p36"/>
          <p:cNvCxnSpPr/>
          <p:nvPr/>
        </p:nvCxnSpPr>
        <p:spPr>
          <a:xfrm>
            <a:off x="2244325" y="1815084"/>
            <a:ext cx="1203900" cy="1500"/>
          </a:xfrm>
          <a:prstGeom prst="straightConnector1">
            <a:avLst/>
          </a:prstGeom>
          <a:noFill/>
          <a:ln cap="flat" cmpd="sng" w="9525">
            <a:solidFill>
              <a:srgbClr val="000000"/>
            </a:solidFill>
            <a:prstDash val="solid"/>
            <a:round/>
            <a:headEnd len="med" w="med" type="none"/>
            <a:tailEnd len="med" w="med" type="none"/>
          </a:ln>
        </p:spPr>
      </p:cxnSp>
      <p:sp>
        <p:nvSpPr>
          <p:cNvPr id="1125" name="Google Shape;1125;p36"/>
          <p:cNvSpPr txBox="1"/>
          <p:nvPr/>
        </p:nvSpPr>
        <p:spPr>
          <a:xfrm>
            <a:off x="6565659" y="1663396"/>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cxnSp>
        <p:nvCxnSpPr>
          <p:cNvPr id="1126" name="Google Shape;1126;p36"/>
          <p:cNvCxnSpPr/>
          <p:nvPr/>
        </p:nvCxnSpPr>
        <p:spPr>
          <a:xfrm>
            <a:off x="5213384" y="161831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127" name="Google Shape;1127;p36"/>
          <p:cNvCxnSpPr/>
          <p:nvPr/>
        </p:nvCxnSpPr>
        <p:spPr>
          <a:xfrm>
            <a:off x="5115130" y="1725457"/>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128" name="Google Shape;1128;p36"/>
          <p:cNvCxnSpPr/>
          <p:nvPr/>
        </p:nvCxnSpPr>
        <p:spPr>
          <a:xfrm>
            <a:off x="5639365" y="1809638"/>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129" name="Google Shape;1129;p36"/>
          <p:cNvCxnSpPr/>
          <p:nvPr/>
        </p:nvCxnSpPr>
        <p:spPr>
          <a:xfrm flipH="1" rot="10800000">
            <a:off x="5639309" y="1747882"/>
            <a:ext cx="1800" cy="61800"/>
          </a:xfrm>
          <a:prstGeom prst="straightConnector1">
            <a:avLst/>
          </a:prstGeom>
          <a:noFill/>
          <a:ln cap="flat" cmpd="sng" w="9525">
            <a:solidFill>
              <a:srgbClr val="000000"/>
            </a:solidFill>
            <a:prstDash val="solid"/>
            <a:round/>
            <a:headEnd len="med" w="med" type="none"/>
            <a:tailEnd len="med" w="med" type="none"/>
          </a:ln>
        </p:spPr>
      </p:cxnSp>
      <p:sp>
        <p:nvSpPr>
          <p:cNvPr id="1130" name="Google Shape;1130;p36"/>
          <p:cNvSpPr/>
          <p:nvPr/>
        </p:nvSpPr>
        <p:spPr>
          <a:xfrm>
            <a:off x="5459053" y="1594119"/>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131" name="Google Shape;1131;p36"/>
          <p:cNvSpPr/>
          <p:nvPr/>
        </p:nvSpPr>
        <p:spPr>
          <a:xfrm>
            <a:off x="3449928" y="1556795"/>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PC</a:t>
            </a:r>
            <a:endParaRPr sz="1000"/>
          </a:p>
        </p:txBody>
      </p:sp>
      <p:sp>
        <p:nvSpPr>
          <p:cNvPr id="1132" name="Google Shape;1132;p36"/>
          <p:cNvSpPr/>
          <p:nvPr/>
        </p:nvSpPr>
        <p:spPr>
          <a:xfrm rot="-8566">
            <a:off x="5810243" y="1968082"/>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6" name="Shape 1136"/>
        <p:cNvGrpSpPr/>
        <p:nvPr/>
      </p:nvGrpSpPr>
      <p:grpSpPr>
        <a:xfrm>
          <a:off x="0" y="0"/>
          <a:ext cx="0" cy="0"/>
          <a:chOff x="0" y="0"/>
          <a:chExt cx="0" cy="0"/>
        </a:xfrm>
      </p:grpSpPr>
      <p:sp>
        <p:nvSpPr>
          <p:cNvPr id="1137" name="Google Shape;1137;p37"/>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Instruction Fetch</a:t>
            </a:r>
            <a:endParaRPr>
              <a:solidFill>
                <a:srgbClr val="0B5394"/>
              </a:solidFill>
            </a:endParaRPr>
          </a:p>
        </p:txBody>
      </p:sp>
      <p:sp>
        <p:nvSpPr>
          <p:cNvPr id="1139" name="Google Shape;1139;p37"/>
          <p:cNvSpPr txBox="1"/>
          <p:nvPr>
            <p:ph idx="1" type="body"/>
          </p:nvPr>
        </p:nvSpPr>
        <p:spPr>
          <a:xfrm>
            <a:off x="345125" y="1152475"/>
            <a:ext cx="7948200" cy="4641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Instruction fetch:</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
        <p:nvSpPr>
          <p:cNvPr id="1140" name="Google Shape;1140;p37"/>
          <p:cNvSpPr txBox="1"/>
          <p:nvPr/>
        </p:nvSpPr>
        <p:spPr>
          <a:xfrm>
            <a:off x="2052471" y="2011538"/>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1141" name="Google Shape;1141;p37"/>
          <p:cNvSpPr txBox="1"/>
          <p:nvPr/>
        </p:nvSpPr>
        <p:spPr>
          <a:xfrm>
            <a:off x="2052471" y="2337050"/>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142" name="Google Shape;1142;p37"/>
          <p:cNvSpPr txBox="1"/>
          <p:nvPr/>
        </p:nvSpPr>
        <p:spPr>
          <a:xfrm>
            <a:off x="2052471" y="2670425"/>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143" name="Google Shape;1143;p37"/>
          <p:cNvSpPr txBox="1"/>
          <p:nvPr/>
        </p:nvSpPr>
        <p:spPr>
          <a:xfrm>
            <a:off x="2052471" y="3189058"/>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144" name="Google Shape;1144;p37"/>
          <p:cNvSpPr txBox="1"/>
          <p:nvPr/>
        </p:nvSpPr>
        <p:spPr>
          <a:xfrm>
            <a:off x="2052471" y="3529337"/>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145" name="Google Shape;1145;p37"/>
          <p:cNvSpPr txBox="1"/>
          <p:nvPr/>
        </p:nvSpPr>
        <p:spPr>
          <a:xfrm>
            <a:off x="6565659" y="2374447"/>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146" name="Google Shape;1146;p37"/>
          <p:cNvSpPr txBox="1"/>
          <p:nvPr/>
        </p:nvSpPr>
        <p:spPr>
          <a:xfrm>
            <a:off x="6565659" y="2699959"/>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1147" name="Google Shape;1147;p37"/>
          <p:cNvSpPr txBox="1"/>
          <p:nvPr/>
        </p:nvSpPr>
        <p:spPr>
          <a:xfrm>
            <a:off x="6565659" y="3223834"/>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148" name="Google Shape;1148;p37"/>
          <p:cNvSpPr txBox="1"/>
          <p:nvPr/>
        </p:nvSpPr>
        <p:spPr>
          <a:xfrm>
            <a:off x="6565659" y="3551967"/>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149" name="Google Shape;1149;p37"/>
          <p:cNvSpPr txBox="1"/>
          <p:nvPr/>
        </p:nvSpPr>
        <p:spPr>
          <a:xfrm>
            <a:off x="6565659" y="3873196"/>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150" name="Google Shape;1150;p37"/>
          <p:cNvSpPr txBox="1"/>
          <p:nvPr/>
        </p:nvSpPr>
        <p:spPr>
          <a:xfrm>
            <a:off x="6565659" y="2006296"/>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cxnSp>
        <p:nvCxnSpPr>
          <p:cNvPr id="1151" name="Google Shape;1151;p37"/>
          <p:cNvCxnSpPr/>
          <p:nvPr/>
        </p:nvCxnSpPr>
        <p:spPr>
          <a:xfrm flipH="1" rot="10800000">
            <a:off x="4855660" y="3761303"/>
            <a:ext cx="451200" cy="662100"/>
          </a:xfrm>
          <a:prstGeom prst="straightConnector1">
            <a:avLst/>
          </a:prstGeom>
          <a:noFill/>
          <a:ln cap="flat" cmpd="sng" w="9525">
            <a:solidFill>
              <a:srgbClr val="000000"/>
            </a:solidFill>
            <a:prstDash val="solid"/>
            <a:round/>
            <a:headEnd len="med" w="med" type="none"/>
            <a:tailEnd len="med" w="med" type="none"/>
          </a:ln>
        </p:spPr>
      </p:cxnSp>
      <p:cxnSp>
        <p:nvCxnSpPr>
          <p:cNvPr id="1152" name="Google Shape;1152;p37"/>
          <p:cNvCxnSpPr/>
          <p:nvPr/>
        </p:nvCxnSpPr>
        <p:spPr>
          <a:xfrm>
            <a:off x="4769474" y="3761449"/>
            <a:ext cx="537300" cy="0"/>
          </a:xfrm>
          <a:prstGeom prst="straightConnector1">
            <a:avLst/>
          </a:prstGeom>
          <a:noFill/>
          <a:ln cap="flat" cmpd="sng" w="9525">
            <a:solidFill>
              <a:srgbClr val="000000"/>
            </a:solidFill>
            <a:prstDash val="solid"/>
            <a:round/>
            <a:headEnd len="med" w="med" type="none"/>
            <a:tailEnd len="med" w="med" type="none"/>
          </a:ln>
        </p:spPr>
      </p:cxnSp>
      <p:cxnSp>
        <p:nvCxnSpPr>
          <p:cNvPr id="1153" name="Google Shape;1153;p37"/>
          <p:cNvCxnSpPr/>
          <p:nvPr/>
        </p:nvCxnSpPr>
        <p:spPr>
          <a:xfrm>
            <a:off x="3460424" y="3761449"/>
            <a:ext cx="537300" cy="0"/>
          </a:xfrm>
          <a:prstGeom prst="straightConnector1">
            <a:avLst/>
          </a:prstGeom>
          <a:noFill/>
          <a:ln cap="flat" cmpd="sng" w="9525">
            <a:solidFill>
              <a:srgbClr val="000000"/>
            </a:solidFill>
            <a:prstDash val="solid"/>
            <a:round/>
            <a:headEnd len="med" w="med" type="none"/>
            <a:tailEnd len="med" w="med" type="none"/>
          </a:ln>
        </p:spPr>
      </p:cxnSp>
      <p:cxnSp>
        <p:nvCxnSpPr>
          <p:cNvPr id="1154" name="Google Shape;1154;p37"/>
          <p:cNvCxnSpPr/>
          <p:nvPr/>
        </p:nvCxnSpPr>
        <p:spPr>
          <a:xfrm rot="10800000">
            <a:off x="3997697" y="3761421"/>
            <a:ext cx="102900" cy="156900"/>
          </a:xfrm>
          <a:prstGeom prst="straightConnector1">
            <a:avLst/>
          </a:prstGeom>
          <a:noFill/>
          <a:ln cap="flat" cmpd="sng" w="9525">
            <a:solidFill>
              <a:srgbClr val="000000"/>
            </a:solidFill>
            <a:prstDash val="solid"/>
            <a:round/>
            <a:headEnd len="med" w="med" type="none"/>
            <a:tailEnd len="med" w="med" type="none"/>
          </a:ln>
        </p:spPr>
      </p:cxnSp>
      <p:cxnSp>
        <p:nvCxnSpPr>
          <p:cNvPr id="1155" name="Google Shape;1155;p37"/>
          <p:cNvCxnSpPr/>
          <p:nvPr/>
        </p:nvCxnSpPr>
        <p:spPr>
          <a:xfrm flipH="1" rot="10800000">
            <a:off x="4670707" y="3761421"/>
            <a:ext cx="102900" cy="156900"/>
          </a:xfrm>
          <a:prstGeom prst="straightConnector1">
            <a:avLst/>
          </a:prstGeom>
          <a:noFill/>
          <a:ln cap="flat" cmpd="sng" w="9525">
            <a:solidFill>
              <a:srgbClr val="000000"/>
            </a:solidFill>
            <a:prstDash val="solid"/>
            <a:round/>
            <a:headEnd len="med" w="med" type="none"/>
            <a:tailEnd len="med" w="med" type="none"/>
          </a:ln>
        </p:spPr>
      </p:cxnSp>
      <p:cxnSp>
        <p:nvCxnSpPr>
          <p:cNvPr id="1156" name="Google Shape;1156;p37"/>
          <p:cNvCxnSpPr/>
          <p:nvPr/>
        </p:nvCxnSpPr>
        <p:spPr>
          <a:xfrm rot="10800000">
            <a:off x="3460567" y="3761303"/>
            <a:ext cx="451200" cy="662100"/>
          </a:xfrm>
          <a:prstGeom prst="straightConnector1">
            <a:avLst/>
          </a:prstGeom>
          <a:noFill/>
          <a:ln cap="flat" cmpd="sng" w="9525">
            <a:solidFill>
              <a:srgbClr val="000000"/>
            </a:solidFill>
            <a:prstDash val="solid"/>
            <a:round/>
            <a:headEnd len="med" w="med" type="none"/>
            <a:tailEnd len="med" w="med" type="none"/>
          </a:ln>
        </p:spPr>
      </p:cxnSp>
      <p:cxnSp>
        <p:nvCxnSpPr>
          <p:cNvPr id="1157" name="Google Shape;1157;p37"/>
          <p:cNvCxnSpPr/>
          <p:nvPr/>
        </p:nvCxnSpPr>
        <p:spPr>
          <a:xfrm>
            <a:off x="3911767" y="4423403"/>
            <a:ext cx="942300" cy="3900"/>
          </a:xfrm>
          <a:prstGeom prst="straightConnector1">
            <a:avLst/>
          </a:prstGeom>
          <a:noFill/>
          <a:ln cap="flat" cmpd="sng" w="9525">
            <a:solidFill>
              <a:srgbClr val="000000"/>
            </a:solidFill>
            <a:prstDash val="solid"/>
            <a:round/>
            <a:headEnd len="med" w="med" type="none"/>
            <a:tailEnd len="med" w="med" type="none"/>
          </a:ln>
        </p:spPr>
      </p:cxnSp>
      <p:cxnSp>
        <p:nvCxnSpPr>
          <p:cNvPr id="1158" name="Google Shape;1158;p37"/>
          <p:cNvCxnSpPr/>
          <p:nvPr/>
        </p:nvCxnSpPr>
        <p:spPr>
          <a:xfrm rot="10800000">
            <a:off x="4101907" y="3915321"/>
            <a:ext cx="568800" cy="3000"/>
          </a:xfrm>
          <a:prstGeom prst="straightConnector1">
            <a:avLst/>
          </a:prstGeom>
          <a:noFill/>
          <a:ln cap="flat" cmpd="sng" w="9525">
            <a:solidFill>
              <a:srgbClr val="000000"/>
            </a:solidFill>
            <a:prstDash val="solid"/>
            <a:round/>
            <a:headEnd len="med" w="med" type="none"/>
            <a:tailEnd len="med" w="med" type="none"/>
          </a:ln>
        </p:spPr>
      </p:cxnSp>
      <p:sp>
        <p:nvSpPr>
          <p:cNvPr id="1159" name="Google Shape;1159;p37"/>
          <p:cNvSpPr txBox="1"/>
          <p:nvPr/>
        </p:nvSpPr>
        <p:spPr>
          <a:xfrm>
            <a:off x="4101954" y="4023140"/>
            <a:ext cx="563400" cy="2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ALU</a:t>
            </a:r>
            <a:endParaRPr/>
          </a:p>
        </p:txBody>
      </p:sp>
      <p:cxnSp>
        <p:nvCxnSpPr>
          <p:cNvPr id="1160" name="Google Shape;1160;p37"/>
          <p:cNvCxnSpPr/>
          <p:nvPr/>
        </p:nvCxnSpPr>
        <p:spPr>
          <a:xfrm>
            <a:off x="2559275" y="1645100"/>
            <a:ext cx="3300" cy="2939700"/>
          </a:xfrm>
          <a:prstGeom prst="straightConnector1">
            <a:avLst/>
          </a:prstGeom>
          <a:noFill/>
          <a:ln cap="flat" cmpd="sng" w="9525">
            <a:solidFill>
              <a:srgbClr val="000000"/>
            </a:solidFill>
            <a:prstDash val="solid"/>
            <a:round/>
            <a:headEnd len="med" w="med" type="none"/>
            <a:tailEnd len="med" w="med" type="none"/>
          </a:ln>
        </p:spPr>
      </p:cxnSp>
      <p:cxnSp>
        <p:nvCxnSpPr>
          <p:cNvPr id="1161" name="Google Shape;1161;p37"/>
          <p:cNvCxnSpPr/>
          <p:nvPr/>
        </p:nvCxnSpPr>
        <p:spPr>
          <a:xfrm rot="10800000">
            <a:off x="2558394" y="4584200"/>
            <a:ext cx="1827000" cy="6600"/>
          </a:xfrm>
          <a:prstGeom prst="straightConnector1">
            <a:avLst/>
          </a:prstGeom>
          <a:noFill/>
          <a:ln cap="flat" cmpd="sng" w="9525">
            <a:solidFill>
              <a:srgbClr val="000000"/>
            </a:solidFill>
            <a:prstDash val="solid"/>
            <a:round/>
            <a:headEnd len="med" w="med" type="none"/>
            <a:tailEnd len="med" w="med" type="none"/>
          </a:ln>
        </p:spPr>
      </p:cxnSp>
      <p:cxnSp>
        <p:nvCxnSpPr>
          <p:cNvPr id="1162" name="Google Shape;1162;p37"/>
          <p:cNvCxnSpPr/>
          <p:nvPr/>
        </p:nvCxnSpPr>
        <p:spPr>
          <a:xfrm rot="10800000">
            <a:off x="2654754" y="4493695"/>
            <a:ext cx="1729800" cy="7200"/>
          </a:xfrm>
          <a:prstGeom prst="straightConnector1">
            <a:avLst/>
          </a:prstGeom>
          <a:noFill/>
          <a:ln cap="flat" cmpd="sng" w="9525">
            <a:solidFill>
              <a:srgbClr val="000000"/>
            </a:solidFill>
            <a:prstDash val="solid"/>
            <a:round/>
            <a:headEnd len="med" w="med" type="none"/>
            <a:tailEnd len="med" w="med" type="none"/>
          </a:ln>
        </p:spPr>
      </p:cxnSp>
      <p:cxnSp>
        <p:nvCxnSpPr>
          <p:cNvPr id="1163" name="Google Shape;1163;p37"/>
          <p:cNvCxnSpPr/>
          <p:nvPr/>
        </p:nvCxnSpPr>
        <p:spPr>
          <a:xfrm flipH="1">
            <a:off x="2658750" y="1776475"/>
            <a:ext cx="11700" cy="2716800"/>
          </a:xfrm>
          <a:prstGeom prst="straightConnector1">
            <a:avLst/>
          </a:prstGeom>
          <a:noFill/>
          <a:ln cap="flat" cmpd="sng" w="9525">
            <a:solidFill>
              <a:srgbClr val="000000"/>
            </a:solidFill>
            <a:prstDash val="solid"/>
            <a:round/>
            <a:headEnd len="med" w="med" type="none"/>
            <a:tailEnd len="med" w="med" type="none"/>
          </a:ln>
        </p:spPr>
      </p:cxnSp>
      <p:cxnSp>
        <p:nvCxnSpPr>
          <p:cNvPr id="1164" name="Google Shape;1164;p37"/>
          <p:cNvCxnSpPr/>
          <p:nvPr/>
        </p:nvCxnSpPr>
        <p:spPr>
          <a:xfrm flipH="1">
            <a:off x="2656710" y="392797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165" name="Google Shape;1165;p37"/>
          <p:cNvCxnSpPr/>
          <p:nvPr/>
        </p:nvCxnSpPr>
        <p:spPr>
          <a:xfrm flipH="1">
            <a:off x="2559482" y="163620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166" name="Google Shape;1166;p37"/>
          <p:cNvCxnSpPr/>
          <p:nvPr/>
        </p:nvCxnSpPr>
        <p:spPr>
          <a:xfrm flipH="1">
            <a:off x="2657736" y="2068357"/>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167" name="Google Shape;1167;p37"/>
          <p:cNvCxnSpPr/>
          <p:nvPr/>
        </p:nvCxnSpPr>
        <p:spPr>
          <a:xfrm flipH="1">
            <a:off x="6200275" y="1618300"/>
            <a:ext cx="2400" cy="2966400"/>
          </a:xfrm>
          <a:prstGeom prst="straightConnector1">
            <a:avLst/>
          </a:prstGeom>
          <a:noFill/>
          <a:ln cap="flat" cmpd="sng" w="9525">
            <a:solidFill>
              <a:srgbClr val="000000"/>
            </a:solidFill>
            <a:prstDash val="solid"/>
            <a:round/>
            <a:headEnd len="med" w="med" type="none"/>
            <a:tailEnd len="med" w="med" type="none"/>
          </a:ln>
        </p:spPr>
      </p:cxnSp>
      <p:cxnSp>
        <p:nvCxnSpPr>
          <p:cNvPr id="1168" name="Google Shape;1168;p37"/>
          <p:cNvCxnSpPr/>
          <p:nvPr/>
        </p:nvCxnSpPr>
        <p:spPr>
          <a:xfrm flipH="1" rot="10800000">
            <a:off x="4377472" y="4584200"/>
            <a:ext cx="1827000" cy="6600"/>
          </a:xfrm>
          <a:prstGeom prst="straightConnector1">
            <a:avLst/>
          </a:prstGeom>
          <a:noFill/>
          <a:ln cap="flat" cmpd="sng" w="9525">
            <a:solidFill>
              <a:srgbClr val="000000"/>
            </a:solidFill>
            <a:prstDash val="solid"/>
            <a:round/>
            <a:headEnd len="med" w="med" type="none"/>
            <a:tailEnd len="med" w="med" type="none"/>
          </a:ln>
        </p:spPr>
      </p:cxnSp>
      <p:cxnSp>
        <p:nvCxnSpPr>
          <p:cNvPr id="1169" name="Google Shape;1169;p37"/>
          <p:cNvCxnSpPr/>
          <p:nvPr/>
        </p:nvCxnSpPr>
        <p:spPr>
          <a:xfrm flipH="1" rot="10800000">
            <a:off x="4378312" y="4493695"/>
            <a:ext cx="1729800" cy="7200"/>
          </a:xfrm>
          <a:prstGeom prst="straightConnector1">
            <a:avLst/>
          </a:prstGeom>
          <a:noFill/>
          <a:ln cap="flat" cmpd="sng" w="9525">
            <a:solidFill>
              <a:srgbClr val="000000"/>
            </a:solidFill>
            <a:prstDash val="solid"/>
            <a:round/>
            <a:headEnd len="med" w="med" type="none"/>
            <a:tailEnd len="med" w="med" type="none"/>
          </a:ln>
        </p:spPr>
      </p:cxnSp>
      <p:cxnSp>
        <p:nvCxnSpPr>
          <p:cNvPr id="1170" name="Google Shape;1170;p37"/>
          <p:cNvCxnSpPr/>
          <p:nvPr/>
        </p:nvCxnSpPr>
        <p:spPr>
          <a:xfrm>
            <a:off x="6102675" y="1732600"/>
            <a:ext cx="1200" cy="2760600"/>
          </a:xfrm>
          <a:prstGeom prst="straightConnector1">
            <a:avLst/>
          </a:prstGeom>
          <a:noFill/>
          <a:ln cap="flat" cmpd="sng" w="9525">
            <a:solidFill>
              <a:srgbClr val="000000"/>
            </a:solidFill>
            <a:prstDash val="solid"/>
            <a:round/>
            <a:headEnd len="med" w="med" type="none"/>
            <a:tailEnd len="med" w="med" type="none"/>
          </a:ln>
        </p:spPr>
      </p:cxnSp>
      <p:cxnSp>
        <p:nvCxnSpPr>
          <p:cNvPr id="1171" name="Google Shape;1171;p37"/>
          <p:cNvCxnSpPr/>
          <p:nvPr/>
        </p:nvCxnSpPr>
        <p:spPr>
          <a:xfrm>
            <a:off x="5116156" y="392797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172" name="Google Shape;1172;p37"/>
          <p:cNvCxnSpPr/>
          <p:nvPr/>
        </p:nvCxnSpPr>
        <p:spPr>
          <a:xfrm>
            <a:off x="5213384" y="1961219"/>
            <a:ext cx="894000" cy="4800"/>
          </a:xfrm>
          <a:prstGeom prst="straightConnector1">
            <a:avLst/>
          </a:prstGeom>
          <a:noFill/>
          <a:ln cap="flat" cmpd="sng" w="9525">
            <a:solidFill>
              <a:srgbClr val="000000"/>
            </a:solidFill>
            <a:prstDash val="solid"/>
            <a:round/>
            <a:headEnd len="med" w="med" type="none"/>
            <a:tailEnd len="med" w="med" type="none"/>
          </a:ln>
        </p:spPr>
      </p:cxnSp>
      <p:cxnSp>
        <p:nvCxnSpPr>
          <p:cNvPr id="1173" name="Google Shape;1173;p37"/>
          <p:cNvCxnSpPr/>
          <p:nvPr/>
        </p:nvCxnSpPr>
        <p:spPr>
          <a:xfrm>
            <a:off x="5115130" y="2068357"/>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174" name="Google Shape;1174;p37"/>
          <p:cNvCxnSpPr/>
          <p:nvPr/>
        </p:nvCxnSpPr>
        <p:spPr>
          <a:xfrm>
            <a:off x="5639365" y="2152538"/>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175" name="Google Shape;1175;p37"/>
          <p:cNvCxnSpPr/>
          <p:nvPr/>
        </p:nvCxnSpPr>
        <p:spPr>
          <a:xfrm flipH="1" rot="10800000">
            <a:off x="5639309" y="2090782"/>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1176" name="Google Shape;1176;p37"/>
          <p:cNvCxnSpPr/>
          <p:nvPr/>
        </p:nvCxnSpPr>
        <p:spPr>
          <a:xfrm>
            <a:off x="5639365" y="251340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177" name="Google Shape;1177;p37"/>
          <p:cNvCxnSpPr/>
          <p:nvPr/>
        </p:nvCxnSpPr>
        <p:spPr>
          <a:xfrm flipH="1" rot="10800000">
            <a:off x="5639309" y="2451653"/>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1178" name="Google Shape;1178;p37"/>
          <p:cNvCxnSpPr/>
          <p:nvPr/>
        </p:nvCxnSpPr>
        <p:spPr>
          <a:xfrm>
            <a:off x="5639365" y="2830132"/>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179" name="Google Shape;1179;p37"/>
          <p:cNvCxnSpPr/>
          <p:nvPr/>
        </p:nvCxnSpPr>
        <p:spPr>
          <a:xfrm flipH="1" rot="10800000">
            <a:off x="5639309" y="2768376"/>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1180" name="Google Shape;1180;p37"/>
          <p:cNvCxnSpPr/>
          <p:nvPr/>
        </p:nvCxnSpPr>
        <p:spPr>
          <a:xfrm>
            <a:off x="5639365" y="3369002"/>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181" name="Google Shape;1181;p37"/>
          <p:cNvCxnSpPr/>
          <p:nvPr/>
        </p:nvCxnSpPr>
        <p:spPr>
          <a:xfrm flipH="1" rot="10800000">
            <a:off x="5639309" y="3307246"/>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1182" name="Google Shape;1182;p37"/>
          <p:cNvCxnSpPr/>
          <p:nvPr/>
        </p:nvCxnSpPr>
        <p:spPr>
          <a:xfrm>
            <a:off x="5639365" y="370308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183" name="Google Shape;1183;p37"/>
          <p:cNvCxnSpPr/>
          <p:nvPr/>
        </p:nvCxnSpPr>
        <p:spPr>
          <a:xfrm flipH="1" rot="10800000">
            <a:off x="5639309" y="3641332"/>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1184" name="Google Shape;1184;p37"/>
          <p:cNvCxnSpPr/>
          <p:nvPr/>
        </p:nvCxnSpPr>
        <p:spPr>
          <a:xfrm>
            <a:off x="5639365" y="4023638"/>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185" name="Google Shape;1185;p37"/>
          <p:cNvCxnSpPr/>
          <p:nvPr/>
        </p:nvCxnSpPr>
        <p:spPr>
          <a:xfrm flipH="1" rot="10800000">
            <a:off x="5639309" y="3961882"/>
            <a:ext cx="1800" cy="61800"/>
          </a:xfrm>
          <a:prstGeom prst="straightConnector1">
            <a:avLst/>
          </a:prstGeom>
          <a:noFill/>
          <a:ln cap="flat" cmpd="sng" w="9525">
            <a:solidFill>
              <a:srgbClr val="000000"/>
            </a:solidFill>
            <a:prstDash val="solid"/>
            <a:round/>
            <a:headEnd len="med" w="med" type="none"/>
            <a:tailEnd len="med" w="med" type="none"/>
          </a:ln>
        </p:spPr>
      </p:cxnSp>
      <p:cxnSp>
        <p:nvCxnSpPr>
          <p:cNvPr id="1186" name="Google Shape;1186;p37"/>
          <p:cNvCxnSpPr/>
          <p:nvPr/>
        </p:nvCxnSpPr>
        <p:spPr>
          <a:xfrm flipH="1">
            <a:off x="2656787" y="3824961"/>
            <a:ext cx="924300" cy="600"/>
          </a:xfrm>
          <a:prstGeom prst="straightConnector1">
            <a:avLst/>
          </a:prstGeom>
          <a:noFill/>
          <a:ln cap="flat" cmpd="sng" w="9525">
            <a:solidFill>
              <a:srgbClr val="000000"/>
            </a:solidFill>
            <a:prstDash val="solid"/>
            <a:round/>
            <a:headEnd len="med" w="med" type="none"/>
            <a:tailEnd len="med" w="med" type="none"/>
          </a:ln>
        </p:spPr>
      </p:cxnSp>
      <p:sp>
        <p:nvSpPr>
          <p:cNvPr id="1187" name="Google Shape;1187;p37"/>
          <p:cNvSpPr/>
          <p:nvPr/>
        </p:nvSpPr>
        <p:spPr>
          <a:xfrm rot="3337831">
            <a:off x="3465599" y="3893003"/>
            <a:ext cx="343827" cy="8849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7"/>
          <p:cNvSpPr/>
          <p:nvPr/>
        </p:nvSpPr>
        <p:spPr>
          <a:xfrm rot="-8566">
            <a:off x="2599173" y="383073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7"/>
          <p:cNvSpPr/>
          <p:nvPr/>
        </p:nvSpPr>
        <p:spPr>
          <a:xfrm rot="-8566">
            <a:off x="5810243" y="3828824"/>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0" name="Google Shape;1190;p37"/>
          <p:cNvCxnSpPr/>
          <p:nvPr/>
        </p:nvCxnSpPr>
        <p:spPr>
          <a:xfrm>
            <a:off x="5204456" y="3821125"/>
            <a:ext cx="901500" cy="4200"/>
          </a:xfrm>
          <a:prstGeom prst="straightConnector1">
            <a:avLst/>
          </a:prstGeom>
          <a:noFill/>
          <a:ln cap="flat" cmpd="sng" w="9525">
            <a:solidFill>
              <a:srgbClr val="000000"/>
            </a:solidFill>
            <a:prstDash val="solid"/>
            <a:round/>
            <a:headEnd len="med" w="med" type="none"/>
            <a:tailEnd len="med" w="med" type="none"/>
          </a:ln>
        </p:spPr>
      </p:cxnSp>
      <p:sp>
        <p:nvSpPr>
          <p:cNvPr id="1191" name="Google Shape;1191;p37"/>
          <p:cNvSpPr/>
          <p:nvPr/>
        </p:nvSpPr>
        <p:spPr>
          <a:xfrm flipH="1" rot="-3326249">
            <a:off x="4964420" y="3894099"/>
            <a:ext cx="344259" cy="82474"/>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2" name="Google Shape;1192;p37"/>
          <p:cNvCxnSpPr/>
          <p:nvPr/>
        </p:nvCxnSpPr>
        <p:spPr>
          <a:xfrm flipH="1">
            <a:off x="2656710" y="3622735"/>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193" name="Google Shape;1193;p37"/>
          <p:cNvCxnSpPr/>
          <p:nvPr/>
        </p:nvCxnSpPr>
        <p:spPr>
          <a:xfrm flipH="1">
            <a:off x="2656787" y="3519717"/>
            <a:ext cx="924300" cy="600"/>
          </a:xfrm>
          <a:prstGeom prst="straightConnector1">
            <a:avLst/>
          </a:prstGeom>
          <a:noFill/>
          <a:ln cap="flat" cmpd="sng" w="9525">
            <a:solidFill>
              <a:srgbClr val="000000"/>
            </a:solidFill>
            <a:prstDash val="solid"/>
            <a:round/>
            <a:headEnd len="med" w="med" type="none"/>
            <a:tailEnd len="med" w="med" type="none"/>
          </a:ln>
        </p:spPr>
      </p:cxnSp>
      <p:sp>
        <p:nvSpPr>
          <p:cNvPr id="1194" name="Google Shape;1194;p37"/>
          <p:cNvSpPr/>
          <p:nvPr/>
        </p:nvSpPr>
        <p:spPr>
          <a:xfrm rot="-8566">
            <a:off x="2599173" y="3524626"/>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5" name="Google Shape;1195;p37"/>
          <p:cNvCxnSpPr/>
          <p:nvPr/>
        </p:nvCxnSpPr>
        <p:spPr>
          <a:xfrm flipH="1">
            <a:off x="2656710" y="3286735"/>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196" name="Google Shape;1196;p37"/>
          <p:cNvCxnSpPr/>
          <p:nvPr/>
        </p:nvCxnSpPr>
        <p:spPr>
          <a:xfrm flipH="1">
            <a:off x="2656787" y="3183718"/>
            <a:ext cx="924300" cy="600"/>
          </a:xfrm>
          <a:prstGeom prst="straightConnector1">
            <a:avLst/>
          </a:prstGeom>
          <a:noFill/>
          <a:ln cap="flat" cmpd="sng" w="9525">
            <a:solidFill>
              <a:srgbClr val="000000"/>
            </a:solidFill>
            <a:prstDash val="solid"/>
            <a:round/>
            <a:headEnd len="med" w="med" type="none"/>
            <a:tailEnd len="med" w="med" type="none"/>
          </a:ln>
        </p:spPr>
      </p:cxnSp>
      <p:sp>
        <p:nvSpPr>
          <p:cNvPr id="1197" name="Google Shape;1197;p37"/>
          <p:cNvSpPr/>
          <p:nvPr/>
        </p:nvSpPr>
        <p:spPr>
          <a:xfrm rot="-8566">
            <a:off x="2599173" y="318862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8" name="Google Shape;1198;p37"/>
          <p:cNvCxnSpPr/>
          <p:nvPr/>
        </p:nvCxnSpPr>
        <p:spPr>
          <a:xfrm flipH="1">
            <a:off x="2656710" y="2755518"/>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199" name="Google Shape;1199;p37"/>
          <p:cNvCxnSpPr/>
          <p:nvPr/>
        </p:nvCxnSpPr>
        <p:spPr>
          <a:xfrm flipH="1">
            <a:off x="2656787" y="2652500"/>
            <a:ext cx="924300" cy="600"/>
          </a:xfrm>
          <a:prstGeom prst="straightConnector1">
            <a:avLst/>
          </a:prstGeom>
          <a:noFill/>
          <a:ln cap="flat" cmpd="sng" w="9525">
            <a:solidFill>
              <a:srgbClr val="000000"/>
            </a:solidFill>
            <a:prstDash val="solid"/>
            <a:round/>
            <a:headEnd len="med" w="med" type="none"/>
            <a:tailEnd len="med" w="med" type="none"/>
          </a:ln>
        </p:spPr>
      </p:cxnSp>
      <p:sp>
        <p:nvSpPr>
          <p:cNvPr id="1200" name="Google Shape;1200;p37"/>
          <p:cNvSpPr/>
          <p:nvPr/>
        </p:nvSpPr>
        <p:spPr>
          <a:xfrm rot="-8566">
            <a:off x="2599173" y="2658131"/>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1" name="Google Shape;1201;p37"/>
          <p:cNvCxnSpPr/>
          <p:nvPr/>
        </p:nvCxnSpPr>
        <p:spPr>
          <a:xfrm flipH="1">
            <a:off x="2656710" y="2427315"/>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202" name="Google Shape;1202;p37"/>
          <p:cNvCxnSpPr/>
          <p:nvPr/>
        </p:nvCxnSpPr>
        <p:spPr>
          <a:xfrm flipH="1">
            <a:off x="2656787" y="2324298"/>
            <a:ext cx="924300" cy="600"/>
          </a:xfrm>
          <a:prstGeom prst="straightConnector1">
            <a:avLst/>
          </a:prstGeom>
          <a:noFill/>
          <a:ln cap="flat" cmpd="sng" w="9525">
            <a:solidFill>
              <a:srgbClr val="000000"/>
            </a:solidFill>
            <a:prstDash val="solid"/>
            <a:round/>
            <a:headEnd len="med" w="med" type="none"/>
            <a:tailEnd len="med" w="med" type="none"/>
          </a:ln>
        </p:spPr>
      </p:cxnSp>
      <p:sp>
        <p:nvSpPr>
          <p:cNvPr id="1203" name="Google Shape;1203;p37"/>
          <p:cNvSpPr/>
          <p:nvPr/>
        </p:nvSpPr>
        <p:spPr>
          <a:xfrm rot="-8566">
            <a:off x="2599173" y="2330073"/>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4" name="Google Shape;1204;p37"/>
          <p:cNvCxnSpPr/>
          <p:nvPr/>
        </p:nvCxnSpPr>
        <p:spPr>
          <a:xfrm>
            <a:off x="5116156" y="3607429"/>
            <a:ext cx="990000" cy="4500"/>
          </a:xfrm>
          <a:prstGeom prst="straightConnector1">
            <a:avLst/>
          </a:prstGeom>
          <a:noFill/>
          <a:ln cap="flat" cmpd="sng" w="9525">
            <a:solidFill>
              <a:srgbClr val="000000"/>
            </a:solidFill>
            <a:prstDash val="solid"/>
            <a:round/>
            <a:headEnd len="med" w="med" type="none"/>
            <a:tailEnd len="med" w="med" type="none"/>
          </a:ln>
        </p:spPr>
      </p:cxnSp>
      <p:sp>
        <p:nvSpPr>
          <p:cNvPr id="1205" name="Google Shape;1205;p37"/>
          <p:cNvSpPr/>
          <p:nvPr/>
        </p:nvSpPr>
        <p:spPr>
          <a:xfrm rot="-8566">
            <a:off x="5810243" y="3508274"/>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6" name="Google Shape;1206;p37"/>
          <p:cNvCxnSpPr/>
          <p:nvPr/>
        </p:nvCxnSpPr>
        <p:spPr>
          <a:xfrm>
            <a:off x="5204456" y="3500575"/>
            <a:ext cx="901500" cy="4200"/>
          </a:xfrm>
          <a:prstGeom prst="straightConnector1">
            <a:avLst/>
          </a:prstGeom>
          <a:noFill/>
          <a:ln cap="flat" cmpd="sng" w="9525">
            <a:solidFill>
              <a:srgbClr val="000000"/>
            </a:solidFill>
            <a:prstDash val="solid"/>
            <a:round/>
            <a:headEnd len="med" w="med" type="none"/>
            <a:tailEnd len="med" w="med" type="none"/>
          </a:ln>
        </p:spPr>
      </p:cxnSp>
      <p:cxnSp>
        <p:nvCxnSpPr>
          <p:cNvPr id="1207" name="Google Shape;1207;p37"/>
          <p:cNvCxnSpPr/>
          <p:nvPr/>
        </p:nvCxnSpPr>
        <p:spPr>
          <a:xfrm>
            <a:off x="5116156" y="3279082"/>
            <a:ext cx="990000" cy="4500"/>
          </a:xfrm>
          <a:prstGeom prst="straightConnector1">
            <a:avLst/>
          </a:prstGeom>
          <a:noFill/>
          <a:ln cap="flat" cmpd="sng" w="9525">
            <a:solidFill>
              <a:srgbClr val="000000"/>
            </a:solidFill>
            <a:prstDash val="solid"/>
            <a:round/>
            <a:headEnd len="med" w="med" type="none"/>
            <a:tailEnd len="med" w="med" type="none"/>
          </a:ln>
        </p:spPr>
      </p:cxnSp>
      <p:sp>
        <p:nvSpPr>
          <p:cNvPr id="1208" name="Google Shape;1208;p37"/>
          <p:cNvSpPr/>
          <p:nvPr/>
        </p:nvSpPr>
        <p:spPr>
          <a:xfrm rot="-8566">
            <a:off x="5810243" y="317992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9" name="Google Shape;1209;p37"/>
          <p:cNvCxnSpPr/>
          <p:nvPr/>
        </p:nvCxnSpPr>
        <p:spPr>
          <a:xfrm>
            <a:off x="5204456" y="3172228"/>
            <a:ext cx="901500" cy="4200"/>
          </a:xfrm>
          <a:prstGeom prst="straightConnector1">
            <a:avLst/>
          </a:prstGeom>
          <a:noFill/>
          <a:ln cap="flat" cmpd="sng" w="9525">
            <a:solidFill>
              <a:srgbClr val="000000"/>
            </a:solidFill>
            <a:prstDash val="solid"/>
            <a:round/>
            <a:headEnd len="med" w="med" type="none"/>
            <a:tailEnd len="med" w="med" type="none"/>
          </a:ln>
        </p:spPr>
      </p:cxnSp>
      <p:cxnSp>
        <p:nvCxnSpPr>
          <p:cNvPr id="1210" name="Google Shape;1210;p37"/>
          <p:cNvCxnSpPr/>
          <p:nvPr/>
        </p:nvCxnSpPr>
        <p:spPr>
          <a:xfrm>
            <a:off x="5116156" y="2747865"/>
            <a:ext cx="990000" cy="4500"/>
          </a:xfrm>
          <a:prstGeom prst="straightConnector1">
            <a:avLst/>
          </a:prstGeom>
          <a:noFill/>
          <a:ln cap="flat" cmpd="sng" w="9525">
            <a:solidFill>
              <a:srgbClr val="000000"/>
            </a:solidFill>
            <a:prstDash val="solid"/>
            <a:round/>
            <a:headEnd len="med" w="med" type="none"/>
            <a:tailEnd len="med" w="med" type="none"/>
          </a:ln>
        </p:spPr>
      </p:cxnSp>
      <p:sp>
        <p:nvSpPr>
          <p:cNvPr id="1211" name="Google Shape;1211;p37"/>
          <p:cNvSpPr/>
          <p:nvPr/>
        </p:nvSpPr>
        <p:spPr>
          <a:xfrm rot="-8566">
            <a:off x="5810243" y="2648710"/>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2" name="Google Shape;1212;p37"/>
          <p:cNvCxnSpPr/>
          <p:nvPr/>
        </p:nvCxnSpPr>
        <p:spPr>
          <a:xfrm>
            <a:off x="5204456" y="2641011"/>
            <a:ext cx="901500" cy="4200"/>
          </a:xfrm>
          <a:prstGeom prst="straightConnector1">
            <a:avLst/>
          </a:prstGeom>
          <a:noFill/>
          <a:ln cap="flat" cmpd="sng" w="9525">
            <a:solidFill>
              <a:srgbClr val="000000"/>
            </a:solidFill>
            <a:prstDash val="solid"/>
            <a:round/>
            <a:headEnd len="med" w="med" type="none"/>
            <a:tailEnd len="med" w="med" type="none"/>
          </a:ln>
        </p:spPr>
      </p:cxnSp>
      <p:cxnSp>
        <p:nvCxnSpPr>
          <p:cNvPr id="1213" name="Google Shape;1213;p37"/>
          <p:cNvCxnSpPr/>
          <p:nvPr/>
        </p:nvCxnSpPr>
        <p:spPr>
          <a:xfrm>
            <a:off x="5116156" y="2419663"/>
            <a:ext cx="990000" cy="4500"/>
          </a:xfrm>
          <a:prstGeom prst="straightConnector1">
            <a:avLst/>
          </a:prstGeom>
          <a:noFill/>
          <a:ln cap="flat" cmpd="sng" w="9525">
            <a:solidFill>
              <a:srgbClr val="000000"/>
            </a:solidFill>
            <a:prstDash val="solid"/>
            <a:round/>
            <a:headEnd len="med" w="med" type="none"/>
            <a:tailEnd len="med" w="med" type="none"/>
          </a:ln>
        </p:spPr>
      </p:cxnSp>
      <p:sp>
        <p:nvSpPr>
          <p:cNvPr id="1214" name="Google Shape;1214;p37"/>
          <p:cNvSpPr/>
          <p:nvPr/>
        </p:nvSpPr>
        <p:spPr>
          <a:xfrm rot="-8566">
            <a:off x="5810243" y="2320507"/>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5" name="Google Shape;1215;p37"/>
          <p:cNvCxnSpPr/>
          <p:nvPr/>
        </p:nvCxnSpPr>
        <p:spPr>
          <a:xfrm>
            <a:off x="5204456" y="2312809"/>
            <a:ext cx="901500" cy="4200"/>
          </a:xfrm>
          <a:prstGeom prst="straightConnector1">
            <a:avLst/>
          </a:prstGeom>
          <a:noFill/>
          <a:ln cap="flat" cmpd="sng" w="9525">
            <a:solidFill>
              <a:srgbClr val="000000"/>
            </a:solidFill>
            <a:prstDash val="solid"/>
            <a:round/>
            <a:headEnd len="med" w="med" type="none"/>
            <a:tailEnd len="med" w="med" type="none"/>
          </a:ln>
        </p:spPr>
      </p:cxnSp>
      <p:sp>
        <p:nvSpPr>
          <p:cNvPr id="1216" name="Google Shape;1216;p37"/>
          <p:cNvSpPr/>
          <p:nvPr/>
        </p:nvSpPr>
        <p:spPr>
          <a:xfrm>
            <a:off x="3449928" y="2225722"/>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a:t>
            </a:r>
            <a:endParaRPr sz="1000"/>
          </a:p>
        </p:txBody>
      </p:sp>
      <p:sp>
        <p:nvSpPr>
          <p:cNvPr id="1217" name="Google Shape;1217;p37"/>
          <p:cNvSpPr/>
          <p:nvPr/>
        </p:nvSpPr>
        <p:spPr>
          <a:xfrm>
            <a:off x="3449928" y="2553924"/>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MBR</a:t>
            </a:r>
            <a:endParaRPr sz="1000"/>
          </a:p>
        </p:txBody>
      </p:sp>
      <p:sp>
        <p:nvSpPr>
          <p:cNvPr id="1218" name="Google Shape;1218;p37"/>
          <p:cNvSpPr/>
          <p:nvPr/>
        </p:nvSpPr>
        <p:spPr>
          <a:xfrm>
            <a:off x="3449928" y="3085141"/>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sz="1000"/>
          </a:p>
        </p:txBody>
      </p:sp>
      <p:cxnSp>
        <p:nvCxnSpPr>
          <p:cNvPr id="1219" name="Google Shape;1219;p37"/>
          <p:cNvCxnSpPr/>
          <p:nvPr/>
        </p:nvCxnSpPr>
        <p:spPr>
          <a:xfrm>
            <a:off x="5083001" y="3666940"/>
            <a:ext cx="2100" cy="97500"/>
          </a:xfrm>
          <a:prstGeom prst="straightConnector1">
            <a:avLst/>
          </a:prstGeom>
          <a:noFill/>
          <a:ln cap="flat" cmpd="sng" w="9525">
            <a:solidFill>
              <a:srgbClr val="000000"/>
            </a:solidFill>
            <a:prstDash val="solid"/>
            <a:round/>
            <a:headEnd len="med" w="med" type="none"/>
            <a:tailEnd len="med" w="med" type="none"/>
          </a:ln>
        </p:spPr>
      </p:cxnSp>
      <p:cxnSp>
        <p:nvCxnSpPr>
          <p:cNvPr id="1220" name="Google Shape;1220;p37"/>
          <p:cNvCxnSpPr/>
          <p:nvPr/>
        </p:nvCxnSpPr>
        <p:spPr>
          <a:xfrm>
            <a:off x="4980411" y="3666940"/>
            <a:ext cx="2100" cy="97500"/>
          </a:xfrm>
          <a:prstGeom prst="straightConnector1">
            <a:avLst/>
          </a:prstGeom>
          <a:noFill/>
          <a:ln cap="flat" cmpd="sng" w="9525">
            <a:solidFill>
              <a:srgbClr val="000000"/>
            </a:solidFill>
            <a:prstDash val="solid"/>
            <a:round/>
            <a:headEnd len="med" w="med" type="none"/>
            <a:tailEnd len="med" w="med" type="none"/>
          </a:ln>
        </p:spPr>
      </p:cxnSp>
      <p:sp>
        <p:nvSpPr>
          <p:cNvPr id="1221" name="Google Shape;1221;p37"/>
          <p:cNvSpPr/>
          <p:nvPr/>
        </p:nvSpPr>
        <p:spPr>
          <a:xfrm>
            <a:off x="5459053" y="1937019"/>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222" name="Google Shape;1222;p37"/>
          <p:cNvSpPr/>
          <p:nvPr/>
        </p:nvSpPr>
        <p:spPr>
          <a:xfrm>
            <a:off x="5459053" y="2295399"/>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223" name="Google Shape;1223;p37"/>
          <p:cNvSpPr/>
          <p:nvPr/>
        </p:nvSpPr>
        <p:spPr>
          <a:xfrm>
            <a:off x="5459053" y="2609162"/>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224" name="Google Shape;1224;p37"/>
          <p:cNvSpPr/>
          <p:nvPr/>
        </p:nvSpPr>
        <p:spPr>
          <a:xfrm>
            <a:off x="5459053" y="3154819"/>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225" name="Google Shape;1225;p37"/>
          <p:cNvSpPr/>
          <p:nvPr/>
        </p:nvSpPr>
        <p:spPr>
          <a:xfrm>
            <a:off x="5459053" y="3483166"/>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226" name="Google Shape;1226;p37"/>
          <p:cNvSpPr/>
          <p:nvPr/>
        </p:nvSpPr>
        <p:spPr>
          <a:xfrm>
            <a:off x="5459053" y="3803715"/>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227" name="Google Shape;1227;p37"/>
          <p:cNvSpPr txBox="1"/>
          <p:nvPr/>
        </p:nvSpPr>
        <p:spPr>
          <a:xfrm>
            <a:off x="3386497" y="2001975"/>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228" name="Google Shape;1228;p37"/>
          <p:cNvSpPr txBox="1"/>
          <p:nvPr/>
        </p:nvSpPr>
        <p:spPr>
          <a:xfrm>
            <a:off x="3386497" y="2330319"/>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229" name="Google Shape;1229;p37"/>
          <p:cNvSpPr txBox="1"/>
          <p:nvPr/>
        </p:nvSpPr>
        <p:spPr>
          <a:xfrm>
            <a:off x="3386497" y="2658519"/>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230" name="Google Shape;1230;p37"/>
          <p:cNvSpPr txBox="1"/>
          <p:nvPr/>
        </p:nvSpPr>
        <p:spPr>
          <a:xfrm>
            <a:off x="3386497" y="3189732"/>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cxnSp>
        <p:nvCxnSpPr>
          <p:cNvPr id="1231" name="Google Shape;1231;p37"/>
          <p:cNvCxnSpPr/>
          <p:nvPr/>
        </p:nvCxnSpPr>
        <p:spPr>
          <a:xfrm>
            <a:off x="2244325" y="2138934"/>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1232" name="Google Shape;1232;p37"/>
          <p:cNvCxnSpPr/>
          <p:nvPr/>
        </p:nvCxnSpPr>
        <p:spPr>
          <a:xfrm>
            <a:off x="2244325" y="2478374"/>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1233" name="Google Shape;1233;p37"/>
          <p:cNvCxnSpPr/>
          <p:nvPr/>
        </p:nvCxnSpPr>
        <p:spPr>
          <a:xfrm>
            <a:off x="2244325" y="2806577"/>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1234" name="Google Shape;1234;p37"/>
          <p:cNvCxnSpPr/>
          <p:nvPr/>
        </p:nvCxnSpPr>
        <p:spPr>
          <a:xfrm>
            <a:off x="2244325" y="3337794"/>
            <a:ext cx="1203900" cy="1500"/>
          </a:xfrm>
          <a:prstGeom prst="straightConnector1">
            <a:avLst/>
          </a:prstGeom>
          <a:noFill/>
          <a:ln cap="flat" cmpd="sng" w="9525">
            <a:solidFill>
              <a:srgbClr val="000000"/>
            </a:solidFill>
            <a:prstDash val="solid"/>
            <a:round/>
            <a:headEnd len="med" w="med" type="none"/>
            <a:tailEnd len="med" w="med" type="none"/>
          </a:ln>
        </p:spPr>
      </p:cxnSp>
      <p:cxnSp>
        <p:nvCxnSpPr>
          <p:cNvPr id="1235" name="Google Shape;1235;p37"/>
          <p:cNvCxnSpPr/>
          <p:nvPr/>
        </p:nvCxnSpPr>
        <p:spPr>
          <a:xfrm>
            <a:off x="2244325" y="3666141"/>
            <a:ext cx="1203900" cy="1500"/>
          </a:xfrm>
          <a:prstGeom prst="straightConnector1">
            <a:avLst/>
          </a:prstGeom>
          <a:noFill/>
          <a:ln cap="flat" cmpd="sng" w="9525">
            <a:solidFill>
              <a:srgbClr val="000000"/>
            </a:solidFill>
            <a:prstDash val="solid"/>
            <a:round/>
            <a:headEnd len="med" w="med" type="none"/>
            <a:tailEnd len="med" w="med" type="none"/>
          </a:ln>
        </p:spPr>
      </p:cxnSp>
      <p:sp>
        <p:nvSpPr>
          <p:cNvPr id="1236" name="Google Shape;1236;p37"/>
          <p:cNvSpPr/>
          <p:nvPr/>
        </p:nvSpPr>
        <p:spPr>
          <a:xfrm>
            <a:off x="3449928" y="3413488"/>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sz="1000"/>
          </a:p>
        </p:txBody>
      </p:sp>
      <p:sp>
        <p:nvSpPr>
          <p:cNvPr id="1237" name="Google Shape;1237;p37"/>
          <p:cNvSpPr txBox="1"/>
          <p:nvPr/>
        </p:nvSpPr>
        <p:spPr>
          <a:xfrm>
            <a:off x="3386497" y="3518076"/>
            <a:ext cx="361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238" name="Google Shape;1238;p37"/>
          <p:cNvSpPr txBox="1"/>
          <p:nvPr/>
        </p:nvSpPr>
        <p:spPr>
          <a:xfrm>
            <a:off x="4258602" y="2729219"/>
            <a:ext cx="3429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239" name="Google Shape;1239;p37"/>
          <p:cNvSpPr txBox="1"/>
          <p:nvPr/>
        </p:nvSpPr>
        <p:spPr>
          <a:xfrm>
            <a:off x="82850" y="4690600"/>
            <a:ext cx="39768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Cycle 2</a:t>
            </a:r>
            <a:endParaRPr/>
          </a:p>
        </p:txBody>
      </p:sp>
      <p:cxnSp>
        <p:nvCxnSpPr>
          <p:cNvPr id="1240" name="Google Shape;1240;p37"/>
          <p:cNvCxnSpPr/>
          <p:nvPr/>
        </p:nvCxnSpPr>
        <p:spPr>
          <a:xfrm flipH="1">
            <a:off x="2657736" y="1763557"/>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241" name="Google Shape;1241;p37"/>
          <p:cNvCxnSpPr/>
          <p:nvPr/>
        </p:nvCxnSpPr>
        <p:spPr>
          <a:xfrm flipH="1">
            <a:off x="2656787" y="1962348"/>
            <a:ext cx="924300" cy="600"/>
          </a:xfrm>
          <a:prstGeom prst="straightConnector1">
            <a:avLst/>
          </a:prstGeom>
          <a:noFill/>
          <a:ln cap="flat" cmpd="sng" w="9525">
            <a:solidFill>
              <a:srgbClr val="000000"/>
            </a:solidFill>
            <a:prstDash val="solid"/>
            <a:round/>
            <a:headEnd len="med" w="med" type="none"/>
            <a:tailEnd len="med" w="med" type="none"/>
          </a:ln>
        </p:spPr>
      </p:cxnSp>
      <p:sp>
        <p:nvSpPr>
          <p:cNvPr id="1242" name="Google Shape;1242;p37"/>
          <p:cNvSpPr/>
          <p:nvPr/>
        </p:nvSpPr>
        <p:spPr>
          <a:xfrm rot="-8566">
            <a:off x="2599173" y="1968123"/>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7"/>
          <p:cNvSpPr/>
          <p:nvPr/>
        </p:nvSpPr>
        <p:spPr>
          <a:xfrm>
            <a:off x="3449928" y="1897375"/>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IR</a:t>
            </a:r>
            <a:endParaRPr sz="1000"/>
          </a:p>
        </p:txBody>
      </p:sp>
      <p:sp>
        <p:nvSpPr>
          <p:cNvPr id="1244" name="Google Shape;1244;p37"/>
          <p:cNvSpPr txBox="1"/>
          <p:nvPr/>
        </p:nvSpPr>
        <p:spPr>
          <a:xfrm>
            <a:off x="2052471" y="1687688"/>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cxnSp>
        <p:nvCxnSpPr>
          <p:cNvPr id="1245" name="Google Shape;1245;p37"/>
          <p:cNvCxnSpPr/>
          <p:nvPr/>
        </p:nvCxnSpPr>
        <p:spPr>
          <a:xfrm>
            <a:off x="2244325" y="1815084"/>
            <a:ext cx="1203900" cy="1500"/>
          </a:xfrm>
          <a:prstGeom prst="straightConnector1">
            <a:avLst/>
          </a:prstGeom>
          <a:noFill/>
          <a:ln cap="flat" cmpd="sng" w="9525">
            <a:solidFill>
              <a:srgbClr val="000000"/>
            </a:solidFill>
            <a:prstDash val="solid"/>
            <a:round/>
            <a:headEnd len="med" w="med" type="none"/>
            <a:tailEnd len="med" w="med" type="none"/>
          </a:ln>
        </p:spPr>
      </p:cxnSp>
      <p:sp>
        <p:nvSpPr>
          <p:cNvPr id="1246" name="Google Shape;1246;p37"/>
          <p:cNvSpPr txBox="1"/>
          <p:nvPr/>
        </p:nvSpPr>
        <p:spPr>
          <a:xfrm>
            <a:off x="6565659" y="1663396"/>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cxnSp>
        <p:nvCxnSpPr>
          <p:cNvPr id="1247" name="Google Shape;1247;p37"/>
          <p:cNvCxnSpPr/>
          <p:nvPr/>
        </p:nvCxnSpPr>
        <p:spPr>
          <a:xfrm>
            <a:off x="5213384" y="1618319"/>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248" name="Google Shape;1248;p37"/>
          <p:cNvCxnSpPr/>
          <p:nvPr/>
        </p:nvCxnSpPr>
        <p:spPr>
          <a:xfrm>
            <a:off x="5115130" y="1725457"/>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249" name="Google Shape;1249;p37"/>
          <p:cNvCxnSpPr/>
          <p:nvPr/>
        </p:nvCxnSpPr>
        <p:spPr>
          <a:xfrm>
            <a:off x="5639365" y="1809638"/>
            <a:ext cx="990000" cy="4500"/>
          </a:xfrm>
          <a:prstGeom prst="straightConnector1">
            <a:avLst/>
          </a:prstGeom>
          <a:noFill/>
          <a:ln cap="flat" cmpd="sng" w="9525">
            <a:solidFill>
              <a:srgbClr val="000000"/>
            </a:solidFill>
            <a:prstDash val="solid"/>
            <a:round/>
            <a:headEnd len="med" w="med" type="none"/>
            <a:tailEnd len="med" w="med" type="none"/>
          </a:ln>
        </p:spPr>
      </p:cxnSp>
      <p:cxnSp>
        <p:nvCxnSpPr>
          <p:cNvPr id="1250" name="Google Shape;1250;p37"/>
          <p:cNvCxnSpPr/>
          <p:nvPr/>
        </p:nvCxnSpPr>
        <p:spPr>
          <a:xfrm flipH="1" rot="10800000">
            <a:off x="5639309" y="1747882"/>
            <a:ext cx="1800" cy="61800"/>
          </a:xfrm>
          <a:prstGeom prst="straightConnector1">
            <a:avLst/>
          </a:prstGeom>
          <a:noFill/>
          <a:ln cap="flat" cmpd="sng" w="9525">
            <a:solidFill>
              <a:srgbClr val="000000"/>
            </a:solidFill>
            <a:prstDash val="solid"/>
            <a:round/>
            <a:headEnd len="med" w="med" type="none"/>
            <a:tailEnd len="med" w="med" type="none"/>
          </a:ln>
        </p:spPr>
      </p:cxnSp>
      <p:sp>
        <p:nvSpPr>
          <p:cNvPr id="1251" name="Google Shape;1251;p37"/>
          <p:cNvSpPr/>
          <p:nvPr/>
        </p:nvSpPr>
        <p:spPr>
          <a:xfrm>
            <a:off x="5459053" y="1594119"/>
            <a:ext cx="361200" cy="1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252" name="Google Shape;1252;p37"/>
          <p:cNvSpPr/>
          <p:nvPr/>
        </p:nvSpPr>
        <p:spPr>
          <a:xfrm>
            <a:off x="3449928" y="1556795"/>
            <a:ext cx="1862700" cy="301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PC</a:t>
            </a:r>
            <a:endParaRPr sz="1000"/>
          </a:p>
        </p:txBody>
      </p:sp>
      <p:sp>
        <p:nvSpPr>
          <p:cNvPr id="1253" name="Google Shape;1253;p37"/>
          <p:cNvSpPr/>
          <p:nvPr/>
        </p:nvSpPr>
        <p:spPr>
          <a:xfrm rot="-8566">
            <a:off x="5810243" y="1968082"/>
            <a:ext cx="361201" cy="9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7" name="Shape 1257"/>
        <p:cNvGrpSpPr/>
        <p:nvPr/>
      </p:nvGrpSpPr>
      <p:grpSpPr>
        <a:xfrm>
          <a:off x="0" y="0"/>
          <a:ext cx="0" cy="0"/>
          <a:chOff x="0" y="0"/>
          <a:chExt cx="0" cy="0"/>
        </a:xfrm>
      </p:grpSpPr>
      <p:sp>
        <p:nvSpPr>
          <p:cNvPr id="1258" name="Google Shape;1258;p38"/>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Increment Program Counter</a:t>
            </a:r>
            <a:endParaRPr>
              <a:solidFill>
                <a:srgbClr val="0B5394"/>
              </a:solidFill>
            </a:endParaRPr>
          </a:p>
        </p:txBody>
      </p:sp>
      <p:sp>
        <p:nvSpPr>
          <p:cNvPr id="1260" name="Google Shape;1260;p38"/>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Increment program counter</a:t>
            </a:r>
            <a:r>
              <a:rPr lang="en">
                <a:solidFill>
                  <a:srgbClr val="000000"/>
                </a:solidFill>
              </a:rPr>
              <a:t>:</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cxnSp>
        <p:nvCxnSpPr>
          <p:cNvPr id="1261" name="Google Shape;1261;p38"/>
          <p:cNvCxnSpPr/>
          <p:nvPr/>
        </p:nvCxnSpPr>
        <p:spPr>
          <a:xfrm flipH="1" rot="10800000">
            <a:off x="4777983" y="4021358"/>
            <a:ext cx="412200" cy="702600"/>
          </a:xfrm>
          <a:prstGeom prst="straightConnector1">
            <a:avLst/>
          </a:prstGeom>
          <a:noFill/>
          <a:ln cap="flat" cmpd="sng" w="9525">
            <a:solidFill>
              <a:srgbClr val="000000"/>
            </a:solidFill>
            <a:prstDash val="solid"/>
            <a:round/>
            <a:headEnd len="med" w="med" type="none"/>
            <a:tailEnd len="med" w="med" type="none"/>
          </a:ln>
        </p:spPr>
      </p:cxnSp>
      <p:cxnSp>
        <p:nvCxnSpPr>
          <p:cNvPr id="1262" name="Google Shape;1262;p38"/>
          <p:cNvCxnSpPr/>
          <p:nvPr/>
        </p:nvCxnSpPr>
        <p:spPr>
          <a:xfrm>
            <a:off x="4699277" y="4021489"/>
            <a:ext cx="490800" cy="0"/>
          </a:xfrm>
          <a:prstGeom prst="straightConnector1">
            <a:avLst/>
          </a:prstGeom>
          <a:noFill/>
          <a:ln cap="flat" cmpd="sng" w="9525">
            <a:solidFill>
              <a:srgbClr val="000000"/>
            </a:solidFill>
            <a:prstDash val="solid"/>
            <a:round/>
            <a:headEnd len="med" w="med" type="none"/>
            <a:tailEnd len="med" w="med" type="none"/>
          </a:ln>
        </p:spPr>
      </p:cxnSp>
      <p:cxnSp>
        <p:nvCxnSpPr>
          <p:cNvPr id="1263" name="Google Shape;1263;p38"/>
          <p:cNvCxnSpPr/>
          <p:nvPr/>
        </p:nvCxnSpPr>
        <p:spPr>
          <a:xfrm>
            <a:off x="3503840" y="4021489"/>
            <a:ext cx="490800" cy="0"/>
          </a:xfrm>
          <a:prstGeom prst="straightConnector1">
            <a:avLst/>
          </a:prstGeom>
          <a:noFill/>
          <a:ln cap="flat" cmpd="sng" w="9525">
            <a:solidFill>
              <a:srgbClr val="000000"/>
            </a:solidFill>
            <a:prstDash val="solid"/>
            <a:round/>
            <a:headEnd len="med" w="med" type="none"/>
            <a:tailEnd len="med" w="med" type="none"/>
          </a:ln>
        </p:spPr>
      </p:cxnSp>
      <p:cxnSp>
        <p:nvCxnSpPr>
          <p:cNvPr id="1264" name="Google Shape;1264;p38"/>
          <p:cNvCxnSpPr/>
          <p:nvPr/>
        </p:nvCxnSpPr>
        <p:spPr>
          <a:xfrm rot="10800000">
            <a:off x="3994552" y="4021462"/>
            <a:ext cx="93900" cy="166500"/>
          </a:xfrm>
          <a:prstGeom prst="straightConnector1">
            <a:avLst/>
          </a:prstGeom>
          <a:noFill/>
          <a:ln cap="flat" cmpd="sng" w="9525">
            <a:solidFill>
              <a:srgbClr val="000000"/>
            </a:solidFill>
            <a:prstDash val="solid"/>
            <a:round/>
            <a:headEnd len="med" w="med" type="none"/>
            <a:tailEnd len="med" w="med" type="none"/>
          </a:ln>
        </p:spPr>
      </p:cxnSp>
      <p:cxnSp>
        <p:nvCxnSpPr>
          <p:cNvPr id="1265" name="Google Shape;1265;p38"/>
          <p:cNvCxnSpPr/>
          <p:nvPr/>
        </p:nvCxnSpPr>
        <p:spPr>
          <a:xfrm flipH="1" rot="10800000">
            <a:off x="4609082" y="4021462"/>
            <a:ext cx="93900" cy="166500"/>
          </a:xfrm>
          <a:prstGeom prst="straightConnector1">
            <a:avLst/>
          </a:prstGeom>
          <a:noFill/>
          <a:ln cap="flat" cmpd="sng" w="9525">
            <a:solidFill>
              <a:srgbClr val="000000"/>
            </a:solidFill>
            <a:prstDash val="solid"/>
            <a:round/>
            <a:headEnd len="med" w="med" type="none"/>
            <a:tailEnd len="med" w="med" type="none"/>
          </a:ln>
        </p:spPr>
      </p:cxnSp>
      <p:cxnSp>
        <p:nvCxnSpPr>
          <p:cNvPr id="1266" name="Google Shape;1266;p38"/>
          <p:cNvCxnSpPr/>
          <p:nvPr/>
        </p:nvCxnSpPr>
        <p:spPr>
          <a:xfrm rot="10800000">
            <a:off x="3503811" y="4021358"/>
            <a:ext cx="412200" cy="702600"/>
          </a:xfrm>
          <a:prstGeom prst="straightConnector1">
            <a:avLst/>
          </a:prstGeom>
          <a:noFill/>
          <a:ln cap="flat" cmpd="sng" w="9525">
            <a:solidFill>
              <a:srgbClr val="000000"/>
            </a:solidFill>
            <a:prstDash val="solid"/>
            <a:round/>
            <a:headEnd len="med" w="med" type="none"/>
            <a:tailEnd len="med" w="med" type="none"/>
          </a:ln>
        </p:spPr>
      </p:cxnSp>
      <p:cxnSp>
        <p:nvCxnSpPr>
          <p:cNvPr id="1267" name="Google Shape;1267;p38"/>
          <p:cNvCxnSpPr/>
          <p:nvPr/>
        </p:nvCxnSpPr>
        <p:spPr>
          <a:xfrm>
            <a:off x="3916011" y="4723958"/>
            <a:ext cx="860400" cy="3900"/>
          </a:xfrm>
          <a:prstGeom prst="straightConnector1">
            <a:avLst/>
          </a:prstGeom>
          <a:noFill/>
          <a:ln cap="flat" cmpd="sng" w="9525">
            <a:solidFill>
              <a:srgbClr val="000000"/>
            </a:solidFill>
            <a:prstDash val="solid"/>
            <a:round/>
            <a:headEnd len="med" w="med" type="none"/>
            <a:tailEnd len="med" w="med" type="none"/>
          </a:ln>
        </p:spPr>
      </p:cxnSp>
      <p:cxnSp>
        <p:nvCxnSpPr>
          <p:cNvPr id="1268" name="Google Shape;1268;p38"/>
          <p:cNvCxnSpPr/>
          <p:nvPr/>
        </p:nvCxnSpPr>
        <p:spPr>
          <a:xfrm rot="10800000">
            <a:off x="4089482" y="4184662"/>
            <a:ext cx="519600" cy="3300"/>
          </a:xfrm>
          <a:prstGeom prst="straightConnector1">
            <a:avLst/>
          </a:prstGeom>
          <a:noFill/>
          <a:ln cap="flat" cmpd="sng" w="9525">
            <a:solidFill>
              <a:srgbClr val="000000"/>
            </a:solidFill>
            <a:prstDash val="solid"/>
            <a:round/>
            <a:headEnd len="med" w="med" type="none"/>
            <a:tailEnd len="med" w="med" type="none"/>
          </a:ln>
        </p:spPr>
      </p:cxnSp>
      <p:sp>
        <p:nvSpPr>
          <p:cNvPr id="1269" name="Google Shape;1269;p38"/>
          <p:cNvSpPr txBox="1"/>
          <p:nvPr/>
        </p:nvSpPr>
        <p:spPr>
          <a:xfrm>
            <a:off x="4048277" y="4264680"/>
            <a:ext cx="6096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ALU</a:t>
            </a:r>
            <a:endParaRPr/>
          </a:p>
        </p:txBody>
      </p:sp>
      <p:cxnSp>
        <p:nvCxnSpPr>
          <p:cNvPr id="1270" name="Google Shape;1270;p38"/>
          <p:cNvCxnSpPr/>
          <p:nvPr/>
        </p:nvCxnSpPr>
        <p:spPr>
          <a:xfrm>
            <a:off x="2681300" y="1735925"/>
            <a:ext cx="2700" cy="3159300"/>
          </a:xfrm>
          <a:prstGeom prst="straightConnector1">
            <a:avLst/>
          </a:prstGeom>
          <a:noFill/>
          <a:ln cap="flat" cmpd="sng" w="9525">
            <a:solidFill>
              <a:srgbClr val="000000"/>
            </a:solidFill>
            <a:prstDash val="solid"/>
            <a:round/>
            <a:headEnd len="med" w="med" type="none"/>
            <a:tailEnd len="med" w="med" type="none"/>
          </a:ln>
        </p:spPr>
      </p:cxnSp>
      <p:cxnSp>
        <p:nvCxnSpPr>
          <p:cNvPr id="1271" name="Google Shape;1271;p38"/>
          <p:cNvCxnSpPr/>
          <p:nvPr/>
        </p:nvCxnSpPr>
        <p:spPr>
          <a:xfrm rot="10800000">
            <a:off x="2679931" y="4894700"/>
            <a:ext cx="1668600" cy="6900"/>
          </a:xfrm>
          <a:prstGeom prst="straightConnector1">
            <a:avLst/>
          </a:prstGeom>
          <a:noFill/>
          <a:ln cap="flat" cmpd="sng" w="9525">
            <a:solidFill>
              <a:srgbClr val="000000"/>
            </a:solidFill>
            <a:prstDash val="solid"/>
            <a:round/>
            <a:headEnd len="med" w="med" type="none"/>
            <a:tailEnd len="med" w="med" type="none"/>
          </a:ln>
        </p:spPr>
      </p:cxnSp>
      <p:cxnSp>
        <p:nvCxnSpPr>
          <p:cNvPr id="1272" name="Google Shape;1272;p38"/>
          <p:cNvCxnSpPr/>
          <p:nvPr/>
        </p:nvCxnSpPr>
        <p:spPr>
          <a:xfrm rot="10800000">
            <a:off x="2767964" y="4798393"/>
            <a:ext cx="1579800" cy="7800"/>
          </a:xfrm>
          <a:prstGeom prst="straightConnector1">
            <a:avLst/>
          </a:prstGeom>
          <a:noFill/>
          <a:ln cap="flat" cmpd="sng" w="9525">
            <a:solidFill>
              <a:srgbClr val="000000"/>
            </a:solidFill>
            <a:prstDash val="solid"/>
            <a:round/>
            <a:headEnd len="med" w="med" type="none"/>
            <a:tailEnd len="med" w="med" type="none"/>
          </a:ln>
        </p:spPr>
      </p:cxnSp>
      <p:cxnSp>
        <p:nvCxnSpPr>
          <p:cNvPr id="1273" name="Google Shape;1273;p38"/>
          <p:cNvCxnSpPr/>
          <p:nvPr/>
        </p:nvCxnSpPr>
        <p:spPr>
          <a:xfrm>
            <a:off x="2771775" y="1847850"/>
            <a:ext cx="300" cy="2949900"/>
          </a:xfrm>
          <a:prstGeom prst="straightConnector1">
            <a:avLst/>
          </a:prstGeom>
          <a:noFill/>
          <a:ln cap="flat" cmpd="sng" w="9525">
            <a:solidFill>
              <a:srgbClr val="000000"/>
            </a:solidFill>
            <a:prstDash val="solid"/>
            <a:round/>
            <a:headEnd len="med" w="med" type="none"/>
            <a:tailEnd len="med" w="med" type="none"/>
          </a:ln>
        </p:spPr>
      </p:cxnSp>
      <p:cxnSp>
        <p:nvCxnSpPr>
          <p:cNvPr id="1274" name="Google Shape;1274;p38"/>
          <p:cNvCxnSpPr/>
          <p:nvPr/>
        </p:nvCxnSpPr>
        <p:spPr>
          <a:xfrm flipH="1">
            <a:off x="2770059" y="4198211"/>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275" name="Google Shape;1275;p38"/>
          <p:cNvCxnSpPr/>
          <p:nvPr/>
        </p:nvCxnSpPr>
        <p:spPr>
          <a:xfrm flipH="1">
            <a:off x="2774269" y="2072976"/>
            <a:ext cx="810900" cy="3600"/>
          </a:xfrm>
          <a:prstGeom prst="straightConnector1">
            <a:avLst/>
          </a:prstGeom>
          <a:noFill/>
          <a:ln cap="flat" cmpd="sng" w="9525">
            <a:solidFill>
              <a:srgbClr val="000000"/>
            </a:solidFill>
            <a:prstDash val="solid"/>
            <a:round/>
            <a:headEnd len="med" w="med" type="none"/>
            <a:tailEnd len="med" w="med" type="none"/>
          </a:ln>
        </p:spPr>
      </p:cxnSp>
      <p:cxnSp>
        <p:nvCxnSpPr>
          <p:cNvPr id="1276" name="Google Shape;1276;p38"/>
          <p:cNvCxnSpPr/>
          <p:nvPr/>
        </p:nvCxnSpPr>
        <p:spPr>
          <a:xfrm flipH="1">
            <a:off x="2770995" y="2186672"/>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277" name="Google Shape;1277;p38"/>
          <p:cNvCxnSpPr/>
          <p:nvPr/>
        </p:nvCxnSpPr>
        <p:spPr>
          <a:xfrm>
            <a:off x="6005525" y="1735925"/>
            <a:ext cx="300" cy="3159300"/>
          </a:xfrm>
          <a:prstGeom prst="straightConnector1">
            <a:avLst/>
          </a:prstGeom>
          <a:noFill/>
          <a:ln cap="flat" cmpd="sng" w="9525">
            <a:solidFill>
              <a:srgbClr val="000000"/>
            </a:solidFill>
            <a:prstDash val="solid"/>
            <a:round/>
            <a:headEnd len="med" w="med" type="none"/>
            <a:tailEnd len="med" w="med" type="none"/>
          </a:ln>
        </p:spPr>
      </p:cxnSp>
      <p:cxnSp>
        <p:nvCxnSpPr>
          <p:cNvPr id="1278" name="Google Shape;1278;p38"/>
          <p:cNvCxnSpPr/>
          <p:nvPr/>
        </p:nvCxnSpPr>
        <p:spPr>
          <a:xfrm flipH="1" rot="10800000">
            <a:off x="4341297" y="4894700"/>
            <a:ext cx="1668600" cy="6900"/>
          </a:xfrm>
          <a:prstGeom prst="straightConnector1">
            <a:avLst/>
          </a:prstGeom>
          <a:noFill/>
          <a:ln cap="flat" cmpd="sng" w="9525">
            <a:solidFill>
              <a:srgbClr val="000000"/>
            </a:solidFill>
            <a:prstDash val="solid"/>
            <a:round/>
            <a:headEnd len="med" w="med" type="none"/>
            <a:tailEnd len="med" w="med" type="none"/>
          </a:ln>
        </p:spPr>
      </p:cxnSp>
      <p:cxnSp>
        <p:nvCxnSpPr>
          <p:cNvPr id="1279" name="Google Shape;1279;p38"/>
          <p:cNvCxnSpPr/>
          <p:nvPr/>
        </p:nvCxnSpPr>
        <p:spPr>
          <a:xfrm flipH="1" rot="10800000">
            <a:off x="4342064" y="4798393"/>
            <a:ext cx="1579800" cy="7800"/>
          </a:xfrm>
          <a:prstGeom prst="straightConnector1">
            <a:avLst/>
          </a:prstGeom>
          <a:noFill/>
          <a:ln cap="flat" cmpd="sng" w="9525">
            <a:solidFill>
              <a:srgbClr val="000000"/>
            </a:solidFill>
            <a:prstDash val="solid"/>
            <a:round/>
            <a:headEnd len="med" w="med" type="none"/>
            <a:tailEnd len="med" w="med" type="none"/>
          </a:ln>
        </p:spPr>
      </p:cxnSp>
      <p:cxnSp>
        <p:nvCxnSpPr>
          <p:cNvPr id="1280" name="Google Shape;1280;p38"/>
          <p:cNvCxnSpPr/>
          <p:nvPr/>
        </p:nvCxnSpPr>
        <p:spPr>
          <a:xfrm>
            <a:off x="5912650" y="1847850"/>
            <a:ext cx="5100" cy="2949900"/>
          </a:xfrm>
          <a:prstGeom prst="straightConnector1">
            <a:avLst/>
          </a:prstGeom>
          <a:noFill/>
          <a:ln cap="flat" cmpd="sng" w="9525">
            <a:solidFill>
              <a:srgbClr val="000000"/>
            </a:solidFill>
            <a:prstDash val="solid"/>
            <a:round/>
            <a:headEnd len="med" w="med" type="none"/>
            <a:tailEnd len="med" w="med" type="none"/>
          </a:ln>
        </p:spPr>
      </p:cxnSp>
      <p:cxnSp>
        <p:nvCxnSpPr>
          <p:cNvPr id="1281" name="Google Shape;1281;p38"/>
          <p:cNvCxnSpPr/>
          <p:nvPr/>
        </p:nvCxnSpPr>
        <p:spPr>
          <a:xfrm>
            <a:off x="5015869" y="4198211"/>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282" name="Google Shape;1282;p38"/>
          <p:cNvCxnSpPr/>
          <p:nvPr/>
        </p:nvCxnSpPr>
        <p:spPr>
          <a:xfrm>
            <a:off x="5104659" y="2072976"/>
            <a:ext cx="810300" cy="3600"/>
          </a:xfrm>
          <a:prstGeom prst="straightConnector1">
            <a:avLst/>
          </a:prstGeom>
          <a:noFill/>
          <a:ln cap="flat" cmpd="sng" w="9525">
            <a:solidFill>
              <a:srgbClr val="000000"/>
            </a:solidFill>
            <a:prstDash val="solid"/>
            <a:round/>
            <a:headEnd len="med" w="med" type="none"/>
            <a:tailEnd len="med" w="med" type="none"/>
          </a:ln>
        </p:spPr>
      </p:cxnSp>
      <p:cxnSp>
        <p:nvCxnSpPr>
          <p:cNvPr id="1283" name="Google Shape;1283;p38"/>
          <p:cNvCxnSpPr/>
          <p:nvPr/>
        </p:nvCxnSpPr>
        <p:spPr>
          <a:xfrm>
            <a:off x="5014933" y="2186672"/>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284" name="Google Shape;1284;p38"/>
          <p:cNvCxnSpPr/>
          <p:nvPr/>
        </p:nvCxnSpPr>
        <p:spPr>
          <a:xfrm>
            <a:off x="5493669" y="2276005"/>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285" name="Google Shape;1285;p38"/>
          <p:cNvCxnSpPr/>
          <p:nvPr/>
        </p:nvCxnSpPr>
        <p:spPr>
          <a:xfrm flipH="1" rot="10800000">
            <a:off x="5493618" y="2210652"/>
            <a:ext cx="1800" cy="65400"/>
          </a:xfrm>
          <a:prstGeom prst="straightConnector1">
            <a:avLst/>
          </a:prstGeom>
          <a:noFill/>
          <a:ln cap="flat" cmpd="sng" w="9525">
            <a:solidFill>
              <a:srgbClr val="000000"/>
            </a:solidFill>
            <a:prstDash val="solid"/>
            <a:round/>
            <a:headEnd len="med" w="med" type="none"/>
            <a:tailEnd len="med" w="med" type="none"/>
          </a:ln>
        </p:spPr>
      </p:cxnSp>
      <p:cxnSp>
        <p:nvCxnSpPr>
          <p:cNvPr id="1286" name="Google Shape;1286;p38"/>
          <p:cNvCxnSpPr/>
          <p:nvPr/>
        </p:nvCxnSpPr>
        <p:spPr>
          <a:xfrm>
            <a:off x="5493669" y="2662235"/>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287" name="Google Shape;1287;p38"/>
          <p:cNvCxnSpPr/>
          <p:nvPr/>
        </p:nvCxnSpPr>
        <p:spPr>
          <a:xfrm flipH="1" rot="10800000">
            <a:off x="5493618" y="2596881"/>
            <a:ext cx="1800" cy="65400"/>
          </a:xfrm>
          <a:prstGeom prst="straightConnector1">
            <a:avLst/>
          </a:prstGeom>
          <a:noFill/>
          <a:ln cap="flat" cmpd="sng" w="9525">
            <a:solidFill>
              <a:srgbClr val="000000"/>
            </a:solidFill>
            <a:prstDash val="solid"/>
            <a:round/>
            <a:headEnd len="med" w="med" type="none"/>
            <a:tailEnd len="med" w="med" type="none"/>
          </a:ln>
        </p:spPr>
      </p:cxnSp>
      <p:cxnSp>
        <p:nvCxnSpPr>
          <p:cNvPr id="1288" name="Google Shape;1288;p38"/>
          <p:cNvCxnSpPr/>
          <p:nvPr/>
        </p:nvCxnSpPr>
        <p:spPr>
          <a:xfrm>
            <a:off x="5493669" y="3004425"/>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289" name="Google Shape;1289;p38"/>
          <p:cNvCxnSpPr/>
          <p:nvPr/>
        </p:nvCxnSpPr>
        <p:spPr>
          <a:xfrm flipH="1" rot="10800000">
            <a:off x="5493618" y="2939071"/>
            <a:ext cx="1800" cy="65400"/>
          </a:xfrm>
          <a:prstGeom prst="straightConnector1">
            <a:avLst/>
          </a:prstGeom>
          <a:noFill/>
          <a:ln cap="flat" cmpd="sng" w="9525">
            <a:solidFill>
              <a:srgbClr val="000000"/>
            </a:solidFill>
            <a:prstDash val="solid"/>
            <a:round/>
            <a:headEnd len="med" w="med" type="none"/>
            <a:tailEnd len="med" w="med" type="none"/>
          </a:ln>
        </p:spPr>
      </p:cxnSp>
      <p:cxnSp>
        <p:nvCxnSpPr>
          <p:cNvPr id="1290" name="Google Shape;1290;p38"/>
          <p:cNvCxnSpPr/>
          <p:nvPr/>
        </p:nvCxnSpPr>
        <p:spPr>
          <a:xfrm>
            <a:off x="5493669" y="3514004"/>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291" name="Google Shape;1291;p38"/>
          <p:cNvCxnSpPr/>
          <p:nvPr/>
        </p:nvCxnSpPr>
        <p:spPr>
          <a:xfrm flipH="1" rot="10800000">
            <a:off x="5493618" y="3448651"/>
            <a:ext cx="1800" cy="65400"/>
          </a:xfrm>
          <a:prstGeom prst="straightConnector1">
            <a:avLst/>
          </a:prstGeom>
          <a:noFill/>
          <a:ln cap="flat" cmpd="sng" w="9525">
            <a:solidFill>
              <a:srgbClr val="000000"/>
            </a:solidFill>
            <a:prstDash val="solid"/>
            <a:round/>
            <a:headEnd len="med" w="med" type="none"/>
            <a:tailEnd len="med" w="med" type="none"/>
          </a:ln>
        </p:spPr>
      </p:cxnSp>
      <p:cxnSp>
        <p:nvCxnSpPr>
          <p:cNvPr id="1292" name="Google Shape;1292;p38"/>
          <p:cNvCxnSpPr/>
          <p:nvPr/>
        </p:nvCxnSpPr>
        <p:spPr>
          <a:xfrm>
            <a:off x="5493669" y="3909910"/>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293" name="Google Shape;1293;p38"/>
          <p:cNvCxnSpPr/>
          <p:nvPr/>
        </p:nvCxnSpPr>
        <p:spPr>
          <a:xfrm flipH="1" rot="10800000">
            <a:off x="5493618" y="3844557"/>
            <a:ext cx="1800" cy="65400"/>
          </a:xfrm>
          <a:prstGeom prst="straightConnector1">
            <a:avLst/>
          </a:prstGeom>
          <a:noFill/>
          <a:ln cap="flat" cmpd="sng" w="9525">
            <a:solidFill>
              <a:srgbClr val="000000"/>
            </a:solidFill>
            <a:prstDash val="solid"/>
            <a:round/>
            <a:headEnd len="med" w="med" type="none"/>
            <a:tailEnd len="med" w="med" type="none"/>
          </a:ln>
        </p:spPr>
      </p:cxnSp>
      <p:cxnSp>
        <p:nvCxnSpPr>
          <p:cNvPr id="1294" name="Google Shape;1294;p38"/>
          <p:cNvCxnSpPr/>
          <p:nvPr/>
        </p:nvCxnSpPr>
        <p:spPr>
          <a:xfrm>
            <a:off x="5493669" y="4299725"/>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295" name="Google Shape;1295;p38"/>
          <p:cNvCxnSpPr/>
          <p:nvPr/>
        </p:nvCxnSpPr>
        <p:spPr>
          <a:xfrm flipH="1" rot="10800000">
            <a:off x="5493618" y="4234372"/>
            <a:ext cx="1800" cy="65400"/>
          </a:xfrm>
          <a:prstGeom prst="straightConnector1">
            <a:avLst/>
          </a:prstGeom>
          <a:noFill/>
          <a:ln cap="flat" cmpd="sng" w="9525">
            <a:solidFill>
              <a:srgbClr val="000000"/>
            </a:solidFill>
            <a:prstDash val="solid"/>
            <a:round/>
            <a:headEnd len="med" w="med" type="none"/>
            <a:tailEnd len="med" w="med" type="none"/>
          </a:ln>
        </p:spPr>
      </p:cxnSp>
      <p:cxnSp>
        <p:nvCxnSpPr>
          <p:cNvPr id="1296" name="Google Shape;1296;p38"/>
          <p:cNvCxnSpPr/>
          <p:nvPr/>
        </p:nvCxnSpPr>
        <p:spPr>
          <a:xfrm flipH="1">
            <a:off x="2770131" y="4088889"/>
            <a:ext cx="843900" cy="600"/>
          </a:xfrm>
          <a:prstGeom prst="straightConnector1">
            <a:avLst/>
          </a:prstGeom>
          <a:noFill/>
          <a:ln cap="flat" cmpd="sng" w="9525">
            <a:solidFill>
              <a:srgbClr val="000000"/>
            </a:solidFill>
            <a:prstDash val="solid"/>
            <a:round/>
            <a:headEnd len="med" w="med" type="none"/>
            <a:tailEnd len="med" w="med" type="none"/>
          </a:ln>
        </p:spPr>
      </p:cxnSp>
      <p:sp>
        <p:nvSpPr>
          <p:cNvPr id="1297" name="Google Shape;1297;p38"/>
          <p:cNvSpPr/>
          <p:nvPr/>
        </p:nvSpPr>
        <p:spPr>
          <a:xfrm rot="3572516">
            <a:off x="3490692" y="4166065"/>
            <a:ext cx="349768" cy="84547"/>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8"/>
          <p:cNvSpPr/>
          <p:nvPr/>
        </p:nvSpPr>
        <p:spPr>
          <a:xfrm rot="-9376">
            <a:off x="2717338" y="4095045"/>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8"/>
          <p:cNvSpPr/>
          <p:nvPr/>
        </p:nvSpPr>
        <p:spPr>
          <a:xfrm rot="-9376">
            <a:off x="5649717" y="4093015"/>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0" name="Google Shape;1300;p38"/>
          <p:cNvCxnSpPr/>
          <p:nvPr/>
        </p:nvCxnSpPr>
        <p:spPr>
          <a:xfrm>
            <a:off x="5096506" y="4084817"/>
            <a:ext cx="823500" cy="4800"/>
          </a:xfrm>
          <a:prstGeom prst="straightConnector1">
            <a:avLst/>
          </a:prstGeom>
          <a:noFill/>
          <a:ln cap="flat" cmpd="sng" w="9525">
            <a:solidFill>
              <a:srgbClr val="000000"/>
            </a:solidFill>
            <a:prstDash val="solid"/>
            <a:round/>
            <a:headEnd len="med" w="med" type="none"/>
            <a:tailEnd len="med" w="med" type="none"/>
          </a:ln>
        </p:spPr>
      </p:cxnSp>
      <p:sp>
        <p:nvSpPr>
          <p:cNvPr id="1301" name="Google Shape;1301;p38"/>
          <p:cNvSpPr/>
          <p:nvPr/>
        </p:nvSpPr>
        <p:spPr>
          <a:xfrm flipH="1" rot="-3561900">
            <a:off x="4859786" y="4166652"/>
            <a:ext cx="349709" cy="7889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2" name="Google Shape;1302;p38"/>
          <p:cNvCxnSpPr/>
          <p:nvPr/>
        </p:nvCxnSpPr>
        <p:spPr>
          <a:xfrm flipH="1">
            <a:off x="2770059" y="3824638"/>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303" name="Google Shape;1303;p38"/>
          <p:cNvCxnSpPr/>
          <p:nvPr/>
        </p:nvCxnSpPr>
        <p:spPr>
          <a:xfrm flipH="1">
            <a:off x="2770131" y="3715316"/>
            <a:ext cx="843900" cy="600"/>
          </a:xfrm>
          <a:prstGeom prst="straightConnector1">
            <a:avLst/>
          </a:prstGeom>
          <a:noFill/>
          <a:ln cap="flat" cmpd="sng" w="9525">
            <a:solidFill>
              <a:srgbClr val="000000"/>
            </a:solidFill>
            <a:prstDash val="solid"/>
            <a:round/>
            <a:headEnd len="med" w="med" type="none"/>
            <a:tailEnd len="med" w="med" type="none"/>
          </a:ln>
        </p:spPr>
      </p:cxnSp>
      <p:sp>
        <p:nvSpPr>
          <p:cNvPr id="1304" name="Google Shape;1304;p38"/>
          <p:cNvSpPr/>
          <p:nvPr/>
        </p:nvSpPr>
        <p:spPr>
          <a:xfrm rot="-9376">
            <a:off x="2717338" y="3721472"/>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5" name="Google Shape;1305;p38"/>
          <p:cNvCxnSpPr/>
          <p:nvPr/>
        </p:nvCxnSpPr>
        <p:spPr>
          <a:xfrm flipH="1">
            <a:off x="2770059" y="3426702"/>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306" name="Google Shape;1306;p38"/>
          <p:cNvCxnSpPr/>
          <p:nvPr/>
        </p:nvCxnSpPr>
        <p:spPr>
          <a:xfrm flipH="1">
            <a:off x="2770131" y="3317380"/>
            <a:ext cx="843900" cy="600"/>
          </a:xfrm>
          <a:prstGeom prst="straightConnector1">
            <a:avLst/>
          </a:prstGeom>
          <a:noFill/>
          <a:ln cap="flat" cmpd="sng" w="9525">
            <a:solidFill>
              <a:srgbClr val="000000"/>
            </a:solidFill>
            <a:prstDash val="solid"/>
            <a:round/>
            <a:headEnd len="med" w="med" type="none"/>
            <a:tailEnd len="med" w="med" type="none"/>
          </a:ln>
        </p:spPr>
      </p:cxnSp>
      <p:sp>
        <p:nvSpPr>
          <p:cNvPr id="1307" name="Google Shape;1307;p38"/>
          <p:cNvSpPr/>
          <p:nvPr/>
        </p:nvSpPr>
        <p:spPr>
          <a:xfrm rot="-9376">
            <a:off x="2717338" y="3323536"/>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8" name="Google Shape;1308;p38"/>
          <p:cNvCxnSpPr/>
          <p:nvPr/>
        </p:nvCxnSpPr>
        <p:spPr>
          <a:xfrm flipH="1">
            <a:off x="2770059" y="2913062"/>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309" name="Google Shape;1309;p38"/>
          <p:cNvCxnSpPr/>
          <p:nvPr/>
        </p:nvCxnSpPr>
        <p:spPr>
          <a:xfrm flipH="1">
            <a:off x="2770131" y="2803740"/>
            <a:ext cx="843900" cy="600"/>
          </a:xfrm>
          <a:prstGeom prst="straightConnector1">
            <a:avLst/>
          </a:prstGeom>
          <a:noFill/>
          <a:ln cap="flat" cmpd="sng" w="9525">
            <a:solidFill>
              <a:srgbClr val="000000"/>
            </a:solidFill>
            <a:prstDash val="solid"/>
            <a:round/>
            <a:headEnd len="med" w="med" type="none"/>
            <a:tailEnd len="med" w="med" type="none"/>
          </a:ln>
        </p:spPr>
      </p:cxnSp>
      <p:sp>
        <p:nvSpPr>
          <p:cNvPr id="1310" name="Google Shape;1310;p38"/>
          <p:cNvSpPr/>
          <p:nvPr/>
        </p:nvSpPr>
        <p:spPr>
          <a:xfrm rot="-9376">
            <a:off x="2717338" y="2809896"/>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1" name="Google Shape;1311;p38"/>
          <p:cNvCxnSpPr/>
          <p:nvPr/>
        </p:nvCxnSpPr>
        <p:spPr>
          <a:xfrm flipH="1">
            <a:off x="2770059" y="2570872"/>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312" name="Google Shape;1312;p38"/>
          <p:cNvCxnSpPr/>
          <p:nvPr/>
        </p:nvCxnSpPr>
        <p:spPr>
          <a:xfrm flipH="1">
            <a:off x="2770131" y="2461550"/>
            <a:ext cx="843900" cy="600"/>
          </a:xfrm>
          <a:prstGeom prst="straightConnector1">
            <a:avLst/>
          </a:prstGeom>
          <a:noFill/>
          <a:ln cap="flat" cmpd="sng" w="9525">
            <a:solidFill>
              <a:srgbClr val="000000"/>
            </a:solidFill>
            <a:prstDash val="solid"/>
            <a:round/>
            <a:headEnd len="med" w="med" type="none"/>
            <a:tailEnd len="med" w="med" type="none"/>
          </a:ln>
        </p:spPr>
      </p:cxnSp>
      <p:sp>
        <p:nvSpPr>
          <p:cNvPr id="1313" name="Google Shape;1313;p38"/>
          <p:cNvSpPr/>
          <p:nvPr/>
        </p:nvSpPr>
        <p:spPr>
          <a:xfrm rot="-9376">
            <a:off x="2717338" y="2467706"/>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4" name="Google Shape;1314;p38"/>
          <p:cNvCxnSpPr/>
          <p:nvPr/>
        </p:nvCxnSpPr>
        <p:spPr>
          <a:xfrm>
            <a:off x="5015869" y="3808396"/>
            <a:ext cx="903900" cy="4800"/>
          </a:xfrm>
          <a:prstGeom prst="straightConnector1">
            <a:avLst/>
          </a:prstGeom>
          <a:noFill/>
          <a:ln cap="flat" cmpd="sng" w="9525">
            <a:solidFill>
              <a:srgbClr val="000000"/>
            </a:solidFill>
            <a:prstDash val="solid"/>
            <a:round/>
            <a:headEnd len="med" w="med" type="none"/>
            <a:tailEnd len="med" w="med" type="none"/>
          </a:ln>
        </p:spPr>
      </p:cxnSp>
      <p:sp>
        <p:nvSpPr>
          <p:cNvPr id="1315" name="Google Shape;1315;p38"/>
          <p:cNvSpPr/>
          <p:nvPr/>
        </p:nvSpPr>
        <p:spPr>
          <a:xfrm rot="-9376">
            <a:off x="5649717" y="3703200"/>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6" name="Google Shape;1316;p38"/>
          <p:cNvCxnSpPr/>
          <p:nvPr/>
        </p:nvCxnSpPr>
        <p:spPr>
          <a:xfrm>
            <a:off x="5096506" y="3695002"/>
            <a:ext cx="823500" cy="4800"/>
          </a:xfrm>
          <a:prstGeom prst="straightConnector1">
            <a:avLst/>
          </a:prstGeom>
          <a:noFill/>
          <a:ln cap="flat" cmpd="sng" w="9525">
            <a:solidFill>
              <a:srgbClr val="000000"/>
            </a:solidFill>
            <a:prstDash val="solid"/>
            <a:round/>
            <a:headEnd len="med" w="med" type="none"/>
            <a:tailEnd len="med" w="med" type="none"/>
          </a:ln>
        </p:spPr>
      </p:cxnSp>
      <p:cxnSp>
        <p:nvCxnSpPr>
          <p:cNvPr id="1317" name="Google Shape;1317;p38"/>
          <p:cNvCxnSpPr/>
          <p:nvPr/>
        </p:nvCxnSpPr>
        <p:spPr>
          <a:xfrm>
            <a:off x="5015869" y="3418581"/>
            <a:ext cx="903900" cy="4800"/>
          </a:xfrm>
          <a:prstGeom prst="straightConnector1">
            <a:avLst/>
          </a:prstGeom>
          <a:noFill/>
          <a:ln cap="flat" cmpd="sng" w="9525">
            <a:solidFill>
              <a:srgbClr val="000000"/>
            </a:solidFill>
            <a:prstDash val="solid"/>
            <a:round/>
            <a:headEnd len="med" w="med" type="none"/>
            <a:tailEnd len="med" w="med" type="none"/>
          </a:ln>
        </p:spPr>
      </p:cxnSp>
      <p:sp>
        <p:nvSpPr>
          <p:cNvPr id="1318" name="Google Shape;1318;p38"/>
          <p:cNvSpPr/>
          <p:nvPr/>
        </p:nvSpPr>
        <p:spPr>
          <a:xfrm rot="-9376">
            <a:off x="5649717" y="3313385"/>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9" name="Google Shape;1319;p38"/>
          <p:cNvCxnSpPr/>
          <p:nvPr/>
        </p:nvCxnSpPr>
        <p:spPr>
          <a:xfrm>
            <a:off x="5096506" y="3305187"/>
            <a:ext cx="823500" cy="4800"/>
          </a:xfrm>
          <a:prstGeom prst="straightConnector1">
            <a:avLst/>
          </a:prstGeom>
          <a:noFill/>
          <a:ln cap="flat" cmpd="sng" w="9525">
            <a:solidFill>
              <a:srgbClr val="000000"/>
            </a:solidFill>
            <a:prstDash val="solid"/>
            <a:round/>
            <a:headEnd len="med" w="med" type="none"/>
            <a:tailEnd len="med" w="med" type="none"/>
          </a:ln>
        </p:spPr>
      </p:cxnSp>
      <p:cxnSp>
        <p:nvCxnSpPr>
          <p:cNvPr id="1320" name="Google Shape;1320;p38"/>
          <p:cNvCxnSpPr/>
          <p:nvPr/>
        </p:nvCxnSpPr>
        <p:spPr>
          <a:xfrm>
            <a:off x="5015869" y="2904941"/>
            <a:ext cx="903900" cy="4800"/>
          </a:xfrm>
          <a:prstGeom prst="straightConnector1">
            <a:avLst/>
          </a:prstGeom>
          <a:noFill/>
          <a:ln cap="flat" cmpd="sng" w="9525">
            <a:solidFill>
              <a:srgbClr val="000000"/>
            </a:solidFill>
            <a:prstDash val="solid"/>
            <a:round/>
            <a:headEnd len="med" w="med" type="none"/>
            <a:tailEnd len="med" w="med" type="none"/>
          </a:ln>
        </p:spPr>
      </p:cxnSp>
      <p:sp>
        <p:nvSpPr>
          <p:cNvPr id="1321" name="Google Shape;1321;p38"/>
          <p:cNvSpPr/>
          <p:nvPr/>
        </p:nvSpPr>
        <p:spPr>
          <a:xfrm rot="-9376">
            <a:off x="5649717" y="2799745"/>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2" name="Google Shape;1322;p38"/>
          <p:cNvCxnSpPr/>
          <p:nvPr/>
        </p:nvCxnSpPr>
        <p:spPr>
          <a:xfrm>
            <a:off x="5096506" y="2791547"/>
            <a:ext cx="823500" cy="4800"/>
          </a:xfrm>
          <a:prstGeom prst="straightConnector1">
            <a:avLst/>
          </a:prstGeom>
          <a:noFill/>
          <a:ln cap="flat" cmpd="sng" w="9525">
            <a:solidFill>
              <a:srgbClr val="000000"/>
            </a:solidFill>
            <a:prstDash val="solid"/>
            <a:round/>
            <a:headEnd len="med" w="med" type="none"/>
            <a:tailEnd len="med" w="med" type="none"/>
          </a:ln>
        </p:spPr>
      </p:cxnSp>
      <p:cxnSp>
        <p:nvCxnSpPr>
          <p:cNvPr id="1323" name="Google Shape;1323;p38"/>
          <p:cNvCxnSpPr/>
          <p:nvPr/>
        </p:nvCxnSpPr>
        <p:spPr>
          <a:xfrm>
            <a:off x="5015869" y="2562751"/>
            <a:ext cx="903900" cy="4800"/>
          </a:xfrm>
          <a:prstGeom prst="straightConnector1">
            <a:avLst/>
          </a:prstGeom>
          <a:noFill/>
          <a:ln cap="flat" cmpd="sng" w="9525">
            <a:solidFill>
              <a:srgbClr val="000000"/>
            </a:solidFill>
            <a:prstDash val="solid"/>
            <a:round/>
            <a:headEnd len="med" w="med" type="none"/>
            <a:tailEnd len="med" w="med" type="none"/>
          </a:ln>
        </p:spPr>
      </p:cxnSp>
      <p:sp>
        <p:nvSpPr>
          <p:cNvPr id="1324" name="Google Shape;1324;p38"/>
          <p:cNvSpPr/>
          <p:nvPr/>
        </p:nvSpPr>
        <p:spPr>
          <a:xfrm rot="-9376">
            <a:off x="5649717" y="2457554"/>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5" name="Google Shape;1325;p38"/>
          <p:cNvCxnSpPr/>
          <p:nvPr/>
        </p:nvCxnSpPr>
        <p:spPr>
          <a:xfrm>
            <a:off x="5096506" y="2449357"/>
            <a:ext cx="823500" cy="4800"/>
          </a:xfrm>
          <a:prstGeom prst="straightConnector1">
            <a:avLst/>
          </a:prstGeom>
          <a:noFill/>
          <a:ln cap="flat" cmpd="sng" w="9525">
            <a:solidFill>
              <a:srgbClr val="000000"/>
            </a:solidFill>
            <a:prstDash val="solid"/>
            <a:round/>
            <a:headEnd len="med" w="med" type="none"/>
            <a:tailEnd len="med" w="med" type="none"/>
          </a:ln>
        </p:spPr>
      </p:cxnSp>
      <p:sp>
        <p:nvSpPr>
          <p:cNvPr id="1326" name="Google Shape;1326;p38"/>
          <p:cNvSpPr/>
          <p:nvPr/>
        </p:nvSpPr>
        <p:spPr>
          <a:xfrm>
            <a:off x="3494255" y="2356940"/>
            <a:ext cx="1701000" cy="319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a:t>
            </a:r>
            <a:endParaRPr sz="1000"/>
          </a:p>
        </p:txBody>
      </p:sp>
      <p:sp>
        <p:nvSpPr>
          <p:cNvPr id="1327" name="Google Shape;1327;p38"/>
          <p:cNvSpPr/>
          <p:nvPr/>
        </p:nvSpPr>
        <p:spPr>
          <a:xfrm>
            <a:off x="3494255" y="2699130"/>
            <a:ext cx="1701000" cy="319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MBR</a:t>
            </a:r>
            <a:endParaRPr sz="1000"/>
          </a:p>
        </p:txBody>
      </p:sp>
      <p:sp>
        <p:nvSpPr>
          <p:cNvPr id="1328" name="Google Shape;1328;p38"/>
          <p:cNvSpPr/>
          <p:nvPr/>
        </p:nvSpPr>
        <p:spPr>
          <a:xfrm>
            <a:off x="3494255" y="3212770"/>
            <a:ext cx="1701000" cy="319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sz="1000"/>
          </a:p>
        </p:txBody>
      </p:sp>
      <p:sp>
        <p:nvSpPr>
          <p:cNvPr id="1329" name="Google Shape;1329;p38"/>
          <p:cNvSpPr/>
          <p:nvPr/>
        </p:nvSpPr>
        <p:spPr>
          <a:xfrm>
            <a:off x="3494255" y="3602585"/>
            <a:ext cx="1701000" cy="319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sz="1000"/>
          </a:p>
        </p:txBody>
      </p:sp>
      <p:sp>
        <p:nvSpPr>
          <p:cNvPr id="1330" name="Google Shape;1330;p38"/>
          <p:cNvSpPr/>
          <p:nvPr/>
        </p:nvSpPr>
        <p:spPr>
          <a:xfrm>
            <a:off x="3494255" y="2005225"/>
            <a:ext cx="1701000" cy="319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IR</a:t>
            </a:r>
            <a:endParaRPr sz="1000"/>
          </a:p>
        </p:txBody>
      </p:sp>
      <p:cxnSp>
        <p:nvCxnSpPr>
          <p:cNvPr id="1331" name="Google Shape;1331;p38"/>
          <p:cNvCxnSpPr/>
          <p:nvPr/>
        </p:nvCxnSpPr>
        <p:spPr>
          <a:xfrm>
            <a:off x="4985592" y="3921195"/>
            <a:ext cx="2100" cy="103800"/>
          </a:xfrm>
          <a:prstGeom prst="straightConnector1">
            <a:avLst/>
          </a:prstGeom>
          <a:noFill/>
          <a:ln cap="flat" cmpd="sng" w="9525">
            <a:solidFill>
              <a:srgbClr val="000000"/>
            </a:solidFill>
            <a:prstDash val="solid"/>
            <a:round/>
            <a:headEnd len="med" w="med" type="none"/>
            <a:tailEnd len="med" w="med" type="none"/>
          </a:ln>
        </p:spPr>
      </p:cxnSp>
      <p:cxnSp>
        <p:nvCxnSpPr>
          <p:cNvPr id="1332" name="Google Shape;1332;p38"/>
          <p:cNvCxnSpPr/>
          <p:nvPr/>
        </p:nvCxnSpPr>
        <p:spPr>
          <a:xfrm>
            <a:off x="4891906" y="3921195"/>
            <a:ext cx="2100" cy="103800"/>
          </a:xfrm>
          <a:prstGeom prst="straightConnector1">
            <a:avLst/>
          </a:prstGeom>
          <a:noFill/>
          <a:ln cap="flat" cmpd="sng" w="9525">
            <a:solidFill>
              <a:srgbClr val="000000"/>
            </a:solidFill>
            <a:prstDash val="solid"/>
            <a:round/>
            <a:headEnd len="med" w="med" type="none"/>
            <a:tailEnd len="med" w="med" type="none"/>
          </a:ln>
        </p:spPr>
      </p:cxnSp>
      <p:sp>
        <p:nvSpPr>
          <p:cNvPr id="1333" name="Google Shape;1333;p38"/>
          <p:cNvSpPr/>
          <p:nvPr/>
        </p:nvSpPr>
        <p:spPr>
          <a:xfrm>
            <a:off x="5328999" y="2430875"/>
            <a:ext cx="367200" cy="166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334" name="Google Shape;1334;p38"/>
          <p:cNvSpPr/>
          <p:nvPr/>
        </p:nvSpPr>
        <p:spPr>
          <a:xfrm>
            <a:off x="5328999" y="2757750"/>
            <a:ext cx="367200" cy="166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335" name="Google Shape;1335;p38"/>
          <p:cNvSpPr/>
          <p:nvPr/>
        </p:nvSpPr>
        <p:spPr>
          <a:xfrm>
            <a:off x="5328999" y="3286700"/>
            <a:ext cx="367200" cy="166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336" name="Google Shape;1336;p38"/>
          <p:cNvSpPr/>
          <p:nvPr/>
        </p:nvSpPr>
        <p:spPr>
          <a:xfrm>
            <a:off x="5328998" y="3676525"/>
            <a:ext cx="412200" cy="166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337" name="Google Shape;1337;p38"/>
          <p:cNvSpPr/>
          <p:nvPr/>
        </p:nvSpPr>
        <p:spPr>
          <a:xfrm>
            <a:off x="5328998" y="4066350"/>
            <a:ext cx="412200" cy="166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338" name="Google Shape;1338;p38"/>
          <p:cNvSpPr txBox="1"/>
          <p:nvPr/>
        </p:nvSpPr>
        <p:spPr>
          <a:xfrm>
            <a:off x="3436350" y="2146550"/>
            <a:ext cx="3300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339" name="Google Shape;1339;p38"/>
          <p:cNvSpPr txBox="1"/>
          <p:nvPr/>
        </p:nvSpPr>
        <p:spPr>
          <a:xfrm>
            <a:off x="3436352" y="2498250"/>
            <a:ext cx="2853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340" name="Google Shape;1340;p38"/>
          <p:cNvSpPr txBox="1"/>
          <p:nvPr/>
        </p:nvSpPr>
        <p:spPr>
          <a:xfrm>
            <a:off x="3436352" y="2840450"/>
            <a:ext cx="2853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341" name="Google Shape;1341;p38"/>
          <p:cNvSpPr txBox="1"/>
          <p:nvPr/>
        </p:nvSpPr>
        <p:spPr>
          <a:xfrm>
            <a:off x="3436352" y="3354100"/>
            <a:ext cx="2853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342" name="Google Shape;1342;p38"/>
          <p:cNvSpPr txBox="1"/>
          <p:nvPr/>
        </p:nvSpPr>
        <p:spPr>
          <a:xfrm>
            <a:off x="3436352" y="3743900"/>
            <a:ext cx="2853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cxnSp>
        <p:nvCxnSpPr>
          <p:cNvPr id="1343" name="Google Shape;1343;p38"/>
          <p:cNvCxnSpPr/>
          <p:nvPr/>
        </p:nvCxnSpPr>
        <p:spPr>
          <a:xfrm>
            <a:off x="2393288" y="2261568"/>
            <a:ext cx="1099200" cy="1800"/>
          </a:xfrm>
          <a:prstGeom prst="straightConnector1">
            <a:avLst/>
          </a:prstGeom>
          <a:noFill/>
          <a:ln cap="flat" cmpd="sng" w="9525">
            <a:solidFill>
              <a:srgbClr val="000000"/>
            </a:solidFill>
            <a:prstDash val="solid"/>
            <a:round/>
            <a:headEnd len="med" w="med" type="none"/>
            <a:tailEnd len="med" w="med" type="none"/>
          </a:ln>
        </p:spPr>
      </p:cxnSp>
      <p:cxnSp>
        <p:nvCxnSpPr>
          <p:cNvPr id="1344" name="Google Shape;1344;p38"/>
          <p:cNvCxnSpPr/>
          <p:nvPr/>
        </p:nvCxnSpPr>
        <p:spPr>
          <a:xfrm>
            <a:off x="2393288" y="2625056"/>
            <a:ext cx="1099200" cy="1800"/>
          </a:xfrm>
          <a:prstGeom prst="straightConnector1">
            <a:avLst/>
          </a:prstGeom>
          <a:noFill/>
          <a:ln cap="flat" cmpd="sng" w="9525">
            <a:solidFill>
              <a:srgbClr val="000000"/>
            </a:solidFill>
            <a:prstDash val="solid"/>
            <a:round/>
            <a:headEnd len="med" w="med" type="none"/>
            <a:tailEnd len="med" w="med" type="none"/>
          </a:ln>
        </p:spPr>
      </p:cxnSp>
      <p:cxnSp>
        <p:nvCxnSpPr>
          <p:cNvPr id="1345" name="Google Shape;1345;p38"/>
          <p:cNvCxnSpPr/>
          <p:nvPr/>
        </p:nvCxnSpPr>
        <p:spPr>
          <a:xfrm>
            <a:off x="2393288" y="2967246"/>
            <a:ext cx="1099200" cy="1800"/>
          </a:xfrm>
          <a:prstGeom prst="straightConnector1">
            <a:avLst/>
          </a:prstGeom>
          <a:noFill/>
          <a:ln cap="flat" cmpd="sng" w="9525">
            <a:solidFill>
              <a:srgbClr val="000000"/>
            </a:solidFill>
            <a:prstDash val="solid"/>
            <a:round/>
            <a:headEnd len="med" w="med" type="none"/>
            <a:tailEnd len="med" w="med" type="none"/>
          </a:ln>
        </p:spPr>
      </p:cxnSp>
      <p:cxnSp>
        <p:nvCxnSpPr>
          <p:cNvPr id="1346" name="Google Shape;1346;p38"/>
          <p:cNvCxnSpPr/>
          <p:nvPr/>
        </p:nvCxnSpPr>
        <p:spPr>
          <a:xfrm>
            <a:off x="2393288" y="3480886"/>
            <a:ext cx="1099200" cy="1800"/>
          </a:xfrm>
          <a:prstGeom prst="straightConnector1">
            <a:avLst/>
          </a:prstGeom>
          <a:noFill/>
          <a:ln cap="flat" cmpd="sng" w="9525">
            <a:solidFill>
              <a:srgbClr val="000000"/>
            </a:solidFill>
            <a:prstDash val="solid"/>
            <a:round/>
            <a:headEnd len="med" w="med" type="none"/>
            <a:tailEnd len="med" w="med" type="none"/>
          </a:ln>
        </p:spPr>
      </p:cxnSp>
      <p:cxnSp>
        <p:nvCxnSpPr>
          <p:cNvPr id="1347" name="Google Shape;1347;p38"/>
          <p:cNvCxnSpPr/>
          <p:nvPr/>
        </p:nvCxnSpPr>
        <p:spPr>
          <a:xfrm>
            <a:off x="2393288" y="3870701"/>
            <a:ext cx="1099200" cy="1800"/>
          </a:xfrm>
          <a:prstGeom prst="straightConnector1">
            <a:avLst/>
          </a:prstGeom>
          <a:noFill/>
          <a:ln cap="flat" cmpd="sng" w="9525">
            <a:solidFill>
              <a:srgbClr val="000000"/>
            </a:solidFill>
            <a:prstDash val="solid"/>
            <a:round/>
            <a:headEnd len="med" w="med" type="none"/>
            <a:tailEnd len="med" w="med" type="none"/>
          </a:ln>
        </p:spPr>
      </p:cxnSp>
      <p:sp>
        <p:nvSpPr>
          <p:cNvPr id="1348" name="Google Shape;1348;p38"/>
          <p:cNvSpPr txBox="1"/>
          <p:nvPr/>
        </p:nvSpPr>
        <p:spPr>
          <a:xfrm>
            <a:off x="2242971" y="2125838"/>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349" name="Google Shape;1349;p38"/>
          <p:cNvSpPr txBox="1"/>
          <p:nvPr/>
        </p:nvSpPr>
        <p:spPr>
          <a:xfrm>
            <a:off x="2242971" y="2489450"/>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350" name="Google Shape;1350;p38"/>
          <p:cNvSpPr txBox="1"/>
          <p:nvPr/>
        </p:nvSpPr>
        <p:spPr>
          <a:xfrm>
            <a:off x="2242971" y="2832350"/>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351" name="Google Shape;1351;p38"/>
          <p:cNvSpPr txBox="1"/>
          <p:nvPr/>
        </p:nvSpPr>
        <p:spPr>
          <a:xfrm>
            <a:off x="2242971" y="3341458"/>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352" name="Google Shape;1352;p38"/>
          <p:cNvSpPr txBox="1"/>
          <p:nvPr/>
        </p:nvSpPr>
        <p:spPr>
          <a:xfrm>
            <a:off x="2242971" y="3729362"/>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353" name="Google Shape;1353;p38"/>
          <p:cNvSpPr txBox="1"/>
          <p:nvPr/>
        </p:nvSpPr>
        <p:spPr>
          <a:xfrm>
            <a:off x="6337059" y="2526847"/>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354" name="Google Shape;1354;p38"/>
          <p:cNvSpPr txBox="1"/>
          <p:nvPr/>
        </p:nvSpPr>
        <p:spPr>
          <a:xfrm>
            <a:off x="6337059" y="2861884"/>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355" name="Google Shape;1355;p38"/>
          <p:cNvSpPr txBox="1"/>
          <p:nvPr/>
        </p:nvSpPr>
        <p:spPr>
          <a:xfrm>
            <a:off x="6337059" y="3376234"/>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356" name="Google Shape;1356;p38"/>
          <p:cNvSpPr txBox="1"/>
          <p:nvPr/>
        </p:nvSpPr>
        <p:spPr>
          <a:xfrm>
            <a:off x="6337059" y="3771042"/>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357" name="Google Shape;1357;p38"/>
          <p:cNvSpPr txBox="1"/>
          <p:nvPr/>
        </p:nvSpPr>
        <p:spPr>
          <a:xfrm>
            <a:off x="6337059" y="4158946"/>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358" name="Google Shape;1358;p38"/>
          <p:cNvSpPr txBox="1"/>
          <p:nvPr/>
        </p:nvSpPr>
        <p:spPr>
          <a:xfrm>
            <a:off x="6337059" y="2130121"/>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cxnSp>
        <p:nvCxnSpPr>
          <p:cNvPr id="1359" name="Google Shape;1359;p38"/>
          <p:cNvCxnSpPr/>
          <p:nvPr/>
        </p:nvCxnSpPr>
        <p:spPr>
          <a:xfrm flipH="1">
            <a:off x="2681269" y="1730076"/>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360" name="Google Shape;1360;p38"/>
          <p:cNvCxnSpPr/>
          <p:nvPr/>
        </p:nvCxnSpPr>
        <p:spPr>
          <a:xfrm flipH="1">
            <a:off x="2770995" y="1843772"/>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361" name="Google Shape;1361;p38"/>
          <p:cNvCxnSpPr/>
          <p:nvPr/>
        </p:nvCxnSpPr>
        <p:spPr>
          <a:xfrm>
            <a:off x="5104659" y="1730076"/>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362" name="Google Shape;1362;p38"/>
          <p:cNvCxnSpPr/>
          <p:nvPr/>
        </p:nvCxnSpPr>
        <p:spPr>
          <a:xfrm>
            <a:off x="5014933" y="1843772"/>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363" name="Google Shape;1363;p38"/>
          <p:cNvCxnSpPr/>
          <p:nvPr/>
        </p:nvCxnSpPr>
        <p:spPr>
          <a:xfrm>
            <a:off x="5493669" y="1933105"/>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364" name="Google Shape;1364;p38"/>
          <p:cNvCxnSpPr/>
          <p:nvPr/>
        </p:nvCxnSpPr>
        <p:spPr>
          <a:xfrm flipH="1" rot="10800000">
            <a:off x="5493618" y="1867752"/>
            <a:ext cx="1800" cy="65400"/>
          </a:xfrm>
          <a:prstGeom prst="straightConnector1">
            <a:avLst/>
          </a:prstGeom>
          <a:noFill/>
          <a:ln cap="flat" cmpd="sng" w="9525">
            <a:solidFill>
              <a:srgbClr val="000000"/>
            </a:solidFill>
            <a:prstDash val="solid"/>
            <a:round/>
            <a:headEnd len="med" w="med" type="none"/>
            <a:tailEnd len="med" w="med" type="none"/>
          </a:ln>
        </p:spPr>
      </p:cxnSp>
      <p:sp>
        <p:nvSpPr>
          <p:cNvPr id="1365" name="Google Shape;1365;p38"/>
          <p:cNvSpPr/>
          <p:nvPr/>
        </p:nvSpPr>
        <p:spPr>
          <a:xfrm>
            <a:off x="3494255" y="1662325"/>
            <a:ext cx="1701000" cy="319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PC</a:t>
            </a:r>
            <a:endParaRPr sz="1000"/>
          </a:p>
        </p:txBody>
      </p:sp>
      <p:sp>
        <p:nvSpPr>
          <p:cNvPr id="1366" name="Google Shape;1366;p38"/>
          <p:cNvSpPr/>
          <p:nvPr/>
        </p:nvSpPr>
        <p:spPr>
          <a:xfrm>
            <a:off x="5328999" y="1704400"/>
            <a:ext cx="367200" cy="166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367" name="Google Shape;1367;p38"/>
          <p:cNvSpPr txBox="1"/>
          <p:nvPr/>
        </p:nvSpPr>
        <p:spPr>
          <a:xfrm>
            <a:off x="3436350" y="1803650"/>
            <a:ext cx="3300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cxnSp>
        <p:nvCxnSpPr>
          <p:cNvPr id="1368" name="Google Shape;1368;p38"/>
          <p:cNvCxnSpPr/>
          <p:nvPr/>
        </p:nvCxnSpPr>
        <p:spPr>
          <a:xfrm>
            <a:off x="2393288" y="1918668"/>
            <a:ext cx="1099200" cy="1800"/>
          </a:xfrm>
          <a:prstGeom prst="straightConnector1">
            <a:avLst/>
          </a:prstGeom>
          <a:noFill/>
          <a:ln cap="flat" cmpd="sng" w="9525">
            <a:solidFill>
              <a:srgbClr val="000000"/>
            </a:solidFill>
            <a:prstDash val="solid"/>
            <a:round/>
            <a:headEnd len="med" w="med" type="none"/>
            <a:tailEnd len="med" w="med" type="none"/>
          </a:ln>
        </p:spPr>
      </p:cxnSp>
      <p:sp>
        <p:nvSpPr>
          <p:cNvPr id="1369" name="Google Shape;1369;p38"/>
          <p:cNvSpPr txBox="1"/>
          <p:nvPr/>
        </p:nvSpPr>
        <p:spPr>
          <a:xfrm>
            <a:off x="2242971" y="1782938"/>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370" name="Google Shape;1370;p38"/>
          <p:cNvSpPr txBox="1"/>
          <p:nvPr/>
        </p:nvSpPr>
        <p:spPr>
          <a:xfrm>
            <a:off x="6337059" y="1787221"/>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1371" name="Google Shape;1371;p38"/>
          <p:cNvSpPr/>
          <p:nvPr/>
        </p:nvSpPr>
        <p:spPr>
          <a:xfrm rot="-9376">
            <a:off x="2717338" y="2083096"/>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8"/>
          <p:cNvSpPr/>
          <p:nvPr/>
        </p:nvSpPr>
        <p:spPr>
          <a:xfrm rot="-9376">
            <a:off x="5666635" y="2082111"/>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8"/>
          <p:cNvSpPr/>
          <p:nvPr/>
        </p:nvSpPr>
        <p:spPr>
          <a:xfrm>
            <a:off x="5328999" y="2047300"/>
            <a:ext cx="367200" cy="166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374" name="Google Shape;1374;p38"/>
          <p:cNvSpPr txBox="1"/>
          <p:nvPr/>
        </p:nvSpPr>
        <p:spPr>
          <a:xfrm>
            <a:off x="4182402" y="2862569"/>
            <a:ext cx="3429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375" name="Google Shape;1375;p38"/>
          <p:cNvSpPr txBox="1"/>
          <p:nvPr/>
        </p:nvSpPr>
        <p:spPr>
          <a:xfrm>
            <a:off x="82850" y="4690600"/>
            <a:ext cx="39768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Cycle 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9" name="Shape 1379"/>
        <p:cNvGrpSpPr/>
        <p:nvPr/>
      </p:nvGrpSpPr>
      <p:grpSpPr>
        <a:xfrm>
          <a:off x="0" y="0"/>
          <a:ext cx="0" cy="0"/>
          <a:chOff x="0" y="0"/>
          <a:chExt cx="0" cy="0"/>
        </a:xfrm>
      </p:grpSpPr>
      <p:sp>
        <p:nvSpPr>
          <p:cNvPr id="1380" name="Google Shape;1380;p39"/>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Increment Program Counter</a:t>
            </a:r>
            <a:endParaRPr>
              <a:solidFill>
                <a:srgbClr val="0B5394"/>
              </a:solidFill>
            </a:endParaRPr>
          </a:p>
        </p:txBody>
      </p:sp>
      <p:sp>
        <p:nvSpPr>
          <p:cNvPr id="1382" name="Google Shape;1382;p39"/>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Increment program counter:</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cxnSp>
        <p:nvCxnSpPr>
          <p:cNvPr id="1383" name="Google Shape;1383;p39"/>
          <p:cNvCxnSpPr/>
          <p:nvPr/>
        </p:nvCxnSpPr>
        <p:spPr>
          <a:xfrm flipH="1" rot="10800000">
            <a:off x="4777983" y="4021358"/>
            <a:ext cx="412200" cy="702600"/>
          </a:xfrm>
          <a:prstGeom prst="straightConnector1">
            <a:avLst/>
          </a:prstGeom>
          <a:noFill/>
          <a:ln cap="flat" cmpd="sng" w="9525">
            <a:solidFill>
              <a:srgbClr val="000000"/>
            </a:solidFill>
            <a:prstDash val="solid"/>
            <a:round/>
            <a:headEnd len="med" w="med" type="none"/>
            <a:tailEnd len="med" w="med" type="none"/>
          </a:ln>
        </p:spPr>
      </p:cxnSp>
      <p:cxnSp>
        <p:nvCxnSpPr>
          <p:cNvPr id="1384" name="Google Shape;1384;p39"/>
          <p:cNvCxnSpPr/>
          <p:nvPr/>
        </p:nvCxnSpPr>
        <p:spPr>
          <a:xfrm>
            <a:off x="4699277" y="4021489"/>
            <a:ext cx="490800" cy="0"/>
          </a:xfrm>
          <a:prstGeom prst="straightConnector1">
            <a:avLst/>
          </a:prstGeom>
          <a:noFill/>
          <a:ln cap="flat" cmpd="sng" w="9525">
            <a:solidFill>
              <a:srgbClr val="000000"/>
            </a:solidFill>
            <a:prstDash val="solid"/>
            <a:round/>
            <a:headEnd len="med" w="med" type="none"/>
            <a:tailEnd len="med" w="med" type="none"/>
          </a:ln>
        </p:spPr>
      </p:cxnSp>
      <p:cxnSp>
        <p:nvCxnSpPr>
          <p:cNvPr id="1385" name="Google Shape;1385;p39"/>
          <p:cNvCxnSpPr/>
          <p:nvPr/>
        </p:nvCxnSpPr>
        <p:spPr>
          <a:xfrm>
            <a:off x="3503840" y="4021489"/>
            <a:ext cx="490800" cy="0"/>
          </a:xfrm>
          <a:prstGeom prst="straightConnector1">
            <a:avLst/>
          </a:prstGeom>
          <a:noFill/>
          <a:ln cap="flat" cmpd="sng" w="9525">
            <a:solidFill>
              <a:srgbClr val="000000"/>
            </a:solidFill>
            <a:prstDash val="solid"/>
            <a:round/>
            <a:headEnd len="med" w="med" type="none"/>
            <a:tailEnd len="med" w="med" type="none"/>
          </a:ln>
        </p:spPr>
      </p:cxnSp>
      <p:cxnSp>
        <p:nvCxnSpPr>
          <p:cNvPr id="1386" name="Google Shape;1386;p39"/>
          <p:cNvCxnSpPr/>
          <p:nvPr/>
        </p:nvCxnSpPr>
        <p:spPr>
          <a:xfrm rot="10800000">
            <a:off x="3994552" y="4021462"/>
            <a:ext cx="93900" cy="166500"/>
          </a:xfrm>
          <a:prstGeom prst="straightConnector1">
            <a:avLst/>
          </a:prstGeom>
          <a:noFill/>
          <a:ln cap="flat" cmpd="sng" w="9525">
            <a:solidFill>
              <a:srgbClr val="000000"/>
            </a:solidFill>
            <a:prstDash val="solid"/>
            <a:round/>
            <a:headEnd len="med" w="med" type="none"/>
            <a:tailEnd len="med" w="med" type="none"/>
          </a:ln>
        </p:spPr>
      </p:cxnSp>
      <p:cxnSp>
        <p:nvCxnSpPr>
          <p:cNvPr id="1387" name="Google Shape;1387;p39"/>
          <p:cNvCxnSpPr/>
          <p:nvPr/>
        </p:nvCxnSpPr>
        <p:spPr>
          <a:xfrm flipH="1" rot="10800000">
            <a:off x="4609082" y="4021462"/>
            <a:ext cx="93900" cy="166500"/>
          </a:xfrm>
          <a:prstGeom prst="straightConnector1">
            <a:avLst/>
          </a:prstGeom>
          <a:noFill/>
          <a:ln cap="flat" cmpd="sng" w="9525">
            <a:solidFill>
              <a:srgbClr val="000000"/>
            </a:solidFill>
            <a:prstDash val="solid"/>
            <a:round/>
            <a:headEnd len="med" w="med" type="none"/>
            <a:tailEnd len="med" w="med" type="none"/>
          </a:ln>
        </p:spPr>
      </p:cxnSp>
      <p:cxnSp>
        <p:nvCxnSpPr>
          <p:cNvPr id="1388" name="Google Shape;1388;p39"/>
          <p:cNvCxnSpPr/>
          <p:nvPr/>
        </p:nvCxnSpPr>
        <p:spPr>
          <a:xfrm rot="10800000">
            <a:off x="3503811" y="4021358"/>
            <a:ext cx="412200" cy="702600"/>
          </a:xfrm>
          <a:prstGeom prst="straightConnector1">
            <a:avLst/>
          </a:prstGeom>
          <a:noFill/>
          <a:ln cap="flat" cmpd="sng" w="9525">
            <a:solidFill>
              <a:srgbClr val="000000"/>
            </a:solidFill>
            <a:prstDash val="solid"/>
            <a:round/>
            <a:headEnd len="med" w="med" type="none"/>
            <a:tailEnd len="med" w="med" type="none"/>
          </a:ln>
        </p:spPr>
      </p:cxnSp>
      <p:cxnSp>
        <p:nvCxnSpPr>
          <p:cNvPr id="1389" name="Google Shape;1389;p39"/>
          <p:cNvCxnSpPr/>
          <p:nvPr/>
        </p:nvCxnSpPr>
        <p:spPr>
          <a:xfrm>
            <a:off x="3916011" y="4723958"/>
            <a:ext cx="860400" cy="3900"/>
          </a:xfrm>
          <a:prstGeom prst="straightConnector1">
            <a:avLst/>
          </a:prstGeom>
          <a:noFill/>
          <a:ln cap="flat" cmpd="sng" w="9525">
            <a:solidFill>
              <a:srgbClr val="000000"/>
            </a:solidFill>
            <a:prstDash val="solid"/>
            <a:round/>
            <a:headEnd len="med" w="med" type="none"/>
            <a:tailEnd len="med" w="med" type="none"/>
          </a:ln>
        </p:spPr>
      </p:cxnSp>
      <p:cxnSp>
        <p:nvCxnSpPr>
          <p:cNvPr id="1390" name="Google Shape;1390;p39"/>
          <p:cNvCxnSpPr/>
          <p:nvPr/>
        </p:nvCxnSpPr>
        <p:spPr>
          <a:xfrm rot="10800000">
            <a:off x="4089482" y="4184662"/>
            <a:ext cx="519600" cy="3300"/>
          </a:xfrm>
          <a:prstGeom prst="straightConnector1">
            <a:avLst/>
          </a:prstGeom>
          <a:noFill/>
          <a:ln cap="flat" cmpd="sng" w="9525">
            <a:solidFill>
              <a:srgbClr val="000000"/>
            </a:solidFill>
            <a:prstDash val="solid"/>
            <a:round/>
            <a:headEnd len="med" w="med" type="none"/>
            <a:tailEnd len="med" w="med" type="none"/>
          </a:ln>
        </p:spPr>
      </p:cxnSp>
      <p:sp>
        <p:nvSpPr>
          <p:cNvPr id="1391" name="Google Shape;1391;p39"/>
          <p:cNvSpPr txBox="1"/>
          <p:nvPr/>
        </p:nvSpPr>
        <p:spPr>
          <a:xfrm>
            <a:off x="4048277" y="4264680"/>
            <a:ext cx="6096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ALU</a:t>
            </a:r>
            <a:endParaRPr/>
          </a:p>
        </p:txBody>
      </p:sp>
      <p:cxnSp>
        <p:nvCxnSpPr>
          <p:cNvPr id="1392" name="Google Shape;1392;p39"/>
          <p:cNvCxnSpPr/>
          <p:nvPr/>
        </p:nvCxnSpPr>
        <p:spPr>
          <a:xfrm>
            <a:off x="2681300" y="1735925"/>
            <a:ext cx="2700" cy="3159300"/>
          </a:xfrm>
          <a:prstGeom prst="straightConnector1">
            <a:avLst/>
          </a:prstGeom>
          <a:noFill/>
          <a:ln cap="flat" cmpd="sng" w="9525">
            <a:solidFill>
              <a:srgbClr val="000000"/>
            </a:solidFill>
            <a:prstDash val="solid"/>
            <a:round/>
            <a:headEnd len="med" w="med" type="none"/>
            <a:tailEnd len="med" w="med" type="none"/>
          </a:ln>
        </p:spPr>
      </p:cxnSp>
      <p:cxnSp>
        <p:nvCxnSpPr>
          <p:cNvPr id="1393" name="Google Shape;1393;p39"/>
          <p:cNvCxnSpPr/>
          <p:nvPr/>
        </p:nvCxnSpPr>
        <p:spPr>
          <a:xfrm rot="10800000">
            <a:off x="2679931" y="4894700"/>
            <a:ext cx="1668600" cy="6900"/>
          </a:xfrm>
          <a:prstGeom prst="straightConnector1">
            <a:avLst/>
          </a:prstGeom>
          <a:noFill/>
          <a:ln cap="flat" cmpd="sng" w="9525">
            <a:solidFill>
              <a:srgbClr val="000000"/>
            </a:solidFill>
            <a:prstDash val="solid"/>
            <a:round/>
            <a:headEnd len="med" w="med" type="none"/>
            <a:tailEnd len="med" w="med" type="none"/>
          </a:ln>
        </p:spPr>
      </p:cxnSp>
      <p:cxnSp>
        <p:nvCxnSpPr>
          <p:cNvPr id="1394" name="Google Shape;1394;p39"/>
          <p:cNvCxnSpPr/>
          <p:nvPr/>
        </p:nvCxnSpPr>
        <p:spPr>
          <a:xfrm rot="10800000">
            <a:off x="2767964" y="4798393"/>
            <a:ext cx="1579800" cy="7800"/>
          </a:xfrm>
          <a:prstGeom prst="straightConnector1">
            <a:avLst/>
          </a:prstGeom>
          <a:noFill/>
          <a:ln cap="flat" cmpd="sng" w="9525">
            <a:solidFill>
              <a:srgbClr val="000000"/>
            </a:solidFill>
            <a:prstDash val="solid"/>
            <a:round/>
            <a:headEnd len="med" w="med" type="none"/>
            <a:tailEnd len="med" w="med" type="none"/>
          </a:ln>
        </p:spPr>
      </p:cxnSp>
      <p:cxnSp>
        <p:nvCxnSpPr>
          <p:cNvPr id="1395" name="Google Shape;1395;p39"/>
          <p:cNvCxnSpPr/>
          <p:nvPr/>
        </p:nvCxnSpPr>
        <p:spPr>
          <a:xfrm>
            <a:off x="2771775" y="1847850"/>
            <a:ext cx="300" cy="2949900"/>
          </a:xfrm>
          <a:prstGeom prst="straightConnector1">
            <a:avLst/>
          </a:prstGeom>
          <a:noFill/>
          <a:ln cap="flat" cmpd="sng" w="9525">
            <a:solidFill>
              <a:srgbClr val="000000"/>
            </a:solidFill>
            <a:prstDash val="solid"/>
            <a:round/>
            <a:headEnd len="med" w="med" type="none"/>
            <a:tailEnd len="med" w="med" type="none"/>
          </a:ln>
        </p:spPr>
      </p:cxnSp>
      <p:cxnSp>
        <p:nvCxnSpPr>
          <p:cNvPr id="1396" name="Google Shape;1396;p39"/>
          <p:cNvCxnSpPr/>
          <p:nvPr/>
        </p:nvCxnSpPr>
        <p:spPr>
          <a:xfrm flipH="1">
            <a:off x="2770059" y="4198211"/>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397" name="Google Shape;1397;p39"/>
          <p:cNvCxnSpPr/>
          <p:nvPr/>
        </p:nvCxnSpPr>
        <p:spPr>
          <a:xfrm flipH="1">
            <a:off x="2774269" y="2072976"/>
            <a:ext cx="810900" cy="3600"/>
          </a:xfrm>
          <a:prstGeom prst="straightConnector1">
            <a:avLst/>
          </a:prstGeom>
          <a:noFill/>
          <a:ln cap="flat" cmpd="sng" w="9525">
            <a:solidFill>
              <a:srgbClr val="000000"/>
            </a:solidFill>
            <a:prstDash val="solid"/>
            <a:round/>
            <a:headEnd len="med" w="med" type="none"/>
            <a:tailEnd len="med" w="med" type="none"/>
          </a:ln>
        </p:spPr>
      </p:cxnSp>
      <p:cxnSp>
        <p:nvCxnSpPr>
          <p:cNvPr id="1398" name="Google Shape;1398;p39"/>
          <p:cNvCxnSpPr/>
          <p:nvPr/>
        </p:nvCxnSpPr>
        <p:spPr>
          <a:xfrm flipH="1">
            <a:off x="2770995" y="2186672"/>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399" name="Google Shape;1399;p39"/>
          <p:cNvCxnSpPr/>
          <p:nvPr/>
        </p:nvCxnSpPr>
        <p:spPr>
          <a:xfrm>
            <a:off x="6005525" y="1735925"/>
            <a:ext cx="300" cy="3159300"/>
          </a:xfrm>
          <a:prstGeom prst="straightConnector1">
            <a:avLst/>
          </a:prstGeom>
          <a:noFill/>
          <a:ln cap="flat" cmpd="sng" w="9525">
            <a:solidFill>
              <a:srgbClr val="000000"/>
            </a:solidFill>
            <a:prstDash val="solid"/>
            <a:round/>
            <a:headEnd len="med" w="med" type="none"/>
            <a:tailEnd len="med" w="med" type="none"/>
          </a:ln>
        </p:spPr>
      </p:cxnSp>
      <p:cxnSp>
        <p:nvCxnSpPr>
          <p:cNvPr id="1400" name="Google Shape;1400;p39"/>
          <p:cNvCxnSpPr/>
          <p:nvPr/>
        </p:nvCxnSpPr>
        <p:spPr>
          <a:xfrm flipH="1" rot="10800000">
            <a:off x="4341297" y="4894700"/>
            <a:ext cx="1668600" cy="6900"/>
          </a:xfrm>
          <a:prstGeom prst="straightConnector1">
            <a:avLst/>
          </a:prstGeom>
          <a:noFill/>
          <a:ln cap="flat" cmpd="sng" w="9525">
            <a:solidFill>
              <a:srgbClr val="000000"/>
            </a:solidFill>
            <a:prstDash val="solid"/>
            <a:round/>
            <a:headEnd len="med" w="med" type="none"/>
            <a:tailEnd len="med" w="med" type="none"/>
          </a:ln>
        </p:spPr>
      </p:cxnSp>
      <p:cxnSp>
        <p:nvCxnSpPr>
          <p:cNvPr id="1401" name="Google Shape;1401;p39"/>
          <p:cNvCxnSpPr/>
          <p:nvPr/>
        </p:nvCxnSpPr>
        <p:spPr>
          <a:xfrm flipH="1" rot="10800000">
            <a:off x="4342064" y="4798393"/>
            <a:ext cx="1579800" cy="7800"/>
          </a:xfrm>
          <a:prstGeom prst="straightConnector1">
            <a:avLst/>
          </a:prstGeom>
          <a:noFill/>
          <a:ln cap="flat" cmpd="sng" w="9525">
            <a:solidFill>
              <a:srgbClr val="000000"/>
            </a:solidFill>
            <a:prstDash val="solid"/>
            <a:round/>
            <a:headEnd len="med" w="med" type="none"/>
            <a:tailEnd len="med" w="med" type="none"/>
          </a:ln>
        </p:spPr>
      </p:cxnSp>
      <p:cxnSp>
        <p:nvCxnSpPr>
          <p:cNvPr id="1402" name="Google Shape;1402;p39"/>
          <p:cNvCxnSpPr/>
          <p:nvPr/>
        </p:nvCxnSpPr>
        <p:spPr>
          <a:xfrm>
            <a:off x="5912650" y="1847850"/>
            <a:ext cx="5100" cy="2949900"/>
          </a:xfrm>
          <a:prstGeom prst="straightConnector1">
            <a:avLst/>
          </a:prstGeom>
          <a:noFill/>
          <a:ln cap="flat" cmpd="sng" w="9525">
            <a:solidFill>
              <a:srgbClr val="000000"/>
            </a:solidFill>
            <a:prstDash val="solid"/>
            <a:round/>
            <a:headEnd len="med" w="med" type="none"/>
            <a:tailEnd len="med" w="med" type="none"/>
          </a:ln>
        </p:spPr>
      </p:cxnSp>
      <p:cxnSp>
        <p:nvCxnSpPr>
          <p:cNvPr id="1403" name="Google Shape;1403;p39"/>
          <p:cNvCxnSpPr/>
          <p:nvPr/>
        </p:nvCxnSpPr>
        <p:spPr>
          <a:xfrm>
            <a:off x="5015869" y="4198211"/>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404" name="Google Shape;1404;p39"/>
          <p:cNvCxnSpPr/>
          <p:nvPr/>
        </p:nvCxnSpPr>
        <p:spPr>
          <a:xfrm>
            <a:off x="5104659" y="2072976"/>
            <a:ext cx="810300" cy="3600"/>
          </a:xfrm>
          <a:prstGeom prst="straightConnector1">
            <a:avLst/>
          </a:prstGeom>
          <a:noFill/>
          <a:ln cap="flat" cmpd="sng" w="9525">
            <a:solidFill>
              <a:srgbClr val="000000"/>
            </a:solidFill>
            <a:prstDash val="solid"/>
            <a:round/>
            <a:headEnd len="med" w="med" type="none"/>
            <a:tailEnd len="med" w="med" type="none"/>
          </a:ln>
        </p:spPr>
      </p:cxnSp>
      <p:cxnSp>
        <p:nvCxnSpPr>
          <p:cNvPr id="1405" name="Google Shape;1405;p39"/>
          <p:cNvCxnSpPr/>
          <p:nvPr/>
        </p:nvCxnSpPr>
        <p:spPr>
          <a:xfrm>
            <a:off x="5014933" y="2186672"/>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406" name="Google Shape;1406;p39"/>
          <p:cNvCxnSpPr/>
          <p:nvPr/>
        </p:nvCxnSpPr>
        <p:spPr>
          <a:xfrm>
            <a:off x="5493669" y="2276005"/>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407" name="Google Shape;1407;p39"/>
          <p:cNvCxnSpPr/>
          <p:nvPr/>
        </p:nvCxnSpPr>
        <p:spPr>
          <a:xfrm flipH="1" rot="10800000">
            <a:off x="5493618" y="2210652"/>
            <a:ext cx="1800" cy="65400"/>
          </a:xfrm>
          <a:prstGeom prst="straightConnector1">
            <a:avLst/>
          </a:prstGeom>
          <a:noFill/>
          <a:ln cap="flat" cmpd="sng" w="9525">
            <a:solidFill>
              <a:srgbClr val="000000"/>
            </a:solidFill>
            <a:prstDash val="solid"/>
            <a:round/>
            <a:headEnd len="med" w="med" type="none"/>
            <a:tailEnd len="med" w="med" type="none"/>
          </a:ln>
        </p:spPr>
      </p:cxnSp>
      <p:cxnSp>
        <p:nvCxnSpPr>
          <p:cNvPr id="1408" name="Google Shape;1408;p39"/>
          <p:cNvCxnSpPr/>
          <p:nvPr/>
        </p:nvCxnSpPr>
        <p:spPr>
          <a:xfrm>
            <a:off x="5493669" y="2662235"/>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409" name="Google Shape;1409;p39"/>
          <p:cNvCxnSpPr/>
          <p:nvPr/>
        </p:nvCxnSpPr>
        <p:spPr>
          <a:xfrm flipH="1" rot="10800000">
            <a:off x="5493618" y="2596881"/>
            <a:ext cx="1800" cy="65400"/>
          </a:xfrm>
          <a:prstGeom prst="straightConnector1">
            <a:avLst/>
          </a:prstGeom>
          <a:noFill/>
          <a:ln cap="flat" cmpd="sng" w="9525">
            <a:solidFill>
              <a:srgbClr val="000000"/>
            </a:solidFill>
            <a:prstDash val="solid"/>
            <a:round/>
            <a:headEnd len="med" w="med" type="none"/>
            <a:tailEnd len="med" w="med" type="none"/>
          </a:ln>
        </p:spPr>
      </p:cxnSp>
      <p:cxnSp>
        <p:nvCxnSpPr>
          <p:cNvPr id="1410" name="Google Shape;1410;p39"/>
          <p:cNvCxnSpPr/>
          <p:nvPr/>
        </p:nvCxnSpPr>
        <p:spPr>
          <a:xfrm>
            <a:off x="5493669" y="3004425"/>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411" name="Google Shape;1411;p39"/>
          <p:cNvCxnSpPr/>
          <p:nvPr/>
        </p:nvCxnSpPr>
        <p:spPr>
          <a:xfrm flipH="1" rot="10800000">
            <a:off x="5493618" y="2939071"/>
            <a:ext cx="1800" cy="65400"/>
          </a:xfrm>
          <a:prstGeom prst="straightConnector1">
            <a:avLst/>
          </a:prstGeom>
          <a:noFill/>
          <a:ln cap="flat" cmpd="sng" w="9525">
            <a:solidFill>
              <a:srgbClr val="000000"/>
            </a:solidFill>
            <a:prstDash val="solid"/>
            <a:round/>
            <a:headEnd len="med" w="med" type="none"/>
            <a:tailEnd len="med" w="med" type="none"/>
          </a:ln>
        </p:spPr>
      </p:cxnSp>
      <p:cxnSp>
        <p:nvCxnSpPr>
          <p:cNvPr id="1412" name="Google Shape;1412;p39"/>
          <p:cNvCxnSpPr/>
          <p:nvPr/>
        </p:nvCxnSpPr>
        <p:spPr>
          <a:xfrm>
            <a:off x="5493669" y="3514004"/>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413" name="Google Shape;1413;p39"/>
          <p:cNvCxnSpPr/>
          <p:nvPr/>
        </p:nvCxnSpPr>
        <p:spPr>
          <a:xfrm flipH="1" rot="10800000">
            <a:off x="5493618" y="3448651"/>
            <a:ext cx="1800" cy="65400"/>
          </a:xfrm>
          <a:prstGeom prst="straightConnector1">
            <a:avLst/>
          </a:prstGeom>
          <a:noFill/>
          <a:ln cap="flat" cmpd="sng" w="9525">
            <a:solidFill>
              <a:srgbClr val="000000"/>
            </a:solidFill>
            <a:prstDash val="solid"/>
            <a:round/>
            <a:headEnd len="med" w="med" type="none"/>
            <a:tailEnd len="med" w="med" type="none"/>
          </a:ln>
        </p:spPr>
      </p:cxnSp>
      <p:cxnSp>
        <p:nvCxnSpPr>
          <p:cNvPr id="1414" name="Google Shape;1414;p39"/>
          <p:cNvCxnSpPr/>
          <p:nvPr/>
        </p:nvCxnSpPr>
        <p:spPr>
          <a:xfrm>
            <a:off x="5493669" y="3909910"/>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415" name="Google Shape;1415;p39"/>
          <p:cNvCxnSpPr/>
          <p:nvPr/>
        </p:nvCxnSpPr>
        <p:spPr>
          <a:xfrm flipH="1" rot="10800000">
            <a:off x="5493618" y="3844557"/>
            <a:ext cx="1800" cy="65400"/>
          </a:xfrm>
          <a:prstGeom prst="straightConnector1">
            <a:avLst/>
          </a:prstGeom>
          <a:noFill/>
          <a:ln cap="flat" cmpd="sng" w="9525">
            <a:solidFill>
              <a:srgbClr val="000000"/>
            </a:solidFill>
            <a:prstDash val="solid"/>
            <a:round/>
            <a:headEnd len="med" w="med" type="none"/>
            <a:tailEnd len="med" w="med" type="none"/>
          </a:ln>
        </p:spPr>
      </p:cxnSp>
      <p:cxnSp>
        <p:nvCxnSpPr>
          <p:cNvPr id="1416" name="Google Shape;1416;p39"/>
          <p:cNvCxnSpPr/>
          <p:nvPr/>
        </p:nvCxnSpPr>
        <p:spPr>
          <a:xfrm>
            <a:off x="5493669" y="4299725"/>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417" name="Google Shape;1417;p39"/>
          <p:cNvCxnSpPr/>
          <p:nvPr/>
        </p:nvCxnSpPr>
        <p:spPr>
          <a:xfrm flipH="1" rot="10800000">
            <a:off x="5493618" y="4234372"/>
            <a:ext cx="1800" cy="65400"/>
          </a:xfrm>
          <a:prstGeom prst="straightConnector1">
            <a:avLst/>
          </a:prstGeom>
          <a:noFill/>
          <a:ln cap="flat" cmpd="sng" w="9525">
            <a:solidFill>
              <a:srgbClr val="000000"/>
            </a:solidFill>
            <a:prstDash val="solid"/>
            <a:round/>
            <a:headEnd len="med" w="med" type="none"/>
            <a:tailEnd len="med" w="med" type="none"/>
          </a:ln>
        </p:spPr>
      </p:cxnSp>
      <p:cxnSp>
        <p:nvCxnSpPr>
          <p:cNvPr id="1418" name="Google Shape;1418;p39"/>
          <p:cNvCxnSpPr/>
          <p:nvPr/>
        </p:nvCxnSpPr>
        <p:spPr>
          <a:xfrm flipH="1">
            <a:off x="2770131" y="4088889"/>
            <a:ext cx="843900" cy="600"/>
          </a:xfrm>
          <a:prstGeom prst="straightConnector1">
            <a:avLst/>
          </a:prstGeom>
          <a:noFill/>
          <a:ln cap="flat" cmpd="sng" w="9525">
            <a:solidFill>
              <a:srgbClr val="000000"/>
            </a:solidFill>
            <a:prstDash val="solid"/>
            <a:round/>
            <a:headEnd len="med" w="med" type="none"/>
            <a:tailEnd len="med" w="med" type="none"/>
          </a:ln>
        </p:spPr>
      </p:cxnSp>
      <p:sp>
        <p:nvSpPr>
          <p:cNvPr id="1419" name="Google Shape;1419;p39"/>
          <p:cNvSpPr/>
          <p:nvPr/>
        </p:nvSpPr>
        <p:spPr>
          <a:xfrm rot="3572516">
            <a:off x="3490692" y="4166065"/>
            <a:ext cx="349768" cy="84547"/>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9"/>
          <p:cNvSpPr/>
          <p:nvPr/>
        </p:nvSpPr>
        <p:spPr>
          <a:xfrm rot="-9376">
            <a:off x="2717338" y="4095045"/>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9"/>
          <p:cNvSpPr/>
          <p:nvPr/>
        </p:nvSpPr>
        <p:spPr>
          <a:xfrm rot="-9376">
            <a:off x="5649717" y="4093015"/>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2" name="Google Shape;1422;p39"/>
          <p:cNvCxnSpPr/>
          <p:nvPr/>
        </p:nvCxnSpPr>
        <p:spPr>
          <a:xfrm>
            <a:off x="5096506" y="4084817"/>
            <a:ext cx="823500" cy="4800"/>
          </a:xfrm>
          <a:prstGeom prst="straightConnector1">
            <a:avLst/>
          </a:prstGeom>
          <a:noFill/>
          <a:ln cap="flat" cmpd="sng" w="9525">
            <a:solidFill>
              <a:srgbClr val="000000"/>
            </a:solidFill>
            <a:prstDash val="solid"/>
            <a:round/>
            <a:headEnd len="med" w="med" type="none"/>
            <a:tailEnd len="med" w="med" type="none"/>
          </a:ln>
        </p:spPr>
      </p:cxnSp>
      <p:sp>
        <p:nvSpPr>
          <p:cNvPr id="1423" name="Google Shape;1423;p39"/>
          <p:cNvSpPr/>
          <p:nvPr/>
        </p:nvSpPr>
        <p:spPr>
          <a:xfrm flipH="1" rot="-3561900">
            <a:off x="4859786" y="4166652"/>
            <a:ext cx="349709" cy="7889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4" name="Google Shape;1424;p39"/>
          <p:cNvCxnSpPr/>
          <p:nvPr/>
        </p:nvCxnSpPr>
        <p:spPr>
          <a:xfrm flipH="1">
            <a:off x="2770059" y="3824638"/>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425" name="Google Shape;1425;p39"/>
          <p:cNvCxnSpPr/>
          <p:nvPr/>
        </p:nvCxnSpPr>
        <p:spPr>
          <a:xfrm flipH="1">
            <a:off x="2770131" y="3715316"/>
            <a:ext cx="843900" cy="600"/>
          </a:xfrm>
          <a:prstGeom prst="straightConnector1">
            <a:avLst/>
          </a:prstGeom>
          <a:noFill/>
          <a:ln cap="flat" cmpd="sng" w="9525">
            <a:solidFill>
              <a:srgbClr val="000000"/>
            </a:solidFill>
            <a:prstDash val="solid"/>
            <a:round/>
            <a:headEnd len="med" w="med" type="none"/>
            <a:tailEnd len="med" w="med" type="none"/>
          </a:ln>
        </p:spPr>
      </p:cxnSp>
      <p:sp>
        <p:nvSpPr>
          <p:cNvPr id="1426" name="Google Shape;1426;p39"/>
          <p:cNvSpPr/>
          <p:nvPr/>
        </p:nvSpPr>
        <p:spPr>
          <a:xfrm rot="-9376">
            <a:off x="2717338" y="3721472"/>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7" name="Google Shape;1427;p39"/>
          <p:cNvCxnSpPr/>
          <p:nvPr/>
        </p:nvCxnSpPr>
        <p:spPr>
          <a:xfrm flipH="1">
            <a:off x="2770059" y="3426702"/>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428" name="Google Shape;1428;p39"/>
          <p:cNvCxnSpPr/>
          <p:nvPr/>
        </p:nvCxnSpPr>
        <p:spPr>
          <a:xfrm flipH="1">
            <a:off x="2770131" y="3317380"/>
            <a:ext cx="843900" cy="600"/>
          </a:xfrm>
          <a:prstGeom prst="straightConnector1">
            <a:avLst/>
          </a:prstGeom>
          <a:noFill/>
          <a:ln cap="flat" cmpd="sng" w="9525">
            <a:solidFill>
              <a:srgbClr val="000000"/>
            </a:solidFill>
            <a:prstDash val="solid"/>
            <a:round/>
            <a:headEnd len="med" w="med" type="none"/>
            <a:tailEnd len="med" w="med" type="none"/>
          </a:ln>
        </p:spPr>
      </p:cxnSp>
      <p:sp>
        <p:nvSpPr>
          <p:cNvPr id="1429" name="Google Shape;1429;p39"/>
          <p:cNvSpPr/>
          <p:nvPr/>
        </p:nvSpPr>
        <p:spPr>
          <a:xfrm rot="-9376">
            <a:off x="2717338" y="3323536"/>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0" name="Google Shape;1430;p39"/>
          <p:cNvCxnSpPr/>
          <p:nvPr/>
        </p:nvCxnSpPr>
        <p:spPr>
          <a:xfrm flipH="1">
            <a:off x="2770059" y="2913062"/>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431" name="Google Shape;1431;p39"/>
          <p:cNvCxnSpPr/>
          <p:nvPr/>
        </p:nvCxnSpPr>
        <p:spPr>
          <a:xfrm flipH="1">
            <a:off x="2770131" y="2803740"/>
            <a:ext cx="843900" cy="600"/>
          </a:xfrm>
          <a:prstGeom prst="straightConnector1">
            <a:avLst/>
          </a:prstGeom>
          <a:noFill/>
          <a:ln cap="flat" cmpd="sng" w="9525">
            <a:solidFill>
              <a:srgbClr val="000000"/>
            </a:solidFill>
            <a:prstDash val="solid"/>
            <a:round/>
            <a:headEnd len="med" w="med" type="none"/>
            <a:tailEnd len="med" w="med" type="none"/>
          </a:ln>
        </p:spPr>
      </p:cxnSp>
      <p:sp>
        <p:nvSpPr>
          <p:cNvPr id="1432" name="Google Shape;1432;p39"/>
          <p:cNvSpPr/>
          <p:nvPr/>
        </p:nvSpPr>
        <p:spPr>
          <a:xfrm rot="-9376">
            <a:off x="2717338" y="2809896"/>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3" name="Google Shape;1433;p39"/>
          <p:cNvCxnSpPr/>
          <p:nvPr/>
        </p:nvCxnSpPr>
        <p:spPr>
          <a:xfrm flipH="1">
            <a:off x="2770059" y="2570872"/>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434" name="Google Shape;1434;p39"/>
          <p:cNvCxnSpPr/>
          <p:nvPr/>
        </p:nvCxnSpPr>
        <p:spPr>
          <a:xfrm flipH="1">
            <a:off x="2770131" y="2461550"/>
            <a:ext cx="843900" cy="600"/>
          </a:xfrm>
          <a:prstGeom prst="straightConnector1">
            <a:avLst/>
          </a:prstGeom>
          <a:noFill/>
          <a:ln cap="flat" cmpd="sng" w="9525">
            <a:solidFill>
              <a:srgbClr val="000000"/>
            </a:solidFill>
            <a:prstDash val="solid"/>
            <a:round/>
            <a:headEnd len="med" w="med" type="none"/>
            <a:tailEnd len="med" w="med" type="none"/>
          </a:ln>
        </p:spPr>
      </p:cxnSp>
      <p:sp>
        <p:nvSpPr>
          <p:cNvPr id="1435" name="Google Shape;1435;p39"/>
          <p:cNvSpPr/>
          <p:nvPr/>
        </p:nvSpPr>
        <p:spPr>
          <a:xfrm rot="-9376">
            <a:off x="2717338" y="2467706"/>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6" name="Google Shape;1436;p39"/>
          <p:cNvCxnSpPr/>
          <p:nvPr/>
        </p:nvCxnSpPr>
        <p:spPr>
          <a:xfrm>
            <a:off x="5015869" y="3808396"/>
            <a:ext cx="903900" cy="4800"/>
          </a:xfrm>
          <a:prstGeom prst="straightConnector1">
            <a:avLst/>
          </a:prstGeom>
          <a:noFill/>
          <a:ln cap="flat" cmpd="sng" w="9525">
            <a:solidFill>
              <a:srgbClr val="000000"/>
            </a:solidFill>
            <a:prstDash val="solid"/>
            <a:round/>
            <a:headEnd len="med" w="med" type="none"/>
            <a:tailEnd len="med" w="med" type="none"/>
          </a:ln>
        </p:spPr>
      </p:cxnSp>
      <p:sp>
        <p:nvSpPr>
          <p:cNvPr id="1437" name="Google Shape;1437;p39"/>
          <p:cNvSpPr/>
          <p:nvPr/>
        </p:nvSpPr>
        <p:spPr>
          <a:xfrm rot="-9376">
            <a:off x="5649717" y="3703200"/>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39"/>
          <p:cNvCxnSpPr/>
          <p:nvPr/>
        </p:nvCxnSpPr>
        <p:spPr>
          <a:xfrm>
            <a:off x="5096506" y="3695002"/>
            <a:ext cx="823500" cy="4800"/>
          </a:xfrm>
          <a:prstGeom prst="straightConnector1">
            <a:avLst/>
          </a:prstGeom>
          <a:noFill/>
          <a:ln cap="flat" cmpd="sng" w="9525">
            <a:solidFill>
              <a:srgbClr val="000000"/>
            </a:solidFill>
            <a:prstDash val="solid"/>
            <a:round/>
            <a:headEnd len="med" w="med" type="none"/>
            <a:tailEnd len="med" w="med" type="none"/>
          </a:ln>
        </p:spPr>
      </p:cxnSp>
      <p:cxnSp>
        <p:nvCxnSpPr>
          <p:cNvPr id="1439" name="Google Shape;1439;p39"/>
          <p:cNvCxnSpPr/>
          <p:nvPr/>
        </p:nvCxnSpPr>
        <p:spPr>
          <a:xfrm>
            <a:off x="5015869" y="3418581"/>
            <a:ext cx="903900" cy="4800"/>
          </a:xfrm>
          <a:prstGeom prst="straightConnector1">
            <a:avLst/>
          </a:prstGeom>
          <a:noFill/>
          <a:ln cap="flat" cmpd="sng" w="9525">
            <a:solidFill>
              <a:srgbClr val="000000"/>
            </a:solidFill>
            <a:prstDash val="solid"/>
            <a:round/>
            <a:headEnd len="med" w="med" type="none"/>
            <a:tailEnd len="med" w="med" type="none"/>
          </a:ln>
        </p:spPr>
      </p:cxnSp>
      <p:sp>
        <p:nvSpPr>
          <p:cNvPr id="1440" name="Google Shape;1440;p39"/>
          <p:cNvSpPr/>
          <p:nvPr/>
        </p:nvSpPr>
        <p:spPr>
          <a:xfrm rot="-9376">
            <a:off x="5649717" y="3313385"/>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1" name="Google Shape;1441;p39"/>
          <p:cNvCxnSpPr/>
          <p:nvPr/>
        </p:nvCxnSpPr>
        <p:spPr>
          <a:xfrm>
            <a:off x="5096506" y="3305187"/>
            <a:ext cx="823500" cy="4800"/>
          </a:xfrm>
          <a:prstGeom prst="straightConnector1">
            <a:avLst/>
          </a:prstGeom>
          <a:noFill/>
          <a:ln cap="flat" cmpd="sng" w="9525">
            <a:solidFill>
              <a:srgbClr val="000000"/>
            </a:solidFill>
            <a:prstDash val="solid"/>
            <a:round/>
            <a:headEnd len="med" w="med" type="none"/>
            <a:tailEnd len="med" w="med" type="none"/>
          </a:ln>
        </p:spPr>
      </p:cxnSp>
      <p:cxnSp>
        <p:nvCxnSpPr>
          <p:cNvPr id="1442" name="Google Shape;1442;p39"/>
          <p:cNvCxnSpPr/>
          <p:nvPr/>
        </p:nvCxnSpPr>
        <p:spPr>
          <a:xfrm>
            <a:off x="5015869" y="2904941"/>
            <a:ext cx="903900" cy="4800"/>
          </a:xfrm>
          <a:prstGeom prst="straightConnector1">
            <a:avLst/>
          </a:prstGeom>
          <a:noFill/>
          <a:ln cap="flat" cmpd="sng" w="9525">
            <a:solidFill>
              <a:srgbClr val="000000"/>
            </a:solidFill>
            <a:prstDash val="solid"/>
            <a:round/>
            <a:headEnd len="med" w="med" type="none"/>
            <a:tailEnd len="med" w="med" type="none"/>
          </a:ln>
        </p:spPr>
      </p:cxnSp>
      <p:sp>
        <p:nvSpPr>
          <p:cNvPr id="1443" name="Google Shape;1443;p39"/>
          <p:cNvSpPr/>
          <p:nvPr/>
        </p:nvSpPr>
        <p:spPr>
          <a:xfrm rot="-9376">
            <a:off x="5649717" y="2799745"/>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4" name="Google Shape;1444;p39"/>
          <p:cNvCxnSpPr/>
          <p:nvPr/>
        </p:nvCxnSpPr>
        <p:spPr>
          <a:xfrm>
            <a:off x="5096506" y="2791547"/>
            <a:ext cx="823500" cy="4800"/>
          </a:xfrm>
          <a:prstGeom prst="straightConnector1">
            <a:avLst/>
          </a:prstGeom>
          <a:noFill/>
          <a:ln cap="flat" cmpd="sng" w="9525">
            <a:solidFill>
              <a:srgbClr val="000000"/>
            </a:solidFill>
            <a:prstDash val="solid"/>
            <a:round/>
            <a:headEnd len="med" w="med" type="none"/>
            <a:tailEnd len="med" w="med" type="none"/>
          </a:ln>
        </p:spPr>
      </p:cxnSp>
      <p:cxnSp>
        <p:nvCxnSpPr>
          <p:cNvPr id="1445" name="Google Shape;1445;p39"/>
          <p:cNvCxnSpPr/>
          <p:nvPr/>
        </p:nvCxnSpPr>
        <p:spPr>
          <a:xfrm>
            <a:off x="5015869" y="2562751"/>
            <a:ext cx="903900" cy="4800"/>
          </a:xfrm>
          <a:prstGeom prst="straightConnector1">
            <a:avLst/>
          </a:prstGeom>
          <a:noFill/>
          <a:ln cap="flat" cmpd="sng" w="9525">
            <a:solidFill>
              <a:srgbClr val="000000"/>
            </a:solidFill>
            <a:prstDash val="solid"/>
            <a:round/>
            <a:headEnd len="med" w="med" type="none"/>
            <a:tailEnd len="med" w="med" type="none"/>
          </a:ln>
        </p:spPr>
      </p:cxnSp>
      <p:sp>
        <p:nvSpPr>
          <p:cNvPr id="1446" name="Google Shape;1446;p39"/>
          <p:cNvSpPr/>
          <p:nvPr/>
        </p:nvSpPr>
        <p:spPr>
          <a:xfrm rot="-9376">
            <a:off x="5649717" y="2457554"/>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7" name="Google Shape;1447;p39"/>
          <p:cNvCxnSpPr/>
          <p:nvPr/>
        </p:nvCxnSpPr>
        <p:spPr>
          <a:xfrm>
            <a:off x="5096506" y="2449357"/>
            <a:ext cx="823500" cy="4800"/>
          </a:xfrm>
          <a:prstGeom prst="straightConnector1">
            <a:avLst/>
          </a:prstGeom>
          <a:noFill/>
          <a:ln cap="flat" cmpd="sng" w="9525">
            <a:solidFill>
              <a:srgbClr val="000000"/>
            </a:solidFill>
            <a:prstDash val="solid"/>
            <a:round/>
            <a:headEnd len="med" w="med" type="none"/>
            <a:tailEnd len="med" w="med" type="none"/>
          </a:ln>
        </p:spPr>
      </p:cxnSp>
      <p:sp>
        <p:nvSpPr>
          <p:cNvPr id="1448" name="Google Shape;1448;p39"/>
          <p:cNvSpPr/>
          <p:nvPr/>
        </p:nvSpPr>
        <p:spPr>
          <a:xfrm>
            <a:off x="3494255" y="2356940"/>
            <a:ext cx="1701000" cy="319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a:t>
            </a:r>
            <a:endParaRPr sz="1000"/>
          </a:p>
        </p:txBody>
      </p:sp>
      <p:sp>
        <p:nvSpPr>
          <p:cNvPr id="1449" name="Google Shape;1449;p39"/>
          <p:cNvSpPr/>
          <p:nvPr/>
        </p:nvSpPr>
        <p:spPr>
          <a:xfrm>
            <a:off x="3494255" y="2699130"/>
            <a:ext cx="1701000" cy="319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MBR</a:t>
            </a:r>
            <a:endParaRPr sz="1000"/>
          </a:p>
        </p:txBody>
      </p:sp>
      <p:sp>
        <p:nvSpPr>
          <p:cNvPr id="1450" name="Google Shape;1450;p39"/>
          <p:cNvSpPr/>
          <p:nvPr/>
        </p:nvSpPr>
        <p:spPr>
          <a:xfrm>
            <a:off x="3494255" y="3212770"/>
            <a:ext cx="1701000" cy="319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sz="1000"/>
          </a:p>
        </p:txBody>
      </p:sp>
      <p:sp>
        <p:nvSpPr>
          <p:cNvPr id="1451" name="Google Shape;1451;p39"/>
          <p:cNvSpPr/>
          <p:nvPr/>
        </p:nvSpPr>
        <p:spPr>
          <a:xfrm>
            <a:off x="3494255" y="3602585"/>
            <a:ext cx="1701000" cy="319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sz="1000"/>
          </a:p>
        </p:txBody>
      </p:sp>
      <p:sp>
        <p:nvSpPr>
          <p:cNvPr id="1452" name="Google Shape;1452;p39"/>
          <p:cNvSpPr/>
          <p:nvPr/>
        </p:nvSpPr>
        <p:spPr>
          <a:xfrm>
            <a:off x="3494255" y="2005225"/>
            <a:ext cx="1701000" cy="319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IR</a:t>
            </a:r>
            <a:endParaRPr sz="1000"/>
          </a:p>
        </p:txBody>
      </p:sp>
      <p:cxnSp>
        <p:nvCxnSpPr>
          <p:cNvPr id="1453" name="Google Shape;1453;p39"/>
          <p:cNvCxnSpPr/>
          <p:nvPr/>
        </p:nvCxnSpPr>
        <p:spPr>
          <a:xfrm>
            <a:off x="4985592" y="3921195"/>
            <a:ext cx="2100" cy="103800"/>
          </a:xfrm>
          <a:prstGeom prst="straightConnector1">
            <a:avLst/>
          </a:prstGeom>
          <a:noFill/>
          <a:ln cap="flat" cmpd="sng" w="9525">
            <a:solidFill>
              <a:srgbClr val="000000"/>
            </a:solidFill>
            <a:prstDash val="solid"/>
            <a:round/>
            <a:headEnd len="med" w="med" type="none"/>
            <a:tailEnd len="med" w="med" type="none"/>
          </a:ln>
        </p:spPr>
      </p:cxnSp>
      <p:cxnSp>
        <p:nvCxnSpPr>
          <p:cNvPr id="1454" name="Google Shape;1454;p39"/>
          <p:cNvCxnSpPr/>
          <p:nvPr/>
        </p:nvCxnSpPr>
        <p:spPr>
          <a:xfrm>
            <a:off x="4891906" y="3921195"/>
            <a:ext cx="2100" cy="103800"/>
          </a:xfrm>
          <a:prstGeom prst="straightConnector1">
            <a:avLst/>
          </a:prstGeom>
          <a:noFill/>
          <a:ln cap="flat" cmpd="sng" w="9525">
            <a:solidFill>
              <a:srgbClr val="000000"/>
            </a:solidFill>
            <a:prstDash val="solid"/>
            <a:round/>
            <a:headEnd len="med" w="med" type="none"/>
            <a:tailEnd len="med" w="med" type="none"/>
          </a:ln>
        </p:spPr>
      </p:cxnSp>
      <p:sp>
        <p:nvSpPr>
          <p:cNvPr id="1455" name="Google Shape;1455;p39"/>
          <p:cNvSpPr/>
          <p:nvPr/>
        </p:nvSpPr>
        <p:spPr>
          <a:xfrm>
            <a:off x="5328999" y="2430875"/>
            <a:ext cx="367200" cy="166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456" name="Google Shape;1456;p39"/>
          <p:cNvSpPr/>
          <p:nvPr/>
        </p:nvSpPr>
        <p:spPr>
          <a:xfrm>
            <a:off x="5328999" y="2757750"/>
            <a:ext cx="367200" cy="166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457" name="Google Shape;1457;p39"/>
          <p:cNvSpPr/>
          <p:nvPr/>
        </p:nvSpPr>
        <p:spPr>
          <a:xfrm>
            <a:off x="5328999" y="3286700"/>
            <a:ext cx="367200" cy="166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458" name="Google Shape;1458;p39"/>
          <p:cNvSpPr/>
          <p:nvPr/>
        </p:nvSpPr>
        <p:spPr>
          <a:xfrm>
            <a:off x="5328998" y="3676525"/>
            <a:ext cx="412200" cy="166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459" name="Google Shape;1459;p39"/>
          <p:cNvSpPr/>
          <p:nvPr/>
        </p:nvSpPr>
        <p:spPr>
          <a:xfrm>
            <a:off x="5328998" y="4066350"/>
            <a:ext cx="412200" cy="166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460" name="Google Shape;1460;p39"/>
          <p:cNvSpPr txBox="1"/>
          <p:nvPr/>
        </p:nvSpPr>
        <p:spPr>
          <a:xfrm>
            <a:off x="3436350" y="2146550"/>
            <a:ext cx="3300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461" name="Google Shape;1461;p39"/>
          <p:cNvSpPr txBox="1"/>
          <p:nvPr/>
        </p:nvSpPr>
        <p:spPr>
          <a:xfrm>
            <a:off x="3436352" y="2498250"/>
            <a:ext cx="2853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462" name="Google Shape;1462;p39"/>
          <p:cNvSpPr txBox="1"/>
          <p:nvPr/>
        </p:nvSpPr>
        <p:spPr>
          <a:xfrm>
            <a:off x="3436352" y="2840450"/>
            <a:ext cx="2853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463" name="Google Shape;1463;p39"/>
          <p:cNvSpPr txBox="1"/>
          <p:nvPr/>
        </p:nvSpPr>
        <p:spPr>
          <a:xfrm>
            <a:off x="3436352" y="3354100"/>
            <a:ext cx="2853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464" name="Google Shape;1464;p39"/>
          <p:cNvSpPr txBox="1"/>
          <p:nvPr/>
        </p:nvSpPr>
        <p:spPr>
          <a:xfrm>
            <a:off x="3436352" y="3743900"/>
            <a:ext cx="2853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cxnSp>
        <p:nvCxnSpPr>
          <p:cNvPr id="1465" name="Google Shape;1465;p39"/>
          <p:cNvCxnSpPr/>
          <p:nvPr/>
        </p:nvCxnSpPr>
        <p:spPr>
          <a:xfrm>
            <a:off x="2393288" y="2261568"/>
            <a:ext cx="1099200" cy="1800"/>
          </a:xfrm>
          <a:prstGeom prst="straightConnector1">
            <a:avLst/>
          </a:prstGeom>
          <a:noFill/>
          <a:ln cap="flat" cmpd="sng" w="9525">
            <a:solidFill>
              <a:srgbClr val="000000"/>
            </a:solidFill>
            <a:prstDash val="solid"/>
            <a:round/>
            <a:headEnd len="med" w="med" type="none"/>
            <a:tailEnd len="med" w="med" type="none"/>
          </a:ln>
        </p:spPr>
      </p:cxnSp>
      <p:cxnSp>
        <p:nvCxnSpPr>
          <p:cNvPr id="1466" name="Google Shape;1466;p39"/>
          <p:cNvCxnSpPr/>
          <p:nvPr/>
        </p:nvCxnSpPr>
        <p:spPr>
          <a:xfrm>
            <a:off x="2393288" y="2625056"/>
            <a:ext cx="1099200" cy="1800"/>
          </a:xfrm>
          <a:prstGeom prst="straightConnector1">
            <a:avLst/>
          </a:prstGeom>
          <a:noFill/>
          <a:ln cap="flat" cmpd="sng" w="9525">
            <a:solidFill>
              <a:srgbClr val="000000"/>
            </a:solidFill>
            <a:prstDash val="solid"/>
            <a:round/>
            <a:headEnd len="med" w="med" type="none"/>
            <a:tailEnd len="med" w="med" type="none"/>
          </a:ln>
        </p:spPr>
      </p:cxnSp>
      <p:cxnSp>
        <p:nvCxnSpPr>
          <p:cNvPr id="1467" name="Google Shape;1467;p39"/>
          <p:cNvCxnSpPr/>
          <p:nvPr/>
        </p:nvCxnSpPr>
        <p:spPr>
          <a:xfrm>
            <a:off x="2393288" y="2967246"/>
            <a:ext cx="1099200" cy="1800"/>
          </a:xfrm>
          <a:prstGeom prst="straightConnector1">
            <a:avLst/>
          </a:prstGeom>
          <a:noFill/>
          <a:ln cap="flat" cmpd="sng" w="9525">
            <a:solidFill>
              <a:srgbClr val="000000"/>
            </a:solidFill>
            <a:prstDash val="solid"/>
            <a:round/>
            <a:headEnd len="med" w="med" type="none"/>
            <a:tailEnd len="med" w="med" type="none"/>
          </a:ln>
        </p:spPr>
      </p:cxnSp>
      <p:cxnSp>
        <p:nvCxnSpPr>
          <p:cNvPr id="1468" name="Google Shape;1468;p39"/>
          <p:cNvCxnSpPr/>
          <p:nvPr/>
        </p:nvCxnSpPr>
        <p:spPr>
          <a:xfrm>
            <a:off x="2393288" y="3480886"/>
            <a:ext cx="1099200" cy="1800"/>
          </a:xfrm>
          <a:prstGeom prst="straightConnector1">
            <a:avLst/>
          </a:prstGeom>
          <a:noFill/>
          <a:ln cap="flat" cmpd="sng" w="9525">
            <a:solidFill>
              <a:srgbClr val="000000"/>
            </a:solidFill>
            <a:prstDash val="solid"/>
            <a:round/>
            <a:headEnd len="med" w="med" type="none"/>
            <a:tailEnd len="med" w="med" type="none"/>
          </a:ln>
        </p:spPr>
      </p:cxnSp>
      <p:cxnSp>
        <p:nvCxnSpPr>
          <p:cNvPr id="1469" name="Google Shape;1469;p39"/>
          <p:cNvCxnSpPr/>
          <p:nvPr/>
        </p:nvCxnSpPr>
        <p:spPr>
          <a:xfrm>
            <a:off x="2393288" y="3870701"/>
            <a:ext cx="1099200" cy="1800"/>
          </a:xfrm>
          <a:prstGeom prst="straightConnector1">
            <a:avLst/>
          </a:prstGeom>
          <a:noFill/>
          <a:ln cap="flat" cmpd="sng" w="9525">
            <a:solidFill>
              <a:srgbClr val="000000"/>
            </a:solidFill>
            <a:prstDash val="solid"/>
            <a:round/>
            <a:headEnd len="med" w="med" type="none"/>
            <a:tailEnd len="med" w="med" type="none"/>
          </a:ln>
        </p:spPr>
      </p:cxnSp>
      <p:sp>
        <p:nvSpPr>
          <p:cNvPr id="1470" name="Google Shape;1470;p39"/>
          <p:cNvSpPr txBox="1"/>
          <p:nvPr/>
        </p:nvSpPr>
        <p:spPr>
          <a:xfrm>
            <a:off x="2242971" y="2125838"/>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471" name="Google Shape;1471;p39"/>
          <p:cNvSpPr txBox="1"/>
          <p:nvPr/>
        </p:nvSpPr>
        <p:spPr>
          <a:xfrm>
            <a:off x="2242971" y="2489450"/>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472" name="Google Shape;1472;p39"/>
          <p:cNvSpPr txBox="1"/>
          <p:nvPr/>
        </p:nvSpPr>
        <p:spPr>
          <a:xfrm>
            <a:off x="2242971" y="2832350"/>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473" name="Google Shape;1473;p39"/>
          <p:cNvSpPr txBox="1"/>
          <p:nvPr/>
        </p:nvSpPr>
        <p:spPr>
          <a:xfrm>
            <a:off x="2242971" y="3341458"/>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474" name="Google Shape;1474;p39"/>
          <p:cNvSpPr txBox="1"/>
          <p:nvPr/>
        </p:nvSpPr>
        <p:spPr>
          <a:xfrm>
            <a:off x="2242971" y="3729362"/>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475" name="Google Shape;1475;p39"/>
          <p:cNvSpPr txBox="1"/>
          <p:nvPr/>
        </p:nvSpPr>
        <p:spPr>
          <a:xfrm>
            <a:off x="6337059" y="2526847"/>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476" name="Google Shape;1476;p39"/>
          <p:cNvSpPr txBox="1"/>
          <p:nvPr/>
        </p:nvSpPr>
        <p:spPr>
          <a:xfrm>
            <a:off x="6337059" y="2861884"/>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477" name="Google Shape;1477;p39"/>
          <p:cNvSpPr txBox="1"/>
          <p:nvPr/>
        </p:nvSpPr>
        <p:spPr>
          <a:xfrm>
            <a:off x="6337059" y="3376234"/>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478" name="Google Shape;1478;p39"/>
          <p:cNvSpPr txBox="1"/>
          <p:nvPr/>
        </p:nvSpPr>
        <p:spPr>
          <a:xfrm>
            <a:off x="6337059" y="3771042"/>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479" name="Google Shape;1479;p39"/>
          <p:cNvSpPr txBox="1"/>
          <p:nvPr/>
        </p:nvSpPr>
        <p:spPr>
          <a:xfrm>
            <a:off x="6337059" y="4158946"/>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1480" name="Google Shape;1480;p39"/>
          <p:cNvSpPr txBox="1"/>
          <p:nvPr/>
        </p:nvSpPr>
        <p:spPr>
          <a:xfrm>
            <a:off x="6337059" y="2130121"/>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cxnSp>
        <p:nvCxnSpPr>
          <p:cNvPr id="1481" name="Google Shape;1481;p39"/>
          <p:cNvCxnSpPr/>
          <p:nvPr/>
        </p:nvCxnSpPr>
        <p:spPr>
          <a:xfrm flipH="1">
            <a:off x="2681269" y="1730076"/>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482" name="Google Shape;1482;p39"/>
          <p:cNvCxnSpPr/>
          <p:nvPr/>
        </p:nvCxnSpPr>
        <p:spPr>
          <a:xfrm flipH="1">
            <a:off x="2770995" y="1843772"/>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483" name="Google Shape;1483;p39"/>
          <p:cNvCxnSpPr/>
          <p:nvPr/>
        </p:nvCxnSpPr>
        <p:spPr>
          <a:xfrm>
            <a:off x="5104659" y="1730076"/>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484" name="Google Shape;1484;p39"/>
          <p:cNvCxnSpPr/>
          <p:nvPr/>
        </p:nvCxnSpPr>
        <p:spPr>
          <a:xfrm>
            <a:off x="5014933" y="1843772"/>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485" name="Google Shape;1485;p39"/>
          <p:cNvCxnSpPr/>
          <p:nvPr/>
        </p:nvCxnSpPr>
        <p:spPr>
          <a:xfrm>
            <a:off x="5493669" y="1933105"/>
            <a:ext cx="903900" cy="4800"/>
          </a:xfrm>
          <a:prstGeom prst="straightConnector1">
            <a:avLst/>
          </a:prstGeom>
          <a:noFill/>
          <a:ln cap="flat" cmpd="sng" w="9525">
            <a:solidFill>
              <a:srgbClr val="000000"/>
            </a:solidFill>
            <a:prstDash val="solid"/>
            <a:round/>
            <a:headEnd len="med" w="med" type="none"/>
            <a:tailEnd len="med" w="med" type="none"/>
          </a:ln>
        </p:spPr>
      </p:cxnSp>
      <p:cxnSp>
        <p:nvCxnSpPr>
          <p:cNvPr id="1486" name="Google Shape;1486;p39"/>
          <p:cNvCxnSpPr/>
          <p:nvPr/>
        </p:nvCxnSpPr>
        <p:spPr>
          <a:xfrm flipH="1" rot="10800000">
            <a:off x="5493618" y="1867752"/>
            <a:ext cx="1800" cy="65400"/>
          </a:xfrm>
          <a:prstGeom prst="straightConnector1">
            <a:avLst/>
          </a:prstGeom>
          <a:noFill/>
          <a:ln cap="flat" cmpd="sng" w="9525">
            <a:solidFill>
              <a:srgbClr val="000000"/>
            </a:solidFill>
            <a:prstDash val="solid"/>
            <a:round/>
            <a:headEnd len="med" w="med" type="none"/>
            <a:tailEnd len="med" w="med" type="none"/>
          </a:ln>
        </p:spPr>
      </p:cxnSp>
      <p:sp>
        <p:nvSpPr>
          <p:cNvPr id="1487" name="Google Shape;1487;p39"/>
          <p:cNvSpPr/>
          <p:nvPr/>
        </p:nvSpPr>
        <p:spPr>
          <a:xfrm>
            <a:off x="3494255" y="1662325"/>
            <a:ext cx="1701000" cy="319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PC</a:t>
            </a:r>
            <a:endParaRPr sz="1000"/>
          </a:p>
        </p:txBody>
      </p:sp>
      <p:sp>
        <p:nvSpPr>
          <p:cNvPr id="1488" name="Google Shape;1488;p39"/>
          <p:cNvSpPr/>
          <p:nvPr/>
        </p:nvSpPr>
        <p:spPr>
          <a:xfrm>
            <a:off x="5328999" y="1704400"/>
            <a:ext cx="367200" cy="166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489" name="Google Shape;1489;p39"/>
          <p:cNvSpPr txBox="1"/>
          <p:nvPr/>
        </p:nvSpPr>
        <p:spPr>
          <a:xfrm>
            <a:off x="3436350" y="1803650"/>
            <a:ext cx="3300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cxnSp>
        <p:nvCxnSpPr>
          <p:cNvPr id="1490" name="Google Shape;1490;p39"/>
          <p:cNvCxnSpPr/>
          <p:nvPr/>
        </p:nvCxnSpPr>
        <p:spPr>
          <a:xfrm>
            <a:off x="2393288" y="1918668"/>
            <a:ext cx="1099200" cy="1800"/>
          </a:xfrm>
          <a:prstGeom prst="straightConnector1">
            <a:avLst/>
          </a:prstGeom>
          <a:noFill/>
          <a:ln cap="flat" cmpd="sng" w="9525">
            <a:solidFill>
              <a:srgbClr val="000000"/>
            </a:solidFill>
            <a:prstDash val="solid"/>
            <a:round/>
            <a:headEnd len="med" w="med" type="none"/>
            <a:tailEnd len="med" w="med" type="none"/>
          </a:ln>
        </p:spPr>
      </p:cxnSp>
      <p:sp>
        <p:nvSpPr>
          <p:cNvPr id="1491" name="Google Shape;1491;p39"/>
          <p:cNvSpPr txBox="1"/>
          <p:nvPr/>
        </p:nvSpPr>
        <p:spPr>
          <a:xfrm>
            <a:off x="2242971" y="1782938"/>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1492" name="Google Shape;1492;p39"/>
          <p:cNvSpPr txBox="1"/>
          <p:nvPr/>
        </p:nvSpPr>
        <p:spPr>
          <a:xfrm>
            <a:off x="6337059" y="1787221"/>
            <a:ext cx="167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493" name="Google Shape;1493;p39"/>
          <p:cNvSpPr/>
          <p:nvPr/>
        </p:nvSpPr>
        <p:spPr>
          <a:xfrm rot="-9376">
            <a:off x="2717338" y="2083096"/>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9"/>
          <p:cNvSpPr/>
          <p:nvPr/>
        </p:nvSpPr>
        <p:spPr>
          <a:xfrm rot="-9376">
            <a:off x="5666635" y="2082111"/>
            <a:ext cx="330001" cy="10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9"/>
          <p:cNvSpPr/>
          <p:nvPr/>
        </p:nvSpPr>
        <p:spPr>
          <a:xfrm>
            <a:off x="5328999" y="2047300"/>
            <a:ext cx="367200" cy="166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496" name="Google Shape;1496;p39"/>
          <p:cNvSpPr txBox="1"/>
          <p:nvPr/>
        </p:nvSpPr>
        <p:spPr>
          <a:xfrm>
            <a:off x="4182402" y="2862569"/>
            <a:ext cx="3429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497" name="Google Shape;1497;p39"/>
          <p:cNvSpPr txBox="1"/>
          <p:nvPr/>
        </p:nvSpPr>
        <p:spPr>
          <a:xfrm>
            <a:off x="82850" y="4690600"/>
            <a:ext cx="39768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Cycle 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1" name="Shape 1501"/>
        <p:cNvGrpSpPr/>
        <p:nvPr/>
      </p:nvGrpSpPr>
      <p:grpSpPr>
        <a:xfrm>
          <a:off x="0" y="0"/>
          <a:ext cx="0" cy="0"/>
          <a:chOff x="0" y="0"/>
          <a:chExt cx="0" cy="0"/>
        </a:xfrm>
      </p:grpSpPr>
      <p:sp>
        <p:nvSpPr>
          <p:cNvPr id="1502" name="Google Shape;1502;p40"/>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Memory Load</a:t>
            </a:r>
            <a:endParaRPr>
              <a:solidFill>
                <a:srgbClr val="0B5394"/>
              </a:solidFill>
            </a:endParaRPr>
          </a:p>
        </p:txBody>
      </p:sp>
      <p:sp>
        <p:nvSpPr>
          <p:cNvPr id="1504" name="Google Shape;1504;p40"/>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In a RISC processor, memory loads are usually limited, e.g.:</a:t>
            </a:r>
            <a:endParaRPr>
              <a:solidFill>
                <a:schemeClr val="dk1"/>
              </a:solidFill>
            </a:endParaRPr>
          </a:p>
          <a:p>
            <a:pPr indent="-317500" lvl="1" marL="914400" rtl="0" algn="l">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LOAD B</a:t>
            </a:r>
            <a:endParaRPr>
              <a:solidFill>
                <a:schemeClr val="dk1"/>
              </a:solidFill>
              <a:latin typeface="Courier New"/>
              <a:ea typeface="Courier New"/>
              <a:cs typeface="Courier New"/>
              <a:sym typeface="Courier New"/>
            </a:endParaRPr>
          </a:p>
          <a:p>
            <a:pPr indent="-317500" lvl="2" marL="1371600" rtl="0" algn="l">
              <a:spcBef>
                <a:spcPts val="0"/>
              </a:spcBef>
              <a:spcAft>
                <a:spcPts val="0"/>
              </a:spcAft>
              <a:buClr>
                <a:schemeClr val="dk1"/>
              </a:buClr>
              <a:buSzPts val="1400"/>
              <a:buChar char="■"/>
            </a:pPr>
            <a:r>
              <a:rPr lang="en">
                <a:solidFill>
                  <a:schemeClr val="dk1"/>
                </a:solidFill>
              </a:rPr>
              <a:t>Load the value into A from the memory address found in B</a:t>
            </a:r>
            <a:endParaRPr>
              <a:solidFill>
                <a:schemeClr val="dk1"/>
              </a:solidFill>
              <a:latin typeface="Courier New"/>
              <a:ea typeface="Courier New"/>
              <a:cs typeface="Courier New"/>
              <a:sym typeface="Courier New"/>
            </a:endParaRPr>
          </a:p>
          <a:p>
            <a:pPr indent="0" lvl="0" marL="0" marR="0" rtl="0" algn="l">
              <a:lnSpc>
                <a:spcPct val="115000"/>
              </a:lnSpc>
              <a:spcBef>
                <a:spcPts val="1600"/>
              </a:spcBef>
              <a:spcAft>
                <a:spcPts val="1600"/>
              </a:spcAft>
              <a:buNone/>
            </a:pPr>
            <a:r>
              <a:t/>
            </a:r>
            <a:endParaRPr>
              <a:solidFill>
                <a:srgbClr val="000000"/>
              </a:solidFill>
            </a:endParaRPr>
          </a:p>
        </p:txBody>
      </p:sp>
      <p:cxnSp>
        <p:nvCxnSpPr>
          <p:cNvPr id="1505" name="Google Shape;1505;p40"/>
          <p:cNvCxnSpPr/>
          <p:nvPr/>
        </p:nvCxnSpPr>
        <p:spPr>
          <a:xfrm flipH="1" rot="10800000">
            <a:off x="4729121" y="4249766"/>
            <a:ext cx="376500" cy="626700"/>
          </a:xfrm>
          <a:prstGeom prst="straightConnector1">
            <a:avLst/>
          </a:prstGeom>
          <a:noFill/>
          <a:ln cap="flat" cmpd="sng" w="9525">
            <a:solidFill>
              <a:srgbClr val="000000"/>
            </a:solidFill>
            <a:prstDash val="solid"/>
            <a:round/>
            <a:headEnd len="med" w="med" type="none"/>
            <a:tailEnd len="med" w="med" type="none"/>
          </a:ln>
        </p:spPr>
      </p:cxnSp>
      <p:cxnSp>
        <p:nvCxnSpPr>
          <p:cNvPr id="1506" name="Google Shape;1506;p40"/>
          <p:cNvCxnSpPr/>
          <p:nvPr/>
        </p:nvCxnSpPr>
        <p:spPr>
          <a:xfrm>
            <a:off x="4657255" y="4249758"/>
            <a:ext cx="448200" cy="0"/>
          </a:xfrm>
          <a:prstGeom prst="straightConnector1">
            <a:avLst/>
          </a:prstGeom>
          <a:noFill/>
          <a:ln cap="flat" cmpd="sng" w="9525">
            <a:solidFill>
              <a:srgbClr val="000000"/>
            </a:solidFill>
            <a:prstDash val="solid"/>
            <a:round/>
            <a:headEnd len="med" w="med" type="none"/>
            <a:tailEnd len="med" w="med" type="none"/>
          </a:ln>
        </p:spPr>
      </p:cxnSp>
      <p:cxnSp>
        <p:nvCxnSpPr>
          <p:cNvPr id="1507" name="Google Shape;1507;p40"/>
          <p:cNvCxnSpPr/>
          <p:nvPr/>
        </p:nvCxnSpPr>
        <p:spPr>
          <a:xfrm>
            <a:off x="3565713" y="4249758"/>
            <a:ext cx="448200" cy="0"/>
          </a:xfrm>
          <a:prstGeom prst="straightConnector1">
            <a:avLst/>
          </a:prstGeom>
          <a:noFill/>
          <a:ln cap="flat" cmpd="sng" w="9525">
            <a:solidFill>
              <a:srgbClr val="000000"/>
            </a:solidFill>
            <a:prstDash val="solid"/>
            <a:round/>
            <a:headEnd len="med" w="med" type="none"/>
            <a:tailEnd len="med" w="med" type="none"/>
          </a:ln>
        </p:spPr>
      </p:cxnSp>
      <p:cxnSp>
        <p:nvCxnSpPr>
          <p:cNvPr id="1508" name="Google Shape;1508;p40"/>
          <p:cNvCxnSpPr/>
          <p:nvPr/>
        </p:nvCxnSpPr>
        <p:spPr>
          <a:xfrm rot="10800000">
            <a:off x="4013717" y="4249777"/>
            <a:ext cx="85800" cy="148500"/>
          </a:xfrm>
          <a:prstGeom prst="straightConnector1">
            <a:avLst/>
          </a:prstGeom>
          <a:noFill/>
          <a:ln cap="flat" cmpd="sng" w="9525">
            <a:solidFill>
              <a:srgbClr val="000000"/>
            </a:solidFill>
            <a:prstDash val="solid"/>
            <a:round/>
            <a:headEnd len="med" w="med" type="none"/>
            <a:tailEnd len="med" w="med" type="none"/>
          </a:ln>
        </p:spPr>
      </p:cxnSp>
      <p:cxnSp>
        <p:nvCxnSpPr>
          <p:cNvPr id="1509" name="Google Shape;1509;p40"/>
          <p:cNvCxnSpPr/>
          <p:nvPr/>
        </p:nvCxnSpPr>
        <p:spPr>
          <a:xfrm flipH="1" rot="10800000">
            <a:off x="4574899" y="4249777"/>
            <a:ext cx="85800" cy="148500"/>
          </a:xfrm>
          <a:prstGeom prst="straightConnector1">
            <a:avLst/>
          </a:prstGeom>
          <a:noFill/>
          <a:ln cap="flat" cmpd="sng" w="9525">
            <a:solidFill>
              <a:srgbClr val="000000"/>
            </a:solidFill>
            <a:prstDash val="solid"/>
            <a:round/>
            <a:headEnd len="med" w="med" type="none"/>
            <a:tailEnd len="med" w="med" type="none"/>
          </a:ln>
        </p:spPr>
      </p:cxnSp>
      <p:cxnSp>
        <p:nvCxnSpPr>
          <p:cNvPr id="1510" name="Google Shape;1510;p40"/>
          <p:cNvCxnSpPr/>
          <p:nvPr/>
        </p:nvCxnSpPr>
        <p:spPr>
          <a:xfrm rot="10800000">
            <a:off x="3565562" y="4249766"/>
            <a:ext cx="376500" cy="626700"/>
          </a:xfrm>
          <a:prstGeom prst="straightConnector1">
            <a:avLst/>
          </a:prstGeom>
          <a:noFill/>
          <a:ln cap="flat" cmpd="sng" w="9525">
            <a:solidFill>
              <a:srgbClr val="000000"/>
            </a:solidFill>
            <a:prstDash val="solid"/>
            <a:round/>
            <a:headEnd len="med" w="med" type="none"/>
            <a:tailEnd len="med" w="med" type="none"/>
          </a:ln>
        </p:spPr>
      </p:cxnSp>
      <p:cxnSp>
        <p:nvCxnSpPr>
          <p:cNvPr id="1511" name="Google Shape;1511;p40"/>
          <p:cNvCxnSpPr/>
          <p:nvPr/>
        </p:nvCxnSpPr>
        <p:spPr>
          <a:xfrm>
            <a:off x="3942062" y="4876466"/>
            <a:ext cx="785700" cy="3600"/>
          </a:xfrm>
          <a:prstGeom prst="straightConnector1">
            <a:avLst/>
          </a:prstGeom>
          <a:noFill/>
          <a:ln cap="flat" cmpd="sng" w="9525">
            <a:solidFill>
              <a:srgbClr val="000000"/>
            </a:solidFill>
            <a:prstDash val="solid"/>
            <a:round/>
            <a:headEnd len="med" w="med" type="none"/>
            <a:tailEnd len="med" w="med" type="none"/>
          </a:ln>
        </p:spPr>
      </p:cxnSp>
      <p:cxnSp>
        <p:nvCxnSpPr>
          <p:cNvPr id="1512" name="Google Shape;1512;p40"/>
          <p:cNvCxnSpPr/>
          <p:nvPr/>
        </p:nvCxnSpPr>
        <p:spPr>
          <a:xfrm rot="10800000">
            <a:off x="4100599" y="4395277"/>
            <a:ext cx="474300" cy="3000"/>
          </a:xfrm>
          <a:prstGeom prst="straightConnector1">
            <a:avLst/>
          </a:prstGeom>
          <a:noFill/>
          <a:ln cap="flat" cmpd="sng" w="9525">
            <a:solidFill>
              <a:srgbClr val="000000"/>
            </a:solidFill>
            <a:prstDash val="solid"/>
            <a:round/>
            <a:headEnd len="med" w="med" type="none"/>
            <a:tailEnd len="med" w="med" type="none"/>
          </a:ln>
        </p:spPr>
      </p:cxnSp>
      <p:sp>
        <p:nvSpPr>
          <p:cNvPr id="1513" name="Google Shape;1513;p40"/>
          <p:cNvSpPr txBox="1"/>
          <p:nvPr/>
        </p:nvSpPr>
        <p:spPr>
          <a:xfrm>
            <a:off x="4062833" y="4466721"/>
            <a:ext cx="556500" cy="2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ALU</a:t>
            </a:r>
            <a:endParaRPr/>
          </a:p>
        </p:txBody>
      </p:sp>
      <p:cxnSp>
        <p:nvCxnSpPr>
          <p:cNvPr id="1514" name="Google Shape;1514;p40"/>
          <p:cNvCxnSpPr/>
          <p:nvPr/>
        </p:nvCxnSpPr>
        <p:spPr>
          <a:xfrm>
            <a:off x="2814659" y="2210687"/>
            <a:ext cx="2400" cy="2818500"/>
          </a:xfrm>
          <a:prstGeom prst="straightConnector1">
            <a:avLst/>
          </a:prstGeom>
          <a:noFill/>
          <a:ln cap="flat" cmpd="sng" w="9525">
            <a:solidFill>
              <a:srgbClr val="000000"/>
            </a:solidFill>
            <a:prstDash val="solid"/>
            <a:round/>
            <a:headEnd len="med" w="med" type="none"/>
            <a:tailEnd len="med" w="med" type="none"/>
          </a:ln>
        </p:spPr>
      </p:cxnSp>
      <p:cxnSp>
        <p:nvCxnSpPr>
          <p:cNvPr id="1515" name="Google Shape;1515;p40"/>
          <p:cNvCxnSpPr/>
          <p:nvPr/>
        </p:nvCxnSpPr>
        <p:spPr>
          <a:xfrm rot="10800000">
            <a:off x="2813292" y="5028650"/>
            <a:ext cx="1523700" cy="6300"/>
          </a:xfrm>
          <a:prstGeom prst="straightConnector1">
            <a:avLst/>
          </a:prstGeom>
          <a:noFill/>
          <a:ln cap="flat" cmpd="sng" w="9525">
            <a:solidFill>
              <a:srgbClr val="000000"/>
            </a:solidFill>
            <a:prstDash val="solid"/>
            <a:round/>
            <a:headEnd len="med" w="med" type="none"/>
            <a:tailEnd len="med" w="med" type="none"/>
          </a:ln>
        </p:spPr>
      </p:cxnSp>
      <p:cxnSp>
        <p:nvCxnSpPr>
          <p:cNvPr id="1516" name="Google Shape;1516;p40"/>
          <p:cNvCxnSpPr/>
          <p:nvPr/>
        </p:nvCxnSpPr>
        <p:spPr>
          <a:xfrm rot="10800000">
            <a:off x="2893892" y="4942932"/>
            <a:ext cx="1442400" cy="6900"/>
          </a:xfrm>
          <a:prstGeom prst="straightConnector1">
            <a:avLst/>
          </a:prstGeom>
          <a:noFill/>
          <a:ln cap="flat" cmpd="sng" w="9525">
            <a:solidFill>
              <a:srgbClr val="000000"/>
            </a:solidFill>
            <a:prstDash val="solid"/>
            <a:round/>
            <a:headEnd len="med" w="med" type="none"/>
            <a:tailEnd len="med" w="med" type="none"/>
          </a:ln>
        </p:spPr>
      </p:cxnSp>
      <p:cxnSp>
        <p:nvCxnSpPr>
          <p:cNvPr id="1517" name="Google Shape;1517;p40"/>
          <p:cNvCxnSpPr/>
          <p:nvPr/>
        </p:nvCxnSpPr>
        <p:spPr>
          <a:xfrm>
            <a:off x="2897271" y="2310541"/>
            <a:ext cx="300" cy="2631900"/>
          </a:xfrm>
          <a:prstGeom prst="straightConnector1">
            <a:avLst/>
          </a:prstGeom>
          <a:noFill/>
          <a:ln cap="flat" cmpd="sng" w="9525">
            <a:solidFill>
              <a:srgbClr val="000000"/>
            </a:solidFill>
            <a:prstDash val="solid"/>
            <a:round/>
            <a:headEnd len="med" w="med" type="none"/>
            <a:tailEnd len="med" w="med" type="none"/>
          </a:ln>
        </p:spPr>
      </p:cxnSp>
      <p:cxnSp>
        <p:nvCxnSpPr>
          <p:cNvPr id="1518" name="Google Shape;1518;p40"/>
          <p:cNvCxnSpPr/>
          <p:nvPr/>
        </p:nvCxnSpPr>
        <p:spPr>
          <a:xfrm flipH="1">
            <a:off x="2895746" y="4407420"/>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519" name="Google Shape;1519;p40"/>
          <p:cNvCxnSpPr/>
          <p:nvPr/>
        </p:nvCxnSpPr>
        <p:spPr>
          <a:xfrm flipH="1">
            <a:off x="2899573" y="2511388"/>
            <a:ext cx="740400" cy="3300"/>
          </a:xfrm>
          <a:prstGeom prst="straightConnector1">
            <a:avLst/>
          </a:prstGeom>
          <a:noFill/>
          <a:ln cap="flat" cmpd="sng" w="9525">
            <a:solidFill>
              <a:srgbClr val="000000"/>
            </a:solidFill>
            <a:prstDash val="solid"/>
            <a:round/>
            <a:headEnd len="med" w="med" type="none"/>
            <a:tailEnd len="med" w="med" type="none"/>
          </a:ln>
        </p:spPr>
      </p:cxnSp>
      <p:cxnSp>
        <p:nvCxnSpPr>
          <p:cNvPr id="1520" name="Google Shape;1520;p40"/>
          <p:cNvCxnSpPr/>
          <p:nvPr/>
        </p:nvCxnSpPr>
        <p:spPr>
          <a:xfrm flipH="1">
            <a:off x="2896602" y="261282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521" name="Google Shape;1521;p40"/>
          <p:cNvCxnSpPr/>
          <p:nvPr/>
        </p:nvCxnSpPr>
        <p:spPr>
          <a:xfrm>
            <a:off x="5849978" y="2210687"/>
            <a:ext cx="300" cy="2818500"/>
          </a:xfrm>
          <a:prstGeom prst="straightConnector1">
            <a:avLst/>
          </a:prstGeom>
          <a:noFill/>
          <a:ln cap="flat" cmpd="sng" w="9525">
            <a:solidFill>
              <a:srgbClr val="000000"/>
            </a:solidFill>
            <a:prstDash val="solid"/>
            <a:round/>
            <a:headEnd len="med" w="med" type="none"/>
            <a:tailEnd len="med" w="med" type="none"/>
          </a:ln>
        </p:spPr>
      </p:cxnSp>
      <p:cxnSp>
        <p:nvCxnSpPr>
          <p:cNvPr id="1522" name="Google Shape;1522;p40"/>
          <p:cNvCxnSpPr/>
          <p:nvPr/>
        </p:nvCxnSpPr>
        <p:spPr>
          <a:xfrm flipH="1" rot="10800000">
            <a:off x="4330387" y="5028650"/>
            <a:ext cx="1523700" cy="6300"/>
          </a:xfrm>
          <a:prstGeom prst="straightConnector1">
            <a:avLst/>
          </a:prstGeom>
          <a:noFill/>
          <a:ln cap="flat" cmpd="sng" w="9525">
            <a:solidFill>
              <a:srgbClr val="000000"/>
            </a:solidFill>
            <a:prstDash val="solid"/>
            <a:round/>
            <a:headEnd len="med" w="med" type="none"/>
            <a:tailEnd len="med" w="med" type="none"/>
          </a:ln>
        </p:spPr>
      </p:cxnSp>
      <p:cxnSp>
        <p:nvCxnSpPr>
          <p:cNvPr id="1523" name="Google Shape;1523;p40"/>
          <p:cNvCxnSpPr/>
          <p:nvPr/>
        </p:nvCxnSpPr>
        <p:spPr>
          <a:xfrm flipH="1" rot="10800000">
            <a:off x="4331087" y="4942932"/>
            <a:ext cx="1442400" cy="6900"/>
          </a:xfrm>
          <a:prstGeom prst="straightConnector1">
            <a:avLst/>
          </a:prstGeom>
          <a:noFill/>
          <a:ln cap="flat" cmpd="sng" w="9525">
            <a:solidFill>
              <a:srgbClr val="000000"/>
            </a:solidFill>
            <a:prstDash val="solid"/>
            <a:round/>
            <a:headEnd len="med" w="med" type="none"/>
            <a:tailEnd len="med" w="med" type="none"/>
          </a:ln>
        </p:spPr>
      </p:cxnSp>
      <p:cxnSp>
        <p:nvCxnSpPr>
          <p:cNvPr id="1524" name="Google Shape;1524;p40"/>
          <p:cNvCxnSpPr/>
          <p:nvPr/>
        </p:nvCxnSpPr>
        <p:spPr>
          <a:xfrm>
            <a:off x="5765175" y="2310541"/>
            <a:ext cx="4800" cy="2631900"/>
          </a:xfrm>
          <a:prstGeom prst="straightConnector1">
            <a:avLst/>
          </a:prstGeom>
          <a:noFill/>
          <a:ln cap="flat" cmpd="sng" w="9525">
            <a:solidFill>
              <a:srgbClr val="000000"/>
            </a:solidFill>
            <a:prstDash val="solid"/>
            <a:round/>
            <a:headEnd len="med" w="med" type="none"/>
            <a:tailEnd len="med" w="med" type="none"/>
          </a:ln>
        </p:spPr>
      </p:cxnSp>
      <p:cxnSp>
        <p:nvCxnSpPr>
          <p:cNvPr id="1525" name="Google Shape;1525;p40"/>
          <p:cNvCxnSpPr/>
          <p:nvPr/>
        </p:nvCxnSpPr>
        <p:spPr>
          <a:xfrm>
            <a:off x="4946333" y="4407420"/>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526" name="Google Shape;1526;p40"/>
          <p:cNvCxnSpPr/>
          <p:nvPr/>
        </p:nvCxnSpPr>
        <p:spPr>
          <a:xfrm>
            <a:off x="5027406" y="2511388"/>
            <a:ext cx="739800" cy="3300"/>
          </a:xfrm>
          <a:prstGeom prst="straightConnector1">
            <a:avLst/>
          </a:prstGeom>
          <a:noFill/>
          <a:ln cap="flat" cmpd="sng" w="9525">
            <a:solidFill>
              <a:srgbClr val="000000"/>
            </a:solidFill>
            <a:prstDash val="solid"/>
            <a:round/>
            <a:headEnd len="med" w="med" type="none"/>
            <a:tailEnd len="med" w="med" type="none"/>
          </a:ln>
        </p:spPr>
      </p:cxnSp>
      <p:cxnSp>
        <p:nvCxnSpPr>
          <p:cNvPr id="1527" name="Google Shape;1527;p40"/>
          <p:cNvCxnSpPr/>
          <p:nvPr/>
        </p:nvCxnSpPr>
        <p:spPr>
          <a:xfrm>
            <a:off x="4945477" y="261282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528" name="Google Shape;1528;p40"/>
          <p:cNvCxnSpPr/>
          <p:nvPr/>
        </p:nvCxnSpPr>
        <p:spPr>
          <a:xfrm>
            <a:off x="5382607" y="2692521"/>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529" name="Google Shape;1529;p40"/>
          <p:cNvCxnSpPr/>
          <p:nvPr/>
        </p:nvCxnSpPr>
        <p:spPr>
          <a:xfrm flipH="1" rot="10800000">
            <a:off x="5382560" y="2634362"/>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530" name="Google Shape;1530;p40"/>
          <p:cNvCxnSpPr/>
          <p:nvPr/>
        </p:nvCxnSpPr>
        <p:spPr>
          <a:xfrm>
            <a:off x="5382607" y="3037096"/>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531" name="Google Shape;1531;p40"/>
          <p:cNvCxnSpPr/>
          <p:nvPr/>
        </p:nvCxnSpPr>
        <p:spPr>
          <a:xfrm flipH="1" rot="10800000">
            <a:off x="5382560" y="2978938"/>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532" name="Google Shape;1532;p40"/>
          <p:cNvCxnSpPr/>
          <p:nvPr/>
        </p:nvCxnSpPr>
        <p:spPr>
          <a:xfrm>
            <a:off x="5382607" y="334238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533" name="Google Shape;1533;p40"/>
          <p:cNvCxnSpPr/>
          <p:nvPr/>
        </p:nvCxnSpPr>
        <p:spPr>
          <a:xfrm flipH="1" rot="10800000">
            <a:off x="5382560" y="3284223"/>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534" name="Google Shape;1534;p40"/>
          <p:cNvCxnSpPr/>
          <p:nvPr/>
        </p:nvCxnSpPr>
        <p:spPr>
          <a:xfrm>
            <a:off x="5382607" y="3797004"/>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535" name="Google Shape;1535;p40"/>
          <p:cNvCxnSpPr/>
          <p:nvPr/>
        </p:nvCxnSpPr>
        <p:spPr>
          <a:xfrm flipH="1" rot="10800000">
            <a:off x="5382560" y="3738846"/>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536" name="Google Shape;1536;p40"/>
          <p:cNvCxnSpPr/>
          <p:nvPr/>
        </p:nvCxnSpPr>
        <p:spPr>
          <a:xfrm>
            <a:off x="5382607" y="415021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537" name="Google Shape;1537;p40"/>
          <p:cNvCxnSpPr/>
          <p:nvPr/>
        </p:nvCxnSpPr>
        <p:spPr>
          <a:xfrm flipH="1" rot="10800000">
            <a:off x="5382560" y="4092054"/>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538" name="Google Shape;1538;p40"/>
          <p:cNvCxnSpPr/>
          <p:nvPr/>
        </p:nvCxnSpPr>
        <p:spPr>
          <a:xfrm>
            <a:off x="5382607" y="4497986"/>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539" name="Google Shape;1539;p40"/>
          <p:cNvCxnSpPr/>
          <p:nvPr/>
        </p:nvCxnSpPr>
        <p:spPr>
          <a:xfrm flipH="1" rot="10800000">
            <a:off x="5382560" y="4439828"/>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540" name="Google Shape;1540;p40"/>
          <p:cNvCxnSpPr/>
          <p:nvPr/>
        </p:nvCxnSpPr>
        <p:spPr>
          <a:xfrm flipH="1">
            <a:off x="2895627" y="4309888"/>
            <a:ext cx="770700" cy="600"/>
          </a:xfrm>
          <a:prstGeom prst="straightConnector1">
            <a:avLst/>
          </a:prstGeom>
          <a:noFill/>
          <a:ln cap="flat" cmpd="sng" w="9525">
            <a:solidFill>
              <a:srgbClr val="000000"/>
            </a:solidFill>
            <a:prstDash val="solid"/>
            <a:round/>
            <a:headEnd len="med" w="med" type="none"/>
            <a:tailEnd len="med" w="med" type="none"/>
          </a:ln>
        </p:spPr>
      </p:cxnSp>
      <p:sp>
        <p:nvSpPr>
          <p:cNvPr id="1541" name="Google Shape;1541;p40"/>
          <p:cNvSpPr/>
          <p:nvPr/>
        </p:nvSpPr>
        <p:spPr>
          <a:xfrm rot="3537107">
            <a:off x="3556372" y="4378194"/>
            <a:ext cx="314100" cy="76716"/>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0"/>
          <p:cNvSpPr/>
          <p:nvPr/>
        </p:nvSpPr>
        <p:spPr>
          <a:xfrm rot="-10272">
            <a:off x="2847565" y="4315332"/>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0"/>
          <p:cNvSpPr/>
          <p:nvPr/>
        </p:nvSpPr>
        <p:spPr>
          <a:xfrm rot="-10272">
            <a:off x="5525092" y="4313521"/>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4" name="Google Shape;1544;p40"/>
          <p:cNvCxnSpPr/>
          <p:nvPr/>
        </p:nvCxnSpPr>
        <p:spPr>
          <a:xfrm>
            <a:off x="5019961" y="4306256"/>
            <a:ext cx="751800" cy="4200"/>
          </a:xfrm>
          <a:prstGeom prst="straightConnector1">
            <a:avLst/>
          </a:prstGeom>
          <a:noFill/>
          <a:ln cap="flat" cmpd="sng" w="9525">
            <a:solidFill>
              <a:srgbClr val="000000"/>
            </a:solidFill>
            <a:prstDash val="solid"/>
            <a:round/>
            <a:headEnd len="med" w="med" type="none"/>
            <a:tailEnd len="med" w="med" type="none"/>
          </a:ln>
        </p:spPr>
      </p:cxnSp>
      <p:sp>
        <p:nvSpPr>
          <p:cNvPr id="1545" name="Google Shape;1545;p40"/>
          <p:cNvSpPr/>
          <p:nvPr/>
        </p:nvSpPr>
        <p:spPr>
          <a:xfrm flipH="1" rot="-3528088">
            <a:off x="4806546" y="4378771"/>
            <a:ext cx="313896" cy="71476"/>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6" name="Google Shape;1546;p40"/>
          <p:cNvCxnSpPr/>
          <p:nvPr/>
        </p:nvCxnSpPr>
        <p:spPr>
          <a:xfrm flipH="1">
            <a:off x="2895746" y="4074137"/>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547" name="Google Shape;1547;p40"/>
          <p:cNvCxnSpPr/>
          <p:nvPr/>
        </p:nvCxnSpPr>
        <p:spPr>
          <a:xfrm flipH="1">
            <a:off x="2895627" y="3976604"/>
            <a:ext cx="770700" cy="600"/>
          </a:xfrm>
          <a:prstGeom prst="straightConnector1">
            <a:avLst/>
          </a:prstGeom>
          <a:noFill/>
          <a:ln cap="flat" cmpd="sng" w="9525">
            <a:solidFill>
              <a:srgbClr val="000000"/>
            </a:solidFill>
            <a:prstDash val="solid"/>
            <a:round/>
            <a:headEnd len="med" w="med" type="none"/>
            <a:tailEnd len="med" w="med" type="none"/>
          </a:ln>
        </p:spPr>
      </p:cxnSp>
      <p:sp>
        <p:nvSpPr>
          <p:cNvPr id="1548" name="Google Shape;1548;p40"/>
          <p:cNvSpPr/>
          <p:nvPr/>
        </p:nvSpPr>
        <p:spPr>
          <a:xfrm rot="-10272">
            <a:off x="2847565" y="3982048"/>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9" name="Google Shape;1549;p40"/>
          <p:cNvCxnSpPr/>
          <p:nvPr/>
        </p:nvCxnSpPr>
        <p:spPr>
          <a:xfrm flipH="1">
            <a:off x="2895746" y="3719117"/>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550" name="Google Shape;1550;p40"/>
          <p:cNvCxnSpPr/>
          <p:nvPr/>
        </p:nvCxnSpPr>
        <p:spPr>
          <a:xfrm flipH="1">
            <a:off x="2895627" y="3621585"/>
            <a:ext cx="770700" cy="600"/>
          </a:xfrm>
          <a:prstGeom prst="straightConnector1">
            <a:avLst/>
          </a:prstGeom>
          <a:noFill/>
          <a:ln cap="flat" cmpd="sng" w="9525">
            <a:solidFill>
              <a:srgbClr val="000000"/>
            </a:solidFill>
            <a:prstDash val="solid"/>
            <a:round/>
            <a:headEnd len="med" w="med" type="none"/>
            <a:tailEnd len="med" w="med" type="none"/>
          </a:ln>
        </p:spPr>
      </p:cxnSp>
      <p:sp>
        <p:nvSpPr>
          <p:cNvPr id="1551" name="Google Shape;1551;p40"/>
          <p:cNvSpPr/>
          <p:nvPr/>
        </p:nvSpPr>
        <p:spPr>
          <a:xfrm rot="-10272">
            <a:off x="2847565" y="3627029"/>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2" name="Google Shape;1552;p40"/>
          <p:cNvCxnSpPr/>
          <p:nvPr/>
        </p:nvCxnSpPr>
        <p:spPr>
          <a:xfrm flipH="1">
            <a:off x="2895746" y="326087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553" name="Google Shape;1553;p40"/>
          <p:cNvCxnSpPr/>
          <p:nvPr/>
        </p:nvCxnSpPr>
        <p:spPr>
          <a:xfrm flipH="1">
            <a:off x="2895627" y="3163340"/>
            <a:ext cx="770700" cy="600"/>
          </a:xfrm>
          <a:prstGeom prst="straightConnector1">
            <a:avLst/>
          </a:prstGeom>
          <a:noFill/>
          <a:ln cap="flat" cmpd="sng" w="9525">
            <a:solidFill>
              <a:srgbClr val="000000"/>
            </a:solidFill>
            <a:prstDash val="solid"/>
            <a:round/>
            <a:headEnd len="med" w="med" type="none"/>
            <a:tailEnd len="med" w="med" type="none"/>
          </a:ln>
        </p:spPr>
      </p:cxnSp>
      <p:sp>
        <p:nvSpPr>
          <p:cNvPr id="1554" name="Google Shape;1554;p40"/>
          <p:cNvSpPr/>
          <p:nvPr/>
        </p:nvSpPr>
        <p:spPr>
          <a:xfrm rot="-10272">
            <a:off x="2847565" y="3168784"/>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5" name="Google Shape;1555;p40"/>
          <p:cNvCxnSpPr/>
          <p:nvPr/>
        </p:nvCxnSpPr>
        <p:spPr>
          <a:xfrm flipH="1">
            <a:off x="2895746" y="2955587"/>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556" name="Google Shape;1556;p40"/>
          <p:cNvCxnSpPr/>
          <p:nvPr/>
        </p:nvCxnSpPr>
        <p:spPr>
          <a:xfrm flipH="1">
            <a:off x="2895627" y="2858055"/>
            <a:ext cx="770700" cy="600"/>
          </a:xfrm>
          <a:prstGeom prst="straightConnector1">
            <a:avLst/>
          </a:prstGeom>
          <a:noFill/>
          <a:ln cap="flat" cmpd="sng" w="9525">
            <a:solidFill>
              <a:srgbClr val="000000"/>
            </a:solidFill>
            <a:prstDash val="solid"/>
            <a:round/>
            <a:headEnd len="med" w="med" type="none"/>
            <a:tailEnd len="med" w="med" type="none"/>
          </a:ln>
        </p:spPr>
      </p:cxnSp>
      <p:sp>
        <p:nvSpPr>
          <p:cNvPr id="1557" name="Google Shape;1557;p40"/>
          <p:cNvSpPr/>
          <p:nvPr/>
        </p:nvSpPr>
        <p:spPr>
          <a:xfrm rot="-10272">
            <a:off x="2847565" y="2863498"/>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8" name="Google Shape;1558;p40"/>
          <p:cNvCxnSpPr/>
          <p:nvPr/>
        </p:nvCxnSpPr>
        <p:spPr>
          <a:xfrm>
            <a:off x="4946333" y="4059646"/>
            <a:ext cx="825300" cy="4200"/>
          </a:xfrm>
          <a:prstGeom prst="straightConnector1">
            <a:avLst/>
          </a:prstGeom>
          <a:noFill/>
          <a:ln cap="flat" cmpd="sng" w="9525">
            <a:solidFill>
              <a:srgbClr val="000000"/>
            </a:solidFill>
            <a:prstDash val="solid"/>
            <a:round/>
            <a:headEnd len="med" w="med" type="none"/>
            <a:tailEnd len="med" w="med" type="none"/>
          </a:ln>
        </p:spPr>
      </p:cxnSp>
      <p:sp>
        <p:nvSpPr>
          <p:cNvPr id="1559" name="Google Shape;1559;p40"/>
          <p:cNvSpPr/>
          <p:nvPr/>
        </p:nvSpPr>
        <p:spPr>
          <a:xfrm rot="-10272">
            <a:off x="5525092" y="3965746"/>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0" name="Google Shape;1560;p40"/>
          <p:cNvCxnSpPr/>
          <p:nvPr/>
        </p:nvCxnSpPr>
        <p:spPr>
          <a:xfrm>
            <a:off x="5019961" y="3958482"/>
            <a:ext cx="751800" cy="4200"/>
          </a:xfrm>
          <a:prstGeom prst="straightConnector1">
            <a:avLst/>
          </a:prstGeom>
          <a:noFill/>
          <a:ln cap="flat" cmpd="sng" w="9525">
            <a:solidFill>
              <a:srgbClr val="000000"/>
            </a:solidFill>
            <a:prstDash val="solid"/>
            <a:round/>
            <a:headEnd len="med" w="med" type="none"/>
            <a:tailEnd len="med" w="med" type="none"/>
          </a:ln>
        </p:spPr>
      </p:cxnSp>
      <p:cxnSp>
        <p:nvCxnSpPr>
          <p:cNvPr id="1561" name="Google Shape;1561;p40"/>
          <p:cNvCxnSpPr/>
          <p:nvPr/>
        </p:nvCxnSpPr>
        <p:spPr>
          <a:xfrm>
            <a:off x="4946333" y="3711872"/>
            <a:ext cx="825300" cy="4200"/>
          </a:xfrm>
          <a:prstGeom prst="straightConnector1">
            <a:avLst/>
          </a:prstGeom>
          <a:noFill/>
          <a:ln cap="flat" cmpd="sng" w="9525">
            <a:solidFill>
              <a:srgbClr val="000000"/>
            </a:solidFill>
            <a:prstDash val="solid"/>
            <a:round/>
            <a:headEnd len="med" w="med" type="none"/>
            <a:tailEnd len="med" w="med" type="none"/>
          </a:ln>
        </p:spPr>
      </p:cxnSp>
      <p:sp>
        <p:nvSpPr>
          <p:cNvPr id="1562" name="Google Shape;1562;p40"/>
          <p:cNvSpPr/>
          <p:nvPr/>
        </p:nvSpPr>
        <p:spPr>
          <a:xfrm rot="-10272">
            <a:off x="5525092" y="3617972"/>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3" name="Google Shape;1563;p40"/>
          <p:cNvCxnSpPr/>
          <p:nvPr/>
        </p:nvCxnSpPr>
        <p:spPr>
          <a:xfrm>
            <a:off x="5019961" y="3610707"/>
            <a:ext cx="751800" cy="4200"/>
          </a:xfrm>
          <a:prstGeom prst="straightConnector1">
            <a:avLst/>
          </a:prstGeom>
          <a:noFill/>
          <a:ln cap="flat" cmpd="sng" w="9525">
            <a:solidFill>
              <a:srgbClr val="000000"/>
            </a:solidFill>
            <a:prstDash val="solid"/>
            <a:round/>
            <a:headEnd len="med" w="med" type="none"/>
            <a:tailEnd len="med" w="med" type="none"/>
          </a:ln>
        </p:spPr>
      </p:cxnSp>
      <p:cxnSp>
        <p:nvCxnSpPr>
          <p:cNvPr id="1564" name="Google Shape;1564;p40"/>
          <p:cNvCxnSpPr/>
          <p:nvPr/>
        </p:nvCxnSpPr>
        <p:spPr>
          <a:xfrm>
            <a:off x="4946333" y="3253627"/>
            <a:ext cx="825300" cy="4200"/>
          </a:xfrm>
          <a:prstGeom prst="straightConnector1">
            <a:avLst/>
          </a:prstGeom>
          <a:noFill/>
          <a:ln cap="flat" cmpd="sng" w="9525">
            <a:solidFill>
              <a:srgbClr val="000000"/>
            </a:solidFill>
            <a:prstDash val="solid"/>
            <a:round/>
            <a:headEnd len="med" w="med" type="none"/>
            <a:tailEnd len="med" w="med" type="none"/>
          </a:ln>
        </p:spPr>
      </p:cxnSp>
      <p:sp>
        <p:nvSpPr>
          <p:cNvPr id="1565" name="Google Shape;1565;p40"/>
          <p:cNvSpPr/>
          <p:nvPr/>
        </p:nvSpPr>
        <p:spPr>
          <a:xfrm rot="-10272">
            <a:off x="5525092" y="3159727"/>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6" name="Google Shape;1566;p40"/>
          <p:cNvCxnSpPr/>
          <p:nvPr/>
        </p:nvCxnSpPr>
        <p:spPr>
          <a:xfrm>
            <a:off x="5019961" y="3152463"/>
            <a:ext cx="751800" cy="4200"/>
          </a:xfrm>
          <a:prstGeom prst="straightConnector1">
            <a:avLst/>
          </a:prstGeom>
          <a:noFill/>
          <a:ln cap="flat" cmpd="sng" w="9525">
            <a:solidFill>
              <a:srgbClr val="000000"/>
            </a:solidFill>
            <a:prstDash val="solid"/>
            <a:round/>
            <a:headEnd len="med" w="med" type="none"/>
            <a:tailEnd len="med" w="med" type="none"/>
          </a:ln>
        </p:spPr>
      </p:cxnSp>
      <p:cxnSp>
        <p:nvCxnSpPr>
          <p:cNvPr id="1567" name="Google Shape;1567;p40"/>
          <p:cNvCxnSpPr/>
          <p:nvPr/>
        </p:nvCxnSpPr>
        <p:spPr>
          <a:xfrm>
            <a:off x="4946333" y="2948342"/>
            <a:ext cx="825300" cy="4200"/>
          </a:xfrm>
          <a:prstGeom prst="straightConnector1">
            <a:avLst/>
          </a:prstGeom>
          <a:noFill/>
          <a:ln cap="flat" cmpd="sng" w="9525">
            <a:solidFill>
              <a:srgbClr val="000000"/>
            </a:solidFill>
            <a:prstDash val="solid"/>
            <a:round/>
            <a:headEnd len="med" w="med" type="none"/>
            <a:tailEnd len="med" w="med" type="none"/>
          </a:ln>
        </p:spPr>
      </p:cxnSp>
      <p:sp>
        <p:nvSpPr>
          <p:cNvPr id="1568" name="Google Shape;1568;p40"/>
          <p:cNvSpPr/>
          <p:nvPr/>
        </p:nvSpPr>
        <p:spPr>
          <a:xfrm rot="-10272">
            <a:off x="5525092" y="2854442"/>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40"/>
          <p:cNvCxnSpPr/>
          <p:nvPr/>
        </p:nvCxnSpPr>
        <p:spPr>
          <a:xfrm>
            <a:off x="5019961" y="2847177"/>
            <a:ext cx="751800" cy="4200"/>
          </a:xfrm>
          <a:prstGeom prst="straightConnector1">
            <a:avLst/>
          </a:prstGeom>
          <a:noFill/>
          <a:ln cap="flat" cmpd="sng" w="9525">
            <a:solidFill>
              <a:srgbClr val="000000"/>
            </a:solidFill>
            <a:prstDash val="solid"/>
            <a:round/>
            <a:headEnd len="med" w="med" type="none"/>
            <a:tailEnd len="med" w="med" type="none"/>
          </a:ln>
        </p:spPr>
      </p:cxnSp>
      <p:sp>
        <p:nvSpPr>
          <p:cNvPr id="1570" name="Google Shape;1570;p40"/>
          <p:cNvSpPr/>
          <p:nvPr/>
        </p:nvSpPr>
        <p:spPr>
          <a:xfrm>
            <a:off x="3556961" y="2764727"/>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a:t>
            </a:r>
            <a:endParaRPr sz="1000"/>
          </a:p>
        </p:txBody>
      </p:sp>
      <p:sp>
        <p:nvSpPr>
          <p:cNvPr id="1571" name="Google Shape;1571;p40"/>
          <p:cNvSpPr/>
          <p:nvPr/>
        </p:nvSpPr>
        <p:spPr>
          <a:xfrm>
            <a:off x="3556961" y="3070013"/>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MBR</a:t>
            </a:r>
            <a:endParaRPr sz="1000"/>
          </a:p>
        </p:txBody>
      </p:sp>
      <p:sp>
        <p:nvSpPr>
          <p:cNvPr id="1572" name="Google Shape;1572;p40"/>
          <p:cNvSpPr/>
          <p:nvPr/>
        </p:nvSpPr>
        <p:spPr>
          <a:xfrm>
            <a:off x="3556961" y="3528257"/>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sz="1000"/>
          </a:p>
        </p:txBody>
      </p:sp>
      <p:sp>
        <p:nvSpPr>
          <p:cNvPr id="1573" name="Google Shape;1573;p40"/>
          <p:cNvSpPr/>
          <p:nvPr/>
        </p:nvSpPr>
        <p:spPr>
          <a:xfrm>
            <a:off x="3556961" y="3876032"/>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sz="1000"/>
          </a:p>
        </p:txBody>
      </p:sp>
      <p:sp>
        <p:nvSpPr>
          <p:cNvPr id="1574" name="Google Shape;1574;p40"/>
          <p:cNvSpPr/>
          <p:nvPr/>
        </p:nvSpPr>
        <p:spPr>
          <a:xfrm>
            <a:off x="3556961" y="2450944"/>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IR</a:t>
            </a:r>
            <a:endParaRPr sz="1000"/>
          </a:p>
        </p:txBody>
      </p:sp>
      <p:cxnSp>
        <p:nvCxnSpPr>
          <p:cNvPr id="1575" name="Google Shape;1575;p40"/>
          <p:cNvCxnSpPr/>
          <p:nvPr/>
        </p:nvCxnSpPr>
        <p:spPr>
          <a:xfrm>
            <a:off x="4918687" y="4160280"/>
            <a:ext cx="1800" cy="92700"/>
          </a:xfrm>
          <a:prstGeom prst="straightConnector1">
            <a:avLst/>
          </a:prstGeom>
          <a:noFill/>
          <a:ln cap="flat" cmpd="sng" w="9525">
            <a:solidFill>
              <a:srgbClr val="000000"/>
            </a:solidFill>
            <a:prstDash val="solid"/>
            <a:round/>
            <a:headEnd len="med" w="med" type="none"/>
            <a:tailEnd len="med" w="med" type="none"/>
          </a:ln>
        </p:spPr>
      </p:cxnSp>
      <p:cxnSp>
        <p:nvCxnSpPr>
          <p:cNvPr id="1576" name="Google Shape;1576;p40"/>
          <p:cNvCxnSpPr/>
          <p:nvPr/>
        </p:nvCxnSpPr>
        <p:spPr>
          <a:xfrm>
            <a:off x="4833143" y="4160280"/>
            <a:ext cx="1800" cy="92700"/>
          </a:xfrm>
          <a:prstGeom prst="straightConnector1">
            <a:avLst/>
          </a:prstGeom>
          <a:noFill/>
          <a:ln cap="flat" cmpd="sng" w="9525">
            <a:solidFill>
              <a:srgbClr val="000000"/>
            </a:solidFill>
            <a:prstDash val="solid"/>
            <a:round/>
            <a:headEnd len="med" w="med" type="none"/>
            <a:tailEnd len="med" w="med" type="none"/>
          </a:ln>
        </p:spPr>
      </p:cxnSp>
      <p:sp>
        <p:nvSpPr>
          <p:cNvPr id="1577" name="Google Shape;1577;p40"/>
          <p:cNvSpPr/>
          <p:nvPr/>
        </p:nvSpPr>
        <p:spPr>
          <a:xfrm>
            <a:off x="5232249" y="2830688"/>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578" name="Google Shape;1578;p40"/>
          <p:cNvSpPr/>
          <p:nvPr/>
        </p:nvSpPr>
        <p:spPr>
          <a:xfrm>
            <a:off x="5232249" y="3122310"/>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579" name="Google Shape;1579;p40"/>
          <p:cNvSpPr/>
          <p:nvPr/>
        </p:nvSpPr>
        <p:spPr>
          <a:xfrm>
            <a:off x="5232249" y="3594214"/>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580" name="Google Shape;1580;p40"/>
          <p:cNvSpPr/>
          <p:nvPr/>
        </p:nvSpPr>
        <p:spPr>
          <a:xfrm>
            <a:off x="5232248" y="3941997"/>
            <a:ext cx="3765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581" name="Google Shape;1581;p40"/>
          <p:cNvSpPr/>
          <p:nvPr/>
        </p:nvSpPr>
        <p:spPr>
          <a:xfrm>
            <a:off x="5232248" y="4289780"/>
            <a:ext cx="3765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582" name="Google Shape;1582;p40"/>
          <p:cNvSpPr txBox="1"/>
          <p:nvPr/>
        </p:nvSpPr>
        <p:spPr>
          <a:xfrm>
            <a:off x="3504088" y="2557977"/>
            <a:ext cx="3012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583" name="Google Shape;1583;p40"/>
          <p:cNvSpPr txBox="1"/>
          <p:nvPr/>
        </p:nvSpPr>
        <p:spPr>
          <a:xfrm>
            <a:off x="3504103" y="2843175"/>
            <a:ext cx="3354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584" name="Google Shape;1584;p40"/>
          <p:cNvSpPr txBox="1"/>
          <p:nvPr/>
        </p:nvSpPr>
        <p:spPr>
          <a:xfrm>
            <a:off x="3504103" y="3148467"/>
            <a:ext cx="3354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585" name="Google Shape;1585;p40"/>
          <p:cNvSpPr txBox="1"/>
          <p:nvPr/>
        </p:nvSpPr>
        <p:spPr>
          <a:xfrm>
            <a:off x="3504104" y="3606718"/>
            <a:ext cx="3354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586" name="Google Shape;1586;p40"/>
          <p:cNvSpPr txBox="1"/>
          <p:nvPr/>
        </p:nvSpPr>
        <p:spPr>
          <a:xfrm>
            <a:off x="3504103" y="3954476"/>
            <a:ext cx="3354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cxnSp>
        <p:nvCxnSpPr>
          <p:cNvPr id="1587" name="Google Shape;1587;p40"/>
          <p:cNvCxnSpPr/>
          <p:nvPr/>
        </p:nvCxnSpPr>
        <p:spPr>
          <a:xfrm>
            <a:off x="2551677" y="2679641"/>
            <a:ext cx="1003800" cy="1500"/>
          </a:xfrm>
          <a:prstGeom prst="straightConnector1">
            <a:avLst/>
          </a:prstGeom>
          <a:noFill/>
          <a:ln cap="flat" cmpd="sng" w="9525">
            <a:solidFill>
              <a:srgbClr val="000000"/>
            </a:solidFill>
            <a:prstDash val="solid"/>
            <a:round/>
            <a:headEnd len="med" w="med" type="none"/>
            <a:tailEnd len="med" w="med" type="none"/>
          </a:ln>
        </p:spPr>
      </p:cxnSp>
      <p:cxnSp>
        <p:nvCxnSpPr>
          <p:cNvPr id="1588" name="Google Shape;1588;p40"/>
          <p:cNvCxnSpPr/>
          <p:nvPr/>
        </p:nvCxnSpPr>
        <p:spPr>
          <a:xfrm>
            <a:off x="2551677" y="3003927"/>
            <a:ext cx="1003800" cy="1500"/>
          </a:xfrm>
          <a:prstGeom prst="straightConnector1">
            <a:avLst/>
          </a:prstGeom>
          <a:noFill/>
          <a:ln cap="flat" cmpd="sng" w="9525">
            <a:solidFill>
              <a:srgbClr val="000000"/>
            </a:solidFill>
            <a:prstDash val="solid"/>
            <a:round/>
            <a:headEnd len="med" w="med" type="none"/>
            <a:tailEnd len="med" w="med" type="none"/>
          </a:ln>
        </p:spPr>
      </p:cxnSp>
      <p:cxnSp>
        <p:nvCxnSpPr>
          <p:cNvPr id="1589" name="Google Shape;1589;p40"/>
          <p:cNvCxnSpPr/>
          <p:nvPr/>
        </p:nvCxnSpPr>
        <p:spPr>
          <a:xfrm>
            <a:off x="2551677" y="3309213"/>
            <a:ext cx="1003800" cy="1500"/>
          </a:xfrm>
          <a:prstGeom prst="straightConnector1">
            <a:avLst/>
          </a:prstGeom>
          <a:noFill/>
          <a:ln cap="flat" cmpd="sng" w="9525">
            <a:solidFill>
              <a:srgbClr val="000000"/>
            </a:solidFill>
            <a:prstDash val="solid"/>
            <a:round/>
            <a:headEnd len="med" w="med" type="none"/>
            <a:tailEnd len="med" w="med" type="none"/>
          </a:ln>
        </p:spPr>
      </p:cxnSp>
      <p:cxnSp>
        <p:nvCxnSpPr>
          <p:cNvPr id="1590" name="Google Shape;1590;p40"/>
          <p:cNvCxnSpPr/>
          <p:nvPr/>
        </p:nvCxnSpPr>
        <p:spPr>
          <a:xfrm>
            <a:off x="2551677" y="3767458"/>
            <a:ext cx="1003800" cy="1500"/>
          </a:xfrm>
          <a:prstGeom prst="straightConnector1">
            <a:avLst/>
          </a:prstGeom>
          <a:noFill/>
          <a:ln cap="flat" cmpd="sng" w="9525">
            <a:solidFill>
              <a:srgbClr val="000000"/>
            </a:solidFill>
            <a:prstDash val="solid"/>
            <a:round/>
            <a:headEnd len="med" w="med" type="none"/>
            <a:tailEnd len="med" w="med" type="none"/>
          </a:ln>
        </p:spPr>
      </p:cxnSp>
      <p:cxnSp>
        <p:nvCxnSpPr>
          <p:cNvPr id="1591" name="Google Shape;1591;p40"/>
          <p:cNvCxnSpPr/>
          <p:nvPr/>
        </p:nvCxnSpPr>
        <p:spPr>
          <a:xfrm>
            <a:off x="2551677" y="4115232"/>
            <a:ext cx="1003800" cy="1500"/>
          </a:xfrm>
          <a:prstGeom prst="straightConnector1">
            <a:avLst/>
          </a:prstGeom>
          <a:noFill/>
          <a:ln cap="flat" cmpd="sng" w="9525">
            <a:solidFill>
              <a:srgbClr val="000000"/>
            </a:solidFill>
            <a:prstDash val="solid"/>
            <a:round/>
            <a:headEnd len="med" w="med" type="none"/>
            <a:tailEnd len="med" w="med" type="none"/>
          </a:ln>
        </p:spPr>
      </p:cxnSp>
      <p:sp>
        <p:nvSpPr>
          <p:cNvPr id="1592" name="Google Shape;1592;p40"/>
          <p:cNvSpPr txBox="1"/>
          <p:nvPr/>
        </p:nvSpPr>
        <p:spPr>
          <a:xfrm>
            <a:off x="2376325" y="2539499"/>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593" name="Google Shape;1593;p40"/>
          <p:cNvSpPr txBox="1"/>
          <p:nvPr/>
        </p:nvSpPr>
        <p:spPr>
          <a:xfrm>
            <a:off x="2376325" y="2863896"/>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1594" name="Google Shape;1594;p40"/>
          <p:cNvSpPr txBox="1"/>
          <p:nvPr/>
        </p:nvSpPr>
        <p:spPr>
          <a:xfrm>
            <a:off x="2376325" y="3169815"/>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595" name="Google Shape;1595;p40"/>
          <p:cNvSpPr txBox="1"/>
          <p:nvPr/>
        </p:nvSpPr>
        <p:spPr>
          <a:xfrm>
            <a:off x="2376325" y="3624017"/>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596" name="Google Shape;1596;p40"/>
          <p:cNvSpPr txBox="1"/>
          <p:nvPr/>
        </p:nvSpPr>
        <p:spPr>
          <a:xfrm>
            <a:off x="2376325" y="3970086"/>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597" name="Google Shape;1597;p40"/>
          <p:cNvSpPr txBox="1"/>
          <p:nvPr/>
        </p:nvSpPr>
        <p:spPr>
          <a:xfrm>
            <a:off x="6152698" y="2916310"/>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598" name="Google Shape;1598;p40"/>
          <p:cNvSpPr txBox="1"/>
          <p:nvPr/>
        </p:nvSpPr>
        <p:spPr>
          <a:xfrm>
            <a:off x="6152698" y="3215214"/>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599" name="Google Shape;1599;p40"/>
          <p:cNvSpPr txBox="1"/>
          <p:nvPr/>
        </p:nvSpPr>
        <p:spPr>
          <a:xfrm>
            <a:off x="6152698" y="3674092"/>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1600" name="Google Shape;1600;p40"/>
          <p:cNvSpPr txBox="1"/>
          <p:nvPr/>
        </p:nvSpPr>
        <p:spPr>
          <a:xfrm>
            <a:off x="6152698" y="4026321"/>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601" name="Google Shape;1601;p40"/>
          <p:cNvSpPr txBox="1"/>
          <p:nvPr/>
        </p:nvSpPr>
        <p:spPr>
          <a:xfrm>
            <a:off x="6152698" y="4372390"/>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602" name="Google Shape;1602;p40"/>
          <p:cNvSpPr txBox="1"/>
          <p:nvPr/>
        </p:nvSpPr>
        <p:spPr>
          <a:xfrm>
            <a:off x="6152698" y="2562370"/>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cxnSp>
        <p:nvCxnSpPr>
          <p:cNvPr id="1603" name="Google Shape;1603;p40"/>
          <p:cNvCxnSpPr/>
          <p:nvPr/>
        </p:nvCxnSpPr>
        <p:spPr>
          <a:xfrm flipH="1">
            <a:off x="2814673" y="2205469"/>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04" name="Google Shape;1604;p40"/>
          <p:cNvCxnSpPr/>
          <p:nvPr/>
        </p:nvCxnSpPr>
        <p:spPr>
          <a:xfrm flipH="1">
            <a:off x="2896602" y="2306904"/>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05" name="Google Shape;1605;p40"/>
          <p:cNvCxnSpPr/>
          <p:nvPr/>
        </p:nvCxnSpPr>
        <p:spPr>
          <a:xfrm>
            <a:off x="5027406" y="2205469"/>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06" name="Google Shape;1606;p40"/>
          <p:cNvCxnSpPr/>
          <p:nvPr/>
        </p:nvCxnSpPr>
        <p:spPr>
          <a:xfrm>
            <a:off x="4945477" y="2306904"/>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07" name="Google Shape;1607;p40"/>
          <p:cNvCxnSpPr/>
          <p:nvPr/>
        </p:nvCxnSpPr>
        <p:spPr>
          <a:xfrm>
            <a:off x="5382607" y="238660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08" name="Google Shape;1608;p40"/>
          <p:cNvCxnSpPr/>
          <p:nvPr/>
        </p:nvCxnSpPr>
        <p:spPr>
          <a:xfrm flipH="1" rot="10800000">
            <a:off x="5382560" y="2328443"/>
            <a:ext cx="1500" cy="58200"/>
          </a:xfrm>
          <a:prstGeom prst="straightConnector1">
            <a:avLst/>
          </a:prstGeom>
          <a:noFill/>
          <a:ln cap="flat" cmpd="sng" w="9525">
            <a:solidFill>
              <a:srgbClr val="000000"/>
            </a:solidFill>
            <a:prstDash val="solid"/>
            <a:round/>
            <a:headEnd len="med" w="med" type="none"/>
            <a:tailEnd len="med" w="med" type="none"/>
          </a:ln>
        </p:spPr>
      </p:cxnSp>
      <p:sp>
        <p:nvSpPr>
          <p:cNvPr id="1609" name="Google Shape;1609;p40"/>
          <p:cNvSpPr/>
          <p:nvPr/>
        </p:nvSpPr>
        <p:spPr>
          <a:xfrm>
            <a:off x="3556961" y="2145025"/>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PC</a:t>
            </a:r>
            <a:endParaRPr sz="1000"/>
          </a:p>
        </p:txBody>
      </p:sp>
      <p:sp>
        <p:nvSpPr>
          <p:cNvPr id="1610" name="Google Shape;1610;p40"/>
          <p:cNvSpPr/>
          <p:nvPr/>
        </p:nvSpPr>
        <p:spPr>
          <a:xfrm>
            <a:off x="5232248" y="2182562"/>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611" name="Google Shape;1611;p40"/>
          <p:cNvSpPr txBox="1"/>
          <p:nvPr/>
        </p:nvSpPr>
        <p:spPr>
          <a:xfrm>
            <a:off x="3504088" y="2233008"/>
            <a:ext cx="3012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cxnSp>
        <p:nvCxnSpPr>
          <p:cNvPr id="1612" name="Google Shape;1612;p40"/>
          <p:cNvCxnSpPr/>
          <p:nvPr/>
        </p:nvCxnSpPr>
        <p:spPr>
          <a:xfrm>
            <a:off x="2551677" y="2373722"/>
            <a:ext cx="1003800" cy="1500"/>
          </a:xfrm>
          <a:prstGeom prst="straightConnector1">
            <a:avLst/>
          </a:prstGeom>
          <a:noFill/>
          <a:ln cap="flat" cmpd="sng" w="9525">
            <a:solidFill>
              <a:srgbClr val="000000"/>
            </a:solidFill>
            <a:prstDash val="solid"/>
            <a:round/>
            <a:headEnd len="med" w="med" type="none"/>
            <a:tailEnd len="med" w="med" type="none"/>
          </a:ln>
        </p:spPr>
      </p:cxnSp>
      <p:sp>
        <p:nvSpPr>
          <p:cNvPr id="1613" name="Google Shape;1613;p40"/>
          <p:cNvSpPr txBox="1"/>
          <p:nvPr/>
        </p:nvSpPr>
        <p:spPr>
          <a:xfrm>
            <a:off x="2376325" y="2233580"/>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614" name="Google Shape;1614;p40"/>
          <p:cNvSpPr txBox="1"/>
          <p:nvPr/>
        </p:nvSpPr>
        <p:spPr>
          <a:xfrm>
            <a:off x="6152698" y="2256451"/>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615" name="Google Shape;1615;p40"/>
          <p:cNvSpPr/>
          <p:nvPr/>
        </p:nvSpPr>
        <p:spPr>
          <a:xfrm rot="-10272">
            <a:off x="2847565" y="2520368"/>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0"/>
          <p:cNvSpPr/>
          <p:nvPr/>
        </p:nvSpPr>
        <p:spPr>
          <a:xfrm rot="-10272">
            <a:off x="5540541" y="2519489"/>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0"/>
          <p:cNvSpPr/>
          <p:nvPr/>
        </p:nvSpPr>
        <p:spPr>
          <a:xfrm>
            <a:off x="5232248" y="2488481"/>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618" name="Google Shape;1618;p40"/>
          <p:cNvSpPr txBox="1"/>
          <p:nvPr/>
        </p:nvSpPr>
        <p:spPr>
          <a:xfrm>
            <a:off x="4185301" y="3215825"/>
            <a:ext cx="3132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619" name="Google Shape;1619;p40"/>
          <p:cNvSpPr txBox="1"/>
          <p:nvPr/>
        </p:nvSpPr>
        <p:spPr>
          <a:xfrm>
            <a:off x="82850" y="4690600"/>
            <a:ext cx="39768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Cycle 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3" name="Shape 1623"/>
        <p:cNvGrpSpPr/>
        <p:nvPr/>
      </p:nvGrpSpPr>
      <p:grpSpPr>
        <a:xfrm>
          <a:off x="0" y="0"/>
          <a:ext cx="0" cy="0"/>
          <a:chOff x="0" y="0"/>
          <a:chExt cx="0" cy="0"/>
        </a:xfrm>
      </p:grpSpPr>
      <p:sp>
        <p:nvSpPr>
          <p:cNvPr id="1624" name="Google Shape;1624;p41"/>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Memory Load</a:t>
            </a:r>
            <a:endParaRPr>
              <a:solidFill>
                <a:srgbClr val="0B5394"/>
              </a:solidFill>
            </a:endParaRPr>
          </a:p>
        </p:txBody>
      </p:sp>
      <p:sp>
        <p:nvSpPr>
          <p:cNvPr id="1626" name="Google Shape;1626;p41"/>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In a RISC processor, memory loads are usually limited, e.g.:</a:t>
            </a:r>
            <a:endParaRPr>
              <a:solidFill>
                <a:schemeClr val="dk1"/>
              </a:solidFill>
            </a:endParaRPr>
          </a:p>
          <a:p>
            <a:pPr indent="-317500" lvl="1" marL="914400" rtl="0" algn="l">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LOAD B</a:t>
            </a:r>
            <a:endParaRPr>
              <a:solidFill>
                <a:schemeClr val="dk1"/>
              </a:solidFill>
              <a:latin typeface="Courier New"/>
              <a:ea typeface="Courier New"/>
              <a:cs typeface="Courier New"/>
              <a:sym typeface="Courier New"/>
            </a:endParaRPr>
          </a:p>
          <a:p>
            <a:pPr indent="-317500" lvl="2" marL="1371600" rtl="0" algn="l">
              <a:spcBef>
                <a:spcPts val="0"/>
              </a:spcBef>
              <a:spcAft>
                <a:spcPts val="0"/>
              </a:spcAft>
              <a:buClr>
                <a:schemeClr val="dk1"/>
              </a:buClr>
              <a:buSzPts val="1400"/>
              <a:buChar char="■"/>
            </a:pPr>
            <a:r>
              <a:rPr lang="en">
                <a:solidFill>
                  <a:schemeClr val="dk1"/>
                </a:solidFill>
              </a:rPr>
              <a:t>Load the value into A from the memory address found in B</a:t>
            </a:r>
            <a:endParaRPr>
              <a:solidFill>
                <a:schemeClr val="dk1"/>
              </a:solidFill>
              <a:latin typeface="Courier New"/>
              <a:ea typeface="Courier New"/>
              <a:cs typeface="Courier New"/>
              <a:sym typeface="Courier New"/>
            </a:endParaRPr>
          </a:p>
          <a:p>
            <a:pPr indent="0" lvl="0" marL="0" marR="0" rtl="0" algn="l">
              <a:lnSpc>
                <a:spcPct val="115000"/>
              </a:lnSpc>
              <a:spcBef>
                <a:spcPts val="1600"/>
              </a:spcBef>
              <a:spcAft>
                <a:spcPts val="1600"/>
              </a:spcAft>
              <a:buNone/>
            </a:pPr>
            <a:r>
              <a:t/>
            </a:r>
            <a:endParaRPr>
              <a:solidFill>
                <a:srgbClr val="000000"/>
              </a:solidFill>
            </a:endParaRPr>
          </a:p>
        </p:txBody>
      </p:sp>
      <p:cxnSp>
        <p:nvCxnSpPr>
          <p:cNvPr id="1627" name="Google Shape;1627;p41"/>
          <p:cNvCxnSpPr/>
          <p:nvPr/>
        </p:nvCxnSpPr>
        <p:spPr>
          <a:xfrm flipH="1" rot="10800000">
            <a:off x="4729121" y="4249766"/>
            <a:ext cx="376500" cy="626700"/>
          </a:xfrm>
          <a:prstGeom prst="straightConnector1">
            <a:avLst/>
          </a:prstGeom>
          <a:noFill/>
          <a:ln cap="flat" cmpd="sng" w="9525">
            <a:solidFill>
              <a:srgbClr val="000000"/>
            </a:solidFill>
            <a:prstDash val="solid"/>
            <a:round/>
            <a:headEnd len="med" w="med" type="none"/>
            <a:tailEnd len="med" w="med" type="none"/>
          </a:ln>
        </p:spPr>
      </p:cxnSp>
      <p:cxnSp>
        <p:nvCxnSpPr>
          <p:cNvPr id="1628" name="Google Shape;1628;p41"/>
          <p:cNvCxnSpPr/>
          <p:nvPr/>
        </p:nvCxnSpPr>
        <p:spPr>
          <a:xfrm>
            <a:off x="4657255" y="4249758"/>
            <a:ext cx="448200" cy="0"/>
          </a:xfrm>
          <a:prstGeom prst="straightConnector1">
            <a:avLst/>
          </a:prstGeom>
          <a:noFill/>
          <a:ln cap="flat" cmpd="sng" w="9525">
            <a:solidFill>
              <a:srgbClr val="000000"/>
            </a:solidFill>
            <a:prstDash val="solid"/>
            <a:round/>
            <a:headEnd len="med" w="med" type="none"/>
            <a:tailEnd len="med" w="med" type="none"/>
          </a:ln>
        </p:spPr>
      </p:cxnSp>
      <p:cxnSp>
        <p:nvCxnSpPr>
          <p:cNvPr id="1629" name="Google Shape;1629;p41"/>
          <p:cNvCxnSpPr/>
          <p:nvPr/>
        </p:nvCxnSpPr>
        <p:spPr>
          <a:xfrm>
            <a:off x="3565713" y="4249758"/>
            <a:ext cx="448200" cy="0"/>
          </a:xfrm>
          <a:prstGeom prst="straightConnector1">
            <a:avLst/>
          </a:prstGeom>
          <a:noFill/>
          <a:ln cap="flat" cmpd="sng" w="9525">
            <a:solidFill>
              <a:srgbClr val="000000"/>
            </a:solidFill>
            <a:prstDash val="solid"/>
            <a:round/>
            <a:headEnd len="med" w="med" type="none"/>
            <a:tailEnd len="med" w="med" type="none"/>
          </a:ln>
        </p:spPr>
      </p:cxnSp>
      <p:cxnSp>
        <p:nvCxnSpPr>
          <p:cNvPr id="1630" name="Google Shape;1630;p41"/>
          <p:cNvCxnSpPr/>
          <p:nvPr/>
        </p:nvCxnSpPr>
        <p:spPr>
          <a:xfrm rot="10800000">
            <a:off x="4013717" y="4249777"/>
            <a:ext cx="85800" cy="148500"/>
          </a:xfrm>
          <a:prstGeom prst="straightConnector1">
            <a:avLst/>
          </a:prstGeom>
          <a:noFill/>
          <a:ln cap="flat" cmpd="sng" w="9525">
            <a:solidFill>
              <a:srgbClr val="000000"/>
            </a:solidFill>
            <a:prstDash val="solid"/>
            <a:round/>
            <a:headEnd len="med" w="med" type="none"/>
            <a:tailEnd len="med" w="med" type="none"/>
          </a:ln>
        </p:spPr>
      </p:cxnSp>
      <p:cxnSp>
        <p:nvCxnSpPr>
          <p:cNvPr id="1631" name="Google Shape;1631;p41"/>
          <p:cNvCxnSpPr/>
          <p:nvPr/>
        </p:nvCxnSpPr>
        <p:spPr>
          <a:xfrm flipH="1" rot="10800000">
            <a:off x="4574899" y="4249777"/>
            <a:ext cx="85800" cy="148500"/>
          </a:xfrm>
          <a:prstGeom prst="straightConnector1">
            <a:avLst/>
          </a:prstGeom>
          <a:noFill/>
          <a:ln cap="flat" cmpd="sng" w="9525">
            <a:solidFill>
              <a:srgbClr val="000000"/>
            </a:solidFill>
            <a:prstDash val="solid"/>
            <a:round/>
            <a:headEnd len="med" w="med" type="none"/>
            <a:tailEnd len="med" w="med" type="none"/>
          </a:ln>
        </p:spPr>
      </p:cxnSp>
      <p:cxnSp>
        <p:nvCxnSpPr>
          <p:cNvPr id="1632" name="Google Shape;1632;p41"/>
          <p:cNvCxnSpPr/>
          <p:nvPr/>
        </p:nvCxnSpPr>
        <p:spPr>
          <a:xfrm rot="10800000">
            <a:off x="3565562" y="4249766"/>
            <a:ext cx="376500" cy="626700"/>
          </a:xfrm>
          <a:prstGeom prst="straightConnector1">
            <a:avLst/>
          </a:prstGeom>
          <a:noFill/>
          <a:ln cap="flat" cmpd="sng" w="9525">
            <a:solidFill>
              <a:srgbClr val="000000"/>
            </a:solidFill>
            <a:prstDash val="solid"/>
            <a:round/>
            <a:headEnd len="med" w="med" type="none"/>
            <a:tailEnd len="med" w="med" type="none"/>
          </a:ln>
        </p:spPr>
      </p:cxnSp>
      <p:cxnSp>
        <p:nvCxnSpPr>
          <p:cNvPr id="1633" name="Google Shape;1633;p41"/>
          <p:cNvCxnSpPr/>
          <p:nvPr/>
        </p:nvCxnSpPr>
        <p:spPr>
          <a:xfrm>
            <a:off x="3942062" y="4876466"/>
            <a:ext cx="785700" cy="3600"/>
          </a:xfrm>
          <a:prstGeom prst="straightConnector1">
            <a:avLst/>
          </a:prstGeom>
          <a:noFill/>
          <a:ln cap="flat" cmpd="sng" w="9525">
            <a:solidFill>
              <a:srgbClr val="000000"/>
            </a:solidFill>
            <a:prstDash val="solid"/>
            <a:round/>
            <a:headEnd len="med" w="med" type="none"/>
            <a:tailEnd len="med" w="med" type="none"/>
          </a:ln>
        </p:spPr>
      </p:cxnSp>
      <p:cxnSp>
        <p:nvCxnSpPr>
          <p:cNvPr id="1634" name="Google Shape;1634;p41"/>
          <p:cNvCxnSpPr/>
          <p:nvPr/>
        </p:nvCxnSpPr>
        <p:spPr>
          <a:xfrm rot="10800000">
            <a:off x="4100599" y="4395277"/>
            <a:ext cx="474300" cy="3000"/>
          </a:xfrm>
          <a:prstGeom prst="straightConnector1">
            <a:avLst/>
          </a:prstGeom>
          <a:noFill/>
          <a:ln cap="flat" cmpd="sng" w="9525">
            <a:solidFill>
              <a:srgbClr val="000000"/>
            </a:solidFill>
            <a:prstDash val="solid"/>
            <a:round/>
            <a:headEnd len="med" w="med" type="none"/>
            <a:tailEnd len="med" w="med" type="none"/>
          </a:ln>
        </p:spPr>
      </p:cxnSp>
      <p:sp>
        <p:nvSpPr>
          <p:cNvPr id="1635" name="Google Shape;1635;p41"/>
          <p:cNvSpPr txBox="1"/>
          <p:nvPr/>
        </p:nvSpPr>
        <p:spPr>
          <a:xfrm>
            <a:off x="4062833" y="4466721"/>
            <a:ext cx="556500" cy="2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ALU</a:t>
            </a:r>
            <a:endParaRPr/>
          </a:p>
        </p:txBody>
      </p:sp>
      <p:cxnSp>
        <p:nvCxnSpPr>
          <p:cNvPr id="1636" name="Google Shape;1636;p41"/>
          <p:cNvCxnSpPr/>
          <p:nvPr/>
        </p:nvCxnSpPr>
        <p:spPr>
          <a:xfrm>
            <a:off x="2814659" y="2210687"/>
            <a:ext cx="2400" cy="2818500"/>
          </a:xfrm>
          <a:prstGeom prst="straightConnector1">
            <a:avLst/>
          </a:prstGeom>
          <a:noFill/>
          <a:ln cap="flat" cmpd="sng" w="9525">
            <a:solidFill>
              <a:srgbClr val="000000"/>
            </a:solidFill>
            <a:prstDash val="solid"/>
            <a:round/>
            <a:headEnd len="med" w="med" type="none"/>
            <a:tailEnd len="med" w="med" type="none"/>
          </a:ln>
        </p:spPr>
      </p:cxnSp>
      <p:cxnSp>
        <p:nvCxnSpPr>
          <p:cNvPr id="1637" name="Google Shape;1637;p41"/>
          <p:cNvCxnSpPr/>
          <p:nvPr/>
        </p:nvCxnSpPr>
        <p:spPr>
          <a:xfrm rot="10800000">
            <a:off x="2813292" y="5028650"/>
            <a:ext cx="1523700" cy="6300"/>
          </a:xfrm>
          <a:prstGeom prst="straightConnector1">
            <a:avLst/>
          </a:prstGeom>
          <a:noFill/>
          <a:ln cap="flat" cmpd="sng" w="9525">
            <a:solidFill>
              <a:srgbClr val="000000"/>
            </a:solidFill>
            <a:prstDash val="solid"/>
            <a:round/>
            <a:headEnd len="med" w="med" type="none"/>
            <a:tailEnd len="med" w="med" type="none"/>
          </a:ln>
        </p:spPr>
      </p:cxnSp>
      <p:cxnSp>
        <p:nvCxnSpPr>
          <p:cNvPr id="1638" name="Google Shape;1638;p41"/>
          <p:cNvCxnSpPr/>
          <p:nvPr/>
        </p:nvCxnSpPr>
        <p:spPr>
          <a:xfrm rot="10800000">
            <a:off x="2893892" y="4942932"/>
            <a:ext cx="1442400" cy="6900"/>
          </a:xfrm>
          <a:prstGeom prst="straightConnector1">
            <a:avLst/>
          </a:prstGeom>
          <a:noFill/>
          <a:ln cap="flat" cmpd="sng" w="9525">
            <a:solidFill>
              <a:srgbClr val="000000"/>
            </a:solidFill>
            <a:prstDash val="solid"/>
            <a:round/>
            <a:headEnd len="med" w="med" type="none"/>
            <a:tailEnd len="med" w="med" type="none"/>
          </a:ln>
        </p:spPr>
      </p:cxnSp>
      <p:cxnSp>
        <p:nvCxnSpPr>
          <p:cNvPr id="1639" name="Google Shape;1639;p41"/>
          <p:cNvCxnSpPr/>
          <p:nvPr/>
        </p:nvCxnSpPr>
        <p:spPr>
          <a:xfrm>
            <a:off x="2897271" y="2310541"/>
            <a:ext cx="300" cy="2631900"/>
          </a:xfrm>
          <a:prstGeom prst="straightConnector1">
            <a:avLst/>
          </a:prstGeom>
          <a:noFill/>
          <a:ln cap="flat" cmpd="sng" w="9525">
            <a:solidFill>
              <a:srgbClr val="000000"/>
            </a:solidFill>
            <a:prstDash val="solid"/>
            <a:round/>
            <a:headEnd len="med" w="med" type="none"/>
            <a:tailEnd len="med" w="med" type="none"/>
          </a:ln>
        </p:spPr>
      </p:cxnSp>
      <p:cxnSp>
        <p:nvCxnSpPr>
          <p:cNvPr id="1640" name="Google Shape;1640;p41"/>
          <p:cNvCxnSpPr/>
          <p:nvPr/>
        </p:nvCxnSpPr>
        <p:spPr>
          <a:xfrm flipH="1">
            <a:off x="2895746" y="4407420"/>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41" name="Google Shape;1641;p41"/>
          <p:cNvCxnSpPr/>
          <p:nvPr/>
        </p:nvCxnSpPr>
        <p:spPr>
          <a:xfrm flipH="1">
            <a:off x="2899573" y="2511388"/>
            <a:ext cx="740400" cy="3300"/>
          </a:xfrm>
          <a:prstGeom prst="straightConnector1">
            <a:avLst/>
          </a:prstGeom>
          <a:noFill/>
          <a:ln cap="flat" cmpd="sng" w="9525">
            <a:solidFill>
              <a:srgbClr val="000000"/>
            </a:solidFill>
            <a:prstDash val="solid"/>
            <a:round/>
            <a:headEnd len="med" w="med" type="none"/>
            <a:tailEnd len="med" w="med" type="none"/>
          </a:ln>
        </p:spPr>
      </p:cxnSp>
      <p:cxnSp>
        <p:nvCxnSpPr>
          <p:cNvPr id="1642" name="Google Shape;1642;p41"/>
          <p:cNvCxnSpPr/>
          <p:nvPr/>
        </p:nvCxnSpPr>
        <p:spPr>
          <a:xfrm flipH="1">
            <a:off x="2896602" y="261282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43" name="Google Shape;1643;p41"/>
          <p:cNvCxnSpPr/>
          <p:nvPr/>
        </p:nvCxnSpPr>
        <p:spPr>
          <a:xfrm>
            <a:off x="5849978" y="2210687"/>
            <a:ext cx="300" cy="2818500"/>
          </a:xfrm>
          <a:prstGeom prst="straightConnector1">
            <a:avLst/>
          </a:prstGeom>
          <a:noFill/>
          <a:ln cap="flat" cmpd="sng" w="9525">
            <a:solidFill>
              <a:srgbClr val="000000"/>
            </a:solidFill>
            <a:prstDash val="solid"/>
            <a:round/>
            <a:headEnd len="med" w="med" type="none"/>
            <a:tailEnd len="med" w="med" type="none"/>
          </a:ln>
        </p:spPr>
      </p:cxnSp>
      <p:cxnSp>
        <p:nvCxnSpPr>
          <p:cNvPr id="1644" name="Google Shape;1644;p41"/>
          <p:cNvCxnSpPr/>
          <p:nvPr/>
        </p:nvCxnSpPr>
        <p:spPr>
          <a:xfrm flipH="1" rot="10800000">
            <a:off x="4330387" y="5028650"/>
            <a:ext cx="1523700" cy="6300"/>
          </a:xfrm>
          <a:prstGeom prst="straightConnector1">
            <a:avLst/>
          </a:prstGeom>
          <a:noFill/>
          <a:ln cap="flat" cmpd="sng" w="9525">
            <a:solidFill>
              <a:srgbClr val="000000"/>
            </a:solidFill>
            <a:prstDash val="solid"/>
            <a:round/>
            <a:headEnd len="med" w="med" type="none"/>
            <a:tailEnd len="med" w="med" type="none"/>
          </a:ln>
        </p:spPr>
      </p:cxnSp>
      <p:cxnSp>
        <p:nvCxnSpPr>
          <p:cNvPr id="1645" name="Google Shape;1645;p41"/>
          <p:cNvCxnSpPr/>
          <p:nvPr/>
        </p:nvCxnSpPr>
        <p:spPr>
          <a:xfrm flipH="1" rot="10800000">
            <a:off x="4331087" y="4942932"/>
            <a:ext cx="1442400" cy="6900"/>
          </a:xfrm>
          <a:prstGeom prst="straightConnector1">
            <a:avLst/>
          </a:prstGeom>
          <a:noFill/>
          <a:ln cap="flat" cmpd="sng" w="9525">
            <a:solidFill>
              <a:srgbClr val="000000"/>
            </a:solidFill>
            <a:prstDash val="solid"/>
            <a:round/>
            <a:headEnd len="med" w="med" type="none"/>
            <a:tailEnd len="med" w="med" type="none"/>
          </a:ln>
        </p:spPr>
      </p:cxnSp>
      <p:cxnSp>
        <p:nvCxnSpPr>
          <p:cNvPr id="1646" name="Google Shape;1646;p41"/>
          <p:cNvCxnSpPr/>
          <p:nvPr/>
        </p:nvCxnSpPr>
        <p:spPr>
          <a:xfrm>
            <a:off x="5765175" y="2310541"/>
            <a:ext cx="4800" cy="2631900"/>
          </a:xfrm>
          <a:prstGeom prst="straightConnector1">
            <a:avLst/>
          </a:prstGeom>
          <a:noFill/>
          <a:ln cap="flat" cmpd="sng" w="9525">
            <a:solidFill>
              <a:srgbClr val="000000"/>
            </a:solidFill>
            <a:prstDash val="solid"/>
            <a:round/>
            <a:headEnd len="med" w="med" type="none"/>
            <a:tailEnd len="med" w="med" type="none"/>
          </a:ln>
        </p:spPr>
      </p:cxnSp>
      <p:cxnSp>
        <p:nvCxnSpPr>
          <p:cNvPr id="1647" name="Google Shape;1647;p41"/>
          <p:cNvCxnSpPr/>
          <p:nvPr/>
        </p:nvCxnSpPr>
        <p:spPr>
          <a:xfrm>
            <a:off x="4946333" y="4407420"/>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48" name="Google Shape;1648;p41"/>
          <p:cNvCxnSpPr/>
          <p:nvPr/>
        </p:nvCxnSpPr>
        <p:spPr>
          <a:xfrm>
            <a:off x="5027406" y="2511388"/>
            <a:ext cx="739800" cy="3300"/>
          </a:xfrm>
          <a:prstGeom prst="straightConnector1">
            <a:avLst/>
          </a:prstGeom>
          <a:noFill/>
          <a:ln cap="flat" cmpd="sng" w="9525">
            <a:solidFill>
              <a:srgbClr val="000000"/>
            </a:solidFill>
            <a:prstDash val="solid"/>
            <a:round/>
            <a:headEnd len="med" w="med" type="none"/>
            <a:tailEnd len="med" w="med" type="none"/>
          </a:ln>
        </p:spPr>
      </p:cxnSp>
      <p:cxnSp>
        <p:nvCxnSpPr>
          <p:cNvPr id="1649" name="Google Shape;1649;p41"/>
          <p:cNvCxnSpPr/>
          <p:nvPr/>
        </p:nvCxnSpPr>
        <p:spPr>
          <a:xfrm>
            <a:off x="4945477" y="261282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50" name="Google Shape;1650;p41"/>
          <p:cNvCxnSpPr/>
          <p:nvPr/>
        </p:nvCxnSpPr>
        <p:spPr>
          <a:xfrm>
            <a:off x="5382607" y="2692521"/>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51" name="Google Shape;1651;p41"/>
          <p:cNvCxnSpPr/>
          <p:nvPr/>
        </p:nvCxnSpPr>
        <p:spPr>
          <a:xfrm flipH="1" rot="10800000">
            <a:off x="5382560" y="2634362"/>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652" name="Google Shape;1652;p41"/>
          <p:cNvCxnSpPr/>
          <p:nvPr/>
        </p:nvCxnSpPr>
        <p:spPr>
          <a:xfrm>
            <a:off x="5382607" y="3037096"/>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53" name="Google Shape;1653;p41"/>
          <p:cNvCxnSpPr/>
          <p:nvPr/>
        </p:nvCxnSpPr>
        <p:spPr>
          <a:xfrm flipH="1" rot="10800000">
            <a:off x="5382560" y="2978938"/>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654" name="Google Shape;1654;p41"/>
          <p:cNvCxnSpPr/>
          <p:nvPr/>
        </p:nvCxnSpPr>
        <p:spPr>
          <a:xfrm>
            <a:off x="5382607" y="334238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55" name="Google Shape;1655;p41"/>
          <p:cNvCxnSpPr/>
          <p:nvPr/>
        </p:nvCxnSpPr>
        <p:spPr>
          <a:xfrm flipH="1" rot="10800000">
            <a:off x="5382560" y="3284223"/>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656" name="Google Shape;1656;p41"/>
          <p:cNvCxnSpPr/>
          <p:nvPr/>
        </p:nvCxnSpPr>
        <p:spPr>
          <a:xfrm>
            <a:off x="5382607" y="3797004"/>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57" name="Google Shape;1657;p41"/>
          <p:cNvCxnSpPr/>
          <p:nvPr/>
        </p:nvCxnSpPr>
        <p:spPr>
          <a:xfrm flipH="1" rot="10800000">
            <a:off x="5382560" y="3738846"/>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658" name="Google Shape;1658;p41"/>
          <p:cNvCxnSpPr/>
          <p:nvPr/>
        </p:nvCxnSpPr>
        <p:spPr>
          <a:xfrm>
            <a:off x="5382607" y="415021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59" name="Google Shape;1659;p41"/>
          <p:cNvCxnSpPr/>
          <p:nvPr/>
        </p:nvCxnSpPr>
        <p:spPr>
          <a:xfrm flipH="1" rot="10800000">
            <a:off x="5382560" y="4092054"/>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660" name="Google Shape;1660;p41"/>
          <p:cNvCxnSpPr/>
          <p:nvPr/>
        </p:nvCxnSpPr>
        <p:spPr>
          <a:xfrm>
            <a:off x="5382607" y="4497986"/>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61" name="Google Shape;1661;p41"/>
          <p:cNvCxnSpPr/>
          <p:nvPr/>
        </p:nvCxnSpPr>
        <p:spPr>
          <a:xfrm flipH="1" rot="10800000">
            <a:off x="5382560" y="4439828"/>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662" name="Google Shape;1662;p41"/>
          <p:cNvCxnSpPr/>
          <p:nvPr/>
        </p:nvCxnSpPr>
        <p:spPr>
          <a:xfrm flipH="1">
            <a:off x="2895627" y="4309888"/>
            <a:ext cx="770700" cy="600"/>
          </a:xfrm>
          <a:prstGeom prst="straightConnector1">
            <a:avLst/>
          </a:prstGeom>
          <a:noFill/>
          <a:ln cap="flat" cmpd="sng" w="9525">
            <a:solidFill>
              <a:srgbClr val="000000"/>
            </a:solidFill>
            <a:prstDash val="solid"/>
            <a:round/>
            <a:headEnd len="med" w="med" type="none"/>
            <a:tailEnd len="med" w="med" type="none"/>
          </a:ln>
        </p:spPr>
      </p:cxnSp>
      <p:sp>
        <p:nvSpPr>
          <p:cNvPr id="1663" name="Google Shape;1663;p41"/>
          <p:cNvSpPr/>
          <p:nvPr/>
        </p:nvSpPr>
        <p:spPr>
          <a:xfrm rot="3537107">
            <a:off x="3556372" y="4378194"/>
            <a:ext cx="314100" cy="76716"/>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1"/>
          <p:cNvSpPr/>
          <p:nvPr/>
        </p:nvSpPr>
        <p:spPr>
          <a:xfrm rot="-10272">
            <a:off x="2847565" y="4315332"/>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1"/>
          <p:cNvSpPr/>
          <p:nvPr/>
        </p:nvSpPr>
        <p:spPr>
          <a:xfrm rot="-10272">
            <a:off x="5525092" y="4313521"/>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6" name="Google Shape;1666;p41"/>
          <p:cNvCxnSpPr/>
          <p:nvPr/>
        </p:nvCxnSpPr>
        <p:spPr>
          <a:xfrm>
            <a:off x="5019961" y="4306256"/>
            <a:ext cx="751800" cy="4200"/>
          </a:xfrm>
          <a:prstGeom prst="straightConnector1">
            <a:avLst/>
          </a:prstGeom>
          <a:noFill/>
          <a:ln cap="flat" cmpd="sng" w="9525">
            <a:solidFill>
              <a:srgbClr val="000000"/>
            </a:solidFill>
            <a:prstDash val="solid"/>
            <a:round/>
            <a:headEnd len="med" w="med" type="none"/>
            <a:tailEnd len="med" w="med" type="none"/>
          </a:ln>
        </p:spPr>
      </p:cxnSp>
      <p:sp>
        <p:nvSpPr>
          <p:cNvPr id="1667" name="Google Shape;1667;p41"/>
          <p:cNvSpPr/>
          <p:nvPr/>
        </p:nvSpPr>
        <p:spPr>
          <a:xfrm flipH="1" rot="-3528088">
            <a:off x="4806546" y="4378771"/>
            <a:ext cx="313896" cy="71476"/>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8" name="Google Shape;1668;p41"/>
          <p:cNvCxnSpPr/>
          <p:nvPr/>
        </p:nvCxnSpPr>
        <p:spPr>
          <a:xfrm flipH="1">
            <a:off x="2895746" y="4074137"/>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69" name="Google Shape;1669;p41"/>
          <p:cNvCxnSpPr/>
          <p:nvPr/>
        </p:nvCxnSpPr>
        <p:spPr>
          <a:xfrm flipH="1">
            <a:off x="2895627" y="3976604"/>
            <a:ext cx="770700" cy="600"/>
          </a:xfrm>
          <a:prstGeom prst="straightConnector1">
            <a:avLst/>
          </a:prstGeom>
          <a:noFill/>
          <a:ln cap="flat" cmpd="sng" w="9525">
            <a:solidFill>
              <a:srgbClr val="000000"/>
            </a:solidFill>
            <a:prstDash val="solid"/>
            <a:round/>
            <a:headEnd len="med" w="med" type="none"/>
            <a:tailEnd len="med" w="med" type="none"/>
          </a:ln>
        </p:spPr>
      </p:cxnSp>
      <p:sp>
        <p:nvSpPr>
          <p:cNvPr id="1670" name="Google Shape;1670;p41"/>
          <p:cNvSpPr/>
          <p:nvPr/>
        </p:nvSpPr>
        <p:spPr>
          <a:xfrm rot="-10272">
            <a:off x="2847565" y="3982048"/>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1" name="Google Shape;1671;p41"/>
          <p:cNvCxnSpPr/>
          <p:nvPr/>
        </p:nvCxnSpPr>
        <p:spPr>
          <a:xfrm flipH="1">
            <a:off x="2895746" y="3719117"/>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72" name="Google Shape;1672;p41"/>
          <p:cNvCxnSpPr/>
          <p:nvPr/>
        </p:nvCxnSpPr>
        <p:spPr>
          <a:xfrm flipH="1">
            <a:off x="2895627" y="3621585"/>
            <a:ext cx="770700" cy="600"/>
          </a:xfrm>
          <a:prstGeom prst="straightConnector1">
            <a:avLst/>
          </a:prstGeom>
          <a:noFill/>
          <a:ln cap="flat" cmpd="sng" w="9525">
            <a:solidFill>
              <a:srgbClr val="000000"/>
            </a:solidFill>
            <a:prstDash val="solid"/>
            <a:round/>
            <a:headEnd len="med" w="med" type="none"/>
            <a:tailEnd len="med" w="med" type="none"/>
          </a:ln>
        </p:spPr>
      </p:cxnSp>
      <p:sp>
        <p:nvSpPr>
          <p:cNvPr id="1673" name="Google Shape;1673;p41"/>
          <p:cNvSpPr/>
          <p:nvPr/>
        </p:nvSpPr>
        <p:spPr>
          <a:xfrm rot="-10272">
            <a:off x="2847565" y="3627029"/>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4" name="Google Shape;1674;p41"/>
          <p:cNvCxnSpPr/>
          <p:nvPr/>
        </p:nvCxnSpPr>
        <p:spPr>
          <a:xfrm flipH="1">
            <a:off x="2895746" y="326087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75" name="Google Shape;1675;p41"/>
          <p:cNvCxnSpPr/>
          <p:nvPr/>
        </p:nvCxnSpPr>
        <p:spPr>
          <a:xfrm flipH="1">
            <a:off x="2895627" y="3163340"/>
            <a:ext cx="770700" cy="600"/>
          </a:xfrm>
          <a:prstGeom prst="straightConnector1">
            <a:avLst/>
          </a:prstGeom>
          <a:noFill/>
          <a:ln cap="flat" cmpd="sng" w="9525">
            <a:solidFill>
              <a:srgbClr val="000000"/>
            </a:solidFill>
            <a:prstDash val="solid"/>
            <a:round/>
            <a:headEnd len="med" w="med" type="none"/>
            <a:tailEnd len="med" w="med" type="none"/>
          </a:ln>
        </p:spPr>
      </p:cxnSp>
      <p:sp>
        <p:nvSpPr>
          <p:cNvPr id="1676" name="Google Shape;1676;p41"/>
          <p:cNvSpPr/>
          <p:nvPr/>
        </p:nvSpPr>
        <p:spPr>
          <a:xfrm rot="-10272">
            <a:off x="2847565" y="3168784"/>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7" name="Google Shape;1677;p41"/>
          <p:cNvCxnSpPr/>
          <p:nvPr/>
        </p:nvCxnSpPr>
        <p:spPr>
          <a:xfrm flipH="1">
            <a:off x="2895746" y="2955587"/>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678" name="Google Shape;1678;p41"/>
          <p:cNvCxnSpPr/>
          <p:nvPr/>
        </p:nvCxnSpPr>
        <p:spPr>
          <a:xfrm flipH="1">
            <a:off x="2895627" y="2858055"/>
            <a:ext cx="770700" cy="600"/>
          </a:xfrm>
          <a:prstGeom prst="straightConnector1">
            <a:avLst/>
          </a:prstGeom>
          <a:noFill/>
          <a:ln cap="flat" cmpd="sng" w="9525">
            <a:solidFill>
              <a:srgbClr val="000000"/>
            </a:solidFill>
            <a:prstDash val="solid"/>
            <a:round/>
            <a:headEnd len="med" w="med" type="none"/>
            <a:tailEnd len="med" w="med" type="none"/>
          </a:ln>
        </p:spPr>
      </p:cxnSp>
      <p:sp>
        <p:nvSpPr>
          <p:cNvPr id="1679" name="Google Shape;1679;p41"/>
          <p:cNvSpPr/>
          <p:nvPr/>
        </p:nvSpPr>
        <p:spPr>
          <a:xfrm rot="-10272">
            <a:off x="2847565" y="2863498"/>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0" name="Google Shape;1680;p41"/>
          <p:cNvCxnSpPr/>
          <p:nvPr/>
        </p:nvCxnSpPr>
        <p:spPr>
          <a:xfrm>
            <a:off x="4946333" y="4059646"/>
            <a:ext cx="825300" cy="4200"/>
          </a:xfrm>
          <a:prstGeom prst="straightConnector1">
            <a:avLst/>
          </a:prstGeom>
          <a:noFill/>
          <a:ln cap="flat" cmpd="sng" w="9525">
            <a:solidFill>
              <a:srgbClr val="000000"/>
            </a:solidFill>
            <a:prstDash val="solid"/>
            <a:round/>
            <a:headEnd len="med" w="med" type="none"/>
            <a:tailEnd len="med" w="med" type="none"/>
          </a:ln>
        </p:spPr>
      </p:cxnSp>
      <p:sp>
        <p:nvSpPr>
          <p:cNvPr id="1681" name="Google Shape;1681;p41"/>
          <p:cNvSpPr/>
          <p:nvPr/>
        </p:nvSpPr>
        <p:spPr>
          <a:xfrm rot="-10272">
            <a:off x="5525092" y="3965746"/>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2" name="Google Shape;1682;p41"/>
          <p:cNvCxnSpPr/>
          <p:nvPr/>
        </p:nvCxnSpPr>
        <p:spPr>
          <a:xfrm>
            <a:off x="5019961" y="3958482"/>
            <a:ext cx="751800" cy="4200"/>
          </a:xfrm>
          <a:prstGeom prst="straightConnector1">
            <a:avLst/>
          </a:prstGeom>
          <a:noFill/>
          <a:ln cap="flat" cmpd="sng" w="9525">
            <a:solidFill>
              <a:srgbClr val="000000"/>
            </a:solidFill>
            <a:prstDash val="solid"/>
            <a:round/>
            <a:headEnd len="med" w="med" type="none"/>
            <a:tailEnd len="med" w="med" type="none"/>
          </a:ln>
        </p:spPr>
      </p:cxnSp>
      <p:cxnSp>
        <p:nvCxnSpPr>
          <p:cNvPr id="1683" name="Google Shape;1683;p41"/>
          <p:cNvCxnSpPr/>
          <p:nvPr/>
        </p:nvCxnSpPr>
        <p:spPr>
          <a:xfrm>
            <a:off x="4946333" y="3711872"/>
            <a:ext cx="825300" cy="4200"/>
          </a:xfrm>
          <a:prstGeom prst="straightConnector1">
            <a:avLst/>
          </a:prstGeom>
          <a:noFill/>
          <a:ln cap="flat" cmpd="sng" w="9525">
            <a:solidFill>
              <a:srgbClr val="000000"/>
            </a:solidFill>
            <a:prstDash val="solid"/>
            <a:round/>
            <a:headEnd len="med" w="med" type="none"/>
            <a:tailEnd len="med" w="med" type="none"/>
          </a:ln>
        </p:spPr>
      </p:cxnSp>
      <p:sp>
        <p:nvSpPr>
          <p:cNvPr id="1684" name="Google Shape;1684;p41"/>
          <p:cNvSpPr/>
          <p:nvPr/>
        </p:nvSpPr>
        <p:spPr>
          <a:xfrm rot="-10272">
            <a:off x="5525092" y="3617972"/>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5" name="Google Shape;1685;p41"/>
          <p:cNvCxnSpPr/>
          <p:nvPr/>
        </p:nvCxnSpPr>
        <p:spPr>
          <a:xfrm>
            <a:off x="5019961" y="3610707"/>
            <a:ext cx="751800" cy="4200"/>
          </a:xfrm>
          <a:prstGeom prst="straightConnector1">
            <a:avLst/>
          </a:prstGeom>
          <a:noFill/>
          <a:ln cap="flat" cmpd="sng" w="9525">
            <a:solidFill>
              <a:srgbClr val="000000"/>
            </a:solidFill>
            <a:prstDash val="solid"/>
            <a:round/>
            <a:headEnd len="med" w="med" type="none"/>
            <a:tailEnd len="med" w="med" type="none"/>
          </a:ln>
        </p:spPr>
      </p:cxnSp>
      <p:cxnSp>
        <p:nvCxnSpPr>
          <p:cNvPr id="1686" name="Google Shape;1686;p41"/>
          <p:cNvCxnSpPr/>
          <p:nvPr/>
        </p:nvCxnSpPr>
        <p:spPr>
          <a:xfrm>
            <a:off x="4946333" y="3253627"/>
            <a:ext cx="825300" cy="4200"/>
          </a:xfrm>
          <a:prstGeom prst="straightConnector1">
            <a:avLst/>
          </a:prstGeom>
          <a:noFill/>
          <a:ln cap="flat" cmpd="sng" w="9525">
            <a:solidFill>
              <a:srgbClr val="000000"/>
            </a:solidFill>
            <a:prstDash val="solid"/>
            <a:round/>
            <a:headEnd len="med" w="med" type="none"/>
            <a:tailEnd len="med" w="med" type="none"/>
          </a:ln>
        </p:spPr>
      </p:cxnSp>
      <p:sp>
        <p:nvSpPr>
          <p:cNvPr id="1687" name="Google Shape;1687;p41"/>
          <p:cNvSpPr/>
          <p:nvPr/>
        </p:nvSpPr>
        <p:spPr>
          <a:xfrm rot="-10272">
            <a:off x="5525092" y="3159727"/>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41"/>
          <p:cNvCxnSpPr/>
          <p:nvPr/>
        </p:nvCxnSpPr>
        <p:spPr>
          <a:xfrm>
            <a:off x="5019961" y="3152463"/>
            <a:ext cx="751800" cy="4200"/>
          </a:xfrm>
          <a:prstGeom prst="straightConnector1">
            <a:avLst/>
          </a:prstGeom>
          <a:noFill/>
          <a:ln cap="flat" cmpd="sng" w="9525">
            <a:solidFill>
              <a:srgbClr val="000000"/>
            </a:solidFill>
            <a:prstDash val="solid"/>
            <a:round/>
            <a:headEnd len="med" w="med" type="none"/>
            <a:tailEnd len="med" w="med" type="none"/>
          </a:ln>
        </p:spPr>
      </p:cxnSp>
      <p:cxnSp>
        <p:nvCxnSpPr>
          <p:cNvPr id="1689" name="Google Shape;1689;p41"/>
          <p:cNvCxnSpPr/>
          <p:nvPr/>
        </p:nvCxnSpPr>
        <p:spPr>
          <a:xfrm>
            <a:off x="4946333" y="2948342"/>
            <a:ext cx="825300" cy="4200"/>
          </a:xfrm>
          <a:prstGeom prst="straightConnector1">
            <a:avLst/>
          </a:prstGeom>
          <a:noFill/>
          <a:ln cap="flat" cmpd="sng" w="9525">
            <a:solidFill>
              <a:srgbClr val="000000"/>
            </a:solidFill>
            <a:prstDash val="solid"/>
            <a:round/>
            <a:headEnd len="med" w="med" type="none"/>
            <a:tailEnd len="med" w="med" type="none"/>
          </a:ln>
        </p:spPr>
      </p:cxnSp>
      <p:sp>
        <p:nvSpPr>
          <p:cNvPr id="1690" name="Google Shape;1690;p41"/>
          <p:cNvSpPr/>
          <p:nvPr/>
        </p:nvSpPr>
        <p:spPr>
          <a:xfrm rot="-10272">
            <a:off x="5525092" y="2854442"/>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1" name="Google Shape;1691;p41"/>
          <p:cNvCxnSpPr/>
          <p:nvPr/>
        </p:nvCxnSpPr>
        <p:spPr>
          <a:xfrm>
            <a:off x="5019961" y="2847177"/>
            <a:ext cx="751800" cy="4200"/>
          </a:xfrm>
          <a:prstGeom prst="straightConnector1">
            <a:avLst/>
          </a:prstGeom>
          <a:noFill/>
          <a:ln cap="flat" cmpd="sng" w="9525">
            <a:solidFill>
              <a:srgbClr val="000000"/>
            </a:solidFill>
            <a:prstDash val="solid"/>
            <a:round/>
            <a:headEnd len="med" w="med" type="none"/>
            <a:tailEnd len="med" w="med" type="none"/>
          </a:ln>
        </p:spPr>
      </p:cxnSp>
      <p:sp>
        <p:nvSpPr>
          <p:cNvPr id="1692" name="Google Shape;1692;p41"/>
          <p:cNvSpPr/>
          <p:nvPr/>
        </p:nvSpPr>
        <p:spPr>
          <a:xfrm>
            <a:off x="3556961" y="2764727"/>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a:t>
            </a:r>
            <a:endParaRPr sz="1000"/>
          </a:p>
        </p:txBody>
      </p:sp>
      <p:sp>
        <p:nvSpPr>
          <p:cNvPr id="1693" name="Google Shape;1693;p41"/>
          <p:cNvSpPr/>
          <p:nvPr/>
        </p:nvSpPr>
        <p:spPr>
          <a:xfrm>
            <a:off x="3556961" y="3070013"/>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MBR</a:t>
            </a:r>
            <a:endParaRPr sz="1000"/>
          </a:p>
        </p:txBody>
      </p:sp>
      <p:sp>
        <p:nvSpPr>
          <p:cNvPr id="1694" name="Google Shape;1694;p41"/>
          <p:cNvSpPr/>
          <p:nvPr/>
        </p:nvSpPr>
        <p:spPr>
          <a:xfrm>
            <a:off x="3556961" y="3528257"/>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sz="1000"/>
          </a:p>
        </p:txBody>
      </p:sp>
      <p:sp>
        <p:nvSpPr>
          <p:cNvPr id="1695" name="Google Shape;1695;p41"/>
          <p:cNvSpPr/>
          <p:nvPr/>
        </p:nvSpPr>
        <p:spPr>
          <a:xfrm>
            <a:off x="3556961" y="3876032"/>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sz="1000"/>
          </a:p>
        </p:txBody>
      </p:sp>
      <p:sp>
        <p:nvSpPr>
          <p:cNvPr id="1696" name="Google Shape;1696;p41"/>
          <p:cNvSpPr/>
          <p:nvPr/>
        </p:nvSpPr>
        <p:spPr>
          <a:xfrm>
            <a:off x="3556961" y="2450944"/>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IR</a:t>
            </a:r>
            <a:endParaRPr sz="1000"/>
          </a:p>
        </p:txBody>
      </p:sp>
      <p:cxnSp>
        <p:nvCxnSpPr>
          <p:cNvPr id="1697" name="Google Shape;1697;p41"/>
          <p:cNvCxnSpPr/>
          <p:nvPr/>
        </p:nvCxnSpPr>
        <p:spPr>
          <a:xfrm>
            <a:off x="4918687" y="4160280"/>
            <a:ext cx="1800" cy="92700"/>
          </a:xfrm>
          <a:prstGeom prst="straightConnector1">
            <a:avLst/>
          </a:prstGeom>
          <a:noFill/>
          <a:ln cap="flat" cmpd="sng" w="9525">
            <a:solidFill>
              <a:srgbClr val="000000"/>
            </a:solidFill>
            <a:prstDash val="solid"/>
            <a:round/>
            <a:headEnd len="med" w="med" type="none"/>
            <a:tailEnd len="med" w="med" type="none"/>
          </a:ln>
        </p:spPr>
      </p:cxnSp>
      <p:cxnSp>
        <p:nvCxnSpPr>
          <p:cNvPr id="1698" name="Google Shape;1698;p41"/>
          <p:cNvCxnSpPr/>
          <p:nvPr/>
        </p:nvCxnSpPr>
        <p:spPr>
          <a:xfrm>
            <a:off x="4833143" y="4160280"/>
            <a:ext cx="1800" cy="92700"/>
          </a:xfrm>
          <a:prstGeom prst="straightConnector1">
            <a:avLst/>
          </a:prstGeom>
          <a:noFill/>
          <a:ln cap="flat" cmpd="sng" w="9525">
            <a:solidFill>
              <a:srgbClr val="000000"/>
            </a:solidFill>
            <a:prstDash val="solid"/>
            <a:round/>
            <a:headEnd len="med" w="med" type="none"/>
            <a:tailEnd len="med" w="med" type="none"/>
          </a:ln>
        </p:spPr>
      </p:cxnSp>
      <p:sp>
        <p:nvSpPr>
          <p:cNvPr id="1699" name="Google Shape;1699;p41"/>
          <p:cNvSpPr/>
          <p:nvPr/>
        </p:nvSpPr>
        <p:spPr>
          <a:xfrm>
            <a:off x="5232249" y="2830688"/>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700" name="Google Shape;1700;p41"/>
          <p:cNvSpPr/>
          <p:nvPr/>
        </p:nvSpPr>
        <p:spPr>
          <a:xfrm>
            <a:off x="5232249" y="3122310"/>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701" name="Google Shape;1701;p41"/>
          <p:cNvSpPr/>
          <p:nvPr/>
        </p:nvSpPr>
        <p:spPr>
          <a:xfrm>
            <a:off x="5232249" y="3594214"/>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702" name="Google Shape;1702;p41"/>
          <p:cNvSpPr/>
          <p:nvPr/>
        </p:nvSpPr>
        <p:spPr>
          <a:xfrm>
            <a:off x="5232248" y="3941997"/>
            <a:ext cx="3765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703" name="Google Shape;1703;p41"/>
          <p:cNvSpPr/>
          <p:nvPr/>
        </p:nvSpPr>
        <p:spPr>
          <a:xfrm>
            <a:off x="5232248" y="4289780"/>
            <a:ext cx="3765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704" name="Google Shape;1704;p41"/>
          <p:cNvSpPr txBox="1"/>
          <p:nvPr/>
        </p:nvSpPr>
        <p:spPr>
          <a:xfrm>
            <a:off x="3504088" y="2557977"/>
            <a:ext cx="3012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705" name="Google Shape;1705;p41"/>
          <p:cNvSpPr txBox="1"/>
          <p:nvPr/>
        </p:nvSpPr>
        <p:spPr>
          <a:xfrm>
            <a:off x="3504103" y="2843175"/>
            <a:ext cx="3354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706" name="Google Shape;1706;p41"/>
          <p:cNvSpPr txBox="1"/>
          <p:nvPr/>
        </p:nvSpPr>
        <p:spPr>
          <a:xfrm>
            <a:off x="3504103" y="3148467"/>
            <a:ext cx="3354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707" name="Google Shape;1707;p41"/>
          <p:cNvSpPr txBox="1"/>
          <p:nvPr/>
        </p:nvSpPr>
        <p:spPr>
          <a:xfrm>
            <a:off x="3504104" y="3606718"/>
            <a:ext cx="3354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708" name="Google Shape;1708;p41"/>
          <p:cNvSpPr txBox="1"/>
          <p:nvPr/>
        </p:nvSpPr>
        <p:spPr>
          <a:xfrm>
            <a:off x="3504103" y="3954476"/>
            <a:ext cx="3354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cxnSp>
        <p:nvCxnSpPr>
          <p:cNvPr id="1709" name="Google Shape;1709;p41"/>
          <p:cNvCxnSpPr/>
          <p:nvPr/>
        </p:nvCxnSpPr>
        <p:spPr>
          <a:xfrm>
            <a:off x="2551677" y="2679641"/>
            <a:ext cx="1003800" cy="1500"/>
          </a:xfrm>
          <a:prstGeom prst="straightConnector1">
            <a:avLst/>
          </a:prstGeom>
          <a:noFill/>
          <a:ln cap="flat" cmpd="sng" w="9525">
            <a:solidFill>
              <a:srgbClr val="000000"/>
            </a:solidFill>
            <a:prstDash val="solid"/>
            <a:round/>
            <a:headEnd len="med" w="med" type="none"/>
            <a:tailEnd len="med" w="med" type="none"/>
          </a:ln>
        </p:spPr>
      </p:cxnSp>
      <p:cxnSp>
        <p:nvCxnSpPr>
          <p:cNvPr id="1710" name="Google Shape;1710;p41"/>
          <p:cNvCxnSpPr/>
          <p:nvPr/>
        </p:nvCxnSpPr>
        <p:spPr>
          <a:xfrm>
            <a:off x="2551677" y="3003927"/>
            <a:ext cx="1003800" cy="1500"/>
          </a:xfrm>
          <a:prstGeom prst="straightConnector1">
            <a:avLst/>
          </a:prstGeom>
          <a:noFill/>
          <a:ln cap="flat" cmpd="sng" w="9525">
            <a:solidFill>
              <a:srgbClr val="000000"/>
            </a:solidFill>
            <a:prstDash val="solid"/>
            <a:round/>
            <a:headEnd len="med" w="med" type="none"/>
            <a:tailEnd len="med" w="med" type="none"/>
          </a:ln>
        </p:spPr>
      </p:cxnSp>
      <p:cxnSp>
        <p:nvCxnSpPr>
          <p:cNvPr id="1711" name="Google Shape;1711;p41"/>
          <p:cNvCxnSpPr/>
          <p:nvPr/>
        </p:nvCxnSpPr>
        <p:spPr>
          <a:xfrm>
            <a:off x="2551677" y="3309213"/>
            <a:ext cx="1003800" cy="1500"/>
          </a:xfrm>
          <a:prstGeom prst="straightConnector1">
            <a:avLst/>
          </a:prstGeom>
          <a:noFill/>
          <a:ln cap="flat" cmpd="sng" w="9525">
            <a:solidFill>
              <a:srgbClr val="000000"/>
            </a:solidFill>
            <a:prstDash val="solid"/>
            <a:round/>
            <a:headEnd len="med" w="med" type="none"/>
            <a:tailEnd len="med" w="med" type="none"/>
          </a:ln>
        </p:spPr>
      </p:cxnSp>
      <p:cxnSp>
        <p:nvCxnSpPr>
          <p:cNvPr id="1712" name="Google Shape;1712;p41"/>
          <p:cNvCxnSpPr/>
          <p:nvPr/>
        </p:nvCxnSpPr>
        <p:spPr>
          <a:xfrm>
            <a:off x="2551677" y="3767458"/>
            <a:ext cx="1003800" cy="1500"/>
          </a:xfrm>
          <a:prstGeom prst="straightConnector1">
            <a:avLst/>
          </a:prstGeom>
          <a:noFill/>
          <a:ln cap="flat" cmpd="sng" w="9525">
            <a:solidFill>
              <a:srgbClr val="000000"/>
            </a:solidFill>
            <a:prstDash val="solid"/>
            <a:round/>
            <a:headEnd len="med" w="med" type="none"/>
            <a:tailEnd len="med" w="med" type="none"/>
          </a:ln>
        </p:spPr>
      </p:cxnSp>
      <p:cxnSp>
        <p:nvCxnSpPr>
          <p:cNvPr id="1713" name="Google Shape;1713;p41"/>
          <p:cNvCxnSpPr/>
          <p:nvPr/>
        </p:nvCxnSpPr>
        <p:spPr>
          <a:xfrm>
            <a:off x="2551677" y="4115232"/>
            <a:ext cx="1003800" cy="1500"/>
          </a:xfrm>
          <a:prstGeom prst="straightConnector1">
            <a:avLst/>
          </a:prstGeom>
          <a:noFill/>
          <a:ln cap="flat" cmpd="sng" w="9525">
            <a:solidFill>
              <a:srgbClr val="000000"/>
            </a:solidFill>
            <a:prstDash val="solid"/>
            <a:round/>
            <a:headEnd len="med" w="med" type="none"/>
            <a:tailEnd len="med" w="med" type="none"/>
          </a:ln>
        </p:spPr>
      </p:cxnSp>
      <p:sp>
        <p:nvSpPr>
          <p:cNvPr id="1714" name="Google Shape;1714;p41"/>
          <p:cNvSpPr txBox="1"/>
          <p:nvPr/>
        </p:nvSpPr>
        <p:spPr>
          <a:xfrm>
            <a:off x="6152698" y="2916310"/>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715" name="Google Shape;1715;p41"/>
          <p:cNvSpPr txBox="1"/>
          <p:nvPr/>
        </p:nvSpPr>
        <p:spPr>
          <a:xfrm>
            <a:off x="6152698" y="3215214"/>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1716" name="Google Shape;1716;p41"/>
          <p:cNvSpPr txBox="1"/>
          <p:nvPr/>
        </p:nvSpPr>
        <p:spPr>
          <a:xfrm>
            <a:off x="6152698" y="3674092"/>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717" name="Google Shape;1717;p41"/>
          <p:cNvSpPr txBox="1"/>
          <p:nvPr/>
        </p:nvSpPr>
        <p:spPr>
          <a:xfrm>
            <a:off x="6152698" y="4026321"/>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718" name="Google Shape;1718;p41"/>
          <p:cNvSpPr txBox="1"/>
          <p:nvPr/>
        </p:nvSpPr>
        <p:spPr>
          <a:xfrm>
            <a:off x="6152698" y="4372390"/>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719" name="Google Shape;1719;p41"/>
          <p:cNvSpPr txBox="1"/>
          <p:nvPr/>
        </p:nvSpPr>
        <p:spPr>
          <a:xfrm>
            <a:off x="6152698" y="2562370"/>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cxnSp>
        <p:nvCxnSpPr>
          <p:cNvPr id="1720" name="Google Shape;1720;p41"/>
          <p:cNvCxnSpPr/>
          <p:nvPr/>
        </p:nvCxnSpPr>
        <p:spPr>
          <a:xfrm flipH="1">
            <a:off x="2814673" y="2205469"/>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721" name="Google Shape;1721;p41"/>
          <p:cNvCxnSpPr/>
          <p:nvPr/>
        </p:nvCxnSpPr>
        <p:spPr>
          <a:xfrm flipH="1">
            <a:off x="2896602" y="2306904"/>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722" name="Google Shape;1722;p41"/>
          <p:cNvCxnSpPr/>
          <p:nvPr/>
        </p:nvCxnSpPr>
        <p:spPr>
          <a:xfrm>
            <a:off x="5027406" y="2205469"/>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723" name="Google Shape;1723;p41"/>
          <p:cNvCxnSpPr/>
          <p:nvPr/>
        </p:nvCxnSpPr>
        <p:spPr>
          <a:xfrm>
            <a:off x="4945477" y="2306904"/>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724" name="Google Shape;1724;p41"/>
          <p:cNvCxnSpPr/>
          <p:nvPr/>
        </p:nvCxnSpPr>
        <p:spPr>
          <a:xfrm>
            <a:off x="5382607" y="238660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725" name="Google Shape;1725;p41"/>
          <p:cNvCxnSpPr/>
          <p:nvPr/>
        </p:nvCxnSpPr>
        <p:spPr>
          <a:xfrm flipH="1" rot="10800000">
            <a:off x="5382560" y="2328443"/>
            <a:ext cx="1500" cy="58200"/>
          </a:xfrm>
          <a:prstGeom prst="straightConnector1">
            <a:avLst/>
          </a:prstGeom>
          <a:noFill/>
          <a:ln cap="flat" cmpd="sng" w="9525">
            <a:solidFill>
              <a:srgbClr val="000000"/>
            </a:solidFill>
            <a:prstDash val="solid"/>
            <a:round/>
            <a:headEnd len="med" w="med" type="none"/>
            <a:tailEnd len="med" w="med" type="none"/>
          </a:ln>
        </p:spPr>
      </p:cxnSp>
      <p:sp>
        <p:nvSpPr>
          <p:cNvPr id="1726" name="Google Shape;1726;p41"/>
          <p:cNvSpPr/>
          <p:nvPr/>
        </p:nvSpPr>
        <p:spPr>
          <a:xfrm>
            <a:off x="3556961" y="2145025"/>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PC</a:t>
            </a:r>
            <a:endParaRPr sz="1000"/>
          </a:p>
        </p:txBody>
      </p:sp>
      <p:sp>
        <p:nvSpPr>
          <p:cNvPr id="1727" name="Google Shape;1727;p41"/>
          <p:cNvSpPr/>
          <p:nvPr/>
        </p:nvSpPr>
        <p:spPr>
          <a:xfrm>
            <a:off x="5232248" y="2182562"/>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728" name="Google Shape;1728;p41"/>
          <p:cNvSpPr txBox="1"/>
          <p:nvPr/>
        </p:nvSpPr>
        <p:spPr>
          <a:xfrm>
            <a:off x="3504088" y="2233008"/>
            <a:ext cx="3012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cxnSp>
        <p:nvCxnSpPr>
          <p:cNvPr id="1729" name="Google Shape;1729;p41"/>
          <p:cNvCxnSpPr/>
          <p:nvPr/>
        </p:nvCxnSpPr>
        <p:spPr>
          <a:xfrm>
            <a:off x="2551677" y="2373722"/>
            <a:ext cx="1003800" cy="1500"/>
          </a:xfrm>
          <a:prstGeom prst="straightConnector1">
            <a:avLst/>
          </a:prstGeom>
          <a:noFill/>
          <a:ln cap="flat" cmpd="sng" w="9525">
            <a:solidFill>
              <a:srgbClr val="000000"/>
            </a:solidFill>
            <a:prstDash val="solid"/>
            <a:round/>
            <a:headEnd len="med" w="med" type="none"/>
            <a:tailEnd len="med" w="med" type="none"/>
          </a:ln>
        </p:spPr>
      </p:cxnSp>
      <p:sp>
        <p:nvSpPr>
          <p:cNvPr id="1730" name="Google Shape;1730;p41"/>
          <p:cNvSpPr txBox="1"/>
          <p:nvPr/>
        </p:nvSpPr>
        <p:spPr>
          <a:xfrm>
            <a:off x="6152698" y="2256451"/>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731" name="Google Shape;1731;p41"/>
          <p:cNvSpPr/>
          <p:nvPr/>
        </p:nvSpPr>
        <p:spPr>
          <a:xfrm rot="-10272">
            <a:off x="2847565" y="2520368"/>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1"/>
          <p:cNvSpPr/>
          <p:nvPr/>
        </p:nvSpPr>
        <p:spPr>
          <a:xfrm rot="-10272">
            <a:off x="5540541" y="2519489"/>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1"/>
          <p:cNvSpPr/>
          <p:nvPr/>
        </p:nvSpPr>
        <p:spPr>
          <a:xfrm>
            <a:off x="5232248" y="2488481"/>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734" name="Google Shape;1734;p41"/>
          <p:cNvSpPr txBox="1"/>
          <p:nvPr/>
        </p:nvSpPr>
        <p:spPr>
          <a:xfrm>
            <a:off x="4185301" y="3215825"/>
            <a:ext cx="3132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35" name="Google Shape;1735;p41"/>
          <p:cNvSpPr txBox="1"/>
          <p:nvPr/>
        </p:nvSpPr>
        <p:spPr>
          <a:xfrm>
            <a:off x="82850" y="4690600"/>
            <a:ext cx="39768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Cycle 2</a:t>
            </a:r>
            <a:endParaRPr/>
          </a:p>
        </p:txBody>
      </p:sp>
      <p:sp>
        <p:nvSpPr>
          <p:cNvPr id="1736" name="Google Shape;1736;p41"/>
          <p:cNvSpPr txBox="1"/>
          <p:nvPr/>
        </p:nvSpPr>
        <p:spPr>
          <a:xfrm>
            <a:off x="2376325" y="2539499"/>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737" name="Google Shape;1737;p41"/>
          <p:cNvSpPr txBox="1"/>
          <p:nvPr/>
        </p:nvSpPr>
        <p:spPr>
          <a:xfrm>
            <a:off x="2376325" y="2863896"/>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738" name="Google Shape;1738;p41"/>
          <p:cNvSpPr txBox="1"/>
          <p:nvPr/>
        </p:nvSpPr>
        <p:spPr>
          <a:xfrm>
            <a:off x="2376325" y="3169815"/>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739" name="Google Shape;1739;p41"/>
          <p:cNvSpPr txBox="1"/>
          <p:nvPr/>
        </p:nvSpPr>
        <p:spPr>
          <a:xfrm>
            <a:off x="2376325" y="3624017"/>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740" name="Google Shape;1740;p41"/>
          <p:cNvSpPr txBox="1"/>
          <p:nvPr/>
        </p:nvSpPr>
        <p:spPr>
          <a:xfrm>
            <a:off x="2376325" y="3970086"/>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1741" name="Google Shape;1741;p41"/>
          <p:cNvSpPr txBox="1"/>
          <p:nvPr/>
        </p:nvSpPr>
        <p:spPr>
          <a:xfrm>
            <a:off x="2376325" y="2233580"/>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5" name="Shape 1745"/>
        <p:cNvGrpSpPr/>
        <p:nvPr/>
      </p:nvGrpSpPr>
      <p:grpSpPr>
        <a:xfrm>
          <a:off x="0" y="0"/>
          <a:ext cx="0" cy="0"/>
          <a:chOff x="0" y="0"/>
          <a:chExt cx="0" cy="0"/>
        </a:xfrm>
      </p:grpSpPr>
      <p:sp>
        <p:nvSpPr>
          <p:cNvPr id="1746" name="Google Shape;1746;p42"/>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Memory Store</a:t>
            </a:r>
            <a:endParaRPr>
              <a:solidFill>
                <a:srgbClr val="0B5394"/>
              </a:solidFill>
            </a:endParaRPr>
          </a:p>
        </p:txBody>
      </p:sp>
      <p:sp>
        <p:nvSpPr>
          <p:cNvPr id="1748" name="Google Shape;1748;p42"/>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In a RISC processor, memory stores are also usually limited, e.g.:</a:t>
            </a:r>
            <a:endParaRPr>
              <a:solidFill>
                <a:schemeClr val="dk1"/>
              </a:solidFill>
            </a:endParaRPr>
          </a:p>
          <a:p>
            <a:pPr indent="-317500" lvl="1" marL="914400" rtl="0" algn="l">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STORE</a:t>
            </a:r>
            <a:r>
              <a:rPr lang="en">
                <a:solidFill>
                  <a:schemeClr val="dk1"/>
                </a:solidFill>
                <a:latin typeface="Courier New"/>
                <a:ea typeface="Courier New"/>
                <a:cs typeface="Courier New"/>
                <a:sym typeface="Courier New"/>
              </a:rPr>
              <a:t> B</a:t>
            </a:r>
            <a:endParaRPr>
              <a:solidFill>
                <a:schemeClr val="dk1"/>
              </a:solidFill>
              <a:latin typeface="Courier New"/>
              <a:ea typeface="Courier New"/>
              <a:cs typeface="Courier New"/>
              <a:sym typeface="Courier New"/>
            </a:endParaRPr>
          </a:p>
          <a:p>
            <a:pPr indent="-317500" lvl="2" marL="1371600" rtl="0" algn="l">
              <a:spcBef>
                <a:spcPts val="0"/>
              </a:spcBef>
              <a:spcAft>
                <a:spcPts val="0"/>
              </a:spcAft>
              <a:buClr>
                <a:schemeClr val="dk1"/>
              </a:buClr>
              <a:buSzPts val="1400"/>
              <a:buChar char="■"/>
            </a:pPr>
            <a:r>
              <a:rPr lang="en">
                <a:solidFill>
                  <a:schemeClr val="dk1"/>
                </a:solidFill>
              </a:rPr>
              <a:t>Store</a:t>
            </a:r>
            <a:r>
              <a:rPr lang="en">
                <a:solidFill>
                  <a:schemeClr val="dk1"/>
                </a:solidFill>
              </a:rPr>
              <a:t> the value in A into the memory address found in B</a:t>
            </a:r>
            <a:endParaRPr>
              <a:solidFill>
                <a:schemeClr val="dk1"/>
              </a:solidFill>
              <a:latin typeface="Courier New"/>
              <a:ea typeface="Courier New"/>
              <a:cs typeface="Courier New"/>
              <a:sym typeface="Courier New"/>
            </a:endParaRPr>
          </a:p>
          <a:p>
            <a:pPr indent="0" lvl="0" marL="0" marR="0" rtl="0" algn="l">
              <a:lnSpc>
                <a:spcPct val="115000"/>
              </a:lnSpc>
              <a:spcBef>
                <a:spcPts val="1600"/>
              </a:spcBef>
              <a:spcAft>
                <a:spcPts val="1600"/>
              </a:spcAft>
              <a:buNone/>
            </a:pPr>
            <a:r>
              <a:t/>
            </a:r>
            <a:endParaRPr>
              <a:solidFill>
                <a:srgbClr val="000000"/>
              </a:solidFill>
            </a:endParaRPr>
          </a:p>
        </p:txBody>
      </p:sp>
      <p:cxnSp>
        <p:nvCxnSpPr>
          <p:cNvPr id="1749" name="Google Shape;1749;p42"/>
          <p:cNvCxnSpPr/>
          <p:nvPr/>
        </p:nvCxnSpPr>
        <p:spPr>
          <a:xfrm flipH="1" rot="10800000">
            <a:off x="4729121" y="4249766"/>
            <a:ext cx="376500" cy="626700"/>
          </a:xfrm>
          <a:prstGeom prst="straightConnector1">
            <a:avLst/>
          </a:prstGeom>
          <a:noFill/>
          <a:ln cap="flat" cmpd="sng" w="9525">
            <a:solidFill>
              <a:srgbClr val="000000"/>
            </a:solidFill>
            <a:prstDash val="solid"/>
            <a:round/>
            <a:headEnd len="med" w="med" type="none"/>
            <a:tailEnd len="med" w="med" type="none"/>
          </a:ln>
        </p:spPr>
      </p:cxnSp>
      <p:cxnSp>
        <p:nvCxnSpPr>
          <p:cNvPr id="1750" name="Google Shape;1750;p42"/>
          <p:cNvCxnSpPr/>
          <p:nvPr/>
        </p:nvCxnSpPr>
        <p:spPr>
          <a:xfrm>
            <a:off x="4657255" y="4249758"/>
            <a:ext cx="448200" cy="0"/>
          </a:xfrm>
          <a:prstGeom prst="straightConnector1">
            <a:avLst/>
          </a:prstGeom>
          <a:noFill/>
          <a:ln cap="flat" cmpd="sng" w="9525">
            <a:solidFill>
              <a:srgbClr val="000000"/>
            </a:solidFill>
            <a:prstDash val="solid"/>
            <a:round/>
            <a:headEnd len="med" w="med" type="none"/>
            <a:tailEnd len="med" w="med" type="none"/>
          </a:ln>
        </p:spPr>
      </p:cxnSp>
      <p:cxnSp>
        <p:nvCxnSpPr>
          <p:cNvPr id="1751" name="Google Shape;1751;p42"/>
          <p:cNvCxnSpPr/>
          <p:nvPr/>
        </p:nvCxnSpPr>
        <p:spPr>
          <a:xfrm>
            <a:off x="3565713" y="4249758"/>
            <a:ext cx="448200" cy="0"/>
          </a:xfrm>
          <a:prstGeom prst="straightConnector1">
            <a:avLst/>
          </a:prstGeom>
          <a:noFill/>
          <a:ln cap="flat" cmpd="sng" w="9525">
            <a:solidFill>
              <a:srgbClr val="000000"/>
            </a:solidFill>
            <a:prstDash val="solid"/>
            <a:round/>
            <a:headEnd len="med" w="med" type="none"/>
            <a:tailEnd len="med" w="med" type="none"/>
          </a:ln>
        </p:spPr>
      </p:cxnSp>
      <p:cxnSp>
        <p:nvCxnSpPr>
          <p:cNvPr id="1752" name="Google Shape;1752;p42"/>
          <p:cNvCxnSpPr/>
          <p:nvPr/>
        </p:nvCxnSpPr>
        <p:spPr>
          <a:xfrm rot="10800000">
            <a:off x="4013717" y="4249777"/>
            <a:ext cx="85800" cy="148500"/>
          </a:xfrm>
          <a:prstGeom prst="straightConnector1">
            <a:avLst/>
          </a:prstGeom>
          <a:noFill/>
          <a:ln cap="flat" cmpd="sng" w="9525">
            <a:solidFill>
              <a:srgbClr val="000000"/>
            </a:solidFill>
            <a:prstDash val="solid"/>
            <a:round/>
            <a:headEnd len="med" w="med" type="none"/>
            <a:tailEnd len="med" w="med" type="none"/>
          </a:ln>
        </p:spPr>
      </p:cxnSp>
      <p:cxnSp>
        <p:nvCxnSpPr>
          <p:cNvPr id="1753" name="Google Shape;1753;p42"/>
          <p:cNvCxnSpPr/>
          <p:nvPr/>
        </p:nvCxnSpPr>
        <p:spPr>
          <a:xfrm flipH="1" rot="10800000">
            <a:off x="4574899" y="4249777"/>
            <a:ext cx="85800" cy="148500"/>
          </a:xfrm>
          <a:prstGeom prst="straightConnector1">
            <a:avLst/>
          </a:prstGeom>
          <a:noFill/>
          <a:ln cap="flat" cmpd="sng" w="9525">
            <a:solidFill>
              <a:srgbClr val="000000"/>
            </a:solidFill>
            <a:prstDash val="solid"/>
            <a:round/>
            <a:headEnd len="med" w="med" type="none"/>
            <a:tailEnd len="med" w="med" type="none"/>
          </a:ln>
        </p:spPr>
      </p:cxnSp>
      <p:cxnSp>
        <p:nvCxnSpPr>
          <p:cNvPr id="1754" name="Google Shape;1754;p42"/>
          <p:cNvCxnSpPr/>
          <p:nvPr/>
        </p:nvCxnSpPr>
        <p:spPr>
          <a:xfrm rot="10800000">
            <a:off x="3565562" y="4249766"/>
            <a:ext cx="376500" cy="626700"/>
          </a:xfrm>
          <a:prstGeom prst="straightConnector1">
            <a:avLst/>
          </a:prstGeom>
          <a:noFill/>
          <a:ln cap="flat" cmpd="sng" w="9525">
            <a:solidFill>
              <a:srgbClr val="000000"/>
            </a:solidFill>
            <a:prstDash val="solid"/>
            <a:round/>
            <a:headEnd len="med" w="med" type="none"/>
            <a:tailEnd len="med" w="med" type="none"/>
          </a:ln>
        </p:spPr>
      </p:cxnSp>
      <p:cxnSp>
        <p:nvCxnSpPr>
          <p:cNvPr id="1755" name="Google Shape;1755;p42"/>
          <p:cNvCxnSpPr/>
          <p:nvPr/>
        </p:nvCxnSpPr>
        <p:spPr>
          <a:xfrm>
            <a:off x="3942062" y="4876466"/>
            <a:ext cx="785700" cy="3600"/>
          </a:xfrm>
          <a:prstGeom prst="straightConnector1">
            <a:avLst/>
          </a:prstGeom>
          <a:noFill/>
          <a:ln cap="flat" cmpd="sng" w="9525">
            <a:solidFill>
              <a:srgbClr val="000000"/>
            </a:solidFill>
            <a:prstDash val="solid"/>
            <a:round/>
            <a:headEnd len="med" w="med" type="none"/>
            <a:tailEnd len="med" w="med" type="none"/>
          </a:ln>
        </p:spPr>
      </p:cxnSp>
      <p:cxnSp>
        <p:nvCxnSpPr>
          <p:cNvPr id="1756" name="Google Shape;1756;p42"/>
          <p:cNvCxnSpPr/>
          <p:nvPr/>
        </p:nvCxnSpPr>
        <p:spPr>
          <a:xfrm rot="10800000">
            <a:off x="4100599" y="4395277"/>
            <a:ext cx="474300" cy="3000"/>
          </a:xfrm>
          <a:prstGeom prst="straightConnector1">
            <a:avLst/>
          </a:prstGeom>
          <a:noFill/>
          <a:ln cap="flat" cmpd="sng" w="9525">
            <a:solidFill>
              <a:srgbClr val="000000"/>
            </a:solidFill>
            <a:prstDash val="solid"/>
            <a:round/>
            <a:headEnd len="med" w="med" type="none"/>
            <a:tailEnd len="med" w="med" type="none"/>
          </a:ln>
        </p:spPr>
      </p:cxnSp>
      <p:sp>
        <p:nvSpPr>
          <p:cNvPr id="1757" name="Google Shape;1757;p42"/>
          <p:cNvSpPr txBox="1"/>
          <p:nvPr/>
        </p:nvSpPr>
        <p:spPr>
          <a:xfrm>
            <a:off x="4062833" y="4466721"/>
            <a:ext cx="556500" cy="2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ALU</a:t>
            </a:r>
            <a:endParaRPr/>
          </a:p>
        </p:txBody>
      </p:sp>
      <p:cxnSp>
        <p:nvCxnSpPr>
          <p:cNvPr id="1758" name="Google Shape;1758;p42"/>
          <p:cNvCxnSpPr/>
          <p:nvPr/>
        </p:nvCxnSpPr>
        <p:spPr>
          <a:xfrm>
            <a:off x="2814659" y="2210687"/>
            <a:ext cx="2400" cy="2818500"/>
          </a:xfrm>
          <a:prstGeom prst="straightConnector1">
            <a:avLst/>
          </a:prstGeom>
          <a:noFill/>
          <a:ln cap="flat" cmpd="sng" w="9525">
            <a:solidFill>
              <a:srgbClr val="000000"/>
            </a:solidFill>
            <a:prstDash val="solid"/>
            <a:round/>
            <a:headEnd len="med" w="med" type="none"/>
            <a:tailEnd len="med" w="med" type="none"/>
          </a:ln>
        </p:spPr>
      </p:cxnSp>
      <p:cxnSp>
        <p:nvCxnSpPr>
          <p:cNvPr id="1759" name="Google Shape;1759;p42"/>
          <p:cNvCxnSpPr/>
          <p:nvPr/>
        </p:nvCxnSpPr>
        <p:spPr>
          <a:xfrm rot="10800000">
            <a:off x="2813292" y="5028650"/>
            <a:ext cx="1523700" cy="6300"/>
          </a:xfrm>
          <a:prstGeom prst="straightConnector1">
            <a:avLst/>
          </a:prstGeom>
          <a:noFill/>
          <a:ln cap="flat" cmpd="sng" w="9525">
            <a:solidFill>
              <a:srgbClr val="000000"/>
            </a:solidFill>
            <a:prstDash val="solid"/>
            <a:round/>
            <a:headEnd len="med" w="med" type="none"/>
            <a:tailEnd len="med" w="med" type="none"/>
          </a:ln>
        </p:spPr>
      </p:cxnSp>
      <p:cxnSp>
        <p:nvCxnSpPr>
          <p:cNvPr id="1760" name="Google Shape;1760;p42"/>
          <p:cNvCxnSpPr/>
          <p:nvPr/>
        </p:nvCxnSpPr>
        <p:spPr>
          <a:xfrm rot="10800000">
            <a:off x="2893892" y="4942932"/>
            <a:ext cx="1442400" cy="6900"/>
          </a:xfrm>
          <a:prstGeom prst="straightConnector1">
            <a:avLst/>
          </a:prstGeom>
          <a:noFill/>
          <a:ln cap="flat" cmpd="sng" w="9525">
            <a:solidFill>
              <a:srgbClr val="000000"/>
            </a:solidFill>
            <a:prstDash val="solid"/>
            <a:round/>
            <a:headEnd len="med" w="med" type="none"/>
            <a:tailEnd len="med" w="med" type="none"/>
          </a:ln>
        </p:spPr>
      </p:cxnSp>
      <p:cxnSp>
        <p:nvCxnSpPr>
          <p:cNvPr id="1761" name="Google Shape;1761;p42"/>
          <p:cNvCxnSpPr/>
          <p:nvPr/>
        </p:nvCxnSpPr>
        <p:spPr>
          <a:xfrm>
            <a:off x="2897271" y="2310541"/>
            <a:ext cx="300" cy="2631900"/>
          </a:xfrm>
          <a:prstGeom prst="straightConnector1">
            <a:avLst/>
          </a:prstGeom>
          <a:noFill/>
          <a:ln cap="flat" cmpd="sng" w="9525">
            <a:solidFill>
              <a:srgbClr val="000000"/>
            </a:solidFill>
            <a:prstDash val="solid"/>
            <a:round/>
            <a:headEnd len="med" w="med" type="none"/>
            <a:tailEnd len="med" w="med" type="none"/>
          </a:ln>
        </p:spPr>
      </p:cxnSp>
      <p:cxnSp>
        <p:nvCxnSpPr>
          <p:cNvPr id="1762" name="Google Shape;1762;p42"/>
          <p:cNvCxnSpPr/>
          <p:nvPr/>
        </p:nvCxnSpPr>
        <p:spPr>
          <a:xfrm flipH="1">
            <a:off x="2895746" y="4407420"/>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763" name="Google Shape;1763;p42"/>
          <p:cNvCxnSpPr/>
          <p:nvPr/>
        </p:nvCxnSpPr>
        <p:spPr>
          <a:xfrm flipH="1">
            <a:off x="2899573" y="2511388"/>
            <a:ext cx="740400" cy="3300"/>
          </a:xfrm>
          <a:prstGeom prst="straightConnector1">
            <a:avLst/>
          </a:prstGeom>
          <a:noFill/>
          <a:ln cap="flat" cmpd="sng" w="9525">
            <a:solidFill>
              <a:srgbClr val="000000"/>
            </a:solidFill>
            <a:prstDash val="solid"/>
            <a:round/>
            <a:headEnd len="med" w="med" type="none"/>
            <a:tailEnd len="med" w="med" type="none"/>
          </a:ln>
        </p:spPr>
      </p:cxnSp>
      <p:cxnSp>
        <p:nvCxnSpPr>
          <p:cNvPr id="1764" name="Google Shape;1764;p42"/>
          <p:cNvCxnSpPr/>
          <p:nvPr/>
        </p:nvCxnSpPr>
        <p:spPr>
          <a:xfrm flipH="1">
            <a:off x="2896602" y="261282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765" name="Google Shape;1765;p42"/>
          <p:cNvCxnSpPr/>
          <p:nvPr/>
        </p:nvCxnSpPr>
        <p:spPr>
          <a:xfrm>
            <a:off x="5849978" y="2210687"/>
            <a:ext cx="300" cy="2818500"/>
          </a:xfrm>
          <a:prstGeom prst="straightConnector1">
            <a:avLst/>
          </a:prstGeom>
          <a:noFill/>
          <a:ln cap="flat" cmpd="sng" w="9525">
            <a:solidFill>
              <a:srgbClr val="000000"/>
            </a:solidFill>
            <a:prstDash val="solid"/>
            <a:round/>
            <a:headEnd len="med" w="med" type="none"/>
            <a:tailEnd len="med" w="med" type="none"/>
          </a:ln>
        </p:spPr>
      </p:cxnSp>
      <p:cxnSp>
        <p:nvCxnSpPr>
          <p:cNvPr id="1766" name="Google Shape;1766;p42"/>
          <p:cNvCxnSpPr/>
          <p:nvPr/>
        </p:nvCxnSpPr>
        <p:spPr>
          <a:xfrm flipH="1" rot="10800000">
            <a:off x="4330387" y="5028650"/>
            <a:ext cx="1523700" cy="6300"/>
          </a:xfrm>
          <a:prstGeom prst="straightConnector1">
            <a:avLst/>
          </a:prstGeom>
          <a:noFill/>
          <a:ln cap="flat" cmpd="sng" w="9525">
            <a:solidFill>
              <a:srgbClr val="000000"/>
            </a:solidFill>
            <a:prstDash val="solid"/>
            <a:round/>
            <a:headEnd len="med" w="med" type="none"/>
            <a:tailEnd len="med" w="med" type="none"/>
          </a:ln>
        </p:spPr>
      </p:cxnSp>
      <p:cxnSp>
        <p:nvCxnSpPr>
          <p:cNvPr id="1767" name="Google Shape;1767;p42"/>
          <p:cNvCxnSpPr/>
          <p:nvPr/>
        </p:nvCxnSpPr>
        <p:spPr>
          <a:xfrm flipH="1" rot="10800000">
            <a:off x="4331087" y="4942932"/>
            <a:ext cx="1442400" cy="6900"/>
          </a:xfrm>
          <a:prstGeom prst="straightConnector1">
            <a:avLst/>
          </a:prstGeom>
          <a:noFill/>
          <a:ln cap="flat" cmpd="sng" w="9525">
            <a:solidFill>
              <a:srgbClr val="000000"/>
            </a:solidFill>
            <a:prstDash val="solid"/>
            <a:round/>
            <a:headEnd len="med" w="med" type="none"/>
            <a:tailEnd len="med" w="med" type="none"/>
          </a:ln>
        </p:spPr>
      </p:cxnSp>
      <p:cxnSp>
        <p:nvCxnSpPr>
          <p:cNvPr id="1768" name="Google Shape;1768;p42"/>
          <p:cNvCxnSpPr/>
          <p:nvPr/>
        </p:nvCxnSpPr>
        <p:spPr>
          <a:xfrm>
            <a:off x="5765175" y="2310541"/>
            <a:ext cx="4800" cy="2631900"/>
          </a:xfrm>
          <a:prstGeom prst="straightConnector1">
            <a:avLst/>
          </a:prstGeom>
          <a:noFill/>
          <a:ln cap="flat" cmpd="sng" w="9525">
            <a:solidFill>
              <a:srgbClr val="000000"/>
            </a:solidFill>
            <a:prstDash val="solid"/>
            <a:round/>
            <a:headEnd len="med" w="med" type="none"/>
            <a:tailEnd len="med" w="med" type="none"/>
          </a:ln>
        </p:spPr>
      </p:cxnSp>
      <p:cxnSp>
        <p:nvCxnSpPr>
          <p:cNvPr id="1769" name="Google Shape;1769;p42"/>
          <p:cNvCxnSpPr/>
          <p:nvPr/>
        </p:nvCxnSpPr>
        <p:spPr>
          <a:xfrm>
            <a:off x="4946333" y="4407420"/>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770" name="Google Shape;1770;p42"/>
          <p:cNvCxnSpPr/>
          <p:nvPr/>
        </p:nvCxnSpPr>
        <p:spPr>
          <a:xfrm>
            <a:off x="5027406" y="2511388"/>
            <a:ext cx="739800" cy="3300"/>
          </a:xfrm>
          <a:prstGeom prst="straightConnector1">
            <a:avLst/>
          </a:prstGeom>
          <a:noFill/>
          <a:ln cap="flat" cmpd="sng" w="9525">
            <a:solidFill>
              <a:srgbClr val="000000"/>
            </a:solidFill>
            <a:prstDash val="solid"/>
            <a:round/>
            <a:headEnd len="med" w="med" type="none"/>
            <a:tailEnd len="med" w="med" type="none"/>
          </a:ln>
        </p:spPr>
      </p:cxnSp>
      <p:cxnSp>
        <p:nvCxnSpPr>
          <p:cNvPr id="1771" name="Google Shape;1771;p42"/>
          <p:cNvCxnSpPr/>
          <p:nvPr/>
        </p:nvCxnSpPr>
        <p:spPr>
          <a:xfrm>
            <a:off x="4945477" y="261282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772" name="Google Shape;1772;p42"/>
          <p:cNvCxnSpPr/>
          <p:nvPr/>
        </p:nvCxnSpPr>
        <p:spPr>
          <a:xfrm>
            <a:off x="5382607" y="2692521"/>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773" name="Google Shape;1773;p42"/>
          <p:cNvCxnSpPr/>
          <p:nvPr/>
        </p:nvCxnSpPr>
        <p:spPr>
          <a:xfrm flipH="1" rot="10800000">
            <a:off x="5382560" y="2634362"/>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774" name="Google Shape;1774;p42"/>
          <p:cNvCxnSpPr/>
          <p:nvPr/>
        </p:nvCxnSpPr>
        <p:spPr>
          <a:xfrm>
            <a:off x="5382607" y="3037096"/>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775" name="Google Shape;1775;p42"/>
          <p:cNvCxnSpPr/>
          <p:nvPr/>
        </p:nvCxnSpPr>
        <p:spPr>
          <a:xfrm flipH="1" rot="10800000">
            <a:off x="5382560" y="2978938"/>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776" name="Google Shape;1776;p42"/>
          <p:cNvCxnSpPr/>
          <p:nvPr/>
        </p:nvCxnSpPr>
        <p:spPr>
          <a:xfrm>
            <a:off x="5382607" y="334238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777" name="Google Shape;1777;p42"/>
          <p:cNvCxnSpPr/>
          <p:nvPr/>
        </p:nvCxnSpPr>
        <p:spPr>
          <a:xfrm flipH="1" rot="10800000">
            <a:off x="5382560" y="3284223"/>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778" name="Google Shape;1778;p42"/>
          <p:cNvCxnSpPr/>
          <p:nvPr/>
        </p:nvCxnSpPr>
        <p:spPr>
          <a:xfrm>
            <a:off x="5382607" y="3797004"/>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779" name="Google Shape;1779;p42"/>
          <p:cNvCxnSpPr/>
          <p:nvPr/>
        </p:nvCxnSpPr>
        <p:spPr>
          <a:xfrm flipH="1" rot="10800000">
            <a:off x="5382560" y="3738846"/>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780" name="Google Shape;1780;p42"/>
          <p:cNvCxnSpPr/>
          <p:nvPr/>
        </p:nvCxnSpPr>
        <p:spPr>
          <a:xfrm>
            <a:off x="5382607" y="415021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781" name="Google Shape;1781;p42"/>
          <p:cNvCxnSpPr/>
          <p:nvPr/>
        </p:nvCxnSpPr>
        <p:spPr>
          <a:xfrm flipH="1" rot="10800000">
            <a:off x="5382560" y="4092054"/>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782" name="Google Shape;1782;p42"/>
          <p:cNvCxnSpPr/>
          <p:nvPr/>
        </p:nvCxnSpPr>
        <p:spPr>
          <a:xfrm>
            <a:off x="5382607" y="4497986"/>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783" name="Google Shape;1783;p42"/>
          <p:cNvCxnSpPr/>
          <p:nvPr/>
        </p:nvCxnSpPr>
        <p:spPr>
          <a:xfrm flipH="1" rot="10800000">
            <a:off x="5382560" y="4439828"/>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784" name="Google Shape;1784;p42"/>
          <p:cNvCxnSpPr/>
          <p:nvPr/>
        </p:nvCxnSpPr>
        <p:spPr>
          <a:xfrm flipH="1">
            <a:off x="2895627" y="4309888"/>
            <a:ext cx="770700" cy="600"/>
          </a:xfrm>
          <a:prstGeom prst="straightConnector1">
            <a:avLst/>
          </a:prstGeom>
          <a:noFill/>
          <a:ln cap="flat" cmpd="sng" w="9525">
            <a:solidFill>
              <a:srgbClr val="000000"/>
            </a:solidFill>
            <a:prstDash val="solid"/>
            <a:round/>
            <a:headEnd len="med" w="med" type="none"/>
            <a:tailEnd len="med" w="med" type="none"/>
          </a:ln>
        </p:spPr>
      </p:cxnSp>
      <p:sp>
        <p:nvSpPr>
          <p:cNvPr id="1785" name="Google Shape;1785;p42"/>
          <p:cNvSpPr/>
          <p:nvPr/>
        </p:nvSpPr>
        <p:spPr>
          <a:xfrm rot="3537107">
            <a:off x="3556372" y="4378194"/>
            <a:ext cx="314100" cy="76716"/>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2"/>
          <p:cNvSpPr/>
          <p:nvPr/>
        </p:nvSpPr>
        <p:spPr>
          <a:xfrm rot="-10272">
            <a:off x="2847565" y="4315332"/>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2"/>
          <p:cNvSpPr/>
          <p:nvPr/>
        </p:nvSpPr>
        <p:spPr>
          <a:xfrm rot="-10272">
            <a:off x="5525092" y="4313521"/>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8" name="Google Shape;1788;p42"/>
          <p:cNvCxnSpPr/>
          <p:nvPr/>
        </p:nvCxnSpPr>
        <p:spPr>
          <a:xfrm>
            <a:off x="5019961" y="4306256"/>
            <a:ext cx="751800" cy="4200"/>
          </a:xfrm>
          <a:prstGeom prst="straightConnector1">
            <a:avLst/>
          </a:prstGeom>
          <a:noFill/>
          <a:ln cap="flat" cmpd="sng" w="9525">
            <a:solidFill>
              <a:srgbClr val="000000"/>
            </a:solidFill>
            <a:prstDash val="solid"/>
            <a:round/>
            <a:headEnd len="med" w="med" type="none"/>
            <a:tailEnd len="med" w="med" type="none"/>
          </a:ln>
        </p:spPr>
      </p:cxnSp>
      <p:sp>
        <p:nvSpPr>
          <p:cNvPr id="1789" name="Google Shape;1789;p42"/>
          <p:cNvSpPr/>
          <p:nvPr/>
        </p:nvSpPr>
        <p:spPr>
          <a:xfrm flipH="1" rot="-3528088">
            <a:off x="4806546" y="4378771"/>
            <a:ext cx="313896" cy="71476"/>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0" name="Google Shape;1790;p42"/>
          <p:cNvCxnSpPr/>
          <p:nvPr/>
        </p:nvCxnSpPr>
        <p:spPr>
          <a:xfrm flipH="1">
            <a:off x="2895746" y="4074137"/>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791" name="Google Shape;1791;p42"/>
          <p:cNvCxnSpPr/>
          <p:nvPr/>
        </p:nvCxnSpPr>
        <p:spPr>
          <a:xfrm flipH="1">
            <a:off x="2895627" y="3976604"/>
            <a:ext cx="770700" cy="600"/>
          </a:xfrm>
          <a:prstGeom prst="straightConnector1">
            <a:avLst/>
          </a:prstGeom>
          <a:noFill/>
          <a:ln cap="flat" cmpd="sng" w="9525">
            <a:solidFill>
              <a:srgbClr val="000000"/>
            </a:solidFill>
            <a:prstDash val="solid"/>
            <a:round/>
            <a:headEnd len="med" w="med" type="none"/>
            <a:tailEnd len="med" w="med" type="none"/>
          </a:ln>
        </p:spPr>
      </p:cxnSp>
      <p:sp>
        <p:nvSpPr>
          <p:cNvPr id="1792" name="Google Shape;1792;p42"/>
          <p:cNvSpPr/>
          <p:nvPr/>
        </p:nvSpPr>
        <p:spPr>
          <a:xfrm rot="-10272">
            <a:off x="2847565" y="3982048"/>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3" name="Google Shape;1793;p42"/>
          <p:cNvCxnSpPr/>
          <p:nvPr/>
        </p:nvCxnSpPr>
        <p:spPr>
          <a:xfrm flipH="1">
            <a:off x="2895746" y="3719117"/>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794" name="Google Shape;1794;p42"/>
          <p:cNvCxnSpPr/>
          <p:nvPr/>
        </p:nvCxnSpPr>
        <p:spPr>
          <a:xfrm flipH="1">
            <a:off x="2895627" y="3621585"/>
            <a:ext cx="770700" cy="600"/>
          </a:xfrm>
          <a:prstGeom prst="straightConnector1">
            <a:avLst/>
          </a:prstGeom>
          <a:noFill/>
          <a:ln cap="flat" cmpd="sng" w="9525">
            <a:solidFill>
              <a:srgbClr val="000000"/>
            </a:solidFill>
            <a:prstDash val="solid"/>
            <a:round/>
            <a:headEnd len="med" w="med" type="none"/>
            <a:tailEnd len="med" w="med" type="none"/>
          </a:ln>
        </p:spPr>
      </p:cxnSp>
      <p:sp>
        <p:nvSpPr>
          <p:cNvPr id="1795" name="Google Shape;1795;p42"/>
          <p:cNvSpPr/>
          <p:nvPr/>
        </p:nvSpPr>
        <p:spPr>
          <a:xfrm rot="-10272">
            <a:off x="2847565" y="3627029"/>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6" name="Google Shape;1796;p42"/>
          <p:cNvCxnSpPr/>
          <p:nvPr/>
        </p:nvCxnSpPr>
        <p:spPr>
          <a:xfrm flipH="1">
            <a:off x="2895746" y="326087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797" name="Google Shape;1797;p42"/>
          <p:cNvCxnSpPr/>
          <p:nvPr/>
        </p:nvCxnSpPr>
        <p:spPr>
          <a:xfrm flipH="1">
            <a:off x="2895627" y="3163340"/>
            <a:ext cx="770700" cy="600"/>
          </a:xfrm>
          <a:prstGeom prst="straightConnector1">
            <a:avLst/>
          </a:prstGeom>
          <a:noFill/>
          <a:ln cap="flat" cmpd="sng" w="9525">
            <a:solidFill>
              <a:srgbClr val="000000"/>
            </a:solidFill>
            <a:prstDash val="solid"/>
            <a:round/>
            <a:headEnd len="med" w="med" type="none"/>
            <a:tailEnd len="med" w="med" type="none"/>
          </a:ln>
        </p:spPr>
      </p:cxnSp>
      <p:sp>
        <p:nvSpPr>
          <p:cNvPr id="1798" name="Google Shape;1798;p42"/>
          <p:cNvSpPr/>
          <p:nvPr/>
        </p:nvSpPr>
        <p:spPr>
          <a:xfrm rot="-10272">
            <a:off x="2847565" y="3168784"/>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9" name="Google Shape;1799;p42"/>
          <p:cNvCxnSpPr/>
          <p:nvPr/>
        </p:nvCxnSpPr>
        <p:spPr>
          <a:xfrm flipH="1">
            <a:off x="2895746" y="2955587"/>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800" name="Google Shape;1800;p42"/>
          <p:cNvCxnSpPr/>
          <p:nvPr/>
        </p:nvCxnSpPr>
        <p:spPr>
          <a:xfrm flipH="1">
            <a:off x="2895627" y="2858055"/>
            <a:ext cx="770700" cy="600"/>
          </a:xfrm>
          <a:prstGeom prst="straightConnector1">
            <a:avLst/>
          </a:prstGeom>
          <a:noFill/>
          <a:ln cap="flat" cmpd="sng" w="9525">
            <a:solidFill>
              <a:srgbClr val="000000"/>
            </a:solidFill>
            <a:prstDash val="solid"/>
            <a:round/>
            <a:headEnd len="med" w="med" type="none"/>
            <a:tailEnd len="med" w="med" type="none"/>
          </a:ln>
        </p:spPr>
      </p:cxnSp>
      <p:sp>
        <p:nvSpPr>
          <p:cNvPr id="1801" name="Google Shape;1801;p42"/>
          <p:cNvSpPr/>
          <p:nvPr/>
        </p:nvSpPr>
        <p:spPr>
          <a:xfrm rot="-10272">
            <a:off x="2847565" y="2863498"/>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2" name="Google Shape;1802;p42"/>
          <p:cNvCxnSpPr/>
          <p:nvPr/>
        </p:nvCxnSpPr>
        <p:spPr>
          <a:xfrm>
            <a:off x="4946333" y="4059646"/>
            <a:ext cx="825300" cy="4200"/>
          </a:xfrm>
          <a:prstGeom prst="straightConnector1">
            <a:avLst/>
          </a:prstGeom>
          <a:noFill/>
          <a:ln cap="flat" cmpd="sng" w="9525">
            <a:solidFill>
              <a:srgbClr val="000000"/>
            </a:solidFill>
            <a:prstDash val="solid"/>
            <a:round/>
            <a:headEnd len="med" w="med" type="none"/>
            <a:tailEnd len="med" w="med" type="none"/>
          </a:ln>
        </p:spPr>
      </p:cxnSp>
      <p:sp>
        <p:nvSpPr>
          <p:cNvPr id="1803" name="Google Shape;1803;p42"/>
          <p:cNvSpPr/>
          <p:nvPr/>
        </p:nvSpPr>
        <p:spPr>
          <a:xfrm rot="-10272">
            <a:off x="5525092" y="3965746"/>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4" name="Google Shape;1804;p42"/>
          <p:cNvCxnSpPr/>
          <p:nvPr/>
        </p:nvCxnSpPr>
        <p:spPr>
          <a:xfrm>
            <a:off x="5019961" y="3958482"/>
            <a:ext cx="751800" cy="4200"/>
          </a:xfrm>
          <a:prstGeom prst="straightConnector1">
            <a:avLst/>
          </a:prstGeom>
          <a:noFill/>
          <a:ln cap="flat" cmpd="sng" w="9525">
            <a:solidFill>
              <a:srgbClr val="000000"/>
            </a:solidFill>
            <a:prstDash val="solid"/>
            <a:round/>
            <a:headEnd len="med" w="med" type="none"/>
            <a:tailEnd len="med" w="med" type="none"/>
          </a:ln>
        </p:spPr>
      </p:cxnSp>
      <p:cxnSp>
        <p:nvCxnSpPr>
          <p:cNvPr id="1805" name="Google Shape;1805;p42"/>
          <p:cNvCxnSpPr/>
          <p:nvPr/>
        </p:nvCxnSpPr>
        <p:spPr>
          <a:xfrm>
            <a:off x="4946333" y="3711872"/>
            <a:ext cx="825300" cy="4200"/>
          </a:xfrm>
          <a:prstGeom prst="straightConnector1">
            <a:avLst/>
          </a:prstGeom>
          <a:noFill/>
          <a:ln cap="flat" cmpd="sng" w="9525">
            <a:solidFill>
              <a:srgbClr val="000000"/>
            </a:solidFill>
            <a:prstDash val="solid"/>
            <a:round/>
            <a:headEnd len="med" w="med" type="none"/>
            <a:tailEnd len="med" w="med" type="none"/>
          </a:ln>
        </p:spPr>
      </p:cxnSp>
      <p:sp>
        <p:nvSpPr>
          <p:cNvPr id="1806" name="Google Shape;1806;p42"/>
          <p:cNvSpPr/>
          <p:nvPr/>
        </p:nvSpPr>
        <p:spPr>
          <a:xfrm rot="-10272">
            <a:off x="5525092" y="3617972"/>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7" name="Google Shape;1807;p42"/>
          <p:cNvCxnSpPr/>
          <p:nvPr/>
        </p:nvCxnSpPr>
        <p:spPr>
          <a:xfrm>
            <a:off x="5019961" y="3610707"/>
            <a:ext cx="751800" cy="4200"/>
          </a:xfrm>
          <a:prstGeom prst="straightConnector1">
            <a:avLst/>
          </a:prstGeom>
          <a:noFill/>
          <a:ln cap="flat" cmpd="sng" w="9525">
            <a:solidFill>
              <a:srgbClr val="000000"/>
            </a:solidFill>
            <a:prstDash val="solid"/>
            <a:round/>
            <a:headEnd len="med" w="med" type="none"/>
            <a:tailEnd len="med" w="med" type="none"/>
          </a:ln>
        </p:spPr>
      </p:cxnSp>
      <p:cxnSp>
        <p:nvCxnSpPr>
          <p:cNvPr id="1808" name="Google Shape;1808;p42"/>
          <p:cNvCxnSpPr/>
          <p:nvPr/>
        </p:nvCxnSpPr>
        <p:spPr>
          <a:xfrm>
            <a:off x="4946333" y="3253627"/>
            <a:ext cx="825300" cy="4200"/>
          </a:xfrm>
          <a:prstGeom prst="straightConnector1">
            <a:avLst/>
          </a:prstGeom>
          <a:noFill/>
          <a:ln cap="flat" cmpd="sng" w="9525">
            <a:solidFill>
              <a:srgbClr val="000000"/>
            </a:solidFill>
            <a:prstDash val="solid"/>
            <a:round/>
            <a:headEnd len="med" w="med" type="none"/>
            <a:tailEnd len="med" w="med" type="none"/>
          </a:ln>
        </p:spPr>
      </p:cxnSp>
      <p:sp>
        <p:nvSpPr>
          <p:cNvPr id="1809" name="Google Shape;1809;p42"/>
          <p:cNvSpPr/>
          <p:nvPr/>
        </p:nvSpPr>
        <p:spPr>
          <a:xfrm rot="-10272">
            <a:off x="5525092" y="3159727"/>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0" name="Google Shape;1810;p42"/>
          <p:cNvCxnSpPr/>
          <p:nvPr/>
        </p:nvCxnSpPr>
        <p:spPr>
          <a:xfrm>
            <a:off x="5019961" y="3152463"/>
            <a:ext cx="751800" cy="4200"/>
          </a:xfrm>
          <a:prstGeom prst="straightConnector1">
            <a:avLst/>
          </a:prstGeom>
          <a:noFill/>
          <a:ln cap="flat" cmpd="sng" w="9525">
            <a:solidFill>
              <a:srgbClr val="000000"/>
            </a:solidFill>
            <a:prstDash val="solid"/>
            <a:round/>
            <a:headEnd len="med" w="med" type="none"/>
            <a:tailEnd len="med" w="med" type="none"/>
          </a:ln>
        </p:spPr>
      </p:cxnSp>
      <p:cxnSp>
        <p:nvCxnSpPr>
          <p:cNvPr id="1811" name="Google Shape;1811;p42"/>
          <p:cNvCxnSpPr/>
          <p:nvPr/>
        </p:nvCxnSpPr>
        <p:spPr>
          <a:xfrm>
            <a:off x="4946333" y="2948342"/>
            <a:ext cx="825300" cy="4200"/>
          </a:xfrm>
          <a:prstGeom prst="straightConnector1">
            <a:avLst/>
          </a:prstGeom>
          <a:noFill/>
          <a:ln cap="flat" cmpd="sng" w="9525">
            <a:solidFill>
              <a:srgbClr val="000000"/>
            </a:solidFill>
            <a:prstDash val="solid"/>
            <a:round/>
            <a:headEnd len="med" w="med" type="none"/>
            <a:tailEnd len="med" w="med" type="none"/>
          </a:ln>
        </p:spPr>
      </p:cxnSp>
      <p:sp>
        <p:nvSpPr>
          <p:cNvPr id="1812" name="Google Shape;1812;p42"/>
          <p:cNvSpPr/>
          <p:nvPr/>
        </p:nvSpPr>
        <p:spPr>
          <a:xfrm rot="-10272">
            <a:off x="5525092" y="2854442"/>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3" name="Google Shape;1813;p42"/>
          <p:cNvCxnSpPr/>
          <p:nvPr/>
        </p:nvCxnSpPr>
        <p:spPr>
          <a:xfrm>
            <a:off x="5019961" y="2847177"/>
            <a:ext cx="751800" cy="4200"/>
          </a:xfrm>
          <a:prstGeom prst="straightConnector1">
            <a:avLst/>
          </a:prstGeom>
          <a:noFill/>
          <a:ln cap="flat" cmpd="sng" w="9525">
            <a:solidFill>
              <a:srgbClr val="000000"/>
            </a:solidFill>
            <a:prstDash val="solid"/>
            <a:round/>
            <a:headEnd len="med" w="med" type="none"/>
            <a:tailEnd len="med" w="med" type="none"/>
          </a:ln>
        </p:spPr>
      </p:cxnSp>
      <p:sp>
        <p:nvSpPr>
          <p:cNvPr id="1814" name="Google Shape;1814;p42"/>
          <p:cNvSpPr/>
          <p:nvPr/>
        </p:nvSpPr>
        <p:spPr>
          <a:xfrm>
            <a:off x="3556961" y="2764727"/>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a:t>
            </a:r>
            <a:endParaRPr sz="1000"/>
          </a:p>
        </p:txBody>
      </p:sp>
      <p:sp>
        <p:nvSpPr>
          <p:cNvPr id="1815" name="Google Shape;1815;p42"/>
          <p:cNvSpPr/>
          <p:nvPr/>
        </p:nvSpPr>
        <p:spPr>
          <a:xfrm>
            <a:off x="3556961" y="3070013"/>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MBR</a:t>
            </a:r>
            <a:endParaRPr sz="1000"/>
          </a:p>
        </p:txBody>
      </p:sp>
      <p:sp>
        <p:nvSpPr>
          <p:cNvPr id="1816" name="Google Shape;1816;p42"/>
          <p:cNvSpPr/>
          <p:nvPr/>
        </p:nvSpPr>
        <p:spPr>
          <a:xfrm>
            <a:off x="3556961" y="3528257"/>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sz="1000"/>
          </a:p>
        </p:txBody>
      </p:sp>
      <p:sp>
        <p:nvSpPr>
          <p:cNvPr id="1817" name="Google Shape;1817;p42"/>
          <p:cNvSpPr/>
          <p:nvPr/>
        </p:nvSpPr>
        <p:spPr>
          <a:xfrm>
            <a:off x="3556961" y="3876032"/>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sz="1000"/>
          </a:p>
        </p:txBody>
      </p:sp>
      <p:sp>
        <p:nvSpPr>
          <p:cNvPr id="1818" name="Google Shape;1818;p42"/>
          <p:cNvSpPr/>
          <p:nvPr/>
        </p:nvSpPr>
        <p:spPr>
          <a:xfrm>
            <a:off x="3556961" y="2450944"/>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IR</a:t>
            </a:r>
            <a:endParaRPr sz="1000"/>
          </a:p>
        </p:txBody>
      </p:sp>
      <p:cxnSp>
        <p:nvCxnSpPr>
          <p:cNvPr id="1819" name="Google Shape;1819;p42"/>
          <p:cNvCxnSpPr/>
          <p:nvPr/>
        </p:nvCxnSpPr>
        <p:spPr>
          <a:xfrm>
            <a:off x="4918687" y="4160280"/>
            <a:ext cx="1800" cy="92700"/>
          </a:xfrm>
          <a:prstGeom prst="straightConnector1">
            <a:avLst/>
          </a:prstGeom>
          <a:noFill/>
          <a:ln cap="flat" cmpd="sng" w="9525">
            <a:solidFill>
              <a:srgbClr val="000000"/>
            </a:solidFill>
            <a:prstDash val="solid"/>
            <a:round/>
            <a:headEnd len="med" w="med" type="none"/>
            <a:tailEnd len="med" w="med" type="none"/>
          </a:ln>
        </p:spPr>
      </p:cxnSp>
      <p:cxnSp>
        <p:nvCxnSpPr>
          <p:cNvPr id="1820" name="Google Shape;1820;p42"/>
          <p:cNvCxnSpPr/>
          <p:nvPr/>
        </p:nvCxnSpPr>
        <p:spPr>
          <a:xfrm>
            <a:off x="4833143" y="4160280"/>
            <a:ext cx="1800" cy="92700"/>
          </a:xfrm>
          <a:prstGeom prst="straightConnector1">
            <a:avLst/>
          </a:prstGeom>
          <a:noFill/>
          <a:ln cap="flat" cmpd="sng" w="9525">
            <a:solidFill>
              <a:srgbClr val="000000"/>
            </a:solidFill>
            <a:prstDash val="solid"/>
            <a:round/>
            <a:headEnd len="med" w="med" type="none"/>
            <a:tailEnd len="med" w="med" type="none"/>
          </a:ln>
        </p:spPr>
      </p:cxnSp>
      <p:sp>
        <p:nvSpPr>
          <p:cNvPr id="1821" name="Google Shape;1821;p42"/>
          <p:cNvSpPr/>
          <p:nvPr/>
        </p:nvSpPr>
        <p:spPr>
          <a:xfrm>
            <a:off x="5232249" y="2830688"/>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822" name="Google Shape;1822;p42"/>
          <p:cNvSpPr/>
          <p:nvPr/>
        </p:nvSpPr>
        <p:spPr>
          <a:xfrm>
            <a:off x="5232249" y="3122310"/>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823" name="Google Shape;1823;p42"/>
          <p:cNvSpPr/>
          <p:nvPr/>
        </p:nvSpPr>
        <p:spPr>
          <a:xfrm>
            <a:off x="5232249" y="3594214"/>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824" name="Google Shape;1824;p42"/>
          <p:cNvSpPr/>
          <p:nvPr/>
        </p:nvSpPr>
        <p:spPr>
          <a:xfrm>
            <a:off x="5232248" y="3941997"/>
            <a:ext cx="3765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825" name="Google Shape;1825;p42"/>
          <p:cNvSpPr/>
          <p:nvPr/>
        </p:nvSpPr>
        <p:spPr>
          <a:xfrm>
            <a:off x="5232248" y="4289780"/>
            <a:ext cx="3765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826" name="Google Shape;1826;p42"/>
          <p:cNvSpPr txBox="1"/>
          <p:nvPr/>
        </p:nvSpPr>
        <p:spPr>
          <a:xfrm>
            <a:off x="3504088" y="2557977"/>
            <a:ext cx="3012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827" name="Google Shape;1827;p42"/>
          <p:cNvSpPr txBox="1"/>
          <p:nvPr/>
        </p:nvSpPr>
        <p:spPr>
          <a:xfrm>
            <a:off x="3504103" y="2843175"/>
            <a:ext cx="3354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828" name="Google Shape;1828;p42"/>
          <p:cNvSpPr txBox="1"/>
          <p:nvPr/>
        </p:nvSpPr>
        <p:spPr>
          <a:xfrm>
            <a:off x="3504103" y="3148467"/>
            <a:ext cx="3354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829" name="Google Shape;1829;p42"/>
          <p:cNvSpPr txBox="1"/>
          <p:nvPr/>
        </p:nvSpPr>
        <p:spPr>
          <a:xfrm>
            <a:off x="3504104" y="3606718"/>
            <a:ext cx="3354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830" name="Google Shape;1830;p42"/>
          <p:cNvSpPr txBox="1"/>
          <p:nvPr/>
        </p:nvSpPr>
        <p:spPr>
          <a:xfrm>
            <a:off x="3504103" y="3954476"/>
            <a:ext cx="3354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cxnSp>
        <p:nvCxnSpPr>
          <p:cNvPr id="1831" name="Google Shape;1831;p42"/>
          <p:cNvCxnSpPr/>
          <p:nvPr/>
        </p:nvCxnSpPr>
        <p:spPr>
          <a:xfrm>
            <a:off x="2551677" y="2679641"/>
            <a:ext cx="1003800" cy="1500"/>
          </a:xfrm>
          <a:prstGeom prst="straightConnector1">
            <a:avLst/>
          </a:prstGeom>
          <a:noFill/>
          <a:ln cap="flat" cmpd="sng" w="9525">
            <a:solidFill>
              <a:srgbClr val="000000"/>
            </a:solidFill>
            <a:prstDash val="solid"/>
            <a:round/>
            <a:headEnd len="med" w="med" type="none"/>
            <a:tailEnd len="med" w="med" type="none"/>
          </a:ln>
        </p:spPr>
      </p:cxnSp>
      <p:cxnSp>
        <p:nvCxnSpPr>
          <p:cNvPr id="1832" name="Google Shape;1832;p42"/>
          <p:cNvCxnSpPr/>
          <p:nvPr/>
        </p:nvCxnSpPr>
        <p:spPr>
          <a:xfrm>
            <a:off x="2551677" y="3003927"/>
            <a:ext cx="1003800" cy="1500"/>
          </a:xfrm>
          <a:prstGeom prst="straightConnector1">
            <a:avLst/>
          </a:prstGeom>
          <a:noFill/>
          <a:ln cap="flat" cmpd="sng" w="9525">
            <a:solidFill>
              <a:srgbClr val="000000"/>
            </a:solidFill>
            <a:prstDash val="solid"/>
            <a:round/>
            <a:headEnd len="med" w="med" type="none"/>
            <a:tailEnd len="med" w="med" type="none"/>
          </a:ln>
        </p:spPr>
      </p:cxnSp>
      <p:cxnSp>
        <p:nvCxnSpPr>
          <p:cNvPr id="1833" name="Google Shape;1833;p42"/>
          <p:cNvCxnSpPr/>
          <p:nvPr/>
        </p:nvCxnSpPr>
        <p:spPr>
          <a:xfrm>
            <a:off x="2551677" y="3309213"/>
            <a:ext cx="1003800" cy="1500"/>
          </a:xfrm>
          <a:prstGeom prst="straightConnector1">
            <a:avLst/>
          </a:prstGeom>
          <a:noFill/>
          <a:ln cap="flat" cmpd="sng" w="9525">
            <a:solidFill>
              <a:srgbClr val="000000"/>
            </a:solidFill>
            <a:prstDash val="solid"/>
            <a:round/>
            <a:headEnd len="med" w="med" type="none"/>
            <a:tailEnd len="med" w="med" type="none"/>
          </a:ln>
        </p:spPr>
      </p:cxnSp>
      <p:cxnSp>
        <p:nvCxnSpPr>
          <p:cNvPr id="1834" name="Google Shape;1834;p42"/>
          <p:cNvCxnSpPr/>
          <p:nvPr/>
        </p:nvCxnSpPr>
        <p:spPr>
          <a:xfrm>
            <a:off x="2551677" y="3767458"/>
            <a:ext cx="1003800" cy="1500"/>
          </a:xfrm>
          <a:prstGeom prst="straightConnector1">
            <a:avLst/>
          </a:prstGeom>
          <a:noFill/>
          <a:ln cap="flat" cmpd="sng" w="9525">
            <a:solidFill>
              <a:srgbClr val="000000"/>
            </a:solidFill>
            <a:prstDash val="solid"/>
            <a:round/>
            <a:headEnd len="med" w="med" type="none"/>
            <a:tailEnd len="med" w="med" type="none"/>
          </a:ln>
        </p:spPr>
      </p:cxnSp>
      <p:cxnSp>
        <p:nvCxnSpPr>
          <p:cNvPr id="1835" name="Google Shape;1835;p42"/>
          <p:cNvCxnSpPr/>
          <p:nvPr/>
        </p:nvCxnSpPr>
        <p:spPr>
          <a:xfrm>
            <a:off x="2551677" y="4115232"/>
            <a:ext cx="1003800" cy="1500"/>
          </a:xfrm>
          <a:prstGeom prst="straightConnector1">
            <a:avLst/>
          </a:prstGeom>
          <a:noFill/>
          <a:ln cap="flat" cmpd="sng" w="9525">
            <a:solidFill>
              <a:srgbClr val="000000"/>
            </a:solidFill>
            <a:prstDash val="solid"/>
            <a:round/>
            <a:headEnd len="med" w="med" type="none"/>
            <a:tailEnd len="med" w="med" type="none"/>
          </a:ln>
        </p:spPr>
      </p:cxnSp>
      <p:sp>
        <p:nvSpPr>
          <p:cNvPr id="1836" name="Google Shape;1836;p42"/>
          <p:cNvSpPr txBox="1"/>
          <p:nvPr/>
        </p:nvSpPr>
        <p:spPr>
          <a:xfrm>
            <a:off x="6152698" y="2916310"/>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837" name="Google Shape;1837;p42"/>
          <p:cNvSpPr txBox="1"/>
          <p:nvPr/>
        </p:nvSpPr>
        <p:spPr>
          <a:xfrm>
            <a:off x="6152698" y="3215214"/>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838" name="Google Shape;1838;p42"/>
          <p:cNvSpPr txBox="1"/>
          <p:nvPr/>
        </p:nvSpPr>
        <p:spPr>
          <a:xfrm>
            <a:off x="6152698" y="3674092"/>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839" name="Google Shape;1839;p42"/>
          <p:cNvSpPr txBox="1"/>
          <p:nvPr/>
        </p:nvSpPr>
        <p:spPr>
          <a:xfrm>
            <a:off x="6152698" y="4026321"/>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1840" name="Google Shape;1840;p42"/>
          <p:cNvSpPr txBox="1"/>
          <p:nvPr/>
        </p:nvSpPr>
        <p:spPr>
          <a:xfrm>
            <a:off x="6152698" y="4372390"/>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841" name="Google Shape;1841;p42"/>
          <p:cNvSpPr txBox="1"/>
          <p:nvPr/>
        </p:nvSpPr>
        <p:spPr>
          <a:xfrm>
            <a:off x="6152698" y="2562370"/>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cxnSp>
        <p:nvCxnSpPr>
          <p:cNvPr id="1842" name="Google Shape;1842;p42"/>
          <p:cNvCxnSpPr/>
          <p:nvPr/>
        </p:nvCxnSpPr>
        <p:spPr>
          <a:xfrm flipH="1">
            <a:off x="2814673" y="2205469"/>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843" name="Google Shape;1843;p42"/>
          <p:cNvCxnSpPr/>
          <p:nvPr/>
        </p:nvCxnSpPr>
        <p:spPr>
          <a:xfrm flipH="1">
            <a:off x="2896602" y="2306904"/>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844" name="Google Shape;1844;p42"/>
          <p:cNvCxnSpPr/>
          <p:nvPr/>
        </p:nvCxnSpPr>
        <p:spPr>
          <a:xfrm>
            <a:off x="5027406" y="2205469"/>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845" name="Google Shape;1845;p42"/>
          <p:cNvCxnSpPr/>
          <p:nvPr/>
        </p:nvCxnSpPr>
        <p:spPr>
          <a:xfrm>
            <a:off x="4945477" y="2306904"/>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846" name="Google Shape;1846;p42"/>
          <p:cNvCxnSpPr/>
          <p:nvPr/>
        </p:nvCxnSpPr>
        <p:spPr>
          <a:xfrm>
            <a:off x="5382607" y="238660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847" name="Google Shape;1847;p42"/>
          <p:cNvCxnSpPr/>
          <p:nvPr/>
        </p:nvCxnSpPr>
        <p:spPr>
          <a:xfrm flipH="1" rot="10800000">
            <a:off x="5382560" y="2328443"/>
            <a:ext cx="1500" cy="58200"/>
          </a:xfrm>
          <a:prstGeom prst="straightConnector1">
            <a:avLst/>
          </a:prstGeom>
          <a:noFill/>
          <a:ln cap="flat" cmpd="sng" w="9525">
            <a:solidFill>
              <a:srgbClr val="000000"/>
            </a:solidFill>
            <a:prstDash val="solid"/>
            <a:round/>
            <a:headEnd len="med" w="med" type="none"/>
            <a:tailEnd len="med" w="med" type="none"/>
          </a:ln>
        </p:spPr>
      </p:cxnSp>
      <p:sp>
        <p:nvSpPr>
          <p:cNvPr id="1848" name="Google Shape;1848;p42"/>
          <p:cNvSpPr/>
          <p:nvPr/>
        </p:nvSpPr>
        <p:spPr>
          <a:xfrm>
            <a:off x="3556961" y="2145025"/>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PC</a:t>
            </a:r>
            <a:endParaRPr sz="1000"/>
          </a:p>
        </p:txBody>
      </p:sp>
      <p:sp>
        <p:nvSpPr>
          <p:cNvPr id="1849" name="Google Shape;1849;p42"/>
          <p:cNvSpPr/>
          <p:nvPr/>
        </p:nvSpPr>
        <p:spPr>
          <a:xfrm>
            <a:off x="5232248" y="2182562"/>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850" name="Google Shape;1850;p42"/>
          <p:cNvSpPr txBox="1"/>
          <p:nvPr/>
        </p:nvSpPr>
        <p:spPr>
          <a:xfrm>
            <a:off x="3504088" y="2233008"/>
            <a:ext cx="3012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cxnSp>
        <p:nvCxnSpPr>
          <p:cNvPr id="1851" name="Google Shape;1851;p42"/>
          <p:cNvCxnSpPr/>
          <p:nvPr/>
        </p:nvCxnSpPr>
        <p:spPr>
          <a:xfrm>
            <a:off x="2551677" y="2373722"/>
            <a:ext cx="1003800" cy="1500"/>
          </a:xfrm>
          <a:prstGeom prst="straightConnector1">
            <a:avLst/>
          </a:prstGeom>
          <a:noFill/>
          <a:ln cap="flat" cmpd="sng" w="9525">
            <a:solidFill>
              <a:srgbClr val="000000"/>
            </a:solidFill>
            <a:prstDash val="solid"/>
            <a:round/>
            <a:headEnd len="med" w="med" type="none"/>
            <a:tailEnd len="med" w="med" type="none"/>
          </a:ln>
        </p:spPr>
      </p:cxnSp>
      <p:sp>
        <p:nvSpPr>
          <p:cNvPr id="1852" name="Google Shape;1852;p42"/>
          <p:cNvSpPr txBox="1"/>
          <p:nvPr/>
        </p:nvSpPr>
        <p:spPr>
          <a:xfrm>
            <a:off x="6152698" y="2256451"/>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853" name="Google Shape;1853;p42"/>
          <p:cNvSpPr/>
          <p:nvPr/>
        </p:nvSpPr>
        <p:spPr>
          <a:xfrm rot="-10272">
            <a:off x="2847565" y="2520368"/>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2"/>
          <p:cNvSpPr/>
          <p:nvPr/>
        </p:nvSpPr>
        <p:spPr>
          <a:xfrm rot="-10272">
            <a:off x="5540541" y="2519489"/>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2"/>
          <p:cNvSpPr/>
          <p:nvPr/>
        </p:nvSpPr>
        <p:spPr>
          <a:xfrm>
            <a:off x="5232248" y="2488481"/>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856" name="Google Shape;1856;p42"/>
          <p:cNvSpPr txBox="1"/>
          <p:nvPr/>
        </p:nvSpPr>
        <p:spPr>
          <a:xfrm>
            <a:off x="4185301" y="3215825"/>
            <a:ext cx="3132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857" name="Google Shape;1857;p42"/>
          <p:cNvSpPr txBox="1"/>
          <p:nvPr/>
        </p:nvSpPr>
        <p:spPr>
          <a:xfrm>
            <a:off x="82850" y="4690600"/>
            <a:ext cx="39768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Cycle 1</a:t>
            </a:r>
            <a:endParaRPr/>
          </a:p>
        </p:txBody>
      </p:sp>
      <p:sp>
        <p:nvSpPr>
          <p:cNvPr id="1858" name="Google Shape;1858;p42"/>
          <p:cNvSpPr txBox="1"/>
          <p:nvPr/>
        </p:nvSpPr>
        <p:spPr>
          <a:xfrm>
            <a:off x="2376325" y="2539499"/>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859" name="Google Shape;1859;p42"/>
          <p:cNvSpPr txBox="1"/>
          <p:nvPr/>
        </p:nvSpPr>
        <p:spPr>
          <a:xfrm>
            <a:off x="2376325" y="2863896"/>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860" name="Google Shape;1860;p42"/>
          <p:cNvSpPr txBox="1"/>
          <p:nvPr/>
        </p:nvSpPr>
        <p:spPr>
          <a:xfrm>
            <a:off x="2376325" y="3169815"/>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1861" name="Google Shape;1861;p42"/>
          <p:cNvSpPr txBox="1"/>
          <p:nvPr/>
        </p:nvSpPr>
        <p:spPr>
          <a:xfrm>
            <a:off x="2376325" y="3624017"/>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862" name="Google Shape;1862;p42"/>
          <p:cNvSpPr txBox="1"/>
          <p:nvPr/>
        </p:nvSpPr>
        <p:spPr>
          <a:xfrm>
            <a:off x="2376325" y="3970086"/>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863" name="Google Shape;1863;p42"/>
          <p:cNvSpPr txBox="1"/>
          <p:nvPr/>
        </p:nvSpPr>
        <p:spPr>
          <a:xfrm>
            <a:off x="2376325" y="2233580"/>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ctrTitle"/>
          </p:nvPr>
        </p:nvSpPr>
        <p:spPr>
          <a:xfrm>
            <a:off x="457200" y="1467769"/>
            <a:ext cx="8013000" cy="110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96E"/>
              </a:buClr>
              <a:buSzPts val="4500"/>
              <a:buFont typeface="Ubuntu"/>
              <a:buNone/>
            </a:pPr>
            <a:r>
              <a:rPr lang="en"/>
              <a:t>Instruction Cycle</a:t>
            </a:r>
            <a:endParaRPr sz="3600"/>
          </a:p>
        </p:txBody>
      </p:sp>
      <p:sp>
        <p:nvSpPr>
          <p:cNvPr id="74" name="Google Shape;74;p16"/>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CSCI 2050U - Computer Architecture</a:t>
            </a:r>
            <a:endParaRPr>
              <a:solidFill>
                <a:srgbClr val="073763"/>
              </a:solidFill>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7" name="Shape 1867"/>
        <p:cNvGrpSpPr/>
        <p:nvPr/>
      </p:nvGrpSpPr>
      <p:grpSpPr>
        <a:xfrm>
          <a:off x="0" y="0"/>
          <a:ext cx="0" cy="0"/>
          <a:chOff x="0" y="0"/>
          <a:chExt cx="0" cy="0"/>
        </a:xfrm>
      </p:grpSpPr>
      <p:sp>
        <p:nvSpPr>
          <p:cNvPr id="1868" name="Google Shape;1868;p43"/>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Memory Store</a:t>
            </a:r>
            <a:endParaRPr>
              <a:solidFill>
                <a:srgbClr val="0B5394"/>
              </a:solidFill>
            </a:endParaRPr>
          </a:p>
        </p:txBody>
      </p:sp>
      <p:sp>
        <p:nvSpPr>
          <p:cNvPr id="1870" name="Google Shape;1870;p43"/>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In a RISC processor, memory stores are also usually limited, e.g.:</a:t>
            </a:r>
            <a:endParaRPr>
              <a:solidFill>
                <a:schemeClr val="dk1"/>
              </a:solidFill>
            </a:endParaRPr>
          </a:p>
          <a:p>
            <a:pPr indent="-317500" lvl="1" marL="914400" rtl="0" algn="l">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STORE B</a:t>
            </a:r>
            <a:endParaRPr>
              <a:solidFill>
                <a:schemeClr val="dk1"/>
              </a:solidFill>
              <a:latin typeface="Courier New"/>
              <a:ea typeface="Courier New"/>
              <a:cs typeface="Courier New"/>
              <a:sym typeface="Courier New"/>
            </a:endParaRPr>
          </a:p>
          <a:p>
            <a:pPr indent="-317500" lvl="2" marL="1371600" rtl="0" algn="l">
              <a:spcBef>
                <a:spcPts val="0"/>
              </a:spcBef>
              <a:spcAft>
                <a:spcPts val="0"/>
              </a:spcAft>
              <a:buClr>
                <a:schemeClr val="dk1"/>
              </a:buClr>
              <a:buSzPts val="1400"/>
              <a:buChar char="■"/>
            </a:pPr>
            <a:r>
              <a:rPr lang="en">
                <a:solidFill>
                  <a:schemeClr val="dk1"/>
                </a:solidFill>
              </a:rPr>
              <a:t>Store the value in A into the memory address found in B</a:t>
            </a:r>
            <a:endParaRPr>
              <a:solidFill>
                <a:schemeClr val="dk1"/>
              </a:solidFill>
              <a:latin typeface="Courier New"/>
              <a:ea typeface="Courier New"/>
              <a:cs typeface="Courier New"/>
              <a:sym typeface="Courier New"/>
            </a:endParaRPr>
          </a:p>
          <a:p>
            <a:pPr indent="0" lvl="0" marL="0" marR="0" rtl="0" algn="l">
              <a:lnSpc>
                <a:spcPct val="115000"/>
              </a:lnSpc>
              <a:spcBef>
                <a:spcPts val="1600"/>
              </a:spcBef>
              <a:spcAft>
                <a:spcPts val="1600"/>
              </a:spcAft>
              <a:buNone/>
            </a:pPr>
            <a:r>
              <a:t/>
            </a:r>
            <a:endParaRPr>
              <a:solidFill>
                <a:srgbClr val="000000"/>
              </a:solidFill>
            </a:endParaRPr>
          </a:p>
        </p:txBody>
      </p:sp>
      <p:cxnSp>
        <p:nvCxnSpPr>
          <p:cNvPr id="1871" name="Google Shape;1871;p43"/>
          <p:cNvCxnSpPr/>
          <p:nvPr/>
        </p:nvCxnSpPr>
        <p:spPr>
          <a:xfrm flipH="1" rot="10800000">
            <a:off x="4729121" y="4249766"/>
            <a:ext cx="376500" cy="626700"/>
          </a:xfrm>
          <a:prstGeom prst="straightConnector1">
            <a:avLst/>
          </a:prstGeom>
          <a:noFill/>
          <a:ln cap="flat" cmpd="sng" w="9525">
            <a:solidFill>
              <a:srgbClr val="000000"/>
            </a:solidFill>
            <a:prstDash val="solid"/>
            <a:round/>
            <a:headEnd len="med" w="med" type="none"/>
            <a:tailEnd len="med" w="med" type="none"/>
          </a:ln>
        </p:spPr>
      </p:cxnSp>
      <p:cxnSp>
        <p:nvCxnSpPr>
          <p:cNvPr id="1872" name="Google Shape;1872;p43"/>
          <p:cNvCxnSpPr/>
          <p:nvPr/>
        </p:nvCxnSpPr>
        <p:spPr>
          <a:xfrm>
            <a:off x="4657255" y="4249758"/>
            <a:ext cx="448200" cy="0"/>
          </a:xfrm>
          <a:prstGeom prst="straightConnector1">
            <a:avLst/>
          </a:prstGeom>
          <a:noFill/>
          <a:ln cap="flat" cmpd="sng" w="9525">
            <a:solidFill>
              <a:srgbClr val="000000"/>
            </a:solidFill>
            <a:prstDash val="solid"/>
            <a:round/>
            <a:headEnd len="med" w="med" type="none"/>
            <a:tailEnd len="med" w="med" type="none"/>
          </a:ln>
        </p:spPr>
      </p:cxnSp>
      <p:cxnSp>
        <p:nvCxnSpPr>
          <p:cNvPr id="1873" name="Google Shape;1873;p43"/>
          <p:cNvCxnSpPr/>
          <p:nvPr/>
        </p:nvCxnSpPr>
        <p:spPr>
          <a:xfrm>
            <a:off x="3565713" y="4249758"/>
            <a:ext cx="448200" cy="0"/>
          </a:xfrm>
          <a:prstGeom prst="straightConnector1">
            <a:avLst/>
          </a:prstGeom>
          <a:noFill/>
          <a:ln cap="flat" cmpd="sng" w="9525">
            <a:solidFill>
              <a:srgbClr val="000000"/>
            </a:solidFill>
            <a:prstDash val="solid"/>
            <a:round/>
            <a:headEnd len="med" w="med" type="none"/>
            <a:tailEnd len="med" w="med" type="none"/>
          </a:ln>
        </p:spPr>
      </p:cxnSp>
      <p:cxnSp>
        <p:nvCxnSpPr>
          <p:cNvPr id="1874" name="Google Shape;1874;p43"/>
          <p:cNvCxnSpPr/>
          <p:nvPr/>
        </p:nvCxnSpPr>
        <p:spPr>
          <a:xfrm rot="10800000">
            <a:off x="4013717" y="4249777"/>
            <a:ext cx="85800" cy="148500"/>
          </a:xfrm>
          <a:prstGeom prst="straightConnector1">
            <a:avLst/>
          </a:prstGeom>
          <a:noFill/>
          <a:ln cap="flat" cmpd="sng" w="9525">
            <a:solidFill>
              <a:srgbClr val="000000"/>
            </a:solidFill>
            <a:prstDash val="solid"/>
            <a:round/>
            <a:headEnd len="med" w="med" type="none"/>
            <a:tailEnd len="med" w="med" type="none"/>
          </a:ln>
        </p:spPr>
      </p:cxnSp>
      <p:cxnSp>
        <p:nvCxnSpPr>
          <p:cNvPr id="1875" name="Google Shape;1875;p43"/>
          <p:cNvCxnSpPr/>
          <p:nvPr/>
        </p:nvCxnSpPr>
        <p:spPr>
          <a:xfrm flipH="1" rot="10800000">
            <a:off x="4574899" y="4249777"/>
            <a:ext cx="85800" cy="148500"/>
          </a:xfrm>
          <a:prstGeom prst="straightConnector1">
            <a:avLst/>
          </a:prstGeom>
          <a:noFill/>
          <a:ln cap="flat" cmpd="sng" w="9525">
            <a:solidFill>
              <a:srgbClr val="000000"/>
            </a:solidFill>
            <a:prstDash val="solid"/>
            <a:round/>
            <a:headEnd len="med" w="med" type="none"/>
            <a:tailEnd len="med" w="med" type="none"/>
          </a:ln>
        </p:spPr>
      </p:cxnSp>
      <p:cxnSp>
        <p:nvCxnSpPr>
          <p:cNvPr id="1876" name="Google Shape;1876;p43"/>
          <p:cNvCxnSpPr/>
          <p:nvPr/>
        </p:nvCxnSpPr>
        <p:spPr>
          <a:xfrm rot="10800000">
            <a:off x="3565562" y="4249766"/>
            <a:ext cx="376500" cy="626700"/>
          </a:xfrm>
          <a:prstGeom prst="straightConnector1">
            <a:avLst/>
          </a:prstGeom>
          <a:noFill/>
          <a:ln cap="flat" cmpd="sng" w="9525">
            <a:solidFill>
              <a:srgbClr val="000000"/>
            </a:solidFill>
            <a:prstDash val="solid"/>
            <a:round/>
            <a:headEnd len="med" w="med" type="none"/>
            <a:tailEnd len="med" w="med" type="none"/>
          </a:ln>
        </p:spPr>
      </p:cxnSp>
      <p:cxnSp>
        <p:nvCxnSpPr>
          <p:cNvPr id="1877" name="Google Shape;1877;p43"/>
          <p:cNvCxnSpPr/>
          <p:nvPr/>
        </p:nvCxnSpPr>
        <p:spPr>
          <a:xfrm>
            <a:off x="3942062" y="4876466"/>
            <a:ext cx="785700" cy="3600"/>
          </a:xfrm>
          <a:prstGeom prst="straightConnector1">
            <a:avLst/>
          </a:prstGeom>
          <a:noFill/>
          <a:ln cap="flat" cmpd="sng" w="9525">
            <a:solidFill>
              <a:srgbClr val="000000"/>
            </a:solidFill>
            <a:prstDash val="solid"/>
            <a:round/>
            <a:headEnd len="med" w="med" type="none"/>
            <a:tailEnd len="med" w="med" type="none"/>
          </a:ln>
        </p:spPr>
      </p:cxnSp>
      <p:cxnSp>
        <p:nvCxnSpPr>
          <p:cNvPr id="1878" name="Google Shape;1878;p43"/>
          <p:cNvCxnSpPr/>
          <p:nvPr/>
        </p:nvCxnSpPr>
        <p:spPr>
          <a:xfrm rot="10800000">
            <a:off x="4100599" y="4395277"/>
            <a:ext cx="474300" cy="3000"/>
          </a:xfrm>
          <a:prstGeom prst="straightConnector1">
            <a:avLst/>
          </a:prstGeom>
          <a:noFill/>
          <a:ln cap="flat" cmpd="sng" w="9525">
            <a:solidFill>
              <a:srgbClr val="000000"/>
            </a:solidFill>
            <a:prstDash val="solid"/>
            <a:round/>
            <a:headEnd len="med" w="med" type="none"/>
            <a:tailEnd len="med" w="med" type="none"/>
          </a:ln>
        </p:spPr>
      </p:cxnSp>
      <p:sp>
        <p:nvSpPr>
          <p:cNvPr id="1879" name="Google Shape;1879;p43"/>
          <p:cNvSpPr txBox="1"/>
          <p:nvPr/>
        </p:nvSpPr>
        <p:spPr>
          <a:xfrm>
            <a:off x="4062833" y="4466721"/>
            <a:ext cx="556500" cy="2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ALU</a:t>
            </a:r>
            <a:endParaRPr/>
          </a:p>
        </p:txBody>
      </p:sp>
      <p:cxnSp>
        <p:nvCxnSpPr>
          <p:cNvPr id="1880" name="Google Shape;1880;p43"/>
          <p:cNvCxnSpPr/>
          <p:nvPr/>
        </p:nvCxnSpPr>
        <p:spPr>
          <a:xfrm>
            <a:off x="2814659" y="2210687"/>
            <a:ext cx="2400" cy="2818500"/>
          </a:xfrm>
          <a:prstGeom prst="straightConnector1">
            <a:avLst/>
          </a:prstGeom>
          <a:noFill/>
          <a:ln cap="flat" cmpd="sng" w="9525">
            <a:solidFill>
              <a:srgbClr val="000000"/>
            </a:solidFill>
            <a:prstDash val="solid"/>
            <a:round/>
            <a:headEnd len="med" w="med" type="none"/>
            <a:tailEnd len="med" w="med" type="none"/>
          </a:ln>
        </p:spPr>
      </p:cxnSp>
      <p:cxnSp>
        <p:nvCxnSpPr>
          <p:cNvPr id="1881" name="Google Shape;1881;p43"/>
          <p:cNvCxnSpPr/>
          <p:nvPr/>
        </p:nvCxnSpPr>
        <p:spPr>
          <a:xfrm rot="10800000">
            <a:off x="2813292" y="5028650"/>
            <a:ext cx="1523700" cy="6300"/>
          </a:xfrm>
          <a:prstGeom prst="straightConnector1">
            <a:avLst/>
          </a:prstGeom>
          <a:noFill/>
          <a:ln cap="flat" cmpd="sng" w="9525">
            <a:solidFill>
              <a:srgbClr val="000000"/>
            </a:solidFill>
            <a:prstDash val="solid"/>
            <a:round/>
            <a:headEnd len="med" w="med" type="none"/>
            <a:tailEnd len="med" w="med" type="none"/>
          </a:ln>
        </p:spPr>
      </p:cxnSp>
      <p:cxnSp>
        <p:nvCxnSpPr>
          <p:cNvPr id="1882" name="Google Shape;1882;p43"/>
          <p:cNvCxnSpPr/>
          <p:nvPr/>
        </p:nvCxnSpPr>
        <p:spPr>
          <a:xfrm rot="10800000">
            <a:off x="2893892" y="4942932"/>
            <a:ext cx="1442400" cy="6900"/>
          </a:xfrm>
          <a:prstGeom prst="straightConnector1">
            <a:avLst/>
          </a:prstGeom>
          <a:noFill/>
          <a:ln cap="flat" cmpd="sng" w="9525">
            <a:solidFill>
              <a:srgbClr val="000000"/>
            </a:solidFill>
            <a:prstDash val="solid"/>
            <a:round/>
            <a:headEnd len="med" w="med" type="none"/>
            <a:tailEnd len="med" w="med" type="none"/>
          </a:ln>
        </p:spPr>
      </p:cxnSp>
      <p:cxnSp>
        <p:nvCxnSpPr>
          <p:cNvPr id="1883" name="Google Shape;1883;p43"/>
          <p:cNvCxnSpPr/>
          <p:nvPr/>
        </p:nvCxnSpPr>
        <p:spPr>
          <a:xfrm>
            <a:off x="2897271" y="2310541"/>
            <a:ext cx="300" cy="2631900"/>
          </a:xfrm>
          <a:prstGeom prst="straightConnector1">
            <a:avLst/>
          </a:prstGeom>
          <a:noFill/>
          <a:ln cap="flat" cmpd="sng" w="9525">
            <a:solidFill>
              <a:srgbClr val="000000"/>
            </a:solidFill>
            <a:prstDash val="solid"/>
            <a:round/>
            <a:headEnd len="med" w="med" type="none"/>
            <a:tailEnd len="med" w="med" type="none"/>
          </a:ln>
        </p:spPr>
      </p:cxnSp>
      <p:cxnSp>
        <p:nvCxnSpPr>
          <p:cNvPr id="1884" name="Google Shape;1884;p43"/>
          <p:cNvCxnSpPr/>
          <p:nvPr/>
        </p:nvCxnSpPr>
        <p:spPr>
          <a:xfrm flipH="1">
            <a:off x="2895746" y="4407420"/>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885" name="Google Shape;1885;p43"/>
          <p:cNvCxnSpPr/>
          <p:nvPr/>
        </p:nvCxnSpPr>
        <p:spPr>
          <a:xfrm flipH="1">
            <a:off x="2899573" y="2511388"/>
            <a:ext cx="740400" cy="3300"/>
          </a:xfrm>
          <a:prstGeom prst="straightConnector1">
            <a:avLst/>
          </a:prstGeom>
          <a:noFill/>
          <a:ln cap="flat" cmpd="sng" w="9525">
            <a:solidFill>
              <a:srgbClr val="000000"/>
            </a:solidFill>
            <a:prstDash val="solid"/>
            <a:round/>
            <a:headEnd len="med" w="med" type="none"/>
            <a:tailEnd len="med" w="med" type="none"/>
          </a:ln>
        </p:spPr>
      </p:cxnSp>
      <p:cxnSp>
        <p:nvCxnSpPr>
          <p:cNvPr id="1886" name="Google Shape;1886;p43"/>
          <p:cNvCxnSpPr/>
          <p:nvPr/>
        </p:nvCxnSpPr>
        <p:spPr>
          <a:xfrm flipH="1">
            <a:off x="2896602" y="261282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887" name="Google Shape;1887;p43"/>
          <p:cNvCxnSpPr/>
          <p:nvPr/>
        </p:nvCxnSpPr>
        <p:spPr>
          <a:xfrm>
            <a:off x="5849978" y="2210687"/>
            <a:ext cx="300" cy="2818500"/>
          </a:xfrm>
          <a:prstGeom prst="straightConnector1">
            <a:avLst/>
          </a:prstGeom>
          <a:noFill/>
          <a:ln cap="flat" cmpd="sng" w="9525">
            <a:solidFill>
              <a:srgbClr val="000000"/>
            </a:solidFill>
            <a:prstDash val="solid"/>
            <a:round/>
            <a:headEnd len="med" w="med" type="none"/>
            <a:tailEnd len="med" w="med" type="none"/>
          </a:ln>
        </p:spPr>
      </p:cxnSp>
      <p:cxnSp>
        <p:nvCxnSpPr>
          <p:cNvPr id="1888" name="Google Shape;1888;p43"/>
          <p:cNvCxnSpPr/>
          <p:nvPr/>
        </p:nvCxnSpPr>
        <p:spPr>
          <a:xfrm flipH="1" rot="10800000">
            <a:off x="4330387" y="5028650"/>
            <a:ext cx="1523700" cy="6300"/>
          </a:xfrm>
          <a:prstGeom prst="straightConnector1">
            <a:avLst/>
          </a:prstGeom>
          <a:noFill/>
          <a:ln cap="flat" cmpd="sng" w="9525">
            <a:solidFill>
              <a:srgbClr val="000000"/>
            </a:solidFill>
            <a:prstDash val="solid"/>
            <a:round/>
            <a:headEnd len="med" w="med" type="none"/>
            <a:tailEnd len="med" w="med" type="none"/>
          </a:ln>
        </p:spPr>
      </p:cxnSp>
      <p:cxnSp>
        <p:nvCxnSpPr>
          <p:cNvPr id="1889" name="Google Shape;1889;p43"/>
          <p:cNvCxnSpPr/>
          <p:nvPr/>
        </p:nvCxnSpPr>
        <p:spPr>
          <a:xfrm flipH="1" rot="10800000">
            <a:off x="4331087" y="4942932"/>
            <a:ext cx="1442400" cy="6900"/>
          </a:xfrm>
          <a:prstGeom prst="straightConnector1">
            <a:avLst/>
          </a:prstGeom>
          <a:noFill/>
          <a:ln cap="flat" cmpd="sng" w="9525">
            <a:solidFill>
              <a:srgbClr val="000000"/>
            </a:solidFill>
            <a:prstDash val="solid"/>
            <a:round/>
            <a:headEnd len="med" w="med" type="none"/>
            <a:tailEnd len="med" w="med" type="none"/>
          </a:ln>
        </p:spPr>
      </p:cxnSp>
      <p:cxnSp>
        <p:nvCxnSpPr>
          <p:cNvPr id="1890" name="Google Shape;1890;p43"/>
          <p:cNvCxnSpPr/>
          <p:nvPr/>
        </p:nvCxnSpPr>
        <p:spPr>
          <a:xfrm>
            <a:off x="5765175" y="2310541"/>
            <a:ext cx="4800" cy="2631900"/>
          </a:xfrm>
          <a:prstGeom prst="straightConnector1">
            <a:avLst/>
          </a:prstGeom>
          <a:noFill/>
          <a:ln cap="flat" cmpd="sng" w="9525">
            <a:solidFill>
              <a:srgbClr val="000000"/>
            </a:solidFill>
            <a:prstDash val="solid"/>
            <a:round/>
            <a:headEnd len="med" w="med" type="none"/>
            <a:tailEnd len="med" w="med" type="none"/>
          </a:ln>
        </p:spPr>
      </p:cxnSp>
      <p:cxnSp>
        <p:nvCxnSpPr>
          <p:cNvPr id="1891" name="Google Shape;1891;p43"/>
          <p:cNvCxnSpPr/>
          <p:nvPr/>
        </p:nvCxnSpPr>
        <p:spPr>
          <a:xfrm>
            <a:off x="4946333" y="4407420"/>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892" name="Google Shape;1892;p43"/>
          <p:cNvCxnSpPr/>
          <p:nvPr/>
        </p:nvCxnSpPr>
        <p:spPr>
          <a:xfrm>
            <a:off x="5027406" y="2511388"/>
            <a:ext cx="739800" cy="3300"/>
          </a:xfrm>
          <a:prstGeom prst="straightConnector1">
            <a:avLst/>
          </a:prstGeom>
          <a:noFill/>
          <a:ln cap="flat" cmpd="sng" w="9525">
            <a:solidFill>
              <a:srgbClr val="000000"/>
            </a:solidFill>
            <a:prstDash val="solid"/>
            <a:round/>
            <a:headEnd len="med" w="med" type="none"/>
            <a:tailEnd len="med" w="med" type="none"/>
          </a:ln>
        </p:spPr>
      </p:cxnSp>
      <p:cxnSp>
        <p:nvCxnSpPr>
          <p:cNvPr id="1893" name="Google Shape;1893;p43"/>
          <p:cNvCxnSpPr/>
          <p:nvPr/>
        </p:nvCxnSpPr>
        <p:spPr>
          <a:xfrm>
            <a:off x="4945477" y="261282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894" name="Google Shape;1894;p43"/>
          <p:cNvCxnSpPr/>
          <p:nvPr/>
        </p:nvCxnSpPr>
        <p:spPr>
          <a:xfrm>
            <a:off x="5382607" y="2692521"/>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895" name="Google Shape;1895;p43"/>
          <p:cNvCxnSpPr/>
          <p:nvPr/>
        </p:nvCxnSpPr>
        <p:spPr>
          <a:xfrm flipH="1" rot="10800000">
            <a:off x="5382560" y="2634362"/>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896" name="Google Shape;1896;p43"/>
          <p:cNvCxnSpPr/>
          <p:nvPr/>
        </p:nvCxnSpPr>
        <p:spPr>
          <a:xfrm>
            <a:off x="5382607" y="3037096"/>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897" name="Google Shape;1897;p43"/>
          <p:cNvCxnSpPr/>
          <p:nvPr/>
        </p:nvCxnSpPr>
        <p:spPr>
          <a:xfrm flipH="1" rot="10800000">
            <a:off x="5382560" y="2978938"/>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898" name="Google Shape;1898;p43"/>
          <p:cNvCxnSpPr/>
          <p:nvPr/>
        </p:nvCxnSpPr>
        <p:spPr>
          <a:xfrm>
            <a:off x="5382607" y="334238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899" name="Google Shape;1899;p43"/>
          <p:cNvCxnSpPr/>
          <p:nvPr/>
        </p:nvCxnSpPr>
        <p:spPr>
          <a:xfrm flipH="1" rot="10800000">
            <a:off x="5382560" y="3284223"/>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900" name="Google Shape;1900;p43"/>
          <p:cNvCxnSpPr/>
          <p:nvPr/>
        </p:nvCxnSpPr>
        <p:spPr>
          <a:xfrm>
            <a:off x="5382607" y="3797004"/>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901" name="Google Shape;1901;p43"/>
          <p:cNvCxnSpPr/>
          <p:nvPr/>
        </p:nvCxnSpPr>
        <p:spPr>
          <a:xfrm flipH="1" rot="10800000">
            <a:off x="5382560" y="3738846"/>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902" name="Google Shape;1902;p43"/>
          <p:cNvCxnSpPr/>
          <p:nvPr/>
        </p:nvCxnSpPr>
        <p:spPr>
          <a:xfrm>
            <a:off x="5382607" y="415021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903" name="Google Shape;1903;p43"/>
          <p:cNvCxnSpPr/>
          <p:nvPr/>
        </p:nvCxnSpPr>
        <p:spPr>
          <a:xfrm flipH="1" rot="10800000">
            <a:off x="5382560" y="4092054"/>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904" name="Google Shape;1904;p43"/>
          <p:cNvCxnSpPr/>
          <p:nvPr/>
        </p:nvCxnSpPr>
        <p:spPr>
          <a:xfrm>
            <a:off x="5382607" y="4497986"/>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905" name="Google Shape;1905;p43"/>
          <p:cNvCxnSpPr/>
          <p:nvPr/>
        </p:nvCxnSpPr>
        <p:spPr>
          <a:xfrm flipH="1" rot="10800000">
            <a:off x="5382560" y="4439828"/>
            <a:ext cx="1500" cy="58200"/>
          </a:xfrm>
          <a:prstGeom prst="straightConnector1">
            <a:avLst/>
          </a:prstGeom>
          <a:noFill/>
          <a:ln cap="flat" cmpd="sng" w="9525">
            <a:solidFill>
              <a:srgbClr val="000000"/>
            </a:solidFill>
            <a:prstDash val="solid"/>
            <a:round/>
            <a:headEnd len="med" w="med" type="none"/>
            <a:tailEnd len="med" w="med" type="none"/>
          </a:ln>
        </p:spPr>
      </p:cxnSp>
      <p:cxnSp>
        <p:nvCxnSpPr>
          <p:cNvPr id="1906" name="Google Shape;1906;p43"/>
          <p:cNvCxnSpPr/>
          <p:nvPr/>
        </p:nvCxnSpPr>
        <p:spPr>
          <a:xfrm flipH="1">
            <a:off x="2895627" y="4309888"/>
            <a:ext cx="770700" cy="600"/>
          </a:xfrm>
          <a:prstGeom prst="straightConnector1">
            <a:avLst/>
          </a:prstGeom>
          <a:noFill/>
          <a:ln cap="flat" cmpd="sng" w="9525">
            <a:solidFill>
              <a:srgbClr val="000000"/>
            </a:solidFill>
            <a:prstDash val="solid"/>
            <a:round/>
            <a:headEnd len="med" w="med" type="none"/>
            <a:tailEnd len="med" w="med" type="none"/>
          </a:ln>
        </p:spPr>
      </p:cxnSp>
      <p:sp>
        <p:nvSpPr>
          <p:cNvPr id="1907" name="Google Shape;1907;p43"/>
          <p:cNvSpPr/>
          <p:nvPr/>
        </p:nvSpPr>
        <p:spPr>
          <a:xfrm rot="3537107">
            <a:off x="3556372" y="4378194"/>
            <a:ext cx="314100" cy="76716"/>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3"/>
          <p:cNvSpPr/>
          <p:nvPr/>
        </p:nvSpPr>
        <p:spPr>
          <a:xfrm rot="-10272">
            <a:off x="2847565" y="4315332"/>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3"/>
          <p:cNvSpPr/>
          <p:nvPr/>
        </p:nvSpPr>
        <p:spPr>
          <a:xfrm rot="-10272">
            <a:off x="5525092" y="4313521"/>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0" name="Google Shape;1910;p43"/>
          <p:cNvCxnSpPr/>
          <p:nvPr/>
        </p:nvCxnSpPr>
        <p:spPr>
          <a:xfrm>
            <a:off x="5019961" y="4306256"/>
            <a:ext cx="751800" cy="4200"/>
          </a:xfrm>
          <a:prstGeom prst="straightConnector1">
            <a:avLst/>
          </a:prstGeom>
          <a:noFill/>
          <a:ln cap="flat" cmpd="sng" w="9525">
            <a:solidFill>
              <a:srgbClr val="000000"/>
            </a:solidFill>
            <a:prstDash val="solid"/>
            <a:round/>
            <a:headEnd len="med" w="med" type="none"/>
            <a:tailEnd len="med" w="med" type="none"/>
          </a:ln>
        </p:spPr>
      </p:cxnSp>
      <p:sp>
        <p:nvSpPr>
          <p:cNvPr id="1911" name="Google Shape;1911;p43"/>
          <p:cNvSpPr/>
          <p:nvPr/>
        </p:nvSpPr>
        <p:spPr>
          <a:xfrm flipH="1" rot="-3528088">
            <a:off x="4806546" y="4378771"/>
            <a:ext cx="313896" cy="71476"/>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2" name="Google Shape;1912;p43"/>
          <p:cNvCxnSpPr/>
          <p:nvPr/>
        </p:nvCxnSpPr>
        <p:spPr>
          <a:xfrm flipH="1">
            <a:off x="2895746" y="4074137"/>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913" name="Google Shape;1913;p43"/>
          <p:cNvCxnSpPr/>
          <p:nvPr/>
        </p:nvCxnSpPr>
        <p:spPr>
          <a:xfrm flipH="1">
            <a:off x="2895627" y="3976604"/>
            <a:ext cx="770700" cy="600"/>
          </a:xfrm>
          <a:prstGeom prst="straightConnector1">
            <a:avLst/>
          </a:prstGeom>
          <a:noFill/>
          <a:ln cap="flat" cmpd="sng" w="9525">
            <a:solidFill>
              <a:srgbClr val="000000"/>
            </a:solidFill>
            <a:prstDash val="solid"/>
            <a:round/>
            <a:headEnd len="med" w="med" type="none"/>
            <a:tailEnd len="med" w="med" type="none"/>
          </a:ln>
        </p:spPr>
      </p:cxnSp>
      <p:sp>
        <p:nvSpPr>
          <p:cNvPr id="1914" name="Google Shape;1914;p43"/>
          <p:cNvSpPr/>
          <p:nvPr/>
        </p:nvSpPr>
        <p:spPr>
          <a:xfrm rot="-10272">
            <a:off x="2847565" y="3982048"/>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5" name="Google Shape;1915;p43"/>
          <p:cNvCxnSpPr/>
          <p:nvPr/>
        </p:nvCxnSpPr>
        <p:spPr>
          <a:xfrm flipH="1">
            <a:off x="2895746" y="3719117"/>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916" name="Google Shape;1916;p43"/>
          <p:cNvCxnSpPr/>
          <p:nvPr/>
        </p:nvCxnSpPr>
        <p:spPr>
          <a:xfrm flipH="1">
            <a:off x="2895627" y="3621585"/>
            <a:ext cx="770700" cy="600"/>
          </a:xfrm>
          <a:prstGeom prst="straightConnector1">
            <a:avLst/>
          </a:prstGeom>
          <a:noFill/>
          <a:ln cap="flat" cmpd="sng" w="9525">
            <a:solidFill>
              <a:srgbClr val="000000"/>
            </a:solidFill>
            <a:prstDash val="solid"/>
            <a:round/>
            <a:headEnd len="med" w="med" type="none"/>
            <a:tailEnd len="med" w="med" type="none"/>
          </a:ln>
        </p:spPr>
      </p:cxnSp>
      <p:sp>
        <p:nvSpPr>
          <p:cNvPr id="1917" name="Google Shape;1917;p43"/>
          <p:cNvSpPr/>
          <p:nvPr/>
        </p:nvSpPr>
        <p:spPr>
          <a:xfrm rot="-10272">
            <a:off x="2847565" y="3627029"/>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8" name="Google Shape;1918;p43"/>
          <p:cNvCxnSpPr/>
          <p:nvPr/>
        </p:nvCxnSpPr>
        <p:spPr>
          <a:xfrm flipH="1">
            <a:off x="2895746" y="326087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919" name="Google Shape;1919;p43"/>
          <p:cNvCxnSpPr/>
          <p:nvPr/>
        </p:nvCxnSpPr>
        <p:spPr>
          <a:xfrm flipH="1">
            <a:off x="2895627" y="3163340"/>
            <a:ext cx="770700" cy="600"/>
          </a:xfrm>
          <a:prstGeom prst="straightConnector1">
            <a:avLst/>
          </a:prstGeom>
          <a:noFill/>
          <a:ln cap="flat" cmpd="sng" w="9525">
            <a:solidFill>
              <a:srgbClr val="000000"/>
            </a:solidFill>
            <a:prstDash val="solid"/>
            <a:round/>
            <a:headEnd len="med" w="med" type="none"/>
            <a:tailEnd len="med" w="med" type="none"/>
          </a:ln>
        </p:spPr>
      </p:cxnSp>
      <p:sp>
        <p:nvSpPr>
          <p:cNvPr id="1920" name="Google Shape;1920;p43"/>
          <p:cNvSpPr/>
          <p:nvPr/>
        </p:nvSpPr>
        <p:spPr>
          <a:xfrm rot="-10272">
            <a:off x="2847565" y="3168784"/>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1" name="Google Shape;1921;p43"/>
          <p:cNvCxnSpPr/>
          <p:nvPr/>
        </p:nvCxnSpPr>
        <p:spPr>
          <a:xfrm flipH="1">
            <a:off x="2895746" y="2955587"/>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922" name="Google Shape;1922;p43"/>
          <p:cNvCxnSpPr/>
          <p:nvPr/>
        </p:nvCxnSpPr>
        <p:spPr>
          <a:xfrm flipH="1">
            <a:off x="2895627" y="2858055"/>
            <a:ext cx="770700" cy="600"/>
          </a:xfrm>
          <a:prstGeom prst="straightConnector1">
            <a:avLst/>
          </a:prstGeom>
          <a:noFill/>
          <a:ln cap="flat" cmpd="sng" w="9525">
            <a:solidFill>
              <a:srgbClr val="000000"/>
            </a:solidFill>
            <a:prstDash val="solid"/>
            <a:round/>
            <a:headEnd len="med" w="med" type="none"/>
            <a:tailEnd len="med" w="med" type="none"/>
          </a:ln>
        </p:spPr>
      </p:cxnSp>
      <p:sp>
        <p:nvSpPr>
          <p:cNvPr id="1923" name="Google Shape;1923;p43"/>
          <p:cNvSpPr/>
          <p:nvPr/>
        </p:nvSpPr>
        <p:spPr>
          <a:xfrm rot="-10272">
            <a:off x="2847565" y="2863498"/>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4" name="Google Shape;1924;p43"/>
          <p:cNvCxnSpPr/>
          <p:nvPr/>
        </p:nvCxnSpPr>
        <p:spPr>
          <a:xfrm>
            <a:off x="4946333" y="4059646"/>
            <a:ext cx="825300" cy="4200"/>
          </a:xfrm>
          <a:prstGeom prst="straightConnector1">
            <a:avLst/>
          </a:prstGeom>
          <a:noFill/>
          <a:ln cap="flat" cmpd="sng" w="9525">
            <a:solidFill>
              <a:srgbClr val="000000"/>
            </a:solidFill>
            <a:prstDash val="solid"/>
            <a:round/>
            <a:headEnd len="med" w="med" type="none"/>
            <a:tailEnd len="med" w="med" type="none"/>
          </a:ln>
        </p:spPr>
      </p:cxnSp>
      <p:sp>
        <p:nvSpPr>
          <p:cNvPr id="1925" name="Google Shape;1925;p43"/>
          <p:cNvSpPr/>
          <p:nvPr/>
        </p:nvSpPr>
        <p:spPr>
          <a:xfrm rot="-10272">
            <a:off x="5525092" y="3965746"/>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6" name="Google Shape;1926;p43"/>
          <p:cNvCxnSpPr/>
          <p:nvPr/>
        </p:nvCxnSpPr>
        <p:spPr>
          <a:xfrm>
            <a:off x="5019961" y="3958482"/>
            <a:ext cx="751800" cy="4200"/>
          </a:xfrm>
          <a:prstGeom prst="straightConnector1">
            <a:avLst/>
          </a:prstGeom>
          <a:noFill/>
          <a:ln cap="flat" cmpd="sng" w="9525">
            <a:solidFill>
              <a:srgbClr val="000000"/>
            </a:solidFill>
            <a:prstDash val="solid"/>
            <a:round/>
            <a:headEnd len="med" w="med" type="none"/>
            <a:tailEnd len="med" w="med" type="none"/>
          </a:ln>
        </p:spPr>
      </p:cxnSp>
      <p:cxnSp>
        <p:nvCxnSpPr>
          <p:cNvPr id="1927" name="Google Shape;1927;p43"/>
          <p:cNvCxnSpPr/>
          <p:nvPr/>
        </p:nvCxnSpPr>
        <p:spPr>
          <a:xfrm>
            <a:off x="4946333" y="3711872"/>
            <a:ext cx="825300" cy="4200"/>
          </a:xfrm>
          <a:prstGeom prst="straightConnector1">
            <a:avLst/>
          </a:prstGeom>
          <a:noFill/>
          <a:ln cap="flat" cmpd="sng" w="9525">
            <a:solidFill>
              <a:srgbClr val="000000"/>
            </a:solidFill>
            <a:prstDash val="solid"/>
            <a:round/>
            <a:headEnd len="med" w="med" type="none"/>
            <a:tailEnd len="med" w="med" type="none"/>
          </a:ln>
        </p:spPr>
      </p:cxnSp>
      <p:sp>
        <p:nvSpPr>
          <p:cNvPr id="1928" name="Google Shape;1928;p43"/>
          <p:cNvSpPr/>
          <p:nvPr/>
        </p:nvSpPr>
        <p:spPr>
          <a:xfrm rot="-10272">
            <a:off x="5525092" y="3617972"/>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9" name="Google Shape;1929;p43"/>
          <p:cNvCxnSpPr/>
          <p:nvPr/>
        </p:nvCxnSpPr>
        <p:spPr>
          <a:xfrm>
            <a:off x="5019961" y="3610707"/>
            <a:ext cx="751800" cy="4200"/>
          </a:xfrm>
          <a:prstGeom prst="straightConnector1">
            <a:avLst/>
          </a:prstGeom>
          <a:noFill/>
          <a:ln cap="flat" cmpd="sng" w="9525">
            <a:solidFill>
              <a:srgbClr val="000000"/>
            </a:solidFill>
            <a:prstDash val="solid"/>
            <a:round/>
            <a:headEnd len="med" w="med" type="none"/>
            <a:tailEnd len="med" w="med" type="none"/>
          </a:ln>
        </p:spPr>
      </p:cxnSp>
      <p:cxnSp>
        <p:nvCxnSpPr>
          <p:cNvPr id="1930" name="Google Shape;1930;p43"/>
          <p:cNvCxnSpPr/>
          <p:nvPr/>
        </p:nvCxnSpPr>
        <p:spPr>
          <a:xfrm>
            <a:off x="4946333" y="3253627"/>
            <a:ext cx="825300" cy="4200"/>
          </a:xfrm>
          <a:prstGeom prst="straightConnector1">
            <a:avLst/>
          </a:prstGeom>
          <a:noFill/>
          <a:ln cap="flat" cmpd="sng" w="9525">
            <a:solidFill>
              <a:srgbClr val="000000"/>
            </a:solidFill>
            <a:prstDash val="solid"/>
            <a:round/>
            <a:headEnd len="med" w="med" type="none"/>
            <a:tailEnd len="med" w="med" type="none"/>
          </a:ln>
        </p:spPr>
      </p:cxnSp>
      <p:sp>
        <p:nvSpPr>
          <p:cNvPr id="1931" name="Google Shape;1931;p43"/>
          <p:cNvSpPr/>
          <p:nvPr/>
        </p:nvSpPr>
        <p:spPr>
          <a:xfrm rot="-10272">
            <a:off x="5525092" y="3159727"/>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2" name="Google Shape;1932;p43"/>
          <p:cNvCxnSpPr/>
          <p:nvPr/>
        </p:nvCxnSpPr>
        <p:spPr>
          <a:xfrm>
            <a:off x="5019961" y="3152463"/>
            <a:ext cx="751800" cy="4200"/>
          </a:xfrm>
          <a:prstGeom prst="straightConnector1">
            <a:avLst/>
          </a:prstGeom>
          <a:noFill/>
          <a:ln cap="flat" cmpd="sng" w="9525">
            <a:solidFill>
              <a:srgbClr val="000000"/>
            </a:solidFill>
            <a:prstDash val="solid"/>
            <a:round/>
            <a:headEnd len="med" w="med" type="none"/>
            <a:tailEnd len="med" w="med" type="none"/>
          </a:ln>
        </p:spPr>
      </p:cxnSp>
      <p:cxnSp>
        <p:nvCxnSpPr>
          <p:cNvPr id="1933" name="Google Shape;1933;p43"/>
          <p:cNvCxnSpPr/>
          <p:nvPr/>
        </p:nvCxnSpPr>
        <p:spPr>
          <a:xfrm>
            <a:off x="4946333" y="2948342"/>
            <a:ext cx="825300" cy="4200"/>
          </a:xfrm>
          <a:prstGeom prst="straightConnector1">
            <a:avLst/>
          </a:prstGeom>
          <a:noFill/>
          <a:ln cap="flat" cmpd="sng" w="9525">
            <a:solidFill>
              <a:srgbClr val="000000"/>
            </a:solidFill>
            <a:prstDash val="solid"/>
            <a:round/>
            <a:headEnd len="med" w="med" type="none"/>
            <a:tailEnd len="med" w="med" type="none"/>
          </a:ln>
        </p:spPr>
      </p:cxnSp>
      <p:sp>
        <p:nvSpPr>
          <p:cNvPr id="1934" name="Google Shape;1934;p43"/>
          <p:cNvSpPr/>
          <p:nvPr/>
        </p:nvSpPr>
        <p:spPr>
          <a:xfrm rot="-10272">
            <a:off x="5525092" y="2854442"/>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5" name="Google Shape;1935;p43"/>
          <p:cNvCxnSpPr/>
          <p:nvPr/>
        </p:nvCxnSpPr>
        <p:spPr>
          <a:xfrm>
            <a:off x="5019961" y="2847177"/>
            <a:ext cx="751800" cy="4200"/>
          </a:xfrm>
          <a:prstGeom prst="straightConnector1">
            <a:avLst/>
          </a:prstGeom>
          <a:noFill/>
          <a:ln cap="flat" cmpd="sng" w="9525">
            <a:solidFill>
              <a:srgbClr val="000000"/>
            </a:solidFill>
            <a:prstDash val="solid"/>
            <a:round/>
            <a:headEnd len="med" w="med" type="none"/>
            <a:tailEnd len="med" w="med" type="none"/>
          </a:ln>
        </p:spPr>
      </p:cxnSp>
      <p:sp>
        <p:nvSpPr>
          <p:cNvPr id="1936" name="Google Shape;1936;p43"/>
          <p:cNvSpPr/>
          <p:nvPr/>
        </p:nvSpPr>
        <p:spPr>
          <a:xfrm>
            <a:off x="3556961" y="2764727"/>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a:t>
            </a:r>
            <a:endParaRPr sz="1000"/>
          </a:p>
        </p:txBody>
      </p:sp>
      <p:sp>
        <p:nvSpPr>
          <p:cNvPr id="1937" name="Google Shape;1937;p43"/>
          <p:cNvSpPr/>
          <p:nvPr/>
        </p:nvSpPr>
        <p:spPr>
          <a:xfrm>
            <a:off x="3556961" y="3070013"/>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MBR</a:t>
            </a:r>
            <a:endParaRPr sz="1000"/>
          </a:p>
        </p:txBody>
      </p:sp>
      <p:sp>
        <p:nvSpPr>
          <p:cNvPr id="1938" name="Google Shape;1938;p43"/>
          <p:cNvSpPr/>
          <p:nvPr/>
        </p:nvSpPr>
        <p:spPr>
          <a:xfrm>
            <a:off x="3556961" y="3528257"/>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sz="1000"/>
          </a:p>
        </p:txBody>
      </p:sp>
      <p:sp>
        <p:nvSpPr>
          <p:cNvPr id="1939" name="Google Shape;1939;p43"/>
          <p:cNvSpPr/>
          <p:nvPr/>
        </p:nvSpPr>
        <p:spPr>
          <a:xfrm>
            <a:off x="3556961" y="3876032"/>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sz="1000"/>
          </a:p>
        </p:txBody>
      </p:sp>
      <p:sp>
        <p:nvSpPr>
          <p:cNvPr id="1940" name="Google Shape;1940;p43"/>
          <p:cNvSpPr/>
          <p:nvPr/>
        </p:nvSpPr>
        <p:spPr>
          <a:xfrm>
            <a:off x="3556961" y="2450944"/>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IR</a:t>
            </a:r>
            <a:endParaRPr sz="1000"/>
          </a:p>
        </p:txBody>
      </p:sp>
      <p:cxnSp>
        <p:nvCxnSpPr>
          <p:cNvPr id="1941" name="Google Shape;1941;p43"/>
          <p:cNvCxnSpPr/>
          <p:nvPr/>
        </p:nvCxnSpPr>
        <p:spPr>
          <a:xfrm>
            <a:off x="4918687" y="4160280"/>
            <a:ext cx="1800" cy="92700"/>
          </a:xfrm>
          <a:prstGeom prst="straightConnector1">
            <a:avLst/>
          </a:prstGeom>
          <a:noFill/>
          <a:ln cap="flat" cmpd="sng" w="9525">
            <a:solidFill>
              <a:srgbClr val="000000"/>
            </a:solidFill>
            <a:prstDash val="solid"/>
            <a:round/>
            <a:headEnd len="med" w="med" type="none"/>
            <a:tailEnd len="med" w="med" type="none"/>
          </a:ln>
        </p:spPr>
      </p:cxnSp>
      <p:cxnSp>
        <p:nvCxnSpPr>
          <p:cNvPr id="1942" name="Google Shape;1942;p43"/>
          <p:cNvCxnSpPr/>
          <p:nvPr/>
        </p:nvCxnSpPr>
        <p:spPr>
          <a:xfrm>
            <a:off x="4833143" y="4160280"/>
            <a:ext cx="1800" cy="92700"/>
          </a:xfrm>
          <a:prstGeom prst="straightConnector1">
            <a:avLst/>
          </a:prstGeom>
          <a:noFill/>
          <a:ln cap="flat" cmpd="sng" w="9525">
            <a:solidFill>
              <a:srgbClr val="000000"/>
            </a:solidFill>
            <a:prstDash val="solid"/>
            <a:round/>
            <a:headEnd len="med" w="med" type="none"/>
            <a:tailEnd len="med" w="med" type="none"/>
          </a:ln>
        </p:spPr>
      </p:cxnSp>
      <p:sp>
        <p:nvSpPr>
          <p:cNvPr id="1943" name="Google Shape;1943;p43"/>
          <p:cNvSpPr/>
          <p:nvPr/>
        </p:nvSpPr>
        <p:spPr>
          <a:xfrm>
            <a:off x="5232249" y="2830688"/>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944" name="Google Shape;1944;p43"/>
          <p:cNvSpPr/>
          <p:nvPr/>
        </p:nvSpPr>
        <p:spPr>
          <a:xfrm>
            <a:off x="5232249" y="3122310"/>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945" name="Google Shape;1945;p43"/>
          <p:cNvSpPr/>
          <p:nvPr/>
        </p:nvSpPr>
        <p:spPr>
          <a:xfrm>
            <a:off x="5232249" y="3594214"/>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946" name="Google Shape;1946;p43"/>
          <p:cNvSpPr/>
          <p:nvPr/>
        </p:nvSpPr>
        <p:spPr>
          <a:xfrm>
            <a:off x="5232248" y="3941997"/>
            <a:ext cx="3765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947" name="Google Shape;1947;p43"/>
          <p:cNvSpPr/>
          <p:nvPr/>
        </p:nvSpPr>
        <p:spPr>
          <a:xfrm>
            <a:off x="5232248" y="4289780"/>
            <a:ext cx="3765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948" name="Google Shape;1948;p43"/>
          <p:cNvSpPr txBox="1"/>
          <p:nvPr/>
        </p:nvSpPr>
        <p:spPr>
          <a:xfrm>
            <a:off x="3504088" y="2557977"/>
            <a:ext cx="3012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949" name="Google Shape;1949;p43"/>
          <p:cNvSpPr txBox="1"/>
          <p:nvPr/>
        </p:nvSpPr>
        <p:spPr>
          <a:xfrm>
            <a:off x="3504103" y="2843175"/>
            <a:ext cx="3354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950" name="Google Shape;1950;p43"/>
          <p:cNvSpPr txBox="1"/>
          <p:nvPr/>
        </p:nvSpPr>
        <p:spPr>
          <a:xfrm>
            <a:off x="3504103" y="3148467"/>
            <a:ext cx="3354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951" name="Google Shape;1951;p43"/>
          <p:cNvSpPr txBox="1"/>
          <p:nvPr/>
        </p:nvSpPr>
        <p:spPr>
          <a:xfrm>
            <a:off x="3504104" y="3606718"/>
            <a:ext cx="3354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sp>
        <p:nvSpPr>
          <p:cNvPr id="1952" name="Google Shape;1952;p43"/>
          <p:cNvSpPr txBox="1"/>
          <p:nvPr/>
        </p:nvSpPr>
        <p:spPr>
          <a:xfrm>
            <a:off x="3504103" y="3954476"/>
            <a:ext cx="3354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cxnSp>
        <p:nvCxnSpPr>
          <p:cNvPr id="1953" name="Google Shape;1953;p43"/>
          <p:cNvCxnSpPr/>
          <p:nvPr/>
        </p:nvCxnSpPr>
        <p:spPr>
          <a:xfrm>
            <a:off x="2551677" y="2679641"/>
            <a:ext cx="1003800" cy="1500"/>
          </a:xfrm>
          <a:prstGeom prst="straightConnector1">
            <a:avLst/>
          </a:prstGeom>
          <a:noFill/>
          <a:ln cap="flat" cmpd="sng" w="9525">
            <a:solidFill>
              <a:srgbClr val="000000"/>
            </a:solidFill>
            <a:prstDash val="solid"/>
            <a:round/>
            <a:headEnd len="med" w="med" type="none"/>
            <a:tailEnd len="med" w="med" type="none"/>
          </a:ln>
        </p:spPr>
      </p:cxnSp>
      <p:cxnSp>
        <p:nvCxnSpPr>
          <p:cNvPr id="1954" name="Google Shape;1954;p43"/>
          <p:cNvCxnSpPr/>
          <p:nvPr/>
        </p:nvCxnSpPr>
        <p:spPr>
          <a:xfrm>
            <a:off x="2551677" y="3003927"/>
            <a:ext cx="1003800" cy="1500"/>
          </a:xfrm>
          <a:prstGeom prst="straightConnector1">
            <a:avLst/>
          </a:prstGeom>
          <a:noFill/>
          <a:ln cap="flat" cmpd="sng" w="9525">
            <a:solidFill>
              <a:srgbClr val="000000"/>
            </a:solidFill>
            <a:prstDash val="solid"/>
            <a:round/>
            <a:headEnd len="med" w="med" type="none"/>
            <a:tailEnd len="med" w="med" type="none"/>
          </a:ln>
        </p:spPr>
      </p:cxnSp>
      <p:cxnSp>
        <p:nvCxnSpPr>
          <p:cNvPr id="1955" name="Google Shape;1955;p43"/>
          <p:cNvCxnSpPr/>
          <p:nvPr/>
        </p:nvCxnSpPr>
        <p:spPr>
          <a:xfrm>
            <a:off x="2551677" y="3309213"/>
            <a:ext cx="1003800" cy="1500"/>
          </a:xfrm>
          <a:prstGeom prst="straightConnector1">
            <a:avLst/>
          </a:prstGeom>
          <a:noFill/>
          <a:ln cap="flat" cmpd="sng" w="9525">
            <a:solidFill>
              <a:srgbClr val="000000"/>
            </a:solidFill>
            <a:prstDash val="solid"/>
            <a:round/>
            <a:headEnd len="med" w="med" type="none"/>
            <a:tailEnd len="med" w="med" type="none"/>
          </a:ln>
        </p:spPr>
      </p:cxnSp>
      <p:cxnSp>
        <p:nvCxnSpPr>
          <p:cNvPr id="1956" name="Google Shape;1956;p43"/>
          <p:cNvCxnSpPr/>
          <p:nvPr/>
        </p:nvCxnSpPr>
        <p:spPr>
          <a:xfrm>
            <a:off x="2551677" y="3767458"/>
            <a:ext cx="1003800" cy="1500"/>
          </a:xfrm>
          <a:prstGeom prst="straightConnector1">
            <a:avLst/>
          </a:prstGeom>
          <a:noFill/>
          <a:ln cap="flat" cmpd="sng" w="9525">
            <a:solidFill>
              <a:srgbClr val="000000"/>
            </a:solidFill>
            <a:prstDash val="solid"/>
            <a:round/>
            <a:headEnd len="med" w="med" type="none"/>
            <a:tailEnd len="med" w="med" type="none"/>
          </a:ln>
        </p:spPr>
      </p:cxnSp>
      <p:cxnSp>
        <p:nvCxnSpPr>
          <p:cNvPr id="1957" name="Google Shape;1957;p43"/>
          <p:cNvCxnSpPr/>
          <p:nvPr/>
        </p:nvCxnSpPr>
        <p:spPr>
          <a:xfrm>
            <a:off x="2551677" y="4115232"/>
            <a:ext cx="1003800" cy="1500"/>
          </a:xfrm>
          <a:prstGeom prst="straightConnector1">
            <a:avLst/>
          </a:prstGeom>
          <a:noFill/>
          <a:ln cap="flat" cmpd="sng" w="9525">
            <a:solidFill>
              <a:srgbClr val="000000"/>
            </a:solidFill>
            <a:prstDash val="solid"/>
            <a:round/>
            <a:headEnd len="med" w="med" type="none"/>
            <a:tailEnd len="med" w="med" type="none"/>
          </a:ln>
        </p:spPr>
      </p:cxnSp>
      <p:sp>
        <p:nvSpPr>
          <p:cNvPr id="1958" name="Google Shape;1958;p43"/>
          <p:cNvSpPr txBox="1"/>
          <p:nvPr/>
        </p:nvSpPr>
        <p:spPr>
          <a:xfrm>
            <a:off x="6152698" y="2916310"/>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959" name="Google Shape;1959;p43"/>
          <p:cNvSpPr txBox="1"/>
          <p:nvPr/>
        </p:nvSpPr>
        <p:spPr>
          <a:xfrm>
            <a:off x="6152698" y="3215214"/>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960" name="Google Shape;1960;p43"/>
          <p:cNvSpPr txBox="1"/>
          <p:nvPr/>
        </p:nvSpPr>
        <p:spPr>
          <a:xfrm>
            <a:off x="6152698" y="3674092"/>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1961" name="Google Shape;1961;p43"/>
          <p:cNvSpPr txBox="1"/>
          <p:nvPr/>
        </p:nvSpPr>
        <p:spPr>
          <a:xfrm>
            <a:off x="6152698" y="4026321"/>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962" name="Google Shape;1962;p43"/>
          <p:cNvSpPr txBox="1"/>
          <p:nvPr/>
        </p:nvSpPr>
        <p:spPr>
          <a:xfrm>
            <a:off x="6152698" y="4372390"/>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963" name="Google Shape;1963;p43"/>
          <p:cNvSpPr txBox="1"/>
          <p:nvPr/>
        </p:nvSpPr>
        <p:spPr>
          <a:xfrm>
            <a:off x="6152698" y="2562370"/>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cxnSp>
        <p:nvCxnSpPr>
          <p:cNvPr id="1964" name="Google Shape;1964;p43"/>
          <p:cNvCxnSpPr/>
          <p:nvPr/>
        </p:nvCxnSpPr>
        <p:spPr>
          <a:xfrm flipH="1">
            <a:off x="2814673" y="2205469"/>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965" name="Google Shape;1965;p43"/>
          <p:cNvCxnSpPr/>
          <p:nvPr/>
        </p:nvCxnSpPr>
        <p:spPr>
          <a:xfrm flipH="1">
            <a:off x="2896602" y="2306904"/>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966" name="Google Shape;1966;p43"/>
          <p:cNvCxnSpPr/>
          <p:nvPr/>
        </p:nvCxnSpPr>
        <p:spPr>
          <a:xfrm>
            <a:off x="5027406" y="2205469"/>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967" name="Google Shape;1967;p43"/>
          <p:cNvCxnSpPr/>
          <p:nvPr/>
        </p:nvCxnSpPr>
        <p:spPr>
          <a:xfrm>
            <a:off x="4945477" y="2306904"/>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968" name="Google Shape;1968;p43"/>
          <p:cNvCxnSpPr/>
          <p:nvPr/>
        </p:nvCxnSpPr>
        <p:spPr>
          <a:xfrm>
            <a:off x="5382607" y="2386602"/>
            <a:ext cx="825300" cy="4200"/>
          </a:xfrm>
          <a:prstGeom prst="straightConnector1">
            <a:avLst/>
          </a:prstGeom>
          <a:noFill/>
          <a:ln cap="flat" cmpd="sng" w="9525">
            <a:solidFill>
              <a:srgbClr val="000000"/>
            </a:solidFill>
            <a:prstDash val="solid"/>
            <a:round/>
            <a:headEnd len="med" w="med" type="none"/>
            <a:tailEnd len="med" w="med" type="none"/>
          </a:ln>
        </p:spPr>
      </p:cxnSp>
      <p:cxnSp>
        <p:nvCxnSpPr>
          <p:cNvPr id="1969" name="Google Shape;1969;p43"/>
          <p:cNvCxnSpPr/>
          <p:nvPr/>
        </p:nvCxnSpPr>
        <p:spPr>
          <a:xfrm flipH="1" rot="10800000">
            <a:off x="5382560" y="2328443"/>
            <a:ext cx="1500" cy="58200"/>
          </a:xfrm>
          <a:prstGeom prst="straightConnector1">
            <a:avLst/>
          </a:prstGeom>
          <a:noFill/>
          <a:ln cap="flat" cmpd="sng" w="9525">
            <a:solidFill>
              <a:srgbClr val="000000"/>
            </a:solidFill>
            <a:prstDash val="solid"/>
            <a:round/>
            <a:headEnd len="med" w="med" type="none"/>
            <a:tailEnd len="med" w="med" type="none"/>
          </a:ln>
        </p:spPr>
      </p:cxnSp>
      <p:sp>
        <p:nvSpPr>
          <p:cNvPr id="1970" name="Google Shape;1970;p43"/>
          <p:cNvSpPr/>
          <p:nvPr/>
        </p:nvSpPr>
        <p:spPr>
          <a:xfrm>
            <a:off x="3556961" y="2145025"/>
            <a:ext cx="1553100" cy="28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PC</a:t>
            </a:r>
            <a:endParaRPr sz="1000"/>
          </a:p>
        </p:txBody>
      </p:sp>
      <p:sp>
        <p:nvSpPr>
          <p:cNvPr id="1971" name="Google Shape;1971;p43"/>
          <p:cNvSpPr/>
          <p:nvPr/>
        </p:nvSpPr>
        <p:spPr>
          <a:xfrm>
            <a:off x="5232248" y="2182562"/>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972" name="Google Shape;1972;p43"/>
          <p:cNvSpPr txBox="1"/>
          <p:nvPr/>
        </p:nvSpPr>
        <p:spPr>
          <a:xfrm>
            <a:off x="3504088" y="2233008"/>
            <a:ext cx="3012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IE</a:t>
            </a:r>
            <a:endParaRPr sz="600">
              <a:latin typeface="Courier New"/>
              <a:ea typeface="Courier New"/>
              <a:cs typeface="Courier New"/>
              <a:sym typeface="Courier New"/>
            </a:endParaRPr>
          </a:p>
        </p:txBody>
      </p:sp>
      <p:cxnSp>
        <p:nvCxnSpPr>
          <p:cNvPr id="1973" name="Google Shape;1973;p43"/>
          <p:cNvCxnSpPr/>
          <p:nvPr/>
        </p:nvCxnSpPr>
        <p:spPr>
          <a:xfrm>
            <a:off x="2551677" y="2373722"/>
            <a:ext cx="1003800" cy="1500"/>
          </a:xfrm>
          <a:prstGeom prst="straightConnector1">
            <a:avLst/>
          </a:prstGeom>
          <a:noFill/>
          <a:ln cap="flat" cmpd="sng" w="9525">
            <a:solidFill>
              <a:srgbClr val="000000"/>
            </a:solidFill>
            <a:prstDash val="solid"/>
            <a:round/>
            <a:headEnd len="med" w="med" type="none"/>
            <a:tailEnd len="med" w="med" type="none"/>
          </a:ln>
        </p:spPr>
      </p:cxnSp>
      <p:sp>
        <p:nvSpPr>
          <p:cNvPr id="1974" name="Google Shape;1974;p43"/>
          <p:cNvSpPr txBox="1"/>
          <p:nvPr/>
        </p:nvSpPr>
        <p:spPr>
          <a:xfrm>
            <a:off x="6152698" y="2256451"/>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975" name="Google Shape;1975;p43"/>
          <p:cNvSpPr/>
          <p:nvPr/>
        </p:nvSpPr>
        <p:spPr>
          <a:xfrm rot="-10272">
            <a:off x="2847565" y="2520368"/>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3"/>
          <p:cNvSpPr/>
          <p:nvPr/>
        </p:nvSpPr>
        <p:spPr>
          <a:xfrm rot="-10272">
            <a:off x="5540541" y="2519489"/>
            <a:ext cx="301201" cy="9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3"/>
          <p:cNvSpPr/>
          <p:nvPr/>
        </p:nvSpPr>
        <p:spPr>
          <a:xfrm>
            <a:off x="5232248" y="2488481"/>
            <a:ext cx="335400" cy="148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OE</a:t>
            </a:r>
            <a:endParaRPr sz="1000">
              <a:latin typeface="Courier New"/>
              <a:ea typeface="Courier New"/>
              <a:cs typeface="Courier New"/>
              <a:sym typeface="Courier New"/>
            </a:endParaRPr>
          </a:p>
        </p:txBody>
      </p:sp>
      <p:sp>
        <p:nvSpPr>
          <p:cNvPr id="1978" name="Google Shape;1978;p43"/>
          <p:cNvSpPr txBox="1"/>
          <p:nvPr/>
        </p:nvSpPr>
        <p:spPr>
          <a:xfrm>
            <a:off x="4185301" y="3215825"/>
            <a:ext cx="3132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979" name="Google Shape;1979;p43"/>
          <p:cNvSpPr txBox="1"/>
          <p:nvPr/>
        </p:nvSpPr>
        <p:spPr>
          <a:xfrm>
            <a:off x="82850" y="4690600"/>
            <a:ext cx="39768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Cycle 2</a:t>
            </a:r>
            <a:endParaRPr/>
          </a:p>
        </p:txBody>
      </p:sp>
      <p:sp>
        <p:nvSpPr>
          <p:cNvPr id="1980" name="Google Shape;1980;p43"/>
          <p:cNvSpPr txBox="1"/>
          <p:nvPr/>
        </p:nvSpPr>
        <p:spPr>
          <a:xfrm>
            <a:off x="2376325" y="2539499"/>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981" name="Google Shape;1981;p43"/>
          <p:cNvSpPr txBox="1"/>
          <p:nvPr/>
        </p:nvSpPr>
        <p:spPr>
          <a:xfrm>
            <a:off x="2376325" y="2863896"/>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1982" name="Google Shape;1982;p43"/>
          <p:cNvSpPr txBox="1"/>
          <p:nvPr/>
        </p:nvSpPr>
        <p:spPr>
          <a:xfrm>
            <a:off x="2376325" y="3169815"/>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983" name="Google Shape;1983;p43"/>
          <p:cNvSpPr txBox="1"/>
          <p:nvPr/>
        </p:nvSpPr>
        <p:spPr>
          <a:xfrm>
            <a:off x="2376325" y="3624017"/>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984" name="Google Shape;1984;p43"/>
          <p:cNvSpPr txBox="1"/>
          <p:nvPr/>
        </p:nvSpPr>
        <p:spPr>
          <a:xfrm>
            <a:off x="2376325" y="3970086"/>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
        <p:nvSpPr>
          <p:cNvPr id="1985" name="Google Shape;1985;p43"/>
          <p:cNvSpPr txBox="1"/>
          <p:nvPr/>
        </p:nvSpPr>
        <p:spPr>
          <a:xfrm>
            <a:off x="2376325" y="2233580"/>
            <a:ext cx="1530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urier New"/>
                <a:ea typeface="Courier New"/>
                <a:cs typeface="Courier New"/>
                <a:sym typeface="Courier New"/>
              </a:rPr>
              <a:t>0</a:t>
            </a:r>
            <a:endParaRPr sz="6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9" name="Shape 1989"/>
        <p:cNvGrpSpPr/>
        <p:nvPr/>
      </p:nvGrpSpPr>
      <p:grpSpPr>
        <a:xfrm>
          <a:off x="0" y="0"/>
          <a:ext cx="0" cy="0"/>
          <a:chOff x="0" y="0"/>
          <a:chExt cx="0" cy="0"/>
        </a:xfrm>
      </p:grpSpPr>
      <p:sp>
        <p:nvSpPr>
          <p:cNvPr id="1990" name="Google Shape;1990;p44"/>
          <p:cNvSpPr txBox="1"/>
          <p:nvPr>
            <p:ph type="ctrTitle"/>
          </p:nvPr>
        </p:nvSpPr>
        <p:spPr>
          <a:xfrm>
            <a:off x="457200" y="1467769"/>
            <a:ext cx="8013000" cy="110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96E"/>
              </a:buClr>
              <a:buSzPts val="4500"/>
              <a:buFont typeface="Ubuntu"/>
              <a:buNone/>
            </a:pPr>
            <a:r>
              <a:rPr lang="en"/>
              <a:t>Decode</a:t>
            </a:r>
            <a:endParaRPr sz="3600"/>
          </a:p>
        </p:txBody>
      </p:sp>
      <p:sp>
        <p:nvSpPr>
          <p:cNvPr id="1991" name="Google Shape;1991;p44"/>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CSCI 2050U - Computer Architecture</a:t>
            </a:r>
            <a:endParaRPr sz="1400">
              <a:solidFill>
                <a:srgbClr val="073763"/>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Randy J. Fortier</a:t>
            </a:r>
            <a:endParaRPr sz="1400">
              <a:solidFill>
                <a:srgbClr val="40458C"/>
              </a:solidFill>
              <a:latin typeface="Tahoma"/>
              <a:ea typeface="Tahoma"/>
              <a:cs typeface="Tahoma"/>
              <a:sym typeface="Tahoma"/>
            </a:endParaRPr>
          </a:p>
          <a:p>
            <a:pPr indent="-341640" lvl="0" marL="343080" rtl="0" algn="l">
              <a:lnSpc>
                <a:spcPct val="100000"/>
              </a:lnSpc>
              <a:spcBef>
                <a:spcPts val="0"/>
              </a:spcBef>
              <a:spcAft>
                <a:spcPts val="0"/>
              </a:spcAft>
              <a:buClr>
                <a:schemeClr val="dk1"/>
              </a:buClr>
              <a:buSzPts val="1800"/>
              <a:buNone/>
            </a:pPr>
            <a:r>
              <a:rPr lang="en" sz="1400">
                <a:solidFill>
                  <a:srgbClr val="073763"/>
                </a:solidFill>
              </a:rPr>
              <a:t>@randy_fortier</a:t>
            </a:r>
            <a:endParaRPr>
              <a:solidFill>
                <a:srgbClr val="073763"/>
              </a:solidFill>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5" name="Shape 1995"/>
        <p:cNvGrpSpPr/>
        <p:nvPr/>
      </p:nvGrpSpPr>
      <p:grpSpPr>
        <a:xfrm>
          <a:off x="0" y="0"/>
          <a:ext cx="0" cy="0"/>
          <a:chOff x="0" y="0"/>
          <a:chExt cx="0" cy="0"/>
        </a:xfrm>
      </p:grpSpPr>
      <p:sp>
        <p:nvSpPr>
          <p:cNvPr id="1996" name="Google Shape;199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Decoding </a:t>
            </a:r>
            <a:r>
              <a:rPr lang="en">
                <a:solidFill>
                  <a:srgbClr val="0B5394"/>
                </a:solidFill>
              </a:rPr>
              <a:t>Instructions</a:t>
            </a:r>
            <a:endParaRPr>
              <a:solidFill>
                <a:srgbClr val="0B5394"/>
              </a:solidFill>
            </a:endParaRPr>
          </a:p>
        </p:txBody>
      </p:sp>
      <p:sp>
        <p:nvSpPr>
          <p:cNvPr id="1997" name="Google Shape;1997;p45"/>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Decoding involves the following:</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Determine which (e.g. arithmetic) operation is to be performed</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Determine which registers (or memory, constants) are to be used for the operands</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1" name="Shape 2001"/>
        <p:cNvGrpSpPr/>
        <p:nvPr/>
      </p:nvGrpSpPr>
      <p:grpSpPr>
        <a:xfrm>
          <a:off x="0" y="0"/>
          <a:ext cx="0" cy="0"/>
          <a:chOff x="0" y="0"/>
          <a:chExt cx="0" cy="0"/>
        </a:xfrm>
      </p:grpSpPr>
      <p:sp>
        <p:nvSpPr>
          <p:cNvPr id="2002" name="Google Shape;2002;p46"/>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Decoding Instructions</a:t>
            </a:r>
            <a:endParaRPr>
              <a:solidFill>
                <a:srgbClr val="0B5394"/>
              </a:solidFill>
            </a:endParaRPr>
          </a:p>
        </p:txBody>
      </p:sp>
      <p:sp>
        <p:nvSpPr>
          <p:cNvPr id="2004" name="Google Shape;2004;p46"/>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Decoding involves the following:</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Determine which (e.g. arithmetic) operation is to be performed</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The first 4 bits of our instruction are the opcode</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These are fed into a 4-to-16 line decoder</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The outputs of this decoder will be fed into enable inputs for the ALU circuits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Determine which registers (or memory, constants) are to be used for the operands</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
        <p:nvSpPr>
          <p:cNvPr id="2005" name="Google Shape;2005;p46"/>
          <p:cNvSpPr/>
          <p:nvPr/>
        </p:nvSpPr>
        <p:spPr>
          <a:xfrm>
            <a:off x="3360475" y="3474005"/>
            <a:ext cx="1291200" cy="1228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4-to-16</a:t>
            </a:r>
            <a:endParaRPr/>
          </a:p>
          <a:p>
            <a:pPr indent="0" lvl="0" marL="0" rtl="0" algn="ctr">
              <a:spcBef>
                <a:spcPts val="0"/>
              </a:spcBef>
              <a:spcAft>
                <a:spcPts val="0"/>
              </a:spcAft>
              <a:buNone/>
            </a:pPr>
            <a:r>
              <a:rPr lang="en"/>
              <a:t>DEC</a:t>
            </a:r>
            <a:endParaRPr/>
          </a:p>
        </p:txBody>
      </p:sp>
      <p:cxnSp>
        <p:nvCxnSpPr>
          <p:cNvPr id="2006" name="Google Shape;2006;p46"/>
          <p:cNvCxnSpPr/>
          <p:nvPr/>
        </p:nvCxnSpPr>
        <p:spPr>
          <a:xfrm flipH="1" rot="10800000">
            <a:off x="4658425" y="3515430"/>
            <a:ext cx="959700" cy="6900"/>
          </a:xfrm>
          <a:prstGeom prst="straightConnector1">
            <a:avLst/>
          </a:prstGeom>
          <a:noFill/>
          <a:ln cap="flat" cmpd="sng" w="9525">
            <a:solidFill>
              <a:schemeClr val="dk2"/>
            </a:solidFill>
            <a:prstDash val="solid"/>
            <a:round/>
            <a:headEnd len="med" w="med" type="none"/>
            <a:tailEnd len="med" w="med" type="none"/>
          </a:ln>
        </p:spPr>
      </p:cxnSp>
      <p:sp>
        <p:nvSpPr>
          <p:cNvPr id="2007" name="Google Shape;2007;p46"/>
          <p:cNvSpPr/>
          <p:nvPr/>
        </p:nvSpPr>
        <p:spPr>
          <a:xfrm>
            <a:off x="5417875" y="3266867"/>
            <a:ext cx="1346328" cy="504036"/>
          </a:xfrm>
          <a:prstGeom prst="cloud">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Adder</a:t>
            </a:r>
            <a:endParaRPr sz="1000"/>
          </a:p>
        </p:txBody>
      </p:sp>
      <p:cxnSp>
        <p:nvCxnSpPr>
          <p:cNvPr id="2008" name="Google Shape;2008;p46"/>
          <p:cNvCxnSpPr/>
          <p:nvPr/>
        </p:nvCxnSpPr>
        <p:spPr>
          <a:xfrm>
            <a:off x="4651517" y="3998955"/>
            <a:ext cx="876900" cy="0"/>
          </a:xfrm>
          <a:prstGeom prst="straightConnector1">
            <a:avLst/>
          </a:prstGeom>
          <a:noFill/>
          <a:ln cap="flat" cmpd="sng" w="9525">
            <a:solidFill>
              <a:schemeClr val="dk2"/>
            </a:solidFill>
            <a:prstDash val="solid"/>
            <a:round/>
            <a:headEnd len="med" w="med" type="none"/>
            <a:tailEnd len="med" w="med" type="none"/>
          </a:ln>
        </p:spPr>
      </p:cxnSp>
      <p:sp>
        <p:nvSpPr>
          <p:cNvPr id="2009" name="Google Shape;2009;p46"/>
          <p:cNvSpPr/>
          <p:nvPr/>
        </p:nvSpPr>
        <p:spPr>
          <a:xfrm>
            <a:off x="5417875" y="3746930"/>
            <a:ext cx="1346328" cy="504036"/>
          </a:xfrm>
          <a:prstGeom prst="cloud">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Subtracter</a:t>
            </a:r>
            <a:endParaRPr sz="1000"/>
          </a:p>
        </p:txBody>
      </p:sp>
      <p:cxnSp>
        <p:nvCxnSpPr>
          <p:cNvPr id="2010" name="Google Shape;2010;p46"/>
          <p:cNvCxnSpPr/>
          <p:nvPr/>
        </p:nvCxnSpPr>
        <p:spPr>
          <a:xfrm>
            <a:off x="4651517" y="4394019"/>
            <a:ext cx="876900" cy="0"/>
          </a:xfrm>
          <a:prstGeom prst="straightConnector1">
            <a:avLst/>
          </a:prstGeom>
          <a:noFill/>
          <a:ln cap="flat" cmpd="sng" w="9525">
            <a:solidFill>
              <a:schemeClr val="dk2"/>
            </a:solidFill>
            <a:prstDash val="solid"/>
            <a:round/>
            <a:headEnd len="med" w="med" type="none"/>
            <a:tailEnd len="med" w="med" type="none"/>
          </a:ln>
        </p:spPr>
      </p:cxnSp>
      <p:cxnSp>
        <p:nvCxnSpPr>
          <p:cNvPr id="2011" name="Google Shape;2011;p46"/>
          <p:cNvCxnSpPr/>
          <p:nvPr/>
        </p:nvCxnSpPr>
        <p:spPr>
          <a:xfrm>
            <a:off x="2490471" y="4435443"/>
            <a:ext cx="876900" cy="0"/>
          </a:xfrm>
          <a:prstGeom prst="straightConnector1">
            <a:avLst/>
          </a:prstGeom>
          <a:noFill/>
          <a:ln cap="flat" cmpd="sng" w="9525">
            <a:solidFill>
              <a:schemeClr val="dk2"/>
            </a:solidFill>
            <a:prstDash val="solid"/>
            <a:round/>
            <a:headEnd len="med" w="med" type="none"/>
            <a:tailEnd len="med" w="med" type="none"/>
          </a:ln>
        </p:spPr>
      </p:cxnSp>
      <p:cxnSp>
        <p:nvCxnSpPr>
          <p:cNvPr id="2012" name="Google Shape;2012;p46"/>
          <p:cNvCxnSpPr/>
          <p:nvPr/>
        </p:nvCxnSpPr>
        <p:spPr>
          <a:xfrm>
            <a:off x="2490471" y="4206843"/>
            <a:ext cx="876900" cy="0"/>
          </a:xfrm>
          <a:prstGeom prst="straightConnector1">
            <a:avLst/>
          </a:prstGeom>
          <a:noFill/>
          <a:ln cap="flat" cmpd="sng" w="9525">
            <a:solidFill>
              <a:schemeClr val="dk2"/>
            </a:solidFill>
            <a:prstDash val="solid"/>
            <a:round/>
            <a:headEnd len="med" w="med" type="none"/>
            <a:tailEnd len="med" w="med" type="none"/>
          </a:ln>
        </p:spPr>
      </p:cxnSp>
      <p:cxnSp>
        <p:nvCxnSpPr>
          <p:cNvPr id="2013" name="Google Shape;2013;p46"/>
          <p:cNvCxnSpPr/>
          <p:nvPr/>
        </p:nvCxnSpPr>
        <p:spPr>
          <a:xfrm>
            <a:off x="2490471" y="3978243"/>
            <a:ext cx="876900" cy="0"/>
          </a:xfrm>
          <a:prstGeom prst="straightConnector1">
            <a:avLst/>
          </a:prstGeom>
          <a:noFill/>
          <a:ln cap="flat" cmpd="sng" w="9525">
            <a:solidFill>
              <a:schemeClr val="dk2"/>
            </a:solidFill>
            <a:prstDash val="solid"/>
            <a:round/>
            <a:headEnd len="med" w="med" type="none"/>
            <a:tailEnd len="med" w="med" type="none"/>
          </a:ln>
        </p:spPr>
      </p:cxnSp>
      <p:cxnSp>
        <p:nvCxnSpPr>
          <p:cNvPr id="2014" name="Google Shape;2014;p46"/>
          <p:cNvCxnSpPr/>
          <p:nvPr/>
        </p:nvCxnSpPr>
        <p:spPr>
          <a:xfrm>
            <a:off x="2490471" y="3749643"/>
            <a:ext cx="876900" cy="0"/>
          </a:xfrm>
          <a:prstGeom prst="straightConnector1">
            <a:avLst/>
          </a:prstGeom>
          <a:noFill/>
          <a:ln cap="flat" cmpd="sng" w="9525">
            <a:solidFill>
              <a:schemeClr val="dk2"/>
            </a:solidFill>
            <a:prstDash val="solid"/>
            <a:round/>
            <a:headEnd len="med" w="med" type="none"/>
            <a:tailEnd len="med" w="med" type="none"/>
          </a:ln>
        </p:spPr>
      </p:cxnSp>
      <p:cxnSp>
        <p:nvCxnSpPr>
          <p:cNvPr id="2015" name="Google Shape;2015;p46"/>
          <p:cNvCxnSpPr/>
          <p:nvPr/>
        </p:nvCxnSpPr>
        <p:spPr>
          <a:xfrm>
            <a:off x="4651517" y="4428539"/>
            <a:ext cx="876900" cy="0"/>
          </a:xfrm>
          <a:prstGeom prst="straightConnector1">
            <a:avLst/>
          </a:prstGeom>
          <a:noFill/>
          <a:ln cap="flat" cmpd="sng" w="9525">
            <a:solidFill>
              <a:schemeClr val="dk2"/>
            </a:solidFill>
            <a:prstDash val="solid"/>
            <a:round/>
            <a:headEnd len="med" w="med" type="none"/>
            <a:tailEnd len="med" w="med" type="none"/>
          </a:ln>
        </p:spPr>
      </p:cxnSp>
      <p:cxnSp>
        <p:nvCxnSpPr>
          <p:cNvPr id="2016" name="Google Shape;2016;p46"/>
          <p:cNvCxnSpPr/>
          <p:nvPr/>
        </p:nvCxnSpPr>
        <p:spPr>
          <a:xfrm>
            <a:off x="4651517" y="4359243"/>
            <a:ext cx="876900" cy="0"/>
          </a:xfrm>
          <a:prstGeom prst="straightConnector1">
            <a:avLst/>
          </a:prstGeom>
          <a:noFill/>
          <a:ln cap="flat" cmpd="sng" w="9525">
            <a:solidFill>
              <a:schemeClr val="dk2"/>
            </a:solidFill>
            <a:prstDash val="solid"/>
            <a:round/>
            <a:headEnd len="med" w="med" type="none"/>
            <a:tailEnd len="med" w="med" type="none"/>
          </a:ln>
        </p:spPr>
      </p:cxnSp>
      <p:cxnSp>
        <p:nvCxnSpPr>
          <p:cNvPr id="2017" name="Google Shape;2017;p46"/>
          <p:cNvCxnSpPr/>
          <p:nvPr/>
        </p:nvCxnSpPr>
        <p:spPr>
          <a:xfrm>
            <a:off x="4651517" y="4324467"/>
            <a:ext cx="876900" cy="0"/>
          </a:xfrm>
          <a:prstGeom prst="straightConnector1">
            <a:avLst/>
          </a:prstGeom>
          <a:noFill/>
          <a:ln cap="flat" cmpd="sng" w="9525">
            <a:solidFill>
              <a:schemeClr val="dk2"/>
            </a:solidFill>
            <a:prstDash val="solid"/>
            <a:round/>
            <a:headEnd len="med" w="med" type="none"/>
            <a:tailEnd len="med" w="med" type="none"/>
          </a:ln>
        </p:spPr>
      </p:cxnSp>
      <p:cxnSp>
        <p:nvCxnSpPr>
          <p:cNvPr id="2018" name="Google Shape;2018;p46"/>
          <p:cNvCxnSpPr/>
          <p:nvPr/>
        </p:nvCxnSpPr>
        <p:spPr>
          <a:xfrm>
            <a:off x="4651517" y="4289947"/>
            <a:ext cx="876900" cy="0"/>
          </a:xfrm>
          <a:prstGeom prst="straightConnector1">
            <a:avLst/>
          </a:prstGeom>
          <a:noFill/>
          <a:ln cap="flat" cmpd="sng" w="9525">
            <a:solidFill>
              <a:schemeClr val="dk2"/>
            </a:solidFill>
            <a:prstDash val="solid"/>
            <a:round/>
            <a:headEnd len="med" w="med" type="none"/>
            <a:tailEnd len="med" w="med" type="none"/>
          </a:ln>
        </p:spPr>
      </p:cxnSp>
      <p:cxnSp>
        <p:nvCxnSpPr>
          <p:cNvPr id="2019" name="Google Shape;2019;p46"/>
          <p:cNvCxnSpPr/>
          <p:nvPr/>
        </p:nvCxnSpPr>
        <p:spPr>
          <a:xfrm>
            <a:off x="4651517" y="4255171"/>
            <a:ext cx="876900" cy="0"/>
          </a:xfrm>
          <a:prstGeom prst="straightConnector1">
            <a:avLst/>
          </a:prstGeom>
          <a:noFill/>
          <a:ln cap="flat" cmpd="sng" w="9525">
            <a:solidFill>
              <a:schemeClr val="dk2"/>
            </a:solidFill>
            <a:prstDash val="solid"/>
            <a:round/>
            <a:headEnd len="med" w="med" type="none"/>
            <a:tailEnd len="med" w="med" type="none"/>
          </a:ln>
        </p:spPr>
      </p:cxnSp>
      <p:cxnSp>
        <p:nvCxnSpPr>
          <p:cNvPr id="2020" name="Google Shape;2020;p46"/>
          <p:cNvCxnSpPr/>
          <p:nvPr/>
        </p:nvCxnSpPr>
        <p:spPr>
          <a:xfrm>
            <a:off x="4651517" y="4601907"/>
            <a:ext cx="876900" cy="0"/>
          </a:xfrm>
          <a:prstGeom prst="straightConnector1">
            <a:avLst/>
          </a:prstGeom>
          <a:noFill/>
          <a:ln cap="flat" cmpd="sng" w="9525">
            <a:solidFill>
              <a:schemeClr val="dk2"/>
            </a:solidFill>
            <a:prstDash val="solid"/>
            <a:round/>
            <a:headEnd len="med" w="med" type="none"/>
            <a:tailEnd len="med" w="med" type="none"/>
          </a:ln>
        </p:spPr>
      </p:cxnSp>
      <p:cxnSp>
        <p:nvCxnSpPr>
          <p:cNvPr id="2021" name="Google Shape;2021;p46"/>
          <p:cNvCxnSpPr/>
          <p:nvPr/>
        </p:nvCxnSpPr>
        <p:spPr>
          <a:xfrm>
            <a:off x="4651517" y="4636427"/>
            <a:ext cx="876900" cy="0"/>
          </a:xfrm>
          <a:prstGeom prst="straightConnector1">
            <a:avLst/>
          </a:prstGeom>
          <a:noFill/>
          <a:ln cap="flat" cmpd="sng" w="9525">
            <a:solidFill>
              <a:schemeClr val="dk2"/>
            </a:solidFill>
            <a:prstDash val="solid"/>
            <a:round/>
            <a:headEnd len="med" w="med" type="none"/>
            <a:tailEnd len="med" w="med" type="none"/>
          </a:ln>
        </p:spPr>
      </p:cxnSp>
      <p:cxnSp>
        <p:nvCxnSpPr>
          <p:cNvPr id="2022" name="Google Shape;2022;p46"/>
          <p:cNvCxnSpPr/>
          <p:nvPr/>
        </p:nvCxnSpPr>
        <p:spPr>
          <a:xfrm>
            <a:off x="4651517" y="4567131"/>
            <a:ext cx="876900" cy="0"/>
          </a:xfrm>
          <a:prstGeom prst="straightConnector1">
            <a:avLst/>
          </a:prstGeom>
          <a:noFill/>
          <a:ln cap="flat" cmpd="sng" w="9525">
            <a:solidFill>
              <a:schemeClr val="dk2"/>
            </a:solidFill>
            <a:prstDash val="solid"/>
            <a:round/>
            <a:headEnd len="med" w="med" type="none"/>
            <a:tailEnd len="med" w="med" type="none"/>
          </a:ln>
        </p:spPr>
      </p:cxnSp>
      <p:cxnSp>
        <p:nvCxnSpPr>
          <p:cNvPr id="2023" name="Google Shape;2023;p46"/>
          <p:cNvCxnSpPr/>
          <p:nvPr/>
        </p:nvCxnSpPr>
        <p:spPr>
          <a:xfrm>
            <a:off x="4651517" y="4532355"/>
            <a:ext cx="876900" cy="0"/>
          </a:xfrm>
          <a:prstGeom prst="straightConnector1">
            <a:avLst/>
          </a:prstGeom>
          <a:noFill/>
          <a:ln cap="flat" cmpd="sng" w="9525">
            <a:solidFill>
              <a:schemeClr val="dk2"/>
            </a:solidFill>
            <a:prstDash val="solid"/>
            <a:round/>
            <a:headEnd len="med" w="med" type="none"/>
            <a:tailEnd len="med" w="med" type="none"/>
          </a:ln>
        </p:spPr>
      </p:cxnSp>
      <p:cxnSp>
        <p:nvCxnSpPr>
          <p:cNvPr id="2024" name="Google Shape;2024;p46"/>
          <p:cNvCxnSpPr/>
          <p:nvPr/>
        </p:nvCxnSpPr>
        <p:spPr>
          <a:xfrm>
            <a:off x="4651517" y="4497835"/>
            <a:ext cx="876900" cy="0"/>
          </a:xfrm>
          <a:prstGeom prst="straightConnector1">
            <a:avLst/>
          </a:prstGeom>
          <a:noFill/>
          <a:ln cap="flat" cmpd="sng" w="9525">
            <a:solidFill>
              <a:schemeClr val="dk2"/>
            </a:solidFill>
            <a:prstDash val="solid"/>
            <a:round/>
            <a:headEnd len="med" w="med" type="none"/>
            <a:tailEnd len="med" w="med" type="none"/>
          </a:ln>
        </p:spPr>
      </p:cxnSp>
      <p:cxnSp>
        <p:nvCxnSpPr>
          <p:cNvPr id="2025" name="Google Shape;2025;p46"/>
          <p:cNvCxnSpPr/>
          <p:nvPr/>
        </p:nvCxnSpPr>
        <p:spPr>
          <a:xfrm>
            <a:off x="4651517" y="4463059"/>
            <a:ext cx="876900" cy="0"/>
          </a:xfrm>
          <a:prstGeom prst="straightConnector1">
            <a:avLst/>
          </a:prstGeom>
          <a:noFill/>
          <a:ln cap="flat" cmpd="sng" w="9525">
            <a:solidFill>
              <a:schemeClr val="dk2"/>
            </a:solidFill>
            <a:prstDash val="solid"/>
            <a:round/>
            <a:headEnd len="med" w="med" type="none"/>
            <a:tailEnd len="med" w="med" type="none"/>
          </a:ln>
        </p:spPr>
      </p:cxnSp>
      <p:sp>
        <p:nvSpPr>
          <p:cNvPr id="2026" name="Google Shape;2026;p46"/>
          <p:cNvSpPr txBox="1"/>
          <p:nvPr/>
        </p:nvSpPr>
        <p:spPr>
          <a:xfrm>
            <a:off x="5618125" y="4265780"/>
            <a:ext cx="4764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0" name="Shape 2030"/>
        <p:cNvGrpSpPr/>
        <p:nvPr/>
      </p:nvGrpSpPr>
      <p:grpSpPr>
        <a:xfrm>
          <a:off x="0" y="0"/>
          <a:ext cx="0" cy="0"/>
          <a:chOff x="0" y="0"/>
          <a:chExt cx="0" cy="0"/>
        </a:xfrm>
      </p:grpSpPr>
      <p:sp>
        <p:nvSpPr>
          <p:cNvPr id="2031" name="Google Shape;2031;p47"/>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Decoding Instructions</a:t>
            </a:r>
            <a:endParaRPr>
              <a:solidFill>
                <a:srgbClr val="0B5394"/>
              </a:solidFill>
            </a:endParaRPr>
          </a:p>
        </p:txBody>
      </p:sp>
      <p:sp>
        <p:nvSpPr>
          <p:cNvPr id="2033" name="Google Shape;2033;p47"/>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lang="en" sz="1400">
                <a:solidFill>
                  <a:srgbClr val="000000"/>
                </a:solidFill>
              </a:rPr>
              <a:t>Decoding involves the following:</a:t>
            </a:r>
            <a:endParaRPr sz="1400">
              <a:solidFill>
                <a:srgbClr val="000000"/>
              </a:solidFill>
            </a:endParaRPr>
          </a:p>
          <a:p>
            <a:pPr indent="-304800" lvl="1" marL="914400" marR="0" rtl="0" algn="l">
              <a:lnSpc>
                <a:spcPct val="115000"/>
              </a:lnSpc>
              <a:spcBef>
                <a:spcPts val="0"/>
              </a:spcBef>
              <a:spcAft>
                <a:spcPts val="0"/>
              </a:spcAft>
              <a:buClr>
                <a:srgbClr val="000000"/>
              </a:buClr>
              <a:buSzPts val="1200"/>
              <a:buChar char="○"/>
            </a:pPr>
            <a:r>
              <a:rPr lang="en" sz="1200">
                <a:solidFill>
                  <a:srgbClr val="000000"/>
                </a:solidFill>
              </a:rPr>
              <a:t>Determine which (e.g. arithmetic) operation is to be performed</a:t>
            </a:r>
            <a:endParaRPr sz="1200">
              <a:solidFill>
                <a:srgbClr val="000000"/>
              </a:solidFill>
            </a:endParaRPr>
          </a:p>
          <a:p>
            <a:pPr indent="-304800" lvl="1" marL="914400" marR="0" rtl="0" algn="l">
              <a:lnSpc>
                <a:spcPct val="115000"/>
              </a:lnSpc>
              <a:spcBef>
                <a:spcPts val="0"/>
              </a:spcBef>
              <a:spcAft>
                <a:spcPts val="0"/>
              </a:spcAft>
              <a:buClr>
                <a:srgbClr val="000000"/>
              </a:buClr>
              <a:buSzPts val="1200"/>
              <a:buChar char="○"/>
            </a:pPr>
            <a:r>
              <a:rPr lang="en" sz="1200">
                <a:solidFill>
                  <a:srgbClr val="000000"/>
                </a:solidFill>
              </a:rPr>
              <a:t>Determine which registers (or memory, constants) are to be used for the operands</a:t>
            </a:r>
            <a:endParaRPr sz="1200">
              <a:solidFill>
                <a:srgbClr val="000000"/>
              </a:solidFill>
            </a:endParaRPr>
          </a:p>
          <a:p>
            <a:pPr indent="-304800" lvl="2" marL="1371600" marR="0" rtl="0" algn="l">
              <a:lnSpc>
                <a:spcPct val="115000"/>
              </a:lnSpc>
              <a:spcBef>
                <a:spcPts val="0"/>
              </a:spcBef>
              <a:spcAft>
                <a:spcPts val="0"/>
              </a:spcAft>
              <a:buClr>
                <a:srgbClr val="000000"/>
              </a:buClr>
              <a:buSzPts val="1200"/>
              <a:buChar char="■"/>
            </a:pPr>
            <a:r>
              <a:rPr lang="en" sz="1200">
                <a:solidFill>
                  <a:srgbClr val="000000"/>
                </a:solidFill>
              </a:rPr>
              <a:t>The first 4 bits of the operand identify the type of the first operand</a:t>
            </a:r>
            <a:endParaRPr sz="1200">
              <a:solidFill>
                <a:srgbClr val="000000"/>
              </a:solidFill>
            </a:endParaRPr>
          </a:p>
          <a:p>
            <a:pPr indent="-304800" lvl="3" marL="1828800" marR="0" rtl="0" algn="l">
              <a:lnSpc>
                <a:spcPct val="115000"/>
              </a:lnSpc>
              <a:spcBef>
                <a:spcPts val="0"/>
              </a:spcBef>
              <a:spcAft>
                <a:spcPts val="0"/>
              </a:spcAft>
              <a:buClr>
                <a:srgbClr val="000000"/>
              </a:buClr>
              <a:buSzPts val="1200"/>
              <a:buChar char="●"/>
            </a:pPr>
            <a:r>
              <a:rPr lang="en" sz="1200">
                <a:solidFill>
                  <a:srgbClr val="000000"/>
                </a:solidFill>
                <a:latin typeface="Courier New"/>
                <a:ea typeface="Courier New"/>
                <a:cs typeface="Courier New"/>
                <a:sym typeface="Courier New"/>
              </a:rPr>
              <a:t>000 </a:t>
            </a:r>
            <a:r>
              <a:rPr lang="en" sz="1200">
                <a:solidFill>
                  <a:srgbClr val="000000"/>
                </a:solidFill>
              </a:rPr>
              <a:t>- Constant</a:t>
            </a:r>
            <a:endParaRPr sz="1200">
              <a:solidFill>
                <a:srgbClr val="000000"/>
              </a:solidFill>
            </a:endParaRPr>
          </a:p>
          <a:p>
            <a:pPr indent="-304800" lvl="3" marL="1828800" marR="0" rtl="0" algn="l">
              <a:lnSpc>
                <a:spcPct val="115000"/>
              </a:lnSpc>
              <a:spcBef>
                <a:spcPts val="0"/>
              </a:spcBef>
              <a:spcAft>
                <a:spcPts val="0"/>
              </a:spcAft>
              <a:buClr>
                <a:srgbClr val="000000"/>
              </a:buClr>
              <a:buSzPts val="1200"/>
              <a:buChar char="●"/>
            </a:pPr>
            <a:r>
              <a:rPr lang="en" sz="1200">
                <a:solidFill>
                  <a:srgbClr val="000000"/>
                </a:solidFill>
                <a:latin typeface="Courier New"/>
                <a:ea typeface="Courier New"/>
                <a:cs typeface="Courier New"/>
                <a:sym typeface="Courier New"/>
              </a:rPr>
              <a:t>001 </a:t>
            </a:r>
            <a:r>
              <a:rPr lang="en" sz="1200">
                <a:solidFill>
                  <a:srgbClr val="000000"/>
                </a:solidFill>
              </a:rPr>
              <a:t>- register A</a:t>
            </a:r>
            <a:endParaRPr sz="1200">
              <a:solidFill>
                <a:srgbClr val="000000"/>
              </a:solidFill>
            </a:endParaRPr>
          </a:p>
          <a:p>
            <a:pPr indent="-304800" lvl="3" marL="1828800" marR="0" rtl="0" algn="l">
              <a:lnSpc>
                <a:spcPct val="115000"/>
              </a:lnSpc>
              <a:spcBef>
                <a:spcPts val="0"/>
              </a:spcBef>
              <a:spcAft>
                <a:spcPts val="0"/>
              </a:spcAft>
              <a:buClr>
                <a:srgbClr val="000000"/>
              </a:buClr>
              <a:buSzPts val="1200"/>
              <a:buChar char="●"/>
            </a:pPr>
            <a:r>
              <a:rPr lang="en" sz="1200">
                <a:solidFill>
                  <a:srgbClr val="000000"/>
                </a:solidFill>
                <a:latin typeface="Courier New"/>
                <a:ea typeface="Courier New"/>
                <a:cs typeface="Courier New"/>
                <a:sym typeface="Courier New"/>
              </a:rPr>
              <a:t>0</a:t>
            </a:r>
            <a:r>
              <a:rPr lang="en" sz="1200">
                <a:solidFill>
                  <a:srgbClr val="000000"/>
                </a:solidFill>
                <a:latin typeface="Courier New"/>
                <a:ea typeface="Courier New"/>
                <a:cs typeface="Courier New"/>
                <a:sym typeface="Courier New"/>
              </a:rPr>
              <a:t>10 </a:t>
            </a:r>
            <a:r>
              <a:rPr lang="en" sz="1200">
                <a:solidFill>
                  <a:srgbClr val="000000"/>
                </a:solidFill>
              </a:rPr>
              <a:t>- register B (etc.)</a:t>
            </a:r>
            <a:endParaRPr sz="1200">
              <a:solidFill>
                <a:srgbClr val="000000"/>
              </a:solidFill>
            </a:endParaRPr>
          </a:p>
          <a:p>
            <a:pPr indent="-304800" lvl="2" marL="1371600" marR="0" rtl="0" algn="l">
              <a:lnSpc>
                <a:spcPct val="115000"/>
              </a:lnSpc>
              <a:spcBef>
                <a:spcPts val="0"/>
              </a:spcBef>
              <a:spcAft>
                <a:spcPts val="0"/>
              </a:spcAft>
              <a:buClr>
                <a:srgbClr val="000000"/>
              </a:buClr>
              <a:buSzPts val="1200"/>
              <a:buChar char="■"/>
            </a:pPr>
            <a:r>
              <a:rPr lang="en" sz="1200">
                <a:solidFill>
                  <a:srgbClr val="000000"/>
                </a:solidFill>
              </a:rPr>
              <a:t>The next 4 bits of the operand are for </a:t>
            </a:r>
            <a:r>
              <a:rPr lang="en" sz="1200">
                <a:solidFill>
                  <a:srgbClr val="38761D"/>
                </a:solidFill>
              </a:rPr>
              <a:t>the second operand</a:t>
            </a:r>
            <a:endParaRPr sz="1200">
              <a:solidFill>
                <a:srgbClr val="38761D"/>
              </a:solidFill>
            </a:endParaRPr>
          </a:p>
          <a:p>
            <a:pPr indent="-304800" lvl="2" marL="1371600" marR="0" rtl="0" algn="l">
              <a:lnSpc>
                <a:spcPct val="115000"/>
              </a:lnSpc>
              <a:spcBef>
                <a:spcPts val="0"/>
              </a:spcBef>
              <a:spcAft>
                <a:spcPts val="0"/>
              </a:spcAft>
              <a:buClr>
                <a:srgbClr val="000000"/>
              </a:buClr>
              <a:buSzPts val="1200"/>
              <a:buChar char="■"/>
            </a:pPr>
            <a:r>
              <a:rPr lang="en" sz="1200">
                <a:solidFill>
                  <a:srgbClr val="000000"/>
                </a:solidFill>
              </a:rPr>
              <a:t>These will activate the input and output enables for the registers</a:t>
            </a:r>
            <a:endParaRPr sz="1200">
              <a:solidFill>
                <a:srgbClr val="000000"/>
              </a:solidFill>
            </a:endParaRPr>
          </a:p>
          <a:p>
            <a:pPr indent="-304800" lvl="3" marL="1828800" marR="0" rtl="0" algn="l">
              <a:lnSpc>
                <a:spcPct val="115000"/>
              </a:lnSpc>
              <a:spcBef>
                <a:spcPts val="0"/>
              </a:spcBef>
              <a:spcAft>
                <a:spcPts val="0"/>
              </a:spcAft>
              <a:buClr>
                <a:srgbClr val="000000"/>
              </a:buClr>
              <a:buSzPts val="1200"/>
              <a:buChar char="●"/>
            </a:pPr>
            <a:r>
              <a:rPr lang="en" sz="1200">
                <a:solidFill>
                  <a:srgbClr val="000000"/>
                </a:solidFill>
              </a:rPr>
              <a:t>This might also use a decoder</a:t>
            </a:r>
            <a:endParaRPr sz="1200">
              <a:solidFill>
                <a:srgbClr val="000000"/>
              </a:solidFill>
            </a:endParaRPr>
          </a:p>
          <a:p>
            <a:pPr indent="0" lvl="0" marL="914400" marR="0" rtl="0" algn="l">
              <a:lnSpc>
                <a:spcPct val="115000"/>
              </a:lnSpc>
              <a:spcBef>
                <a:spcPts val="1600"/>
              </a:spcBef>
              <a:spcAft>
                <a:spcPts val="0"/>
              </a:spcAft>
              <a:buNone/>
            </a:pPr>
            <a:r>
              <a:t/>
            </a:r>
            <a:endParaRPr sz="600">
              <a:solidFill>
                <a:srgbClr val="000000"/>
              </a:solidFill>
            </a:endParaRPr>
          </a:p>
          <a:p>
            <a:pPr indent="0" lvl="0" marL="914400" marR="0" rtl="0" algn="l">
              <a:lnSpc>
                <a:spcPct val="115000"/>
              </a:lnSpc>
              <a:spcBef>
                <a:spcPts val="1600"/>
              </a:spcBef>
              <a:spcAft>
                <a:spcPts val="0"/>
              </a:spcAft>
              <a:buNone/>
            </a:pPr>
            <a:r>
              <a:t/>
            </a:r>
            <a:endParaRPr sz="600">
              <a:solidFill>
                <a:srgbClr val="000000"/>
              </a:solidFill>
            </a:endParaRPr>
          </a:p>
          <a:p>
            <a:pPr indent="-304800" lvl="2" marL="1371600" marR="0" rtl="0" algn="l">
              <a:lnSpc>
                <a:spcPct val="115000"/>
              </a:lnSpc>
              <a:spcBef>
                <a:spcPts val="1600"/>
              </a:spcBef>
              <a:spcAft>
                <a:spcPts val="0"/>
              </a:spcAft>
              <a:buClr>
                <a:srgbClr val="000000"/>
              </a:buClr>
              <a:buSzPts val="1200"/>
              <a:buChar char="■"/>
            </a:pPr>
            <a:r>
              <a:rPr lang="en" sz="1200">
                <a:solidFill>
                  <a:srgbClr val="000000"/>
                </a:solidFill>
              </a:rPr>
              <a:t>The operand could also be a single </a:t>
            </a:r>
            <a:r>
              <a:rPr lang="en" sz="1200">
                <a:solidFill>
                  <a:srgbClr val="674EA7"/>
                </a:solidFill>
              </a:rPr>
              <a:t>constant</a:t>
            </a:r>
            <a:endParaRPr sz="1200">
              <a:solidFill>
                <a:srgbClr val="674EA7"/>
              </a:solidFill>
            </a:endParaRPr>
          </a:p>
          <a:p>
            <a:pPr indent="0" lvl="0" marL="0" marR="0" rtl="0" algn="l">
              <a:lnSpc>
                <a:spcPct val="115000"/>
              </a:lnSpc>
              <a:spcBef>
                <a:spcPts val="1600"/>
              </a:spcBef>
              <a:spcAft>
                <a:spcPts val="1600"/>
              </a:spcAft>
              <a:buNone/>
            </a:pPr>
            <a:r>
              <a:t/>
            </a:r>
            <a:endParaRPr>
              <a:solidFill>
                <a:srgbClr val="000000"/>
              </a:solidFill>
            </a:endParaRPr>
          </a:p>
        </p:txBody>
      </p:sp>
      <p:graphicFrame>
        <p:nvGraphicFramePr>
          <p:cNvPr id="2034" name="Google Shape;2034;p47"/>
          <p:cNvGraphicFramePr/>
          <p:nvPr/>
        </p:nvGraphicFramePr>
        <p:xfrm>
          <a:off x="699625" y="3532525"/>
          <a:ext cx="3000000" cy="3000000"/>
        </p:xfrm>
        <a:graphic>
          <a:graphicData uri="http://schemas.openxmlformats.org/drawingml/2006/table">
            <a:tbl>
              <a:tblPr>
                <a:noFill/>
                <a:tableStyleId>{27F1D9C4-AA25-48CA-8D4A-AAC0A35D0F5A}</a:tableStyleId>
              </a:tblPr>
              <a:tblGrid>
                <a:gridCol w="452450"/>
                <a:gridCol w="452450"/>
                <a:gridCol w="452450"/>
                <a:gridCol w="452450"/>
                <a:gridCol w="452450"/>
                <a:gridCol w="452450"/>
                <a:gridCol w="452450"/>
                <a:gridCol w="452450"/>
                <a:gridCol w="452450"/>
                <a:gridCol w="452450"/>
                <a:gridCol w="452450"/>
                <a:gridCol w="452450"/>
                <a:gridCol w="452450"/>
                <a:gridCol w="452450"/>
                <a:gridCol w="452450"/>
                <a:gridCol w="452450"/>
              </a:tblGrid>
              <a:tr h="381000">
                <a:tc>
                  <a:txBody>
                    <a:bodyPr/>
                    <a:lstStyle/>
                    <a:p>
                      <a:pPr indent="0" lvl="0" marL="0" rtl="0" algn="ctr">
                        <a:spcBef>
                          <a:spcPts val="0"/>
                        </a:spcBef>
                        <a:spcAft>
                          <a:spcPts val="0"/>
                        </a:spcAft>
                        <a:buNone/>
                      </a:pPr>
                      <a:r>
                        <a:rPr lang="en">
                          <a:solidFill>
                            <a:srgbClr val="0B5394"/>
                          </a:solidFill>
                          <a:latin typeface="Courier New"/>
                          <a:ea typeface="Courier New"/>
                          <a:cs typeface="Courier New"/>
                          <a:sym typeface="Courier New"/>
                        </a:rPr>
                        <a:t>o</a:t>
                      </a:r>
                      <a:endParaRPr>
                        <a:solidFill>
                          <a:srgbClr val="0B5394"/>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B5394"/>
                          </a:solidFill>
                          <a:latin typeface="Courier New"/>
                          <a:ea typeface="Courier New"/>
                          <a:cs typeface="Courier New"/>
                          <a:sym typeface="Courier New"/>
                        </a:rPr>
                        <a:t>pc</a:t>
                      </a:r>
                      <a:endParaRPr>
                        <a:solidFill>
                          <a:srgbClr val="0B5394"/>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B5394"/>
                          </a:solidFill>
                          <a:latin typeface="Courier New"/>
                          <a:ea typeface="Courier New"/>
                          <a:cs typeface="Courier New"/>
                          <a:sym typeface="Courier New"/>
                        </a:rPr>
                        <a:t>od</a:t>
                      </a:r>
                      <a:endParaRPr>
                        <a:solidFill>
                          <a:srgbClr val="0B5394"/>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B5394"/>
                          </a:solidFill>
                          <a:latin typeface="Courier New"/>
                          <a:ea typeface="Courier New"/>
                          <a:cs typeface="Courier New"/>
                          <a:sym typeface="Courier New"/>
                        </a:rPr>
                        <a:t>e</a:t>
                      </a:r>
                      <a:endParaRPr>
                        <a:solidFill>
                          <a:srgbClr val="0B5394"/>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666666"/>
                          </a:solidFill>
                          <a:latin typeface="Courier New"/>
                          <a:ea typeface="Courier New"/>
                          <a:cs typeface="Courier New"/>
                          <a:sym typeface="Courier New"/>
                        </a:rPr>
                        <a:t>0</a:t>
                      </a:r>
                      <a:endParaRPr>
                        <a:solidFill>
                          <a:srgbClr val="666666"/>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666666"/>
                          </a:solidFill>
                          <a:latin typeface="Courier New"/>
                          <a:ea typeface="Courier New"/>
                          <a:cs typeface="Courier New"/>
                          <a:sym typeface="Courier New"/>
                        </a:rPr>
                        <a:t>0</a:t>
                      </a:r>
                      <a:endParaRPr>
                        <a:solidFill>
                          <a:srgbClr val="666666"/>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666666"/>
                          </a:solidFill>
                          <a:latin typeface="Courier New"/>
                          <a:ea typeface="Courier New"/>
                          <a:cs typeface="Courier New"/>
                          <a:sym typeface="Courier New"/>
                        </a:rPr>
                        <a:t>0</a:t>
                      </a:r>
                      <a:endParaRPr>
                        <a:solidFill>
                          <a:srgbClr val="666666"/>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666666"/>
                          </a:solidFill>
                          <a:latin typeface="Courier New"/>
                          <a:ea typeface="Courier New"/>
                          <a:cs typeface="Courier New"/>
                          <a:sym typeface="Courier New"/>
                        </a:rPr>
                        <a:t>0</a:t>
                      </a:r>
                      <a:endParaRPr>
                        <a:solidFill>
                          <a:srgbClr val="38761D"/>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666666"/>
                          </a:solidFill>
                          <a:latin typeface="Courier New"/>
                          <a:ea typeface="Courier New"/>
                          <a:cs typeface="Courier New"/>
                          <a:sym typeface="Courier New"/>
                        </a:rPr>
                        <a:t>0</a:t>
                      </a:r>
                      <a:endParaRPr>
                        <a:solidFill>
                          <a:srgbClr val="98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80000"/>
                          </a:solidFill>
                          <a:latin typeface="Courier New"/>
                          <a:ea typeface="Courier New"/>
                          <a:cs typeface="Courier New"/>
                          <a:sym typeface="Courier New"/>
                        </a:rPr>
                        <a:t>o</a:t>
                      </a:r>
                      <a:endParaRPr>
                        <a:solidFill>
                          <a:srgbClr val="98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80000"/>
                          </a:solidFill>
                          <a:latin typeface="Courier New"/>
                          <a:ea typeface="Courier New"/>
                          <a:cs typeface="Courier New"/>
                          <a:sym typeface="Courier New"/>
                        </a:rPr>
                        <a:t>p</a:t>
                      </a:r>
                      <a:endParaRPr>
                        <a:solidFill>
                          <a:srgbClr val="98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980000"/>
                          </a:solidFill>
                          <a:latin typeface="Courier New"/>
                          <a:ea typeface="Courier New"/>
                          <a:cs typeface="Courier New"/>
                          <a:sym typeface="Courier New"/>
                        </a:rPr>
                        <a:t>1</a:t>
                      </a:r>
                      <a:endParaRPr>
                        <a:solidFill>
                          <a:srgbClr val="38761D"/>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666666"/>
                          </a:solidFill>
                          <a:latin typeface="Courier New"/>
                          <a:ea typeface="Courier New"/>
                          <a:cs typeface="Courier New"/>
                          <a:sym typeface="Courier New"/>
                        </a:rPr>
                        <a:t>0</a:t>
                      </a:r>
                      <a:endParaRPr>
                        <a:solidFill>
                          <a:srgbClr val="38761D"/>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8761D"/>
                          </a:solidFill>
                          <a:latin typeface="Courier New"/>
                          <a:ea typeface="Courier New"/>
                          <a:cs typeface="Courier New"/>
                          <a:sym typeface="Courier New"/>
                        </a:rPr>
                        <a:t>o</a:t>
                      </a:r>
                      <a:endParaRPr>
                        <a:solidFill>
                          <a:srgbClr val="38761D"/>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8761D"/>
                          </a:solidFill>
                          <a:latin typeface="Courier New"/>
                          <a:ea typeface="Courier New"/>
                          <a:cs typeface="Courier New"/>
                          <a:sym typeface="Courier New"/>
                        </a:rPr>
                        <a:t>p</a:t>
                      </a:r>
                      <a:endParaRPr>
                        <a:solidFill>
                          <a:srgbClr val="38761D"/>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38761D"/>
                          </a:solidFill>
                          <a:latin typeface="Courier New"/>
                          <a:ea typeface="Courier New"/>
                          <a:cs typeface="Courier New"/>
                          <a:sym typeface="Courier New"/>
                        </a:rPr>
                        <a:t>2</a:t>
                      </a:r>
                      <a:endParaRPr>
                        <a:solidFill>
                          <a:srgbClr val="666666"/>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035" name="Google Shape;2035;p47"/>
          <p:cNvGraphicFramePr/>
          <p:nvPr/>
        </p:nvGraphicFramePr>
        <p:xfrm>
          <a:off x="699625" y="4523125"/>
          <a:ext cx="3000000" cy="3000000"/>
        </p:xfrm>
        <a:graphic>
          <a:graphicData uri="http://schemas.openxmlformats.org/drawingml/2006/table">
            <a:tbl>
              <a:tblPr>
                <a:noFill/>
                <a:tableStyleId>{27F1D9C4-AA25-48CA-8D4A-AAC0A35D0F5A}</a:tableStyleId>
              </a:tblPr>
              <a:tblGrid>
                <a:gridCol w="452450"/>
                <a:gridCol w="452450"/>
                <a:gridCol w="452450"/>
                <a:gridCol w="452450"/>
                <a:gridCol w="452450"/>
                <a:gridCol w="452450"/>
                <a:gridCol w="452450"/>
                <a:gridCol w="452450"/>
                <a:gridCol w="452450"/>
                <a:gridCol w="452450"/>
                <a:gridCol w="452450"/>
                <a:gridCol w="452450"/>
                <a:gridCol w="452450"/>
                <a:gridCol w="452450"/>
                <a:gridCol w="452450"/>
                <a:gridCol w="452450"/>
              </a:tblGrid>
              <a:tr h="381000">
                <a:tc>
                  <a:txBody>
                    <a:bodyPr/>
                    <a:lstStyle/>
                    <a:p>
                      <a:pPr indent="0" lvl="0" marL="0" rtl="0" algn="ctr">
                        <a:spcBef>
                          <a:spcPts val="0"/>
                        </a:spcBef>
                        <a:spcAft>
                          <a:spcPts val="0"/>
                        </a:spcAft>
                        <a:buNone/>
                      </a:pPr>
                      <a:r>
                        <a:rPr lang="en">
                          <a:solidFill>
                            <a:srgbClr val="0B5394"/>
                          </a:solidFill>
                          <a:latin typeface="Courier New"/>
                          <a:ea typeface="Courier New"/>
                          <a:cs typeface="Courier New"/>
                          <a:sym typeface="Courier New"/>
                        </a:rPr>
                        <a:t>o</a:t>
                      </a:r>
                      <a:endParaRPr>
                        <a:solidFill>
                          <a:srgbClr val="0B5394"/>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B5394"/>
                          </a:solidFill>
                          <a:latin typeface="Courier New"/>
                          <a:ea typeface="Courier New"/>
                          <a:cs typeface="Courier New"/>
                          <a:sym typeface="Courier New"/>
                        </a:rPr>
                        <a:t>pc</a:t>
                      </a:r>
                      <a:endParaRPr>
                        <a:solidFill>
                          <a:srgbClr val="0B5394"/>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B5394"/>
                          </a:solidFill>
                          <a:latin typeface="Courier New"/>
                          <a:ea typeface="Courier New"/>
                          <a:cs typeface="Courier New"/>
                          <a:sym typeface="Courier New"/>
                        </a:rPr>
                        <a:t>od</a:t>
                      </a:r>
                      <a:endParaRPr>
                        <a:solidFill>
                          <a:srgbClr val="0B5394"/>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B5394"/>
                          </a:solidFill>
                          <a:latin typeface="Courier New"/>
                          <a:ea typeface="Courier New"/>
                          <a:cs typeface="Courier New"/>
                          <a:sym typeface="Courier New"/>
                        </a:rPr>
                        <a:t>e</a:t>
                      </a:r>
                      <a:endParaRPr>
                        <a:solidFill>
                          <a:srgbClr val="0B5394"/>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666666"/>
                          </a:solidFill>
                          <a:latin typeface="Courier New"/>
                          <a:ea typeface="Courier New"/>
                          <a:cs typeface="Courier New"/>
                          <a:sym typeface="Courier New"/>
                        </a:rPr>
                        <a:t>0</a:t>
                      </a:r>
                      <a:endParaRPr>
                        <a:solidFill>
                          <a:srgbClr val="666666"/>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666666"/>
                          </a:solidFill>
                          <a:latin typeface="Courier New"/>
                          <a:ea typeface="Courier New"/>
                          <a:cs typeface="Courier New"/>
                          <a:sym typeface="Courier New"/>
                        </a:rPr>
                        <a:t>0</a:t>
                      </a:r>
                      <a:endParaRPr>
                        <a:solidFill>
                          <a:srgbClr val="666666"/>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666666"/>
                          </a:solidFill>
                          <a:latin typeface="Courier New"/>
                          <a:ea typeface="Courier New"/>
                          <a:cs typeface="Courier New"/>
                          <a:sym typeface="Courier New"/>
                        </a:rPr>
                        <a:t>0</a:t>
                      </a:r>
                      <a:endParaRPr>
                        <a:solidFill>
                          <a:srgbClr val="666666"/>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666666"/>
                          </a:solidFill>
                          <a:latin typeface="Courier New"/>
                          <a:ea typeface="Courier New"/>
                          <a:cs typeface="Courier New"/>
                          <a:sym typeface="Courier New"/>
                        </a:rPr>
                        <a:t>0</a:t>
                      </a:r>
                      <a:endParaRPr>
                        <a:solidFill>
                          <a:srgbClr val="666666"/>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674EA7"/>
                          </a:solidFill>
                          <a:latin typeface="Courier New"/>
                          <a:ea typeface="Courier New"/>
                          <a:cs typeface="Courier New"/>
                          <a:sym typeface="Courier New"/>
                        </a:rPr>
                        <a:t>c</a:t>
                      </a:r>
                      <a:endParaRPr>
                        <a:solidFill>
                          <a:srgbClr val="674EA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674EA7"/>
                          </a:solidFill>
                          <a:latin typeface="Courier New"/>
                          <a:ea typeface="Courier New"/>
                          <a:cs typeface="Courier New"/>
                          <a:sym typeface="Courier New"/>
                        </a:rPr>
                        <a:t>o</a:t>
                      </a:r>
                      <a:endParaRPr>
                        <a:solidFill>
                          <a:srgbClr val="674EA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674EA7"/>
                          </a:solidFill>
                          <a:latin typeface="Courier New"/>
                          <a:ea typeface="Courier New"/>
                          <a:cs typeface="Courier New"/>
                          <a:sym typeface="Courier New"/>
                        </a:rPr>
                        <a:t>n</a:t>
                      </a:r>
                      <a:endParaRPr>
                        <a:solidFill>
                          <a:srgbClr val="674EA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674EA7"/>
                          </a:solidFill>
                          <a:latin typeface="Courier New"/>
                          <a:ea typeface="Courier New"/>
                          <a:cs typeface="Courier New"/>
                          <a:sym typeface="Courier New"/>
                        </a:rPr>
                        <a:t>s</a:t>
                      </a:r>
                      <a:endParaRPr>
                        <a:solidFill>
                          <a:srgbClr val="674EA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674EA7"/>
                          </a:solidFill>
                          <a:latin typeface="Courier New"/>
                          <a:ea typeface="Courier New"/>
                          <a:cs typeface="Courier New"/>
                          <a:sym typeface="Courier New"/>
                        </a:rPr>
                        <a:t>t</a:t>
                      </a:r>
                      <a:endParaRPr>
                        <a:solidFill>
                          <a:srgbClr val="674EA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674EA7"/>
                          </a:solidFill>
                          <a:latin typeface="Courier New"/>
                          <a:ea typeface="Courier New"/>
                          <a:cs typeface="Courier New"/>
                          <a:sym typeface="Courier New"/>
                        </a:rPr>
                        <a:t>a</a:t>
                      </a:r>
                      <a:endParaRPr>
                        <a:solidFill>
                          <a:srgbClr val="674EA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674EA7"/>
                          </a:solidFill>
                          <a:latin typeface="Courier New"/>
                          <a:ea typeface="Courier New"/>
                          <a:cs typeface="Courier New"/>
                          <a:sym typeface="Courier New"/>
                        </a:rPr>
                        <a:t>n</a:t>
                      </a:r>
                      <a:endParaRPr>
                        <a:solidFill>
                          <a:srgbClr val="674EA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674EA7"/>
                          </a:solidFill>
                          <a:latin typeface="Courier New"/>
                          <a:ea typeface="Courier New"/>
                          <a:cs typeface="Courier New"/>
                          <a:sym typeface="Courier New"/>
                        </a:rPr>
                        <a:t>t</a:t>
                      </a:r>
                      <a:endParaRPr>
                        <a:solidFill>
                          <a:srgbClr val="674EA7"/>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036" name="Google Shape;2036;p47"/>
          <p:cNvGraphicFramePr/>
          <p:nvPr/>
        </p:nvGraphicFramePr>
        <p:xfrm>
          <a:off x="7258050" y="368825"/>
          <a:ext cx="3000000" cy="3000000"/>
        </p:xfrm>
        <a:graphic>
          <a:graphicData uri="http://schemas.openxmlformats.org/drawingml/2006/table">
            <a:tbl>
              <a:tblPr>
                <a:noFill/>
                <a:tableStyleId>{27F1D9C4-AA25-48CA-8D4A-AAC0A35D0F5A}</a:tableStyleId>
              </a:tblPr>
              <a:tblGrid>
                <a:gridCol w="619125"/>
                <a:gridCol w="923925"/>
              </a:tblGrid>
              <a:tr h="277750">
                <a:tc>
                  <a:txBody>
                    <a:bodyPr/>
                    <a:lstStyle/>
                    <a:p>
                      <a:pPr indent="0" lvl="0" marL="0" rtl="0" algn="l">
                        <a:spcBef>
                          <a:spcPts val="0"/>
                        </a:spcBef>
                        <a:spcAft>
                          <a:spcPts val="0"/>
                        </a:spcAft>
                        <a:buNone/>
                      </a:pPr>
                      <a:r>
                        <a:rPr lang="en" sz="800">
                          <a:latin typeface="Courier New"/>
                          <a:ea typeface="Courier New"/>
                          <a:cs typeface="Courier New"/>
                          <a:sym typeface="Courier New"/>
                        </a:rPr>
                        <a:t>0</a:t>
                      </a:r>
                      <a:r>
                        <a:rPr lang="en" sz="800">
                          <a:latin typeface="Courier New"/>
                          <a:ea typeface="Courier New"/>
                          <a:cs typeface="Courier New"/>
                          <a:sym typeface="Courier New"/>
                        </a:rPr>
                        <a:t>001</a:t>
                      </a:r>
                      <a:endParaRPr sz="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800">
                          <a:latin typeface="Courier New"/>
                          <a:ea typeface="Courier New"/>
                          <a:cs typeface="Courier New"/>
                          <a:sym typeface="Courier New"/>
                        </a:rPr>
                        <a:t>A</a:t>
                      </a:r>
                      <a:endParaRPr sz="800">
                        <a:latin typeface="Courier New"/>
                        <a:ea typeface="Courier New"/>
                        <a:cs typeface="Courier New"/>
                        <a:sym typeface="Courier New"/>
                      </a:endParaRPr>
                    </a:p>
                  </a:txBody>
                  <a:tcPr marT="91425" marB="91425" marR="91425" marL="91425"/>
                </a:tc>
              </a:tr>
              <a:tr h="277750">
                <a:tc>
                  <a:txBody>
                    <a:bodyPr/>
                    <a:lstStyle/>
                    <a:p>
                      <a:pPr indent="0" lvl="0" marL="0" rtl="0" algn="l">
                        <a:spcBef>
                          <a:spcPts val="0"/>
                        </a:spcBef>
                        <a:spcAft>
                          <a:spcPts val="0"/>
                        </a:spcAft>
                        <a:buNone/>
                      </a:pPr>
                      <a:r>
                        <a:rPr lang="en" sz="800">
                          <a:latin typeface="Courier New"/>
                          <a:ea typeface="Courier New"/>
                          <a:cs typeface="Courier New"/>
                          <a:sym typeface="Courier New"/>
                        </a:rPr>
                        <a:t>0</a:t>
                      </a:r>
                      <a:r>
                        <a:rPr lang="en" sz="800">
                          <a:latin typeface="Courier New"/>
                          <a:ea typeface="Courier New"/>
                          <a:cs typeface="Courier New"/>
                          <a:sym typeface="Courier New"/>
                        </a:rPr>
                        <a:t>010</a:t>
                      </a:r>
                      <a:endParaRPr sz="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800">
                          <a:latin typeface="Courier New"/>
                          <a:ea typeface="Courier New"/>
                          <a:cs typeface="Courier New"/>
                          <a:sym typeface="Courier New"/>
                        </a:rPr>
                        <a:t>B</a:t>
                      </a:r>
                      <a:endParaRPr sz="800">
                        <a:latin typeface="Courier New"/>
                        <a:ea typeface="Courier New"/>
                        <a:cs typeface="Courier New"/>
                        <a:sym typeface="Courier New"/>
                      </a:endParaRPr>
                    </a:p>
                  </a:txBody>
                  <a:tcPr marT="91425" marB="91425" marR="91425" marL="91425"/>
                </a:tc>
              </a:tr>
              <a:tr h="277750">
                <a:tc>
                  <a:txBody>
                    <a:bodyPr/>
                    <a:lstStyle/>
                    <a:p>
                      <a:pPr indent="0" lvl="0" marL="0" rtl="0" algn="l">
                        <a:spcBef>
                          <a:spcPts val="0"/>
                        </a:spcBef>
                        <a:spcAft>
                          <a:spcPts val="0"/>
                        </a:spcAft>
                        <a:buNone/>
                      </a:pPr>
                      <a:r>
                        <a:rPr lang="en" sz="800">
                          <a:latin typeface="Courier New"/>
                          <a:ea typeface="Courier New"/>
                          <a:cs typeface="Courier New"/>
                          <a:sym typeface="Courier New"/>
                        </a:rPr>
                        <a:t>0</a:t>
                      </a:r>
                      <a:r>
                        <a:rPr lang="en" sz="800">
                          <a:latin typeface="Courier New"/>
                          <a:ea typeface="Courier New"/>
                          <a:cs typeface="Courier New"/>
                          <a:sym typeface="Courier New"/>
                        </a:rPr>
                        <a:t>011</a:t>
                      </a:r>
                      <a:endParaRPr sz="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800">
                          <a:latin typeface="Courier New"/>
                          <a:ea typeface="Courier New"/>
                          <a:cs typeface="Courier New"/>
                          <a:sym typeface="Courier New"/>
                        </a:rPr>
                        <a:t>C</a:t>
                      </a:r>
                      <a:endParaRPr sz="800">
                        <a:latin typeface="Courier New"/>
                        <a:ea typeface="Courier New"/>
                        <a:cs typeface="Courier New"/>
                        <a:sym typeface="Courier New"/>
                      </a:endParaRPr>
                    </a:p>
                  </a:txBody>
                  <a:tcPr marT="91425" marB="91425" marR="91425" marL="91425"/>
                </a:tc>
              </a:tr>
              <a:tr h="277750">
                <a:tc>
                  <a:txBody>
                    <a:bodyPr/>
                    <a:lstStyle/>
                    <a:p>
                      <a:pPr indent="0" lvl="0" marL="0" rtl="0" algn="l">
                        <a:spcBef>
                          <a:spcPts val="0"/>
                        </a:spcBef>
                        <a:spcAft>
                          <a:spcPts val="0"/>
                        </a:spcAft>
                        <a:buNone/>
                      </a:pPr>
                      <a:r>
                        <a:rPr lang="en" sz="800">
                          <a:latin typeface="Courier New"/>
                          <a:ea typeface="Courier New"/>
                          <a:cs typeface="Courier New"/>
                          <a:sym typeface="Courier New"/>
                        </a:rPr>
                        <a:t>0</a:t>
                      </a:r>
                      <a:r>
                        <a:rPr lang="en" sz="800">
                          <a:latin typeface="Courier New"/>
                          <a:ea typeface="Courier New"/>
                          <a:cs typeface="Courier New"/>
                          <a:sym typeface="Courier New"/>
                        </a:rPr>
                        <a:t>100</a:t>
                      </a:r>
                      <a:endParaRPr sz="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800">
                          <a:latin typeface="Courier New"/>
                          <a:ea typeface="Courier New"/>
                          <a:cs typeface="Courier New"/>
                          <a:sym typeface="Courier New"/>
                        </a:rPr>
                        <a:t>D</a:t>
                      </a:r>
                      <a:endParaRPr sz="800">
                        <a:latin typeface="Courier New"/>
                        <a:ea typeface="Courier New"/>
                        <a:cs typeface="Courier New"/>
                        <a:sym typeface="Courier New"/>
                      </a:endParaRPr>
                    </a:p>
                  </a:txBody>
                  <a:tcPr marT="91425" marB="91425" marR="91425" marL="91425"/>
                </a:tc>
              </a:tr>
              <a:tr h="277750">
                <a:tc>
                  <a:txBody>
                    <a:bodyPr/>
                    <a:lstStyle/>
                    <a:p>
                      <a:pPr indent="0" lvl="0" marL="0" rtl="0" algn="l">
                        <a:spcBef>
                          <a:spcPts val="0"/>
                        </a:spcBef>
                        <a:spcAft>
                          <a:spcPts val="0"/>
                        </a:spcAft>
                        <a:buNone/>
                      </a:pPr>
                      <a:r>
                        <a:rPr lang="en" sz="800">
                          <a:latin typeface="Courier New"/>
                          <a:ea typeface="Courier New"/>
                          <a:cs typeface="Courier New"/>
                          <a:sym typeface="Courier New"/>
                        </a:rPr>
                        <a:t>0</a:t>
                      </a:r>
                      <a:r>
                        <a:rPr lang="en" sz="800">
                          <a:latin typeface="Courier New"/>
                          <a:ea typeface="Courier New"/>
                          <a:cs typeface="Courier New"/>
                          <a:sym typeface="Courier New"/>
                        </a:rPr>
                        <a:t>101</a:t>
                      </a:r>
                      <a:endParaRPr sz="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800">
                          <a:latin typeface="Courier New"/>
                          <a:ea typeface="Courier New"/>
                          <a:cs typeface="Courier New"/>
                          <a:sym typeface="Courier New"/>
                        </a:rPr>
                        <a:t>E</a:t>
                      </a:r>
                      <a:endParaRPr sz="800">
                        <a:latin typeface="Courier New"/>
                        <a:ea typeface="Courier New"/>
                        <a:cs typeface="Courier New"/>
                        <a:sym typeface="Courier New"/>
                      </a:endParaRPr>
                    </a:p>
                  </a:txBody>
                  <a:tcPr marT="91425" marB="91425" marR="91425" marL="91425"/>
                </a:tc>
              </a:tr>
              <a:tr h="277750">
                <a:tc>
                  <a:txBody>
                    <a:bodyPr/>
                    <a:lstStyle/>
                    <a:p>
                      <a:pPr indent="0" lvl="0" marL="0" rtl="0" algn="l">
                        <a:spcBef>
                          <a:spcPts val="0"/>
                        </a:spcBef>
                        <a:spcAft>
                          <a:spcPts val="0"/>
                        </a:spcAft>
                        <a:buNone/>
                      </a:pPr>
                      <a:r>
                        <a:rPr lang="en" sz="800">
                          <a:latin typeface="Courier New"/>
                          <a:ea typeface="Courier New"/>
                          <a:cs typeface="Courier New"/>
                          <a:sym typeface="Courier New"/>
                        </a:rPr>
                        <a:t>0</a:t>
                      </a:r>
                      <a:r>
                        <a:rPr lang="en" sz="800">
                          <a:latin typeface="Courier New"/>
                          <a:ea typeface="Courier New"/>
                          <a:cs typeface="Courier New"/>
                          <a:sym typeface="Courier New"/>
                        </a:rPr>
                        <a:t>110</a:t>
                      </a:r>
                      <a:endParaRPr sz="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800">
                          <a:latin typeface="Courier New"/>
                          <a:ea typeface="Courier New"/>
                          <a:cs typeface="Courier New"/>
                          <a:sym typeface="Courier New"/>
                        </a:rPr>
                        <a:t>F</a:t>
                      </a:r>
                      <a:endParaRPr sz="800">
                        <a:latin typeface="Courier New"/>
                        <a:ea typeface="Courier New"/>
                        <a:cs typeface="Courier New"/>
                        <a:sym typeface="Courier New"/>
                      </a:endParaRPr>
                    </a:p>
                  </a:txBody>
                  <a:tcPr marT="91425" marB="91425" marR="91425" marL="91425"/>
                </a:tc>
              </a:tr>
              <a:tr h="277750">
                <a:tc>
                  <a:txBody>
                    <a:bodyPr/>
                    <a:lstStyle/>
                    <a:p>
                      <a:pPr indent="0" lvl="0" marL="0" rtl="0" algn="l">
                        <a:spcBef>
                          <a:spcPts val="0"/>
                        </a:spcBef>
                        <a:spcAft>
                          <a:spcPts val="0"/>
                        </a:spcAft>
                        <a:buNone/>
                      </a:pPr>
                      <a:r>
                        <a:rPr lang="en" sz="800">
                          <a:latin typeface="Courier New"/>
                          <a:ea typeface="Courier New"/>
                          <a:cs typeface="Courier New"/>
                          <a:sym typeface="Courier New"/>
                        </a:rPr>
                        <a:t>0</a:t>
                      </a:r>
                      <a:r>
                        <a:rPr lang="en" sz="800">
                          <a:latin typeface="Courier New"/>
                          <a:ea typeface="Courier New"/>
                          <a:cs typeface="Courier New"/>
                          <a:sym typeface="Courier New"/>
                        </a:rPr>
                        <a:t>111</a:t>
                      </a:r>
                      <a:endParaRPr sz="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800">
                          <a:latin typeface="Courier New"/>
                          <a:ea typeface="Courier New"/>
                          <a:cs typeface="Courier New"/>
                          <a:sym typeface="Courier New"/>
                        </a:rPr>
                        <a:t>G</a:t>
                      </a:r>
                      <a:endParaRPr sz="800">
                        <a:latin typeface="Courier New"/>
                        <a:ea typeface="Courier New"/>
                        <a:cs typeface="Courier New"/>
                        <a:sym typeface="Courier New"/>
                      </a:endParaRPr>
                    </a:p>
                  </a:txBody>
                  <a:tcPr marT="91425" marB="91425" marR="91425" marL="91425"/>
                </a:tc>
              </a:tr>
            </a:tbl>
          </a:graphicData>
        </a:graphic>
      </p:graphicFrame>
      <p:cxnSp>
        <p:nvCxnSpPr>
          <p:cNvPr id="2037" name="Google Shape;2037;p47"/>
          <p:cNvCxnSpPr/>
          <p:nvPr/>
        </p:nvCxnSpPr>
        <p:spPr>
          <a:xfrm>
            <a:off x="4323064" y="3413543"/>
            <a:ext cx="0" cy="644400"/>
          </a:xfrm>
          <a:prstGeom prst="straightConnector1">
            <a:avLst/>
          </a:prstGeom>
          <a:noFill/>
          <a:ln cap="flat" cmpd="sng" w="28575">
            <a:solidFill>
              <a:schemeClr val="dk2"/>
            </a:solidFill>
            <a:prstDash val="solid"/>
            <a:round/>
            <a:headEnd len="med" w="med" type="none"/>
            <a:tailEnd len="med" w="med" type="none"/>
          </a:ln>
        </p:spPr>
      </p:cxnSp>
      <p:cxnSp>
        <p:nvCxnSpPr>
          <p:cNvPr id="2038" name="Google Shape;2038;p47"/>
          <p:cNvCxnSpPr/>
          <p:nvPr/>
        </p:nvCxnSpPr>
        <p:spPr>
          <a:xfrm>
            <a:off x="4323064" y="4417034"/>
            <a:ext cx="0" cy="644400"/>
          </a:xfrm>
          <a:prstGeom prst="straightConnector1">
            <a:avLst/>
          </a:prstGeom>
          <a:noFill/>
          <a:ln cap="flat" cmpd="sng" w="28575">
            <a:solidFill>
              <a:schemeClr val="dk2"/>
            </a:solidFill>
            <a:prstDash val="solid"/>
            <a:round/>
            <a:headEnd len="med" w="med" type="none"/>
            <a:tailEnd len="med" w="med" type="none"/>
          </a:ln>
        </p:spPr>
      </p:cxnSp>
      <p:cxnSp>
        <p:nvCxnSpPr>
          <p:cNvPr id="2039" name="Google Shape;2039;p47"/>
          <p:cNvCxnSpPr/>
          <p:nvPr/>
        </p:nvCxnSpPr>
        <p:spPr>
          <a:xfrm>
            <a:off x="6138973" y="3413543"/>
            <a:ext cx="0" cy="6444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3" name="Shape 2043"/>
        <p:cNvGrpSpPr/>
        <p:nvPr/>
      </p:nvGrpSpPr>
      <p:grpSpPr>
        <a:xfrm>
          <a:off x="0" y="0"/>
          <a:ext cx="0" cy="0"/>
          <a:chOff x="0" y="0"/>
          <a:chExt cx="0" cy="0"/>
        </a:xfrm>
      </p:grpSpPr>
      <p:sp>
        <p:nvSpPr>
          <p:cNvPr id="2044" name="Google Shape;2044;p48"/>
          <p:cNvSpPr txBox="1"/>
          <p:nvPr>
            <p:ph type="ctrTitle"/>
          </p:nvPr>
        </p:nvSpPr>
        <p:spPr>
          <a:xfrm>
            <a:off x="457200" y="1467769"/>
            <a:ext cx="8013000" cy="110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96E"/>
              </a:buClr>
              <a:buSzPts val="4500"/>
              <a:buFont typeface="Ubuntu"/>
              <a:buNone/>
            </a:pPr>
            <a:r>
              <a:rPr lang="en"/>
              <a:t>Execute</a:t>
            </a:r>
            <a:endParaRPr sz="3600"/>
          </a:p>
        </p:txBody>
      </p:sp>
      <p:sp>
        <p:nvSpPr>
          <p:cNvPr id="2045" name="Google Shape;2045;p48"/>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CSCI 2050U - Computer Architecture</a:t>
            </a:r>
            <a:endParaRPr sz="1400">
              <a:solidFill>
                <a:srgbClr val="073763"/>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Randy J. Fortier</a:t>
            </a:r>
            <a:endParaRPr sz="1400">
              <a:solidFill>
                <a:srgbClr val="40458C"/>
              </a:solidFill>
              <a:latin typeface="Tahoma"/>
              <a:ea typeface="Tahoma"/>
              <a:cs typeface="Tahoma"/>
              <a:sym typeface="Tahoma"/>
            </a:endParaRPr>
          </a:p>
          <a:p>
            <a:pPr indent="-341640" lvl="0" marL="343080" rtl="0" algn="l">
              <a:lnSpc>
                <a:spcPct val="100000"/>
              </a:lnSpc>
              <a:spcBef>
                <a:spcPts val="0"/>
              </a:spcBef>
              <a:spcAft>
                <a:spcPts val="0"/>
              </a:spcAft>
              <a:buClr>
                <a:schemeClr val="dk1"/>
              </a:buClr>
              <a:buSzPts val="1800"/>
              <a:buNone/>
            </a:pPr>
            <a:r>
              <a:rPr lang="en" sz="1400">
                <a:solidFill>
                  <a:srgbClr val="073763"/>
                </a:solidFill>
              </a:rPr>
              <a:t>@randy_fortier</a:t>
            </a:r>
            <a:endParaRPr>
              <a:solidFill>
                <a:srgbClr val="073763"/>
              </a:solidFill>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9" name="Shape 2049"/>
        <p:cNvGrpSpPr/>
        <p:nvPr/>
      </p:nvGrpSpPr>
      <p:grpSpPr>
        <a:xfrm>
          <a:off x="0" y="0"/>
          <a:ext cx="0" cy="0"/>
          <a:chOff x="0" y="0"/>
          <a:chExt cx="0" cy="0"/>
        </a:xfrm>
      </p:grpSpPr>
      <p:sp>
        <p:nvSpPr>
          <p:cNvPr id="2050" name="Google Shape;205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HAX Instruction Set:  RTL</a:t>
            </a:r>
            <a:endParaRPr>
              <a:solidFill>
                <a:srgbClr val="0B5394"/>
              </a:solidFill>
            </a:endParaRPr>
          </a:p>
        </p:txBody>
      </p:sp>
      <p:graphicFrame>
        <p:nvGraphicFramePr>
          <p:cNvPr id="2051" name="Google Shape;2051;p49"/>
          <p:cNvGraphicFramePr/>
          <p:nvPr/>
        </p:nvGraphicFramePr>
        <p:xfrm>
          <a:off x="952500" y="1312675"/>
          <a:ext cx="3000000" cy="3000000"/>
        </p:xfrm>
        <a:graphic>
          <a:graphicData uri="http://schemas.openxmlformats.org/drawingml/2006/table">
            <a:tbl>
              <a:tblPr>
                <a:noFill/>
                <a:tableStyleId>{27F1D9C4-AA25-48CA-8D4A-AAC0A35D0F5A}</a:tableStyleId>
              </a:tblPr>
              <a:tblGrid>
                <a:gridCol w="3619500"/>
                <a:gridCol w="3619500"/>
              </a:tblGrid>
              <a:tr h="381000">
                <a:tc>
                  <a:txBody>
                    <a:bodyPr/>
                    <a:lstStyle/>
                    <a:p>
                      <a:pPr indent="0" lvl="0" marL="0" rtl="0" algn="l">
                        <a:spcBef>
                          <a:spcPts val="0"/>
                        </a:spcBef>
                        <a:spcAft>
                          <a:spcPts val="0"/>
                        </a:spcAft>
                        <a:buNone/>
                      </a:pPr>
                      <a:r>
                        <a:rPr lang="en" sz="1200">
                          <a:latin typeface="Courier New"/>
                          <a:ea typeface="Courier New"/>
                          <a:cs typeface="Courier New"/>
                          <a:sym typeface="Courier New"/>
                        </a:rPr>
                        <a:t>MOV A, B</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 ← B</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PC ← PC + 2</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IR ← M[PC]</a:t>
                      </a:r>
                      <a:endParaRPr sz="1200">
                        <a:solidFill>
                          <a:schemeClr val="dk1"/>
                        </a:solidFill>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lang="en" sz="1200">
                          <a:latin typeface="Courier New"/>
                          <a:ea typeface="Courier New"/>
                          <a:cs typeface="Courier New"/>
                          <a:sym typeface="Courier New"/>
                        </a:rPr>
                        <a:t>ADD A, B</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 ← A + B</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PC ← PC + 2</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IR ← M[PC]</a:t>
                      </a:r>
                      <a:endParaRPr sz="1200">
                        <a:solidFill>
                          <a:schemeClr val="dk1"/>
                        </a:solidFill>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lang="en" sz="1200">
                          <a:latin typeface="Courier New"/>
                          <a:ea typeface="Courier New"/>
                          <a:cs typeface="Courier New"/>
                          <a:sym typeface="Courier New"/>
                        </a:rPr>
                        <a:t>SUB A, B</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 ← A - B</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PC ← PC + 2</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IR ← M[PC]</a:t>
                      </a:r>
                      <a:endParaRPr sz="1200">
                        <a:solidFill>
                          <a:schemeClr val="dk1"/>
                        </a:solidFill>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5" name="Shape 2055"/>
        <p:cNvGrpSpPr/>
        <p:nvPr/>
      </p:nvGrpSpPr>
      <p:grpSpPr>
        <a:xfrm>
          <a:off x="0" y="0"/>
          <a:ext cx="0" cy="0"/>
          <a:chOff x="0" y="0"/>
          <a:chExt cx="0" cy="0"/>
        </a:xfrm>
      </p:grpSpPr>
      <p:sp>
        <p:nvSpPr>
          <p:cNvPr id="2056" name="Google Shape;205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HAX Instruction Set:  RTL</a:t>
            </a:r>
            <a:endParaRPr>
              <a:solidFill>
                <a:srgbClr val="0B5394"/>
              </a:solidFill>
            </a:endParaRPr>
          </a:p>
        </p:txBody>
      </p:sp>
      <p:graphicFrame>
        <p:nvGraphicFramePr>
          <p:cNvPr id="2057" name="Google Shape;2057;p50"/>
          <p:cNvGraphicFramePr/>
          <p:nvPr/>
        </p:nvGraphicFramePr>
        <p:xfrm>
          <a:off x="952500" y="1312675"/>
          <a:ext cx="3000000" cy="3000000"/>
        </p:xfrm>
        <a:graphic>
          <a:graphicData uri="http://schemas.openxmlformats.org/drawingml/2006/table">
            <a:tbl>
              <a:tblPr>
                <a:noFill/>
                <a:tableStyleId>{27F1D9C4-AA25-48CA-8D4A-AAC0A35D0F5A}</a:tableStyleId>
              </a:tblPr>
              <a:tblGrid>
                <a:gridCol w="3619500"/>
                <a:gridCol w="3619500"/>
              </a:tblGrid>
              <a:tr h="381000">
                <a:tc>
                  <a:txBody>
                    <a:bodyPr/>
                    <a:lstStyle/>
                    <a:p>
                      <a:pPr indent="0" lvl="0" marL="0" rtl="0" algn="l">
                        <a:spcBef>
                          <a:spcPts val="0"/>
                        </a:spcBef>
                        <a:spcAft>
                          <a:spcPts val="0"/>
                        </a:spcAft>
                        <a:buNone/>
                      </a:pPr>
                      <a:r>
                        <a:rPr lang="en" sz="1200">
                          <a:latin typeface="Courier New"/>
                          <a:ea typeface="Courier New"/>
                          <a:cs typeface="Courier New"/>
                          <a:sym typeface="Courier New"/>
                        </a:rPr>
                        <a:t>LOAD B</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MAR </a:t>
                      </a:r>
                      <a:r>
                        <a:rPr lang="en" sz="1200">
                          <a:solidFill>
                            <a:schemeClr val="dk1"/>
                          </a:solidFill>
                          <a:latin typeface="Courier New"/>
                          <a:ea typeface="Courier New"/>
                          <a:cs typeface="Courier New"/>
                          <a:sym typeface="Courier New"/>
                        </a:rPr>
                        <a:t>← B</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MBR ← M[MAR]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A </a:t>
                      </a:r>
                      <a:r>
                        <a:rPr lang="en" sz="1200">
                          <a:solidFill>
                            <a:schemeClr val="dk1"/>
                          </a:solidFill>
                          <a:latin typeface="Courier New"/>
                          <a:ea typeface="Courier New"/>
                          <a:cs typeface="Courier New"/>
                          <a:sym typeface="Courier New"/>
                        </a:rPr>
                        <a:t>← MBR</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PC ← PC + 2</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IR ← M[PC]</a:t>
                      </a:r>
                      <a:endParaRPr sz="1200">
                        <a:solidFill>
                          <a:schemeClr val="dk1"/>
                        </a:solidFill>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lang="en" sz="1200">
                          <a:latin typeface="Courier New"/>
                          <a:ea typeface="Courier New"/>
                          <a:cs typeface="Courier New"/>
                          <a:sym typeface="Courier New"/>
                        </a:rPr>
                        <a:t>STORE B</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MAR ← B</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MBR ← A</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M[MAR] ← MBR</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PC ← PC + 2</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IR ← M[PC]</a:t>
                      </a:r>
                      <a:endParaRPr sz="1200">
                        <a:solidFill>
                          <a:schemeClr val="dk1"/>
                        </a:solidFill>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1" name="Shape 2061"/>
        <p:cNvGrpSpPr/>
        <p:nvPr/>
      </p:nvGrpSpPr>
      <p:grpSpPr>
        <a:xfrm>
          <a:off x="0" y="0"/>
          <a:ext cx="0" cy="0"/>
          <a:chOff x="0" y="0"/>
          <a:chExt cx="0" cy="0"/>
        </a:xfrm>
      </p:grpSpPr>
      <p:sp>
        <p:nvSpPr>
          <p:cNvPr id="2062" name="Google Shape;206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HAX Instruction Set:  RTL</a:t>
            </a:r>
            <a:endParaRPr>
              <a:solidFill>
                <a:srgbClr val="0B5394"/>
              </a:solidFill>
            </a:endParaRPr>
          </a:p>
        </p:txBody>
      </p:sp>
      <p:graphicFrame>
        <p:nvGraphicFramePr>
          <p:cNvPr id="2063" name="Google Shape;2063;p51"/>
          <p:cNvGraphicFramePr/>
          <p:nvPr/>
        </p:nvGraphicFramePr>
        <p:xfrm>
          <a:off x="952500" y="1312675"/>
          <a:ext cx="3000000" cy="3000000"/>
        </p:xfrm>
        <a:graphic>
          <a:graphicData uri="http://schemas.openxmlformats.org/drawingml/2006/table">
            <a:tbl>
              <a:tblPr>
                <a:noFill/>
                <a:tableStyleId>{27F1D9C4-AA25-48CA-8D4A-AAC0A35D0F5A}</a:tableStyleId>
              </a:tblPr>
              <a:tblGrid>
                <a:gridCol w="3619500"/>
                <a:gridCol w="3619500"/>
              </a:tblGrid>
              <a:tr h="381000">
                <a:tc>
                  <a:txBody>
                    <a:bodyPr/>
                    <a:lstStyle/>
                    <a:p>
                      <a:pPr indent="0" lvl="0" marL="0" rtl="0" algn="l">
                        <a:spcBef>
                          <a:spcPts val="0"/>
                        </a:spcBef>
                        <a:spcAft>
                          <a:spcPts val="0"/>
                        </a:spcAft>
                        <a:buNone/>
                      </a:pPr>
                      <a:r>
                        <a:rPr lang="en" sz="1200">
                          <a:latin typeface="Courier New"/>
                          <a:ea typeface="Courier New"/>
                          <a:cs typeface="Courier New"/>
                          <a:sym typeface="Courier New"/>
                        </a:rPr>
                        <a:t>JMP A</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PC ← A</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IR ← M[PC]</a:t>
                      </a:r>
                      <a:endParaRPr sz="1200">
                        <a:solidFill>
                          <a:schemeClr val="dk1"/>
                        </a:solidFill>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lang="en" sz="1200">
                          <a:latin typeface="Courier New"/>
                          <a:ea typeface="Courier New"/>
                          <a:cs typeface="Courier New"/>
                          <a:sym typeface="Courier New"/>
                        </a:rPr>
                        <a:t>JZ A</a:t>
                      </a:r>
                      <a:endParaRPr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IF FLAGS[Z] == 1 THEN</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PC ← A</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ELSE</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PC ← PC + 2</a:t>
                      </a:r>
                      <a:endParaRPr sz="1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IR ← M[PC]</a:t>
                      </a:r>
                      <a:endParaRPr sz="1200">
                        <a:solidFill>
                          <a:schemeClr val="dk1"/>
                        </a:solidFill>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Courier New"/>
                          <a:ea typeface="Courier New"/>
                          <a:cs typeface="Courier New"/>
                          <a:sym typeface="Courier New"/>
                        </a:rPr>
                        <a:t>JNZ A</a:t>
                      </a:r>
                      <a:endParaRPr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IF FLAGS[Z] == 0 THEN</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PC ← A</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ELSE</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PC ← PC + 2</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IR ← M[PC]</a:t>
                      </a:r>
                      <a:endParaRPr sz="1200">
                        <a:solidFill>
                          <a:schemeClr val="dk1"/>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7" name="Shape 2067"/>
        <p:cNvGrpSpPr/>
        <p:nvPr/>
      </p:nvGrpSpPr>
      <p:grpSpPr>
        <a:xfrm>
          <a:off x="0" y="0"/>
          <a:ext cx="0" cy="0"/>
          <a:chOff x="0" y="0"/>
          <a:chExt cx="0" cy="0"/>
        </a:xfrm>
      </p:grpSpPr>
      <p:sp>
        <p:nvSpPr>
          <p:cNvPr id="2068" name="Google Shape;2068;p52"/>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HAX Instruction Set</a:t>
            </a:r>
            <a:endParaRPr>
              <a:solidFill>
                <a:srgbClr val="0B5394"/>
              </a:solidFill>
            </a:endParaRPr>
          </a:p>
        </p:txBody>
      </p:sp>
      <p:graphicFrame>
        <p:nvGraphicFramePr>
          <p:cNvPr id="2070" name="Google Shape;2070;p52"/>
          <p:cNvGraphicFramePr/>
          <p:nvPr/>
        </p:nvGraphicFramePr>
        <p:xfrm>
          <a:off x="1350375" y="1221825"/>
          <a:ext cx="3000000" cy="3000000"/>
        </p:xfrm>
        <a:graphic>
          <a:graphicData uri="http://schemas.openxmlformats.org/drawingml/2006/table">
            <a:tbl>
              <a:tblPr>
                <a:noFill/>
                <a:tableStyleId>{27F1D9C4-AA25-48CA-8D4A-AAC0A35D0F5A}</a:tableStyleId>
              </a:tblPr>
              <a:tblGrid>
                <a:gridCol w="583325"/>
                <a:gridCol w="903550"/>
                <a:gridCol w="1165600"/>
                <a:gridCol w="3485025"/>
              </a:tblGrid>
              <a:tr h="285175">
                <a:tc>
                  <a:txBody>
                    <a:bodyPr/>
                    <a:lstStyle/>
                    <a:p>
                      <a:pPr indent="0" lvl="0" marL="0" rtl="0" algn="l">
                        <a:spcBef>
                          <a:spcPts val="0"/>
                        </a:spcBef>
                        <a:spcAft>
                          <a:spcPts val="0"/>
                        </a:spcAft>
                        <a:buNone/>
                      </a:pPr>
                      <a:r>
                        <a:rPr b="1" lang="en" sz="900"/>
                        <a:t>Binary</a:t>
                      </a:r>
                      <a:endParaRPr b="1" sz="900"/>
                    </a:p>
                  </a:txBody>
                  <a:tcPr marT="91425" marB="91425" marR="91425" marL="91425">
                    <a:solidFill>
                      <a:srgbClr val="F3F3F3"/>
                    </a:solidFill>
                  </a:tcPr>
                </a:tc>
                <a:tc>
                  <a:txBody>
                    <a:bodyPr/>
                    <a:lstStyle/>
                    <a:p>
                      <a:pPr indent="0" lvl="0" marL="0" rtl="0" algn="l">
                        <a:spcBef>
                          <a:spcPts val="0"/>
                        </a:spcBef>
                        <a:spcAft>
                          <a:spcPts val="0"/>
                        </a:spcAft>
                        <a:buNone/>
                      </a:pPr>
                      <a:r>
                        <a:rPr b="1" lang="en" sz="900"/>
                        <a:t>Mnemonic</a:t>
                      </a:r>
                      <a:endParaRPr b="1" sz="900"/>
                    </a:p>
                  </a:txBody>
                  <a:tcPr marT="91425" marB="91425" marR="91425" marL="91425">
                    <a:solidFill>
                      <a:srgbClr val="F3F3F3"/>
                    </a:solidFill>
                  </a:tcPr>
                </a:tc>
                <a:tc>
                  <a:txBody>
                    <a:bodyPr/>
                    <a:lstStyle/>
                    <a:p>
                      <a:pPr indent="0" lvl="0" marL="0" rtl="0" algn="l">
                        <a:spcBef>
                          <a:spcPts val="0"/>
                        </a:spcBef>
                        <a:spcAft>
                          <a:spcPts val="0"/>
                        </a:spcAft>
                        <a:buNone/>
                      </a:pPr>
                      <a:r>
                        <a:rPr b="1" lang="en" sz="900"/>
                        <a:t>Operand(s)</a:t>
                      </a:r>
                      <a:endParaRPr b="1" sz="900"/>
                    </a:p>
                  </a:txBody>
                  <a:tcPr marT="91425" marB="91425" marR="91425" marL="91425">
                    <a:solidFill>
                      <a:srgbClr val="F3F3F3"/>
                    </a:solidFill>
                  </a:tcPr>
                </a:tc>
                <a:tc>
                  <a:txBody>
                    <a:bodyPr/>
                    <a:lstStyle/>
                    <a:p>
                      <a:pPr indent="0" lvl="0" marL="0" rtl="0" algn="l">
                        <a:spcBef>
                          <a:spcPts val="0"/>
                        </a:spcBef>
                        <a:spcAft>
                          <a:spcPts val="0"/>
                        </a:spcAft>
                        <a:buNone/>
                      </a:pPr>
                      <a:r>
                        <a:rPr b="1" lang="en" sz="900"/>
                        <a:t>Description</a:t>
                      </a:r>
                      <a:endParaRPr b="1" sz="900"/>
                    </a:p>
                  </a:txBody>
                  <a:tcPr marT="91425" marB="91425" marR="91425" marL="91425">
                    <a:solidFill>
                      <a:srgbClr val="F3F3F3"/>
                    </a:solidFill>
                  </a:tcPr>
                </a:tc>
              </a:tr>
              <a:tr h="285175">
                <a:tc>
                  <a:txBody>
                    <a:bodyPr/>
                    <a:lstStyle/>
                    <a:p>
                      <a:pPr indent="0" lvl="0" marL="0" rtl="0" algn="l">
                        <a:spcBef>
                          <a:spcPts val="0"/>
                        </a:spcBef>
                        <a:spcAft>
                          <a:spcPts val="0"/>
                        </a:spcAft>
                        <a:buNone/>
                      </a:pPr>
                      <a:r>
                        <a:rPr lang="en" sz="900">
                          <a:latin typeface="Courier New"/>
                          <a:ea typeface="Courier New"/>
                          <a:cs typeface="Courier New"/>
                          <a:sym typeface="Courier New"/>
                        </a:rPr>
                        <a:t>0000</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HALT</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t>Stops execution</a:t>
                      </a:r>
                      <a:endParaRPr sz="900"/>
                    </a:p>
                  </a:txBody>
                  <a:tcPr marT="91425" marB="91425" marR="91425" marL="91425"/>
                </a:tc>
              </a:tr>
              <a:tr h="285175">
                <a:tc>
                  <a:txBody>
                    <a:bodyPr/>
                    <a:lstStyle/>
                    <a:p>
                      <a:pPr indent="0" lvl="0" marL="0" rtl="0" algn="l">
                        <a:spcBef>
                          <a:spcPts val="0"/>
                        </a:spcBef>
                        <a:spcAft>
                          <a:spcPts val="0"/>
                        </a:spcAft>
                        <a:buNone/>
                      </a:pPr>
                      <a:r>
                        <a:rPr lang="en" sz="900">
                          <a:latin typeface="Courier New"/>
                          <a:ea typeface="Courier New"/>
                          <a:cs typeface="Courier New"/>
                          <a:sym typeface="Courier New"/>
                        </a:rPr>
                        <a:t>0001</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MOV</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dest, source</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t>Copies the value from </a:t>
                      </a:r>
                      <a:r>
                        <a:rPr lang="en" sz="900">
                          <a:latin typeface="Courier New"/>
                          <a:ea typeface="Courier New"/>
                          <a:cs typeface="Courier New"/>
                          <a:sym typeface="Courier New"/>
                        </a:rPr>
                        <a:t>source </a:t>
                      </a:r>
                      <a:r>
                        <a:rPr lang="en" sz="900"/>
                        <a:t>to </a:t>
                      </a:r>
                      <a:r>
                        <a:rPr lang="en" sz="900">
                          <a:latin typeface="Courier New"/>
                          <a:ea typeface="Courier New"/>
                          <a:cs typeface="Courier New"/>
                          <a:sym typeface="Courier New"/>
                        </a:rPr>
                        <a:t>dest</a:t>
                      </a:r>
                      <a:endParaRPr sz="900">
                        <a:latin typeface="Courier New"/>
                        <a:ea typeface="Courier New"/>
                        <a:cs typeface="Courier New"/>
                        <a:sym typeface="Courier New"/>
                      </a:endParaRPr>
                    </a:p>
                  </a:txBody>
                  <a:tcPr marT="91425" marB="91425" marR="91425" marL="91425"/>
                </a:tc>
              </a:tr>
              <a:tr h="285175">
                <a:tc>
                  <a:txBody>
                    <a:bodyPr/>
                    <a:lstStyle/>
                    <a:p>
                      <a:pPr indent="0" lvl="0" marL="0" rtl="0" algn="l">
                        <a:spcBef>
                          <a:spcPts val="0"/>
                        </a:spcBef>
                        <a:spcAft>
                          <a:spcPts val="0"/>
                        </a:spcAft>
                        <a:buNone/>
                      </a:pPr>
                      <a:r>
                        <a:rPr lang="en" sz="900">
                          <a:latin typeface="Courier New"/>
                          <a:ea typeface="Courier New"/>
                          <a:cs typeface="Courier New"/>
                          <a:sym typeface="Courier New"/>
                        </a:rPr>
                        <a:t>0010</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LOAD</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addr</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t>Loads value from memory at </a:t>
                      </a:r>
                      <a:r>
                        <a:rPr lang="en" sz="900">
                          <a:latin typeface="Courier New"/>
                          <a:ea typeface="Courier New"/>
                          <a:cs typeface="Courier New"/>
                          <a:sym typeface="Courier New"/>
                        </a:rPr>
                        <a:t>addr</a:t>
                      </a:r>
                      <a:r>
                        <a:rPr lang="en" sz="900">
                          <a:solidFill>
                            <a:schemeClr val="dk1"/>
                          </a:solidFill>
                        </a:rPr>
                        <a:t> into A</a:t>
                      </a:r>
                      <a:endParaRPr sz="900">
                        <a:latin typeface="Courier New"/>
                        <a:ea typeface="Courier New"/>
                        <a:cs typeface="Courier New"/>
                        <a:sym typeface="Courier New"/>
                      </a:endParaRPr>
                    </a:p>
                  </a:txBody>
                  <a:tcPr marT="91425" marB="91425" marR="91425" marL="91425"/>
                </a:tc>
              </a:tr>
              <a:tr h="285175">
                <a:tc>
                  <a:txBody>
                    <a:bodyPr/>
                    <a:lstStyle/>
                    <a:p>
                      <a:pPr indent="0" lvl="0" marL="0" rtl="0" algn="l">
                        <a:spcBef>
                          <a:spcPts val="0"/>
                        </a:spcBef>
                        <a:spcAft>
                          <a:spcPts val="0"/>
                        </a:spcAft>
                        <a:buNone/>
                      </a:pPr>
                      <a:r>
                        <a:rPr lang="en" sz="900">
                          <a:latin typeface="Courier New"/>
                          <a:ea typeface="Courier New"/>
                          <a:cs typeface="Courier New"/>
                          <a:sym typeface="Courier New"/>
                        </a:rPr>
                        <a:t>0011</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STORE</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addr</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t>Stores value from A into memory at </a:t>
                      </a:r>
                      <a:r>
                        <a:rPr lang="en" sz="900">
                          <a:latin typeface="Courier New"/>
                          <a:ea typeface="Courier New"/>
                          <a:cs typeface="Courier New"/>
                          <a:sym typeface="Courier New"/>
                        </a:rPr>
                        <a:t>addr</a:t>
                      </a:r>
                      <a:endParaRPr sz="900">
                        <a:latin typeface="Courier New"/>
                        <a:ea typeface="Courier New"/>
                        <a:cs typeface="Courier New"/>
                        <a:sym typeface="Courier New"/>
                      </a:endParaRPr>
                    </a:p>
                  </a:txBody>
                  <a:tcPr marT="91425" marB="91425" marR="91425" marL="91425"/>
                </a:tc>
              </a:tr>
              <a:tr h="285175">
                <a:tc>
                  <a:txBody>
                    <a:bodyPr/>
                    <a:lstStyle/>
                    <a:p>
                      <a:pPr indent="0" lvl="0" marL="0" rtl="0" algn="l">
                        <a:spcBef>
                          <a:spcPts val="0"/>
                        </a:spcBef>
                        <a:spcAft>
                          <a:spcPts val="0"/>
                        </a:spcAft>
                        <a:buNone/>
                      </a:pPr>
                      <a:r>
                        <a:rPr lang="en" sz="900">
                          <a:latin typeface="Courier New"/>
                          <a:ea typeface="Courier New"/>
                          <a:cs typeface="Courier New"/>
                          <a:sym typeface="Courier New"/>
                        </a:rPr>
                        <a:t>0100</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ADD</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dest, source</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dest = dest + source</a:t>
                      </a:r>
                      <a:endParaRPr sz="900">
                        <a:latin typeface="Courier New"/>
                        <a:ea typeface="Courier New"/>
                        <a:cs typeface="Courier New"/>
                        <a:sym typeface="Courier New"/>
                      </a:endParaRPr>
                    </a:p>
                  </a:txBody>
                  <a:tcPr marT="91425" marB="91425" marR="91425" marL="91425"/>
                </a:tc>
              </a:tr>
              <a:tr h="285175">
                <a:tc>
                  <a:txBody>
                    <a:bodyPr/>
                    <a:lstStyle/>
                    <a:p>
                      <a:pPr indent="0" lvl="0" marL="0" rtl="0" algn="l">
                        <a:spcBef>
                          <a:spcPts val="0"/>
                        </a:spcBef>
                        <a:spcAft>
                          <a:spcPts val="0"/>
                        </a:spcAft>
                        <a:buNone/>
                      </a:pPr>
                      <a:r>
                        <a:rPr lang="en" sz="900">
                          <a:latin typeface="Courier New"/>
                          <a:ea typeface="Courier New"/>
                          <a:cs typeface="Courier New"/>
                          <a:sym typeface="Courier New"/>
                        </a:rPr>
                        <a:t>0101</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SUB</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dest, source</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dest = dest - source</a:t>
                      </a:r>
                      <a:endParaRPr sz="900">
                        <a:latin typeface="Courier New"/>
                        <a:ea typeface="Courier New"/>
                        <a:cs typeface="Courier New"/>
                        <a:sym typeface="Courier New"/>
                      </a:endParaRPr>
                    </a:p>
                  </a:txBody>
                  <a:tcPr marT="91425" marB="91425" marR="91425" marL="91425"/>
                </a:tc>
              </a:tr>
              <a:tr h="285175">
                <a:tc gridSpan="4">
                  <a:txBody>
                    <a:bodyPr/>
                    <a:lstStyle/>
                    <a:p>
                      <a:pPr indent="0" lvl="0" marL="0" rtl="0" algn="ctr">
                        <a:spcBef>
                          <a:spcPts val="0"/>
                        </a:spcBef>
                        <a:spcAft>
                          <a:spcPts val="0"/>
                        </a:spcAft>
                        <a:buNone/>
                      </a:pPr>
                      <a:r>
                        <a:rPr lang="en" sz="900">
                          <a:latin typeface="Courier New"/>
                          <a:ea typeface="Courier New"/>
                          <a:cs typeface="Courier New"/>
                          <a:sym typeface="Courier New"/>
                        </a:rPr>
                        <a:t>...</a:t>
                      </a:r>
                      <a:endParaRPr sz="900">
                        <a:latin typeface="Courier New"/>
                        <a:ea typeface="Courier New"/>
                        <a:cs typeface="Courier New"/>
                        <a:sym typeface="Courier New"/>
                      </a:endParaRPr>
                    </a:p>
                  </a:txBody>
                  <a:tcPr marT="91425" marB="91425" marR="91425" marL="91425"/>
                </a:tc>
                <a:tc hMerge="1"/>
                <a:tc hMerge="1"/>
                <a:tc hMerge="1"/>
              </a:tr>
              <a:tr h="285175">
                <a:tc>
                  <a:txBody>
                    <a:bodyPr/>
                    <a:lstStyle/>
                    <a:p>
                      <a:pPr indent="0" lvl="0" marL="0" rtl="0" algn="l">
                        <a:spcBef>
                          <a:spcPts val="0"/>
                        </a:spcBef>
                        <a:spcAft>
                          <a:spcPts val="0"/>
                        </a:spcAft>
                        <a:buNone/>
                      </a:pPr>
                      <a:r>
                        <a:rPr lang="en" sz="900">
                          <a:latin typeface="Courier New"/>
                          <a:ea typeface="Courier New"/>
                          <a:cs typeface="Courier New"/>
                          <a:sym typeface="Courier New"/>
                        </a:rPr>
                        <a:t>1000</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JMP</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latin typeface="Courier New"/>
                          <a:ea typeface="Courier New"/>
                          <a:cs typeface="Courier New"/>
                          <a:sym typeface="Courier New"/>
                        </a:rPr>
                        <a:t>addr</a:t>
                      </a:r>
                      <a:endParaRPr sz="9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00"/>
                        <a:t>Jumps to </a:t>
                      </a:r>
                      <a:r>
                        <a:rPr lang="en" sz="900">
                          <a:latin typeface="Courier New"/>
                          <a:ea typeface="Courier New"/>
                          <a:cs typeface="Courier New"/>
                          <a:sym typeface="Courier New"/>
                        </a:rPr>
                        <a:t>addr</a:t>
                      </a:r>
                      <a:endParaRPr sz="900">
                        <a:latin typeface="Courier New"/>
                        <a:ea typeface="Courier New"/>
                        <a:cs typeface="Courier New"/>
                        <a:sym typeface="Courier New"/>
                      </a:endParaRPr>
                    </a:p>
                  </a:txBody>
                  <a:tcPr marT="91425" marB="91425" marR="91425" marL="91425"/>
                </a:tc>
              </a:tr>
              <a:tr h="285175">
                <a:tc>
                  <a:txBody>
                    <a:bodyPr/>
                    <a:lstStyle/>
                    <a:p>
                      <a:pPr indent="0" lvl="0" marL="0" rtl="0" algn="l">
                        <a:spcBef>
                          <a:spcPts val="0"/>
                        </a:spcBef>
                        <a:spcAft>
                          <a:spcPts val="0"/>
                        </a:spcAft>
                        <a:buNone/>
                      </a:pPr>
                      <a:r>
                        <a:rPr lang="en" sz="900">
                          <a:latin typeface="Courier New"/>
                          <a:ea typeface="Courier New"/>
                          <a:cs typeface="Courier New"/>
                          <a:sym typeface="Courier New"/>
                        </a:rPr>
                        <a:t>1001</a:t>
                      </a:r>
                      <a:endParaRPr sz="9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ourier New"/>
                          <a:ea typeface="Courier New"/>
                          <a:cs typeface="Courier New"/>
                          <a:sym typeface="Courier New"/>
                        </a:rPr>
                        <a:t>JZ</a:t>
                      </a:r>
                      <a:endParaRPr sz="9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ourier New"/>
                          <a:ea typeface="Courier New"/>
                          <a:cs typeface="Courier New"/>
                          <a:sym typeface="Courier New"/>
                        </a:rPr>
                        <a:t>addr</a:t>
                      </a:r>
                      <a:endParaRPr sz="9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If the </a:t>
                      </a:r>
                      <a:r>
                        <a:rPr lang="en" sz="900">
                          <a:latin typeface="Courier New"/>
                          <a:ea typeface="Courier New"/>
                          <a:cs typeface="Courier New"/>
                          <a:sym typeface="Courier New"/>
                        </a:rPr>
                        <a:t>zero </a:t>
                      </a:r>
                      <a:r>
                        <a:rPr lang="en" sz="900"/>
                        <a:t>flag is set, jumps to </a:t>
                      </a:r>
                      <a:r>
                        <a:rPr lang="en" sz="900">
                          <a:latin typeface="Courier New"/>
                          <a:ea typeface="Courier New"/>
                          <a:cs typeface="Courier New"/>
                          <a:sym typeface="Courier New"/>
                        </a:rPr>
                        <a:t>addr</a:t>
                      </a:r>
                      <a:endParaRPr sz="9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r>
              <a:tr h="285175">
                <a:tc>
                  <a:txBody>
                    <a:bodyPr/>
                    <a:lstStyle/>
                    <a:p>
                      <a:pPr indent="0" lvl="0" marL="0" rtl="0" algn="l">
                        <a:spcBef>
                          <a:spcPts val="0"/>
                        </a:spcBef>
                        <a:spcAft>
                          <a:spcPts val="0"/>
                        </a:spcAft>
                        <a:buNone/>
                      </a:pPr>
                      <a:r>
                        <a:rPr lang="en" sz="900">
                          <a:latin typeface="Courier New"/>
                          <a:ea typeface="Courier New"/>
                          <a:cs typeface="Courier New"/>
                          <a:sym typeface="Courier New"/>
                        </a:rPr>
                        <a:t>1010</a:t>
                      </a:r>
                      <a:endParaRPr sz="9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ourier New"/>
                          <a:ea typeface="Courier New"/>
                          <a:cs typeface="Courier New"/>
                          <a:sym typeface="Courier New"/>
                        </a:rPr>
                        <a:t>JNZ</a:t>
                      </a:r>
                      <a:endParaRPr sz="9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ourier New"/>
                          <a:ea typeface="Courier New"/>
                          <a:cs typeface="Courier New"/>
                          <a:sym typeface="Courier New"/>
                        </a:rPr>
                        <a:t>addr</a:t>
                      </a:r>
                      <a:endParaRPr sz="9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If the </a:t>
                      </a:r>
                      <a:r>
                        <a:rPr lang="en" sz="900">
                          <a:latin typeface="Courier New"/>
                          <a:ea typeface="Courier New"/>
                          <a:cs typeface="Courier New"/>
                          <a:sym typeface="Courier New"/>
                        </a:rPr>
                        <a:t>zero </a:t>
                      </a:r>
                      <a:r>
                        <a:rPr lang="en" sz="900"/>
                        <a:t>flag is cleared, jumps to </a:t>
                      </a:r>
                      <a:r>
                        <a:rPr lang="en" sz="900">
                          <a:latin typeface="Courier New"/>
                          <a:ea typeface="Courier New"/>
                          <a:cs typeface="Courier New"/>
                          <a:sym typeface="Courier New"/>
                        </a:rPr>
                        <a:t>addr</a:t>
                      </a:r>
                      <a:endParaRPr sz="9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5175">
                <a:tc gridSpan="4">
                  <a:txBody>
                    <a:bodyPr/>
                    <a:lstStyle/>
                    <a:p>
                      <a:pPr indent="0" lvl="0" marL="0" rtl="0" algn="ctr">
                        <a:spcBef>
                          <a:spcPts val="0"/>
                        </a:spcBef>
                        <a:spcAft>
                          <a:spcPts val="0"/>
                        </a:spcAft>
                        <a:buNone/>
                      </a:pPr>
                      <a:r>
                        <a:rPr lang="en" sz="900">
                          <a:latin typeface="Courier New"/>
                          <a:ea typeface="Courier New"/>
                          <a:cs typeface="Courier New"/>
                          <a:sym typeface="Courier New"/>
                        </a:rPr>
                        <a:t>...</a:t>
                      </a:r>
                      <a:endParaRPr sz="900">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tcPr>
                </a:tc>
                <a:tc hMerge="1"/>
                <a:tc hMerge="1"/>
                <a:tc hMerge="1"/>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ph idx="1" type="body"/>
          </p:nvPr>
        </p:nvSpPr>
        <p:spPr>
          <a:xfrm>
            <a:off x="345125" y="1152475"/>
            <a:ext cx="7948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A computer executes a program one instruction at a time, according to the instruction cycle:</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Decode</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Execute</a:t>
            </a:r>
            <a:endParaRPr>
              <a:solidFill>
                <a:srgbClr val="000000"/>
              </a:solidFill>
            </a:endParaRPr>
          </a:p>
        </p:txBody>
      </p:sp>
      <p:pic>
        <p:nvPicPr>
          <p:cNvPr id="81" name="Google Shape;81;p17"/>
          <p:cNvPicPr preferRelativeResize="0"/>
          <p:nvPr/>
        </p:nvPicPr>
        <p:blipFill>
          <a:blip r:embed="rId3">
            <a:alphaModFix/>
          </a:blip>
          <a:stretch>
            <a:fillRect/>
          </a:stretch>
        </p:blipFill>
        <p:spPr>
          <a:xfrm>
            <a:off x="2077875" y="2715975"/>
            <a:ext cx="4988249" cy="2265399"/>
          </a:xfrm>
          <a:prstGeom prst="rect">
            <a:avLst/>
          </a:prstGeom>
          <a:noFill/>
          <a:ln>
            <a:noFill/>
          </a:ln>
        </p:spPr>
      </p:pic>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B5394"/>
                </a:solidFill>
              </a:rPr>
              <a:t>The Instruction Cycle</a:t>
            </a:r>
            <a:endParaRPr sz="3400">
              <a:solidFill>
                <a:srgbClr val="0B5394"/>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4" name="Shape 2074"/>
        <p:cNvGrpSpPr/>
        <p:nvPr/>
      </p:nvGrpSpPr>
      <p:grpSpPr>
        <a:xfrm>
          <a:off x="0" y="0"/>
          <a:ext cx="0" cy="0"/>
          <a:chOff x="0" y="0"/>
          <a:chExt cx="0" cy="0"/>
        </a:xfrm>
      </p:grpSpPr>
      <p:sp>
        <p:nvSpPr>
          <p:cNvPr id="2075" name="Google Shape;2075;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A Test Program</a:t>
            </a:r>
            <a:endParaRPr>
              <a:solidFill>
                <a:srgbClr val="0B5394"/>
              </a:solidFill>
            </a:endParaRPr>
          </a:p>
        </p:txBody>
      </p:sp>
      <p:sp>
        <p:nvSpPr>
          <p:cNvPr id="2076" name="Google Shape;2076;p53"/>
          <p:cNvSpPr txBox="1"/>
          <p:nvPr>
            <p:ph idx="1" type="body"/>
          </p:nvPr>
        </p:nvSpPr>
        <p:spPr>
          <a:xfrm>
            <a:off x="345125" y="1152475"/>
            <a:ext cx="7948200" cy="29760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lang="en" sz="1400">
                <a:solidFill>
                  <a:srgbClr val="000000"/>
                </a:solidFill>
              </a:rPr>
              <a:t>Let’s write a HAX assembly language program:</a:t>
            </a:r>
            <a:endParaRPr sz="1400">
              <a:solidFill>
                <a:srgbClr val="000000"/>
              </a:solidFill>
            </a:endParaRPr>
          </a:p>
          <a:p>
            <a:pPr indent="0" lvl="0" marL="457200" marR="0" rtl="0" algn="l">
              <a:lnSpc>
                <a:spcPct val="115000"/>
              </a:lnSpc>
              <a:spcBef>
                <a:spcPts val="1600"/>
              </a:spcBef>
              <a:spcAft>
                <a:spcPts val="0"/>
              </a:spcAft>
              <a:buNone/>
            </a:pPr>
            <a:r>
              <a:rPr lang="en" sz="1400">
                <a:solidFill>
                  <a:srgbClr val="000000"/>
                </a:solidFill>
                <a:latin typeface="Courier New"/>
                <a:ea typeface="Courier New"/>
                <a:cs typeface="Courier New"/>
                <a:sym typeface="Courier New"/>
              </a:rPr>
              <a:t>00:	LOAD 0C			(LOAD X)</a:t>
            </a:r>
            <a:endParaRPr sz="14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400">
                <a:solidFill>
                  <a:srgbClr val="000000"/>
                </a:solidFill>
                <a:latin typeface="Courier New"/>
                <a:ea typeface="Courier New"/>
                <a:cs typeface="Courier New"/>
                <a:sym typeface="Courier New"/>
              </a:rPr>
              <a:t>02:	MOV B, A			</a:t>
            </a:r>
            <a:endParaRPr sz="14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400">
                <a:solidFill>
                  <a:srgbClr val="000000"/>
                </a:solidFill>
                <a:latin typeface="Courier New"/>
                <a:ea typeface="Courier New"/>
                <a:cs typeface="Courier New"/>
                <a:sym typeface="Courier New"/>
              </a:rPr>
              <a:t>04:	LOAD 0D			(LOAD Y)</a:t>
            </a:r>
            <a:endParaRPr sz="14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400">
                <a:solidFill>
                  <a:srgbClr val="000000"/>
                </a:solidFill>
                <a:latin typeface="Courier New"/>
                <a:ea typeface="Courier New"/>
                <a:cs typeface="Courier New"/>
                <a:sym typeface="Courier New"/>
              </a:rPr>
              <a:t>06:	ADD A, B			</a:t>
            </a:r>
            <a:endParaRPr sz="14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400">
                <a:solidFill>
                  <a:srgbClr val="000000"/>
                </a:solidFill>
                <a:latin typeface="Courier New"/>
                <a:ea typeface="Courier New"/>
                <a:cs typeface="Courier New"/>
                <a:sym typeface="Courier New"/>
              </a:rPr>
              <a:t>08:	STORE 0E			(STORE Z)</a:t>
            </a:r>
            <a:endParaRPr sz="14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400">
                <a:solidFill>
                  <a:srgbClr val="000000"/>
                </a:solidFill>
                <a:latin typeface="Courier New"/>
                <a:ea typeface="Courier New"/>
                <a:cs typeface="Courier New"/>
                <a:sym typeface="Courier New"/>
              </a:rPr>
              <a:t>0A:	HALT</a:t>
            </a:r>
            <a:endParaRPr sz="14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400">
                <a:solidFill>
                  <a:srgbClr val="000000"/>
                </a:solidFill>
                <a:latin typeface="Courier New"/>
                <a:ea typeface="Courier New"/>
                <a:cs typeface="Courier New"/>
                <a:sym typeface="Courier New"/>
              </a:rPr>
              <a:t>0C:	0x04				(X: 4)</a:t>
            </a:r>
            <a:endParaRPr sz="14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400">
                <a:solidFill>
                  <a:srgbClr val="000000"/>
                </a:solidFill>
                <a:latin typeface="Courier New"/>
                <a:ea typeface="Courier New"/>
                <a:cs typeface="Courier New"/>
                <a:sym typeface="Courier New"/>
              </a:rPr>
              <a:t>0D:	0xFE				(Y: -2)</a:t>
            </a:r>
            <a:endParaRPr sz="14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400">
                <a:solidFill>
                  <a:srgbClr val="000000"/>
                </a:solidFill>
                <a:latin typeface="Courier New"/>
                <a:ea typeface="Courier New"/>
                <a:cs typeface="Courier New"/>
                <a:sym typeface="Courier New"/>
              </a:rPr>
              <a:t>0E:	0x00				(Z: 0)</a:t>
            </a:r>
            <a:endParaRPr sz="1400">
              <a:solidFill>
                <a:srgbClr val="000000"/>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0" name="Shape 2080"/>
        <p:cNvGrpSpPr/>
        <p:nvPr/>
      </p:nvGrpSpPr>
      <p:grpSpPr>
        <a:xfrm>
          <a:off x="0" y="0"/>
          <a:ext cx="0" cy="0"/>
          <a:chOff x="0" y="0"/>
          <a:chExt cx="0" cy="0"/>
        </a:xfrm>
      </p:grpSpPr>
      <p:sp>
        <p:nvSpPr>
          <p:cNvPr id="2081" name="Google Shape;208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A Test Program</a:t>
            </a:r>
            <a:endParaRPr>
              <a:solidFill>
                <a:srgbClr val="0B5394"/>
              </a:solidFill>
            </a:endParaRPr>
          </a:p>
        </p:txBody>
      </p:sp>
      <p:sp>
        <p:nvSpPr>
          <p:cNvPr id="2082" name="Google Shape;2082;p54"/>
          <p:cNvSpPr txBox="1"/>
          <p:nvPr>
            <p:ph idx="1" type="body"/>
          </p:nvPr>
        </p:nvSpPr>
        <p:spPr>
          <a:xfrm>
            <a:off x="345125" y="1152475"/>
            <a:ext cx="7948200" cy="6210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lang="en" sz="1400">
                <a:solidFill>
                  <a:srgbClr val="000000"/>
                </a:solidFill>
              </a:rPr>
              <a:t>Let’s trace our HAX assembly language program:</a:t>
            </a:r>
            <a:endParaRPr sz="1400">
              <a:solidFill>
                <a:srgbClr val="000000"/>
              </a:solidFill>
              <a:latin typeface="Courier New"/>
              <a:ea typeface="Courier New"/>
              <a:cs typeface="Courier New"/>
              <a:sym typeface="Courier New"/>
            </a:endParaRPr>
          </a:p>
        </p:txBody>
      </p:sp>
      <p:graphicFrame>
        <p:nvGraphicFramePr>
          <p:cNvPr id="2083" name="Google Shape;2083;p54"/>
          <p:cNvGraphicFramePr/>
          <p:nvPr/>
        </p:nvGraphicFramePr>
        <p:xfrm>
          <a:off x="699675" y="1773475"/>
          <a:ext cx="3000000" cy="3000000"/>
        </p:xfrm>
        <a:graphic>
          <a:graphicData uri="http://schemas.openxmlformats.org/drawingml/2006/table">
            <a:tbl>
              <a:tblPr>
                <a:noFill/>
                <a:tableStyleId>{27F1D9C4-AA25-48CA-8D4A-AAC0A35D0F5A}</a:tableStyleId>
              </a:tblPr>
              <a:tblGrid>
                <a:gridCol w="813350"/>
                <a:gridCol w="1221000"/>
                <a:gridCol w="677500"/>
                <a:gridCol w="638700"/>
                <a:gridCol w="648400"/>
                <a:gridCol w="590175"/>
                <a:gridCol w="628975"/>
                <a:gridCol w="658100"/>
                <a:gridCol w="454300"/>
                <a:gridCol w="467525"/>
                <a:gridCol w="441075"/>
              </a:tblGrid>
              <a:tr h="302175">
                <a:tc rowSpan="2">
                  <a:txBody>
                    <a:bodyPr/>
                    <a:lstStyle/>
                    <a:p>
                      <a:pPr indent="0" lvl="0" marL="0" rtl="0" algn="l">
                        <a:spcBef>
                          <a:spcPts val="0"/>
                        </a:spcBef>
                        <a:spcAft>
                          <a:spcPts val="0"/>
                        </a:spcAft>
                        <a:buNone/>
                      </a:pPr>
                      <a:r>
                        <a:rPr b="1" lang="en" sz="1000"/>
                        <a:t>Instr</a:t>
                      </a:r>
                      <a:endParaRPr b="1" sz="1000"/>
                    </a:p>
                  </a:txBody>
                  <a:tcPr marT="91425" marB="91425" marR="91425" marL="91425">
                    <a:solidFill>
                      <a:srgbClr val="F3F3F3"/>
                    </a:solidFill>
                  </a:tcPr>
                </a:tc>
                <a:tc rowSpan="2">
                  <a:txBody>
                    <a:bodyPr/>
                    <a:lstStyle/>
                    <a:p>
                      <a:pPr indent="0" lvl="0" marL="0" rtl="0" algn="l">
                        <a:spcBef>
                          <a:spcPts val="0"/>
                        </a:spcBef>
                        <a:spcAft>
                          <a:spcPts val="0"/>
                        </a:spcAft>
                        <a:buNone/>
                      </a:pPr>
                      <a:r>
                        <a:rPr b="1" lang="en" sz="1000"/>
                        <a:t>RTL</a:t>
                      </a:r>
                      <a:endParaRPr b="1" sz="1000"/>
                    </a:p>
                  </a:txBody>
                  <a:tcPr marT="91425" marB="91425" marR="91425" marL="91425">
                    <a:solidFill>
                      <a:srgbClr val="F3F3F3"/>
                    </a:solidFill>
                  </a:tcPr>
                </a:tc>
                <a:tc gridSpan="6">
                  <a:txBody>
                    <a:bodyPr/>
                    <a:lstStyle/>
                    <a:p>
                      <a:pPr indent="0" lvl="0" marL="0" rtl="0" algn="l">
                        <a:spcBef>
                          <a:spcPts val="0"/>
                        </a:spcBef>
                        <a:spcAft>
                          <a:spcPts val="0"/>
                        </a:spcAft>
                        <a:buNone/>
                      </a:pPr>
                      <a:r>
                        <a:rPr b="1" lang="en" sz="1000"/>
                        <a:t>Registers</a:t>
                      </a:r>
                      <a:endParaRPr b="1" sz="1000"/>
                    </a:p>
                  </a:txBody>
                  <a:tcPr marT="91425" marB="91425" marR="91425" marL="91425">
                    <a:solidFill>
                      <a:srgbClr val="F3F3F3"/>
                    </a:solidFill>
                  </a:tcPr>
                </a:tc>
                <a:tc hMerge="1"/>
                <a:tc hMerge="1"/>
                <a:tc hMerge="1"/>
                <a:tc hMerge="1"/>
                <a:tc hMerge="1"/>
                <a:tc gridSpan="3">
                  <a:txBody>
                    <a:bodyPr/>
                    <a:lstStyle/>
                    <a:p>
                      <a:pPr indent="0" lvl="0" marL="0" rtl="0" algn="l">
                        <a:spcBef>
                          <a:spcPts val="0"/>
                        </a:spcBef>
                        <a:spcAft>
                          <a:spcPts val="0"/>
                        </a:spcAft>
                        <a:buNone/>
                      </a:pPr>
                      <a:r>
                        <a:rPr b="1" lang="en" sz="1000"/>
                        <a:t>Memory</a:t>
                      </a:r>
                      <a:endParaRPr b="1" sz="1000"/>
                    </a:p>
                  </a:txBody>
                  <a:tcPr marT="91425" marB="91425" marR="91425" marL="91425">
                    <a:lnB cap="flat" cmpd="sng" w="9525">
                      <a:solidFill>
                        <a:srgbClr val="9E9E9E"/>
                      </a:solidFill>
                      <a:prstDash val="solid"/>
                      <a:round/>
                      <a:headEnd len="sm" w="sm" type="none"/>
                      <a:tailEnd len="sm" w="sm" type="none"/>
                    </a:lnB>
                    <a:solidFill>
                      <a:srgbClr val="F3F3F3"/>
                    </a:solidFill>
                  </a:tcPr>
                </a:tc>
                <a:tc hMerge="1"/>
                <a:tc hMerge="1"/>
              </a:tr>
              <a:tr h="302175">
                <a:tc vMerge="1"/>
                <a:tc vMerge="1"/>
                <a:tc>
                  <a:txBody>
                    <a:bodyPr/>
                    <a:lstStyle/>
                    <a:p>
                      <a:pPr indent="0" lvl="0" marL="0" rtl="0" algn="l">
                        <a:spcBef>
                          <a:spcPts val="0"/>
                        </a:spcBef>
                        <a:spcAft>
                          <a:spcPts val="0"/>
                        </a:spcAft>
                        <a:buNone/>
                      </a:pPr>
                      <a:r>
                        <a:rPr b="1" lang="en" sz="1000">
                          <a:latin typeface="Courier New"/>
                          <a:ea typeface="Courier New"/>
                          <a:cs typeface="Courier New"/>
                          <a:sym typeface="Courier New"/>
                        </a:rPr>
                        <a:t>A</a:t>
                      </a:r>
                      <a:endParaRPr b="1" sz="1000">
                        <a:latin typeface="Courier New"/>
                        <a:ea typeface="Courier New"/>
                        <a:cs typeface="Courier New"/>
                        <a:sym typeface="Courier New"/>
                      </a:endParaRPr>
                    </a:p>
                  </a:txBody>
                  <a:tcPr marT="91425" marB="91425" marR="91425" marL="91425">
                    <a:solidFill>
                      <a:srgbClr val="F3F3F3"/>
                    </a:solidFill>
                  </a:tcPr>
                </a:tc>
                <a:tc>
                  <a:txBody>
                    <a:bodyPr/>
                    <a:lstStyle/>
                    <a:p>
                      <a:pPr indent="0" lvl="0" marL="0" rtl="0" algn="l">
                        <a:spcBef>
                          <a:spcPts val="0"/>
                        </a:spcBef>
                        <a:spcAft>
                          <a:spcPts val="0"/>
                        </a:spcAft>
                        <a:buNone/>
                      </a:pPr>
                      <a:r>
                        <a:rPr b="1" lang="en" sz="1000">
                          <a:latin typeface="Courier New"/>
                          <a:ea typeface="Courier New"/>
                          <a:cs typeface="Courier New"/>
                          <a:sym typeface="Courier New"/>
                        </a:rPr>
                        <a:t>B</a:t>
                      </a:r>
                      <a:endParaRPr b="1" sz="1000">
                        <a:latin typeface="Courier New"/>
                        <a:ea typeface="Courier New"/>
                        <a:cs typeface="Courier New"/>
                        <a:sym typeface="Courier New"/>
                      </a:endParaRPr>
                    </a:p>
                  </a:txBody>
                  <a:tcPr marT="91425" marB="91425" marR="91425" marL="91425">
                    <a:solidFill>
                      <a:srgbClr val="F3F3F3"/>
                    </a:solidFill>
                  </a:tcPr>
                </a:tc>
                <a:tc>
                  <a:txBody>
                    <a:bodyPr/>
                    <a:lstStyle/>
                    <a:p>
                      <a:pPr indent="0" lvl="0" marL="0" rtl="0" algn="l">
                        <a:spcBef>
                          <a:spcPts val="0"/>
                        </a:spcBef>
                        <a:spcAft>
                          <a:spcPts val="0"/>
                        </a:spcAft>
                        <a:buNone/>
                      </a:pPr>
                      <a:r>
                        <a:rPr b="1" lang="en" sz="1000">
                          <a:latin typeface="Courier New"/>
                          <a:ea typeface="Courier New"/>
                          <a:cs typeface="Courier New"/>
                          <a:sym typeface="Courier New"/>
                        </a:rPr>
                        <a:t>PC</a:t>
                      </a:r>
                      <a:endParaRPr b="1" sz="1000">
                        <a:latin typeface="Courier New"/>
                        <a:ea typeface="Courier New"/>
                        <a:cs typeface="Courier New"/>
                        <a:sym typeface="Courier New"/>
                      </a:endParaRPr>
                    </a:p>
                  </a:txBody>
                  <a:tcPr marT="91425" marB="91425" marR="91425" marL="91425">
                    <a:solidFill>
                      <a:srgbClr val="F3F3F3"/>
                    </a:solidFill>
                  </a:tcPr>
                </a:tc>
                <a:tc>
                  <a:txBody>
                    <a:bodyPr/>
                    <a:lstStyle/>
                    <a:p>
                      <a:pPr indent="0" lvl="0" marL="0" rtl="0" algn="l">
                        <a:spcBef>
                          <a:spcPts val="0"/>
                        </a:spcBef>
                        <a:spcAft>
                          <a:spcPts val="0"/>
                        </a:spcAft>
                        <a:buNone/>
                      </a:pPr>
                      <a:r>
                        <a:rPr b="1" lang="en" sz="1000">
                          <a:latin typeface="Courier New"/>
                          <a:ea typeface="Courier New"/>
                          <a:cs typeface="Courier New"/>
                          <a:sym typeface="Courier New"/>
                        </a:rPr>
                        <a:t>IR</a:t>
                      </a:r>
                      <a:endParaRPr b="1" sz="1000">
                        <a:latin typeface="Courier New"/>
                        <a:ea typeface="Courier New"/>
                        <a:cs typeface="Courier New"/>
                        <a:sym typeface="Courier New"/>
                      </a:endParaRPr>
                    </a:p>
                  </a:txBody>
                  <a:tcPr marT="91425" marB="91425" marR="91425" marL="91425">
                    <a:solidFill>
                      <a:srgbClr val="F3F3F3"/>
                    </a:solidFill>
                  </a:tcPr>
                </a:tc>
                <a:tc>
                  <a:txBody>
                    <a:bodyPr/>
                    <a:lstStyle/>
                    <a:p>
                      <a:pPr indent="0" lvl="0" marL="0" rtl="0" algn="l">
                        <a:spcBef>
                          <a:spcPts val="0"/>
                        </a:spcBef>
                        <a:spcAft>
                          <a:spcPts val="0"/>
                        </a:spcAft>
                        <a:buNone/>
                      </a:pPr>
                      <a:r>
                        <a:rPr b="1" lang="en" sz="1000">
                          <a:latin typeface="Courier New"/>
                          <a:ea typeface="Courier New"/>
                          <a:cs typeface="Courier New"/>
                          <a:sym typeface="Courier New"/>
                        </a:rPr>
                        <a:t>MAR</a:t>
                      </a:r>
                      <a:endParaRPr b="1" sz="1000">
                        <a:latin typeface="Courier New"/>
                        <a:ea typeface="Courier New"/>
                        <a:cs typeface="Courier New"/>
                        <a:sym typeface="Courier New"/>
                      </a:endParaRPr>
                    </a:p>
                  </a:txBody>
                  <a:tcPr marT="91425" marB="91425" marR="91425" marL="91425">
                    <a:solidFill>
                      <a:srgbClr val="F3F3F3"/>
                    </a:solidFill>
                  </a:tcPr>
                </a:tc>
                <a:tc>
                  <a:txBody>
                    <a:bodyPr/>
                    <a:lstStyle/>
                    <a:p>
                      <a:pPr indent="0" lvl="0" marL="0" rtl="0" algn="l">
                        <a:spcBef>
                          <a:spcPts val="0"/>
                        </a:spcBef>
                        <a:spcAft>
                          <a:spcPts val="0"/>
                        </a:spcAft>
                        <a:buNone/>
                      </a:pPr>
                      <a:r>
                        <a:rPr b="1" lang="en" sz="1000">
                          <a:latin typeface="Courier New"/>
                          <a:ea typeface="Courier New"/>
                          <a:cs typeface="Courier New"/>
                          <a:sym typeface="Courier New"/>
                        </a:rPr>
                        <a:t>MBR</a:t>
                      </a:r>
                      <a:endParaRPr b="1" sz="1000">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solidFill>
                      <a:srgbClr val="F3F3F3"/>
                    </a:solidFill>
                  </a:tcPr>
                </a:tc>
                <a:tc>
                  <a:txBody>
                    <a:bodyPr/>
                    <a:lstStyle/>
                    <a:p>
                      <a:pPr indent="0" lvl="0" marL="0" rtl="0" algn="l">
                        <a:spcBef>
                          <a:spcPts val="0"/>
                        </a:spcBef>
                        <a:spcAft>
                          <a:spcPts val="0"/>
                        </a:spcAft>
                        <a:buNone/>
                      </a:pPr>
                      <a:r>
                        <a:rPr b="1" lang="en" sz="1000">
                          <a:latin typeface="Courier New"/>
                          <a:ea typeface="Courier New"/>
                          <a:cs typeface="Courier New"/>
                          <a:sym typeface="Courier New"/>
                        </a:rPr>
                        <a:t>0C</a:t>
                      </a:r>
                      <a:endParaRPr b="1"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sz="1000">
                          <a:latin typeface="Courier New"/>
                          <a:ea typeface="Courier New"/>
                          <a:cs typeface="Courier New"/>
                          <a:sym typeface="Courier New"/>
                        </a:rPr>
                        <a:t>0D</a:t>
                      </a:r>
                      <a:endParaRPr b="1"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sz="1000">
                          <a:latin typeface="Courier New"/>
                          <a:ea typeface="Courier New"/>
                          <a:cs typeface="Courier New"/>
                          <a:sym typeface="Courier New"/>
                        </a:rPr>
                        <a:t>0E</a:t>
                      </a:r>
                      <a:endParaRPr b="1"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02175">
                <a:tc>
                  <a:txBody>
                    <a:bodyPr/>
                    <a:lstStyle/>
                    <a:p>
                      <a:pPr indent="0" lvl="0" marL="0" rtl="0" algn="l">
                        <a:spcBef>
                          <a:spcPts val="0"/>
                        </a:spcBef>
                        <a:spcAft>
                          <a:spcPts val="0"/>
                        </a:spcAft>
                        <a:buNone/>
                      </a:pPr>
                      <a:r>
                        <a:rPr lang="en" sz="1000"/>
                        <a:t>Initial</a:t>
                      </a:r>
                      <a:endParaRPr sz="1000"/>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00</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20</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04</a:t>
                      </a:r>
                      <a:endParaRPr sz="1000">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latin typeface="Courier New"/>
                          <a:ea typeface="Courier New"/>
                          <a:cs typeface="Courier New"/>
                          <a:sym typeface="Courier New"/>
                        </a:rPr>
                        <a:t>FE</a:t>
                      </a:r>
                      <a:endParaRPr sz="1000">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latin typeface="Courier New"/>
                          <a:ea typeface="Courier New"/>
                          <a:cs typeface="Courier New"/>
                          <a:sym typeface="Courier New"/>
                        </a:rPr>
                        <a:t>00</a:t>
                      </a:r>
                      <a:endParaRPr sz="1000">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tcPr>
                </a:tc>
              </a:tr>
              <a:tr h="302175">
                <a:tc>
                  <a:txBody>
                    <a:bodyPr/>
                    <a:lstStyle/>
                    <a:p>
                      <a:pPr indent="0" lvl="0" marL="0" rtl="0" algn="l">
                        <a:spcBef>
                          <a:spcPts val="0"/>
                        </a:spcBef>
                        <a:spcAft>
                          <a:spcPts val="0"/>
                        </a:spcAft>
                        <a:buNone/>
                      </a:pPr>
                      <a:r>
                        <a:rPr lang="en" sz="1000">
                          <a:latin typeface="Courier New"/>
                          <a:ea typeface="Courier New"/>
                          <a:cs typeface="Courier New"/>
                          <a:sym typeface="Courier New"/>
                        </a:rPr>
                        <a:t>LOAD 0C</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MAR ← 0C</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MBR ← M[MAR]</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A ← MBR</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PC ← PC + 2</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IR ← M[PC]</a:t>
                      </a:r>
                      <a:endParaRPr sz="10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04</a:t>
                      </a:r>
                      <a:endParaRPr sz="1000">
                        <a:solidFill>
                          <a:srgbClr val="980000"/>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02</a:t>
                      </a:r>
                      <a:endParaRPr sz="1000">
                        <a:solidFill>
                          <a:srgbClr val="980000"/>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10</a:t>
                      </a:r>
                      <a:endParaRPr sz="1000">
                        <a:solidFill>
                          <a:srgbClr val="980000"/>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0C</a:t>
                      </a:r>
                      <a:endParaRPr sz="1000">
                        <a:solidFill>
                          <a:srgbClr val="980000"/>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04</a:t>
                      </a:r>
                      <a:endParaRPr sz="1000">
                        <a:solidFill>
                          <a:srgbClr val="980000"/>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04</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ourier New"/>
                          <a:ea typeface="Courier New"/>
                          <a:cs typeface="Courier New"/>
                          <a:sym typeface="Courier New"/>
                        </a:rPr>
                        <a:t>FE</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ourier New"/>
                          <a:ea typeface="Courier New"/>
                          <a:cs typeface="Courier New"/>
                          <a:sym typeface="Courier New"/>
                        </a:rPr>
                        <a:t>00</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r>
              <a:tr h="302175">
                <a:tc>
                  <a:txBody>
                    <a:bodyPr/>
                    <a:lstStyle/>
                    <a:p>
                      <a:pPr indent="0" lvl="0" marL="0" rtl="0" algn="l">
                        <a:spcBef>
                          <a:spcPts val="0"/>
                        </a:spcBef>
                        <a:spcAft>
                          <a:spcPts val="0"/>
                        </a:spcAft>
                        <a:buNone/>
                      </a:pPr>
                      <a:r>
                        <a:rPr lang="en" sz="1000">
                          <a:latin typeface="Courier New"/>
                          <a:ea typeface="Courier New"/>
                          <a:cs typeface="Courier New"/>
                          <a:sym typeface="Courier New"/>
                        </a:rPr>
                        <a:t>MOV B, A</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B ← A</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PC ← PC + 2</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IR ← M[PC]</a:t>
                      </a:r>
                      <a:endParaRPr sz="10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04</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04</a:t>
                      </a:r>
                      <a:endParaRPr sz="1000">
                        <a:solidFill>
                          <a:srgbClr val="980000"/>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04</a:t>
                      </a:r>
                      <a:endParaRPr sz="1000">
                        <a:solidFill>
                          <a:srgbClr val="980000"/>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20</a:t>
                      </a:r>
                      <a:endParaRPr sz="1000">
                        <a:solidFill>
                          <a:srgbClr val="980000"/>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0C</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04</a:t>
                      </a:r>
                      <a:endParaRPr sz="1000">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00">
                          <a:latin typeface="Courier New"/>
                          <a:ea typeface="Courier New"/>
                          <a:cs typeface="Courier New"/>
                          <a:sym typeface="Courier New"/>
                        </a:rPr>
                        <a:t>04</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ourier New"/>
                          <a:ea typeface="Courier New"/>
                          <a:cs typeface="Courier New"/>
                          <a:sym typeface="Courier New"/>
                        </a:rPr>
                        <a:t>FE</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ourier New"/>
                          <a:ea typeface="Courier New"/>
                          <a:cs typeface="Courier New"/>
                          <a:sym typeface="Courier New"/>
                        </a:rPr>
                        <a:t>00</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084" name="Google Shape;2084;p54"/>
          <p:cNvSpPr txBox="1"/>
          <p:nvPr/>
        </p:nvSpPr>
        <p:spPr>
          <a:xfrm>
            <a:off x="8293325" y="4656775"/>
            <a:ext cx="776700" cy="6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 1</a:t>
            </a:r>
            <a:endParaRPr/>
          </a:p>
        </p:txBody>
      </p:sp>
      <p:sp>
        <p:nvSpPr>
          <p:cNvPr id="2085" name="Google Shape;2085;p54"/>
          <p:cNvSpPr txBox="1"/>
          <p:nvPr/>
        </p:nvSpPr>
        <p:spPr>
          <a:xfrm>
            <a:off x="7384425" y="1433825"/>
            <a:ext cx="54864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X   Y   Z</a:t>
            </a:r>
            <a:endParaRPr>
              <a:latin typeface="Courier New"/>
              <a:ea typeface="Courier New"/>
              <a:cs typeface="Courier New"/>
              <a:sym typeface="Courier New"/>
            </a:endParaRPr>
          </a:p>
        </p:txBody>
      </p:sp>
      <p:cxnSp>
        <p:nvCxnSpPr>
          <p:cNvPr id="2086" name="Google Shape;2086;p54"/>
          <p:cNvCxnSpPr>
            <a:stCxn id="2085" idx="1"/>
          </p:cNvCxnSpPr>
          <p:nvPr/>
        </p:nvCxnSpPr>
        <p:spPr>
          <a:xfrm flipH="1">
            <a:off x="6879525" y="1753925"/>
            <a:ext cx="504900" cy="470400"/>
          </a:xfrm>
          <a:prstGeom prst="straightConnector1">
            <a:avLst/>
          </a:prstGeom>
          <a:noFill/>
          <a:ln cap="flat" cmpd="sng" w="9525">
            <a:solidFill>
              <a:schemeClr val="dk2"/>
            </a:solidFill>
            <a:prstDash val="solid"/>
            <a:round/>
            <a:headEnd len="med" w="med" type="none"/>
            <a:tailEnd len="med" w="med" type="triangle"/>
          </a:ln>
        </p:spPr>
      </p:cxnSp>
      <p:cxnSp>
        <p:nvCxnSpPr>
          <p:cNvPr id="2087" name="Google Shape;2087;p54"/>
          <p:cNvCxnSpPr/>
          <p:nvPr/>
        </p:nvCxnSpPr>
        <p:spPr>
          <a:xfrm flipH="1">
            <a:off x="7327125" y="1738625"/>
            <a:ext cx="552600" cy="476400"/>
          </a:xfrm>
          <a:prstGeom prst="straightConnector1">
            <a:avLst/>
          </a:prstGeom>
          <a:noFill/>
          <a:ln cap="flat" cmpd="sng" w="9525">
            <a:solidFill>
              <a:schemeClr val="dk2"/>
            </a:solidFill>
            <a:prstDash val="solid"/>
            <a:round/>
            <a:headEnd len="med" w="med" type="none"/>
            <a:tailEnd len="med" w="med" type="triangle"/>
          </a:ln>
        </p:spPr>
      </p:cxnSp>
      <p:cxnSp>
        <p:nvCxnSpPr>
          <p:cNvPr id="2088" name="Google Shape;2088;p54"/>
          <p:cNvCxnSpPr/>
          <p:nvPr/>
        </p:nvCxnSpPr>
        <p:spPr>
          <a:xfrm flipH="1">
            <a:off x="7784400" y="1767200"/>
            <a:ext cx="466800" cy="447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2" name="Shape 2092"/>
        <p:cNvGrpSpPr/>
        <p:nvPr/>
      </p:nvGrpSpPr>
      <p:grpSpPr>
        <a:xfrm>
          <a:off x="0" y="0"/>
          <a:ext cx="0" cy="0"/>
          <a:chOff x="0" y="0"/>
          <a:chExt cx="0" cy="0"/>
        </a:xfrm>
      </p:grpSpPr>
      <p:sp>
        <p:nvSpPr>
          <p:cNvPr id="2093" name="Google Shape;2093;p55"/>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A Test Program</a:t>
            </a:r>
            <a:endParaRPr>
              <a:solidFill>
                <a:srgbClr val="0B5394"/>
              </a:solidFill>
            </a:endParaRPr>
          </a:p>
        </p:txBody>
      </p:sp>
      <p:sp>
        <p:nvSpPr>
          <p:cNvPr id="2095" name="Google Shape;2095;p55"/>
          <p:cNvSpPr txBox="1"/>
          <p:nvPr>
            <p:ph idx="1" type="body"/>
          </p:nvPr>
        </p:nvSpPr>
        <p:spPr>
          <a:xfrm>
            <a:off x="345125" y="1152475"/>
            <a:ext cx="7948200" cy="6210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lang="en" sz="1400">
                <a:solidFill>
                  <a:srgbClr val="000000"/>
                </a:solidFill>
              </a:rPr>
              <a:t>Let’s trace our HAX assembly language program:</a:t>
            </a:r>
            <a:endParaRPr sz="1400">
              <a:solidFill>
                <a:srgbClr val="000000"/>
              </a:solidFill>
              <a:latin typeface="Courier New"/>
              <a:ea typeface="Courier New"/>
              <a:cs typeface="Courier New"/>
              <a:sym typeface="Courier New"/>
            </a:endParaRPr>
          </a:p>
        </p:txBody>
      </p:sp>
      <p:graphicFrame>
        <p:nvGraphicFramePr>
          <p:cNvPr id="2096" name="Google Shape;2096;p55"/>
          <p:cNvGraphicFramePr/>
          <p:nvPr/>
        </p:nvGraphicFramePr>
        <p:xfrm>
          <a:off x="699675" y="1773475"/>
          <a:ext cx="3000000" cy="3000000"/>
        </p:xfrm>
        <a:graphic>
          <a:graphicData uri="http://schemas.openxmlformats.org/drawingml/2006/table">
            <a:tbl>
              <a:tblPr>
                <a:noFill/>
                <a:tableStyleId>{27F1D9C4-AA25-48CA-8D4A-AAC0A35D0F5A}</a:tableStyleId>
              </a:tblPr>
              <a:tblGrid>
                <a:gridCol w="813350"/>
                <a:gridCol w="1221000"/>
                <a:gridCol w="677500"/>
                <a:gridCol w="638700"/>
                <a:gridCol w="648400"/>
                <a:gridCol w="590175"/>
                <a:gridCol w="628975"/>
                <a:gridCol w="658100"/>
                <a:gridCol w="454300"/>
                <a:gridCol w="467525"/>
                <a:gridCol w="441075"/>
              </a:tblGrid>
              <a:tr h="302175">
                <a:tc rowSpan="2">
                  <a:txBody>
                    <a:bodyPr/>
                    <a:lstStyle/>
                    <a:p>
                      <a:pPr indent="0" lvl="0" marL="0" rtl="0" algn="l">
                        <a:spcBef>
                          <a:spcPts val="0"/>
                        </a:spcBef>
                        <a:spcAft>
                          <a:spcPts val="0"/>
                        </a:spcAft>
                        <a:buNone/>
                      </a:pPr>
                      <a:r>
                        <a:rPr b="1" lang="en" sz="1000"/>
                        <a:t>Instr</a:t>
                      </a:r>
                      <a:endParaRPr b="1" sz="1000"/>
                    </a:p>
                  </a:txBody>
                  <a:tcPr marT="91425" marB="91425" marR="91425" marL="91425">
                    <a:solidFill>
                      <a:srgbClr val="F3F3F3"/>
                    </a:solidFill>
                  </a:tcPr>
                </a:tc>
                <a:tc rowSpan="2">
                  <a:txBody>
                    <a:bodyPr/>
                    <a:lstStyle/>
                    <a:p>
                      <a:pPr indent="0" lvl="0" marL="0" rtl="0" algn="l">
                        <a:spcBef>
                          <a:spcPts val="0"/>
                        </a:spcBef>
                        <a:spcAft>
                          <a:spcPts val="0"/>
                        </a:spcAft>
                        <a:buNone/>
                      </a:pPr>
                      <a:r>
                        <a:rPr b="1" lang="en" sz="1000"/>
                        <a:t>RTL</a:t>
                      </a:r>
                      <a:endParaRPr b="1" sz="1000"/>
                    </a:p>
                  </a:txBody>
                  <a:tcPr marT="91425" marB="91425" marR="91425" marL="91425">
                    <a:solidFill>
                      <a:srgbClr val="F3F3F3"/>
                    </a:solidFill>
                  </a:tcPr>
                </a:tc>
                <a:tc gridSpan="6">
                  <a:txBody>
                    <a:bodyPr/>
                    <a:lstStyle/>
                    <a:p>
                      <a:pPr indent="0" lvl="0" marL="0" rtl="0" algn="l">
                        <a:spcBef>
                          <a:spcPts val="0"/>
                        </a:spcBef>
                        <a:spcAft>
                          <a:spcPts val="0"/>
                        </a:spcAft>
                        <a:buNone/>
                      </a:pPr>
                      <a:r>
                        <a:rPr b="1" lang="en" sz="1000"/>
                        <a:t>Registers</a:t>
                      </a:r>
                      <a:endParaRPr b="1" sz="1000"/>
                    </a:p>
                  </a:txBody>
                  <a:tcPr marT="91425" marB="91425" marR="91425" marL="91425">
                    <a:solidFill>
                      <a:srgbClr val="F3F3F3"/>
                    </a:solidFill>
                  </a:tcPr>
                </a:tc>
                <a:tc hMerge="1"/>
                <a:tc hMerge="1"/>
                <a:tc hMerge="1"/>
                <a:tc hMerge="1"/>
                <a:tc hMerge="1"/>
                <a:tc gridSpan="3">
                  <a:txBody>
                    <a:bodyPr/>
                    <a:lstStyle/>
                    <a:p>
                      <a:pPr indent="0" lvl="0" marL="0" rtl="0" algn="l">
                        <a:spcBef>
                          <a:spcPts val="0"/>
                        </a:spcBef>
                        <a:spcAft>
                          <a:spcPts val="0"/>
                        </a:spcAft>
                        <a:buNone/>
                      </a:pPr>
                      <a:r>
                        <a:rPr b="1" lang="en" sz="1000"/>
                        <a:t>Memory</a:t>
                      </a:r>
                      <a:endParaRPr b="1" sz="1000"/>
                    </a:p>
                  </a:txBody>
                  <a:tcPr marT="91425" marB="91425" marR="91425" marL="91425">
                    <a:solidFill>
                      <a:srgbClr val="F3F3F3"/>
                    </a:solidFill>
                  </a:tcPr>
                </a:tc>
                <a:tc hMerge="1"/>
                <a:tc hMerge="1"/>
              </a:tr>
              <a:tr h="302175">
                <a:tc vMerge="1"/>
                <a:tc vMerge="1"/>
                <a:tc>
                  <a:txBody>
                    <a:bodyPr/>
                    <a:lstStyle/>
                    <a:p>
                      <a:pPr indent="0" lvl="0" marL="0" rtl="0" algn="l">
                        <a:spcBef>
                          <a:spcPts val="0"/>
                        </a:spcBef>
                        <a:spcAft>
                          <a:spcPts val="0"/>
                        </a:spcAft>
                        <a:buNone/>
                      </a:pPr>
                      <a:r>
                        <a:rPr b="1" lang="en" sz="1000">
                          <a:latin typeface="Courier New"/>
                          <a:ea typeface="Courier New"/>
                          <a:cs typeface="Courier New"/>
                          <a:sym typeface="Courier New"/>
                        </a:rPr>
                        <a:t>A</a:t>
                      </a:r>
                      <a:endParaRPr b="1" sz="1000">
                        <a:latin typeface="Courier New"/>
                        <a:ea typeface="Courier New"/>
                        <a:cs typeface="Courier New"/>
                        <a:sym typeface="Courier New"/>
                      </a:endParaRPr>
                    </a:p>
                  </a:txBody>
                  <a:tcPr marT="91425" marB="91425" marR="91425" marL="91425">
                    <a:solidFill>
                      <a:srgbClr val="F3F3F3"/>
                    </a:solidFill>
                  </a:tcPr>
                </a:tc>
                <a:tc>
                  <a:txBody>
                    <a:bodyPr/>
                    <a:lstStyle/>
                    <a:p>
                      <a:pPr indent="0" lvl="0" marL="0" rtl="0" algn="l">
                        <a:spcBef>
                          <a:spcPts val="0"/>
                        </a:spcBef>
                        <a:spcAft>
                          <a:spcPts val="0"/>
                        </a:spcAft>
                        <a:buNone/>
                      </a:pPr>
                      <a:r>
                        <a:rPr b="1" lang="en" sz="1000">
                          <a:latin typeface="Courier New"/>
                          <a:ea typeface="Courier New"/>
                          <a:cs typeface="Courier New"/>
                          <a:sym typeface="Courier New"/>
                        </a:rPr>
                        <a:t>B</a:t>
                      </a:r>
                      <a:endParaRPr b="1" sz="1000">
                        <a:latin typeface="Courier New"/>
                        <a:ea typeface="Courier New"/>
                        <a:cs typeface="Courier New"/>
                        <a:sym typeface="Courier New"/>
                      </a:endParaRPr>
                    </a:p>
                  </a:txBody>
                  <a:tcPr marT="91425" marB="91425" marR="91425" marL="91425">
                    <a:solidFill>
                      <a:srgbClr val="F3F3F3"/>
                    </a:solidFill>
                  </a:tcPr>
                </a:tc>
                <a:tc>
                  <a:txBody>
                    <a:bodyPr/>
                    <a:lstStyle/>
                    <a:p>
                      <a:pPr indent="0" lvl="0" marL="0" rtl="0" algn="l">
                        <a:spcBef>
                          <a:spcPts val="0"/>
                        </a:spcBef>
                        <a:spcAft>
                          <a:spcPts val="0"/>
                        </a:spcAft>
                        <a:buNone/>
                      </a:pPr>
                      <a:r>
                        <a:rPr b="1" lang="en" sz="1000">
                          <a:latin typeface="Courier New"/>
                          <a:ea typeface="Courier New"/>
                          <a:cs typeface="Courier New"/>
                          <a:sym typeface="Courier New"/>
                        </a:rPr>
                        <a:t>PC</a:t>
                      </a:r>
                      <a:endParaRPr b="1" sz="1000">
                        <a:latin typeface="Courier New"/>
                        <a:ea typeface="Courier New"/>
                        <a:cs typeface="Courier New"/>
                        <a:sym typeface="Courier New"/>
                      </a:endParaRPr>
                    </a:p>
                  </a:txBody>
                  <a:tcPr marT="91425" marB="91425" marR="91425" marL="91425">
                    <a:solidFill>
                      <a:srgbClr val="F3F3F3"/>
                    </a:solidFill>
                  </a:tcPr>
                </a:tc>
                <a:tc>
                  <a:txBody>
                    <a:bodyPr/>
                    <a:lstStyle/>
                    <a:p>
                      <a:pPr indent="0" lvl="0" marL="0" rtl="0" algn="l">
                        <a:spcBef>
                          <a:spcPts val="0"/>
                        </a:spcBef>
                        <a:spcAft>
                          <a:spcPts val="0"/>
                        </a:spcAft>
                        <a:buNone/>
                      </a:pPr>
                      <a:r>
                        <a:rPr b="1" lang="en" sz="1000">
                          <a:latin typeface="Courier New"/>
                          <a:ea typeface="Courier New"/>
                          <a:cs typeface="Courier New"/>
                          <a:sym typeface="Courier New"/>
                        </a:rPr>
                        <a:t>IR</a:t>
                      </a:r>
                      <a:endParaRPr b="1" sz="1000">
                        <a:latin typeface="Courier New"/>
                        <a:ea typeface="Courier New"/>
                        <a:cs typeface="Courier New"/>
                        <a:sym typeface="Courier New"/>
                      </a:endParaRPr>
                    </a:p>
                  </a:txBody>
                  <a:tcPr marT="91425" marB="91425" marR="91425" marL="91425">
                    <a:solidFill>
                      <a:srgbClr val="F3F3F3"/>
                    </a:solidFill>
                  </a:tcPr>
                </a:tc>
                <a:tc>
                  <a:txBody>
                    <a:bodyPr/>
                    <a:lstStyle/>
                    <a:p>
                      <a:pPr indent="0" lvl="0" marL="0" rtl="0" algn="l">
                        <a:spcBef>
                          <a:spcPts val="0"/>
                        </a:spcBef>
                        <a:spcAft>
                          <a:spcPts val="0"/>
                        </a:spcAft>
                        <a:buNone/>
                      </a:pPr>
                      <a:r>
                        <a:rPr b="1" lang="en" sz="1000">
                          <a:latin typeface="Courier New"/>
                          <a:ea typeface="Courier New"/>
                          <a:cs typeface="Courier New"/>
                          <a:sym typeface="Courier New"/>
                        </a:rPr>
                        <a:t>MAR</a:t>
                      </a:r>
                      <a:endParaRPr b="1" sz="1000">
                        <a:latin typeface="Courier New"/>
                        <a:ea typeface="Courier New"/>
                        <a:cs typeface="Courier New"/>
                        <a:sym typeface="Courier New"/>
                      </a:endParaRPr>
                    </a:p>
                  </a:txBody>
                  <a:tcPr marT="91425" marB="91425" marR="91425" marL="91425">
                    <a:solidFill>
                      <a:srgbClr val="F3F3F3"/>
                    </a:solidFill>
                  </a:tcPr>
                </a:tc>
                <a:tc>
                  <a:txBody>
                    <a:bodyPr/>
                    <a:lstStyle/>
                    <a:p>
                      <a:pPr indent="0" lvl="0" marL="0" rtl="0" algn="l">
                        <a:spcBef>
                          <a:spcPts val="0"/>
                        </a:spcBef>
                        <a:spcAft>
                          <a:spcPts val="0"/>
                        </a:spcAft>
                        <a:buNone/>
                      </a:pPr>
                      <a:r>
                        <a:rPr b="1" lang="en" sz="1000">
                          <a:latin typeface="Courier New"/>
                          <a:ea typeface="Courier New"/>
                          <a:cs typeface="Courier New"/>
                          <a:sym typeface="Courier New"/>
                        </a:rPr>
                        <a:t>MBR</a:t>
                      </a:r>
                      <a:endParaRPr b="1" sz="1000">
                        <a:latin typeface="Courier New"/>
                        <a:ea typeface="Courier New"/>
                        <a:cs typeface="Courier New"/>
                        <a:sym typeface="Courier New"/>
                      </a:endParaRPr>
                    </a:p>
                  </a:txBody>
                  <a:tcPr marT="91425" marB="91425" marR="91425" marL="91425">
                    <a:solidFill>
                      <a:srgbClr val="F3F3F3"/>
                    </a:solidFill>
                  </a:tcPr>
                </a:tc>
                <a:tc>
                  <a:txBody>
                    <a:bodyPr/>
                    <a:lstStyle/>
                    <a:p>
                      <a:pPr indent="0" lvl="0" marL="0" rtl="0" algn="l">
                        <a:spcBef>
                          <a:spcPts val="0"/>
                        </a:spcBef>
                        <a:spcAft>
                          <a:spcPts val="0"/>
                        </a:spcAft>
                        <a:buNone/>
                      </a:pPr>
                      <a:r>
                        <a:rPr b="1" lang="en" sz="1000">
                          <a:latin typeface="Courier New"/>
                          <a:ea typeface="Courier New"/>
                          <a:cs typeface="Courier New"/>
                          <a:sym typeface="Courier New"/>
                        </a:rPr>
                        <a:t>0C</a:t>
                      </a:r>
                      <a:endParaRPr b="1" sz="1000">
                        <a:latin typeface="Courier New"/>
                        <a:ea typeface="Courier New"/>
                        <a:cs typeface="Courier New"/>
                        <a:sym typeface="Courier New"/>
                      </a:endParaRPr>
                    </a:p>
                  </a:txBody>
                  <a:tcPr marT="91425" marB="91425" marR="91425" marL="91425">
                    <a:solidFill>
                      <a:srgbClr val="F3F3F3"/>
                    </a:solidFill>
                  </a:tcPr>
                </a:tc>
                <a:tc>
                  <a:txBody>
                    <a:bodyPr/>
                    <a:lstStyle/>
                    <a:p>
                      <a:pPr indent="0" lvl="0" marL="0" rtl="0" algn="l">
                        <a:spcBef>
                          <a:spcPts val="0"/>
                        </a:spcBef>
                        <a:spcAft>
                          <a:spcPts val="0"/>
                        </a:spcAft>
                        <a:buNone/>
                      </a:pPr>
                      <a:r>
                        <a:rPr b="1" lang="en" sz="1000">
                          <a:latin typeface="Courier New"/>
                          <a:ea typeface="Courier New"/>
                          <a:cs typeface="Courier New"/>
                          <a:sym typeface="Courier New"/>
                        </a:rPr>
                        <a:t>0D</a:t>
                      </a:r>
                      <a:endParaRPr b="1" sz="1000">
                        <a:latin typeface="Courier New"/>
                        <a:ea typeface="Courier New"/>
                        <a:cs typeface="Courier New"/>
                        <a:sym typeface="Courier New"/>
                      </a:endParaRPr>
                    </a:p>
                  </a:txBody>
                  <a:tcPr marT="91425" marB="91425" marR="91425" marL="91425">
                    <a:solidFill>
                      <a:srgbClr val="F3F3F3"/>
                    </a:solidFill>
                  </a:tcPr>
                </a:tc>
                <a:tc>
                  <a:txBody>
                    <a:bodyPr/>
                    <a:lstStyle/>
                    <a:p>
                      <a:pPr indent="0" lvl="0" marL="0" rtl="0" algn="l">
                        <a:spcBef>
                          <a:spcPts val="0"/>
                        </a:spcBef>
                        <a:spcAft>
                          <a:spcPts val="0"/>
                        </a:spcAft>
                        <a:buNone/>
                      </a:pPr>
                      <a:r>
                        <a:rPr b="1" lang="en" sz="1000">
                          <a:latin typeface="Courier New"/>
                          <a:ea typeface="Courier New"/>
                          <a:cs typeface="Courier New"/>
                          <a:sym typeface="Courier New"/>
                        </a:rPr>
                        <a:t>0E</a:t>
                      </a:r>
                      <a:endParaRPr b="1" sz="1000">
                        <a:latin typeface="Courier New"/>
                        <a:ea typeface="Courier New"/>
                        <a:cs typeface="Courier New"/>
                        <a:sym typeface="Courier New"/>
                      </a:endParaRPr>
                    </a:p>
                  </a:txBody>
                  <a:tcPr marT="91425" marB="91425" marR="91425" marL="91425">
                    <a:solidFill>
                      <a:srgbClr val="F3F3F3"/>
                    </a:solidFill>
                  </a:tcPr>
                </a:tc>
              </a:tr>
              <a:tr h="302175">
                <a:tc>
                  <a:txBody>
                    <a:bodyPr/>
                    <a:lstStyle/>
                    <a:p>
                      <a:pPr indent="0" lvl="0" marL="0" rtl="0" algn="l">
                        <a:spcBef>
                          <a:spcPts val="0"/>
                        </a:spcBef>
                        <a:spcAft>
                          <a:spcPts val="0"/>
                        </a:spcAft>
                        <a:buNone/>
                      </a:pPr>
                      <a:r>
                        <a:rPr lang="en" sz="1000">
                          <a:latin typeface="Courier New"/>
                          <a:ea typeface="Courier New"/>
                          <a:cs typeface="Courier New"/>
                          <a:sym typeface="Courier New"/>
                        </a:rPr>
                        <a:t>LOAD 0D</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Courier New"/>
                          <a:ea typeface="Courier New"/>
                          <a:cs typeface="Courier New"/>
                          <a:sym typeface="Courier New"/>
                        </a:rPr>
                        <a:t>MAR ← 0D</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MBR ← M[MAR]</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A ← MBR</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PC ← PC + 2</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IR ← M[PC]</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FE</a:t>
                      </a:r>
                      <a:endParaRPr sz="1000">
                        <a:solidFill>
                          <a:srgbClr val="980000"/>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04</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06</a:t>
                      </a:r>
                      <a:endParaRPr sz="1000">
                        <a:solidFill>
                          <a:srgbClr val="980000"/>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40</a:t>
                      </a:r>
                      <a:endParaRPr sz="1000">
                        <a:solidFill>
                          <a:srgbClr val="980000"/>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0D</a:t>
                      </a:r>
                      <a:endParaRPr sz="1000">
                        <a:solidFill>
                          <a:srgbClr val="980000"/>
                        </a:solidFill>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FE</a:t>
                      </a:r>
                      <a:endParaRPr sz="1000">
                        <a:solidFill>
                          <a:srgbClr val="980000"/>
                        </a:solidFill>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ourier New"/>
                          <a:ea typeface="Courier New"/>
                          <a:cs typeface="Courier New"/>
                          <a:sym typeface="Courier New"/>
                        </a:rPr>
                        <a:t>04</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ourier New"/>
                          <a:ea typeface="Courier New"/>
                          <a:cs typeface="Courier New"/>
                          <a:sym typeface="Courier New"/>
                        </a:rPr>
                        <a:t>FE</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ourier New"/>
                          <a:ea typeface="Courier New"/>
                          <a:cs typeface="Courier New"/>
                          <a:sym typeface="Courier New"/>
                        </a:rPr>
                        <a:t>00</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302175">
                <a:tc>
                  <a:txBody>
                    <a:bodyPr/>
                    <a:lstStyle/>
                    <a:p>
                      <a:pPr indent="0" lvl="0" marL="0" rtl="0" algn="l">
                        <a:spcBef>
                          <a:spcPts val="0"/>
                        </a:spcBef>
                        <a:spcAft>
                          <a:spcPts val="0"/>
                        </a:spcAft>
                        <a:buNone/>
                      </a:pPr>
                      <a:r>
                        <a:rPr lang="en" sz="1000">
                          <a:latin typeface="Courier New"/>
                          <a:ea typeface="Courier New"/>
                          <a:cs typeface="Courier New"/>
                          <a:sym typeface="Courier New"/>
                        </a:rPr>
                        <a:t>ADD A, B</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Courier New"/>
                          <a:ea typeface="Courier New"/>
                          <a:cs typeface="Courier New"/>
                          <a:sym typeface="Courier New"/>
                        </a:rPr>
                        <a:t>A ← A + B</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PC ← PC + 2</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IR ← M[PC]</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02</a:t>
                      </a:r>
                      <a:endParaRPr sz="1000">
                        <a:solidFill>
                          <a:srgbClr val="980000"/>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04</a:t>
                      </a:r>
                      <a:endParaRPr sz="1000">
                        <a:solidFill>
                          <a:srgbClr val="980000"/>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08</a:t>
                      </a:r>
                      <a:endParaRPr sz="1000">
                        <a:solidFill>
                          <a:srgbClr val="980000"/>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30</a:t>
                      </a:r>
                      <a:endParaRPr sz="1000">
                        <a:solidFill>
                          <a:srgbClr val="980000"/>
                        </a:solidFill>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00">
                          <a:latin typeface="Courier New"/>
                          <a:ea typeface="Courier New"/>
                          <a:cs typeface="Courier New"/>
                          <a:sym typeface="Courier New"/>
                        </a:rPr>
                        <a:t>0D</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ourier New"/>
                          <a:ea typeface="Courier New"/>
                          <a:cs typeface="Courier New"/>
                          <a:sym typeface="Courier New"/>
                        </a:rPr>
                        <a:t>FE</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ourier New"/>
                          <a:ea typeface="Courier New"/>
                          <a:cs typeface="Courier New"/>
                          <a:sym typeface="Courier New"/>
                        </a:rPr>
                        <a:t>04</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ourier New"/>
                          <a:ea typeface="Courier New"/>
                          <a:cs typeface="Courier New"/>
                          <a:sym typeface="Courier New"/>
                        </a:rPr>
                        <a:t>FE</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ourier New"/>
                          <a:ea typeface="Courier New"/>
                          <a:cs typeface="Courier New"/>
                          <a:sym typeface="Courier New"/>
                        </a:rPr>
                        <a:t>00</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2175">
                <a:tc>
                  <a:txBody>
                    <a:bodyPr/>
                    <a:lstStyle/>
                    <a:p>
                      <a:pPr indent="0" lvl="0" marL="0" rtl="0" algn="l">
                        <a:spcBef>
                          <a:spcPts val="0"/>
                        </a:spcBef>
                        <a:spcAft>
                          <a:spcPts val="0"/>
                        </a:spcAft>
                        <a:buNone/>
                      </a:pPr>
                      <a:r>
                        <a:rPr lang="en" sz="1000">
                          <a:latin typeface="Courier New"/>
                          <a:ea typeface="Courier New"/>
                          <a:cs typeface="Courier New"/>
                          <a:sym typeface="Courier New"/>
                        </a:rPr>
                        <a:t>STORE 0E</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Courier New"/>
                          <a:ea typeface="Courier New"/>
                          <a:cs typeface="Courier New"/>
                          <a:sym typeface="Courier New"/>
                        </a:rPr>
                        <a:t>MAR ← 0E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MBR ← A</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M[MAR] ← MBR</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PC ← PC + 2</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IR ← M[PC]</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02</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04</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0A</a:t>
                      </a:r>
                      <a:endParaRPr sz="1000">
                        <a:solidFill>
                          <a:srgbClr val="980000"/>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00</a:t>
                      </a:r>
                      <a:endParaRPr sz="1000">
                        <a:solidFill>
                          <a:srgbClr val="980000"/>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0E</a:t>
                      </a:r>
                      <a:endParaRPr sz="1000">
                        <a:solidFill>
                          <a:srgbClr val="980000"/>
                        </a:solidFill>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02</a:t>
                      </a:r>
                      <a:endParaRPr sz="1000">
                        <a:solidFill>
                          <a:srgbClr val="980000"/>
                        </a:solidFill>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latin typeface="Courier New"/>
                          <a:ea typeface="Courier New"/>
                          <a:cs typeface="Courier New"/>
                          <a:sym typeface="Courier New"/>
                        </a:rPr>
                        <a:t>04</a:t>
                      </a:r>
                      <a:endParaRPr sz="1000">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latin typeface="Courier New"/>
                          <a:ea typeface="Courier New"/>
                          <a:cs typeface="Courier New"/>
                          <a:sym typeface="Courier New"/>
                        </a:rPr>
                        <a:t>FE</a:t>
                      </a:r>
                      <a:endParaRPr sz="1000">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rgbClr val="980000"/>
                          </a:solidFill>
                          <a:latin typeface="Courier New"/>
                          <a:ea typeface="Courier New"/>
                          <a:cs typeface="Courier New"/>
                          <a:sym typeface="Courier New"/>
                        </a:rPr>
                        <a:t>02</a:t>
                      </a:r>
                      <a:endParaRPr sz="1000">
                        <a:solidFill>
                          <a:srgbClr val="980000"/>
                        </a:solidFill>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2097" name="Google Shape;2097;p55"/>
          <p:cNvSpPr txBox="1"/>
          <p:nvPr/>
        </p:nvSpPr>
        <p:spPr>
          <a:xfrm>
            <a:off x="8293325" y="4656775"/>
            <a:ext cx="776700" cy="6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 2</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1" name="Shape 2101"/>
        <p:cNvGrpSpPr/>
        <p:nvPr/>
      </p:nvGrpSpPr>
      <p:grpSpPr>
        <a:xfrm>
          <a:off x="0" y="0"/>
          <a:ext cx="0" cy="0"/>
          <a:chOff x="0" y="0"/>
          <a:chExt cx="0" cy="0"/>
        </a:xfrm>
      </p:grpSpPr>
      <p:sp>
        <p:nvSpPr>
          <p:cNvPr id="2102" name="Google Shape;2102;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Assembly</a:t>
            </a:r>
            <a:endParaRPr>
              <a:solidFill>
                <a:srgbClr val="0B5394"/>
              </a:solidFill>
            </a:endParaRPr>
          </a:p>
        </p:txBody>
      </p:sp>
      <p:sp>
        <p:nvSpPr>
          <p:cNvPr id="2103" name="Google Shape;2103;p56"/>
          <p:cNvSpPr txBox="1"/>
          <p:nvPr>
            <p:ph idx="1" type="body"/>
          </p:nvPr>
        </p:nvSpPr>
        <p:spPr>
          <a:xfrm>
            <a:off x="345125" y="1152475"/>
            <a:ext cx="7948200" cy="11979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lang="en" sz="1400">
                <a:solidFill>
                  <a:srgbClr val="000000"/>
                </a:solidFill>
              </a:rPr>
              <a:t>Assembly is the process of converting human-readable assembly language (with mnemonics) to machine-readable machine language (in binary)</a:t>
            </a:r>
            <a:endParaRPr sz="1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Disassembly is just the opposite</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For simplicity, I will use hexadecimal instead of binary</a:t>
            </a:r>
            <a:endParaRPr>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7" name="Shape 2107"/>
        <p:cNvGrpSpPr/>
        <p:nvPr/>
      </p:nvGrpSpPr>
      <p:grpSpPr>
        <a:xfrm>
          <a:off x="0" y="0"/>
          <a:ext cx="0" cy="0"/>
          <a:chOff x="0" y="0"/>
          <a:chExt cx="0" cy="0"/>
        </a:xfrm>
      </p:grpSpPr>
      <p:sp>
        <p:nvSpPr>
          <p:cNvPr id="2108" name="Google Shape;2108;p57"/>
          <p:cNvSpPr/>
          <p:nvPr/>
        </p:nvSpPr>
        <p:spPr>
          <a:xfrm>
            <a:off x="-30300" y="4431825"/>
            <a:ext cx="9222900" cy="76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Assembly</a:t>
            </a:r>
            <a:endParaRPr>
              <a:solidFill>
                <a:srgbClr val="0B5394"/>
              </a:solidFill>
            </a:endParaRPr>
          </a:p>
        </p:txBody>
      </p:sp>
      <p:sp>
        <p:nvSpPr>
          <p:cNvPr id="2110" name="Google Shape;2110;p57"/>
          <p:cNvSpPr txBox="1"/>
          <p:nvPr>
            <p:ph idx="1" type="body"/>
          </p:nvPr>
        </p:nvSpPr>
        <p:spPr>
          <a:xfrm>
            <a:off x="345125" y="1152475"/>
            <a:ext cx="8601300" cy="32670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lang="en" sz="1400">
                <a:solidFill>
                  <a:srgbClr val="000000"/>
                </a:solidFill>
              </a:rPr>
              <a:t>Below shows the assembly of our test program:</a:t>
            </a:r>
            <a:endParaRPr sz="1400">
              <a:solidFill>
                <a:srgbClr val="000000"/>
              </a:solidFill>
            </a:endParaRPr>
          </a:p>
          <a:p>
            <a:pPr indent="0" lvl="0" marL="457200" marR="0" rtl="0" algn="l">
              <a:lnSpc>
                <a:spcPct val="115000"/>
              </a:lnSpc>
              <a:spcBef>
                <a:spcPts val="1600"/>
              </a:spcBef>
              <a:spcAft>
                <a:spcPts val="0"/>
              </a:spcAft>
              <a:buNone/>
            </a:pPr>
            <a:r>
              <a:rPr lang="en" sz="1200">
                <a:solidFill>
                  <a:srgbClr val="000000"/>
                </a:solidFill>
                <a:latin typeface="Courier New"/>
                <a:ea typeface="Courier New"/>
                <a:cs typeface="Courier New"/>
                <a:sym typeface="Courier New"/>
              </a:rPr>
              <a:t>00:	LOAD 0C						00:	210C</a:t>
            </a:r>
            <a:endParaRPr sz="12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02:	MOV B, A						02:	1021	 (B:0010 A:0001, 00100001, 33, 0x21)</a:t>
            </a:r>
            <a:endParaRPr sz="12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04:	LOAD 0D						04:	210D</a:t>
            </a:r>
            <a:endParaRPr sz="12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06:	ADD A, B						06:	4012	 (A:0001 B:0010, 00010010, 18, 0x12)</a:t>
            </a:r>
            <a:endParaRPr sz="12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08:	STORE 0E						08:	310E</a:t>
            </a:r>
            <a:endParaRPr sz="12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0A:	HALT							0A:	0000</a:t>
            </a:r>
            <a:endParaRPr sz="12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0C:	0x04			(4)				0C:	04FE</a:t>
            </a:r>
            <a:endParaRPr sz="12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0D:	0xFE			(-2)</a:t>
            </a:r>
            <a:endParaRPr sz="12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0E:	0x00			(0)				0E:	00??</a:t>
            </a:r>
            <a:endParaRPr sz="1200">
              <a:solidFill>
                <a:srgbClr val="000000"/>
              </a:solidFill>
              <a:latin typeface="Courier New"/>
              <a:ea typeface="Courier New"/>
              <a:cs typeface="Courier New"/>
              <a:sym typeface="Courier New"/>
            </a:endParaRPr>
          </a:p>
        </p:txBody>
      </p:sp>
      <p:cxnSp>
        <p:nvCxnSpPr>
          <p:cNvPr id="2111" name="Google Shape;2111;p57"/>
          <p:cNvCxnSpPr/>
          <p:nvPr/>
        </p:nvCxnSpPr>
        <p:spPr>
          <a:xfrm>
            <a:off x="3577800" y="2682375"/>
            <a:ext cx="8151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2112" name="Google Shape;2112;p57"/>
          <p:cNvGraphicFramePr/>
          <p:nvPr/>
        </p:nvGraphicFramePr>
        <p:xfrm>
          <a:off x="7289250" y="2711975"/>
          <a:ext cx="3000000" cy="3000000"/>
        </p:xfrm>
        <a:graphic>
          <a:graphicData uri="http://schemas.openxmlformats.org/drawingml/2006/table">
            <a:tbl>
              <a:tblPr>
                <a:noFill/>
                <a:tableStyleId>{27F1D9C4-AA25-48CA-8D4A-AAC0A35D0F5A}</a:tableStyleId>
              </a:tblPr>
              <a:tblGrid>
                <a:gridCol w="619125"/>
                <a:gridCol w="923925"/>
              </a:tblGrid>
              <a:tr h="277750">
                <a:tc>
                  <a:txBody>
                    <a:bodyPr/>
                    <a:lstStyle/>
                    <a:p>
                      <a:pPr indent="0" lvl="0" marL="0" rtl="0" algn="l">
                        <a:spcBef>
                          <a:spcPts val="0"/>
                        </a:spcBef>
                        <a:spcAft>
                          <a:spcPts val="0"/>
                        </a:spcAft>
                        <a:buNone/>
                      </a:pPr>
                      <a:r>
                        <a:rPr lang="en" sz="800">
                          <a:latin typeface="Courier New"/>
                          <a:ea typeface="Courier New"/>
                          <a:cs typeface="Courier New"/>
                          <a:sym typeface="Courier New"/>
                        </a:rPr>
                        <a:t>0</a:t>
                      </a:r>
                      <a:r>
                        <a:rPr lang="en" sz="800">
                          <a:latin typeface="Courier New"/>
                          <a:ea typeface="Courier New"/>
                          <a:cs typeface="Courier New"/>
                          <a:sym typeface="Courier New"/>
                        </a:rPr>
                        <a:t>001</a:t>
                      </a:r>
                      <a:endParaRPr sz="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800">
                          <a:latin typeface="Courier New"/>
                          <a:ea typeface="Courier New"/>
                          <a:cs typeface="Courier New"/>
                          <a:sym typeface="Courier New"/>
                        </a:rPr>
                        <a:t>A</a:t>
                      </a:r>
                      <a:endParaRPr sz="800">
                        <a:latin typeface="Courier New"/>
                        <a:ea typeface="Courier New"/>
                        <a:cs typeface="Courier New"/>
                        <a:sym typeface="Courier New"/>
                      </a:endParaRPr>
                    </a:p>
                  </a:txBody>
                  <a:tcPr marT="91425" marB="91425" marR="91425" marL="91425"/>
                </a:tc>
              </a:tr>
              <a:tr h="277750">
                <a:tc>
                  <a:txBody>
                    <a:bodyPr/>
                    <a:lstStyle/>
                    <a:p>
                      <a:pPr indent="0" lvl="0" marL="0" rtl="0" algn="l">
                        <a:spcBef>
                          <a:spcPts val="0"/>
                        </a:spcBef>
                        <a:spcAft>
                          <a:spcPts val="0"/>
                        </a:spcAft>
                        <a:buNone/>
                      </a:pPr>
                      <a:r>
                        <a:rPr lang="en" sz="800">
                          <a:latin typeface="Courier New"/>
                          <a:ea typeface="Courier New"/>
                          <a:cs typeface="Courier New"/>
                          <a:sym typeface="Courier New"/>
                        </a:rPr>
                        <a:t>0</a:t>
                      </a:r>
                      <a:r>
                        <a:rPr lang="en" sz="800">
                          <a:latin typeface="Courier New"/>
                          <a:ea typeface="Courier New"/>
                          <a:cs typeface="Courier New"/>
                          <a:sym typeface="Courier New"/>
                        </a:rPr>
                        <a:t>010</a:t>
                      </a:r>
                      <a:endParaRPr sz="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800">
                          <a:latin typeface="Courier New"/>
                          <a:ea typeface="Courier New"/>
                          <a:cs typeface="Courier New"/>
                          <a:sym typeface="Courier New"/>
                        </a:rPr>
                        <a:t>B</a:t>
                      </a:r>
                      <a:endParaRPr sz="800">
                        <a:latin typeface="Courier New"/>
                        <a:ea typeface="Courier New"/>
                        <a:cs typeface="Courier New"/>
                        <a:sym typeface="Courier New"/>
                      </a:endParaRPr>
                    </a:p>
                  </a:txBody>
                  <a:tcPr marT="91425" marB="91425" marR="91425" marL="91425"/>
                </a:tc>
              </a:tr>
              <a:tr h="277750">
                <a:tc>
                  <a:txBody>
                    <a:bodyPr/>
                    <a:lstStyle/>
                    <a:p>
                      <a:pPr indent="0" lvl="0" marL="0" rtl="0" algn="l">
                        <a:spcBef>
                          <a:spcPts val="0"/>
                        </a:spcBef>
                        <a:spcAft>
                          <a:spcPts val="0"/>
                        </a:spcAft>
                        <a:buNone/>
                      </a:pPr>
                      <a:r>
                        <a:rPr lang="en" sz="800">
                          <a:latin typeface="Courier New"/>
                          <a:ea typeface="Courier New"/>
                          <a:cs typeface="Courier New"/>
                          <a:sym typeface="Courier New"/>
                        </a:rPr>
                        <a:t>0</a:t>
                      </a:r>
                      <a:r>
                        <a:rPr lang="en" sz="800">
                          <a:latin typeface="Courier New"/>
                          <a:ea typeface="Courier New"/>
                          <a:cs typeface="Courier New"/>
                          <a:sym typeface="Courier New"/>
                        </a:rPr>
                        <a:t>011</a:t>
                      </a:r>
                      <a:endParaRPr sz="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800">
                          <a:latin typeface="Courier New"/>
                          <a:ea typeface="Courier New"/>
                          <a:cs typeface="Courier New"/>
                          <a:sym typeface="Courier New"/>
                        </a:rPr>
                        <a:t>C</a:t>
                      </a:r>
                      <a:endParaRPr sz="800">
                        <a:latin typeface="Courier New"/>
                        <a:ea typeface="Courier New"/>
                        <a:cs typeface="Courier New"/>
                        <a:sym typeface="Courier New"/>
                      </a:endParaRPr>
                    </a:p>
                  </a:txBody>
                  <a:tcPr marT="91425" marB="91425" marR="91425" marL="91425"/>
                </a:tc>
              </a:tr>
              <a:tr h="277750">
                <a:tc>
                  <a:txBody>
                    <a:bodyPr/>
                    <a:lstStyle/>
                    <a:p>
                      <a:pPr indent="0" lvl="0" marL="0" rtl="0" algn="l">
                        <a:spcBef>
                          <a:spcPts val="0"/>
                        </a:spcBef>
                        <a:spcAft>
                          <a:spcPts val="0"/>
                        </a:spcAft>
                        <a:buNone/>
                      </a:pPr>
                      <a:r>
                        <a:rPr lang="en" sz="800">
                          <a:latin typeface="Courier New"/>
                          <a:ea typeface="Courier New"/>
                          <a:cs typeface="Courier New"/>
                          <a:sym typeface="Courier New"/>
                        </a:rPr>
                        <a:t>0</a:t>
                      </a:r>
                      <a:r>
                        <a:rPr lang="en" sz="800">
                          <a:latin typeface="Courier New"/>
                          <a:ea typeface="Courier New"/>
                          <a:cs typeface="Courier New"/>
                          <a:sym typeface="Courier New"/>
                        </a:rPr>
                        <a:t>100</a:t>
                      </a:r>
                      <a:endParaRPr sz="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800">
                          <a:latin typeface="Courier New"/>
                          <a:ea typeface="Courier New"/>
                          <a:cs typeface="Courier New"/>
                          <a:sym typeface="Courier New"/>
                        </a:rPr>
                        <a:t>D</a:t>
                      </a:r>
                      <a:endParaRPr sz="800">
                        <a:latin typeface="Courier New"/>
                        <a:ea typeface="Courier New"/>
                        <a:cs typeface="Courier New"/>
                        <a:sym typeface="Courier New"/>
                      </a:endParaRPr>
                    </a:p>
                  </a:txBody>
                  <a:tcPr marT="91425" marB="91425" marR="91425" marL="91425"/>
                </a:tc>
              </a:tr>
              <a:tr h="277750">
                <a:tc>
                  <a:txBody>
                    <a:bodyPr/>
                    <a:lstStyle/>
                    <a:p>
                      <a:pPr indent="0" lvl="0" marL="0" rtl="0" algn="l">
                        <a:spcBef>
                          <a:spcPts val="0"/>
                        </a:spcBef>
                        <a:spcAft>
                          <a:spcPts val="0"/>
                        </a:spcAft>
                        <a:buNone/>
                      </a:pPr>
                      <a:r>
                        <a:rPr lang="en" sz="800">
                          <a:latin typeface="Courier New"/>
                          <a:ea typeface="Courier New"/>
                          <a:cs typeface="Courier New"/>
                          <a:sym typeface="Courier New"/>
                        </a:rPr>
                        <a:t>0</a:t>
                      </a:r>
                      <a:r>
                        <a:rPr lang="en" sz="800">
                          <a:latin typeface="Courier New"/>
                          <a:ea typeface="Courier New"/>
                          <a:cs typeface="Courier New"/>
                          <a:sym typeface="Courier New"/>
                        </a:rPr>
                        <a:t>101</a:t>
                      </a:r>
                      <a:endParaRPr sz="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800">
                          <a:latin typeface="Courier New"/>
                          <a:ea typeface="Courier New"/>
                          <a:cs typeface="Courier New"/>
                          <a:sym typeface="Courier New"/>
                        </a:rPr>
                        <a:t>E</a:t>
                      </a:r>
                      <a:endParaRPr sz="800">
                        <a:latin typeface="Courier New"/>
                        <a:ea typeface="Courier New"/>
                        <a:cs typeface="Courier New"/>
                        <a:sym typeface="Courier New"/>
                      </a:endParaRPr>
                    </a:p>
                  </a:txBody>
                  <a:tcPr marT="91425" marB="91425" marR="91425" marL="91425"/>
                </a:tc>
              </a:tr>
              <a:tr h="277750">
                <a:tc>
                  <a:txBody>
                    <a:bodyPr/>
                    <a:lstStyle/>
                    <a:p>
                      <a:pPr indent="0" lvl="0" marL="0" rtl="0" algn="l">
                        <a:spcBef>
                          <a:spcPts val="0"/>
                        </a:spcBef>
                        <a:spcAft>
                          <a:spcPts val="0"/>
                        </a:spcAft>
                        <a:buNone/>
                      </a:pPr>
                      <a:r>
                        <a:rPr lang="en" sz="800">
                          <a:latin typeface="Courier New"/>
                          <a:ea typeface="Courier New"/>
                          <a:cs typeface="Courier New"/>
                          <a:sym typeface="Courier New"/>
                        </a:rPr>
                        <a:t>0</a:t>
                      </a:r>
                      <a:r>
                        <a:rPr lang="en" sz="800">
                          <a:latin typeface="Courier New"/>
                          <a:ea typeface="Courier New"/>
                          <a:cs typeface="Courier New"/>
                          <a:sym typeface="Courier New"/>
                        </a:rPr>
                        <a:t>110</a:t>
                      </a:r>
                      <a:endParaRPr sz="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800">
                          <a:latin typeface="Courier New"/>
                          <a:ea typeface="Courier New"/>
                          <a:cs typeface="Courier New"/>
                          <a:sym typeface="Courier New"/>
                        </a:rPr>
                        <a:t>F</a:t>
                      </a:r>
                      <a:endParaRPr sz="800">
                        <a:latin typeface="Courier New"/>
                        <a:ea typeface="Courier New"/>
                        <a:cs typeface="Courier New"/>
                        <a:sym typeface="Courier New"/>
                      </a:endParaRPr>
                    </a:p>
                  </a:txBody>
                  <a:tcPr marT="91425" marB="91425" marR="91425" marL="91425"/>
                </a:tc>
              </a:tr>
              <a:tr h="277750">
                <a:tc>
                  <a:txBody>
                    <a:bodyPr/>
                    <a:lstStyle/>
                    <a:p>
                      <a:pPr indent="0" lvl="0" marL="0" rtl="0" algn="l">
                        <a:spcBef>
                          <a:spcPts val="0"/>
                        </a:spcBef>
                        <a:spcAft>
                          <a:spcPts val="0"/>
                        </a:spcAft>
                        <a:buNone/>
                      </a:pPr>
                      <a:r>
                        <a:rPr lang="en" sz="800">
                          <a:latin typeface="Courier New"/>
                          <a:ea typeface="Courier New"/>
                          <a:cs typeface="Courier New"/>
                          <a:sym typeface="Courier New"/>
                        </a:rPr>
                        <a:t>0</a:t>
                      </a:r>
                      <a:r>
                        <a:rPr lang="en" sz="800">
                          <a:latin typeface="Courier New"/>
                          <a:ea typeface="Courier New"/>
                          <a:cs typeface="Courier New"/>
                          <a:sym typeface="Courier New"/>
                        </a:rPr>
                        <a:t>111</a:t>
                      </a:r>
                      <a:endParaRPr sz="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800">
                          <a:latin typeface="Courier New"/>
                          <a:ea typeface="Courier New"/>
                          <a:cs typeface="Courier New"/>
                          <a:sym typeface="Courier New"/>
                        </a:rPr>
                        <a:t>G</a:t>
                      </a:r>
                      <a:endParaRPr sz="800">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6" name="Shape 2116"/>
        <p:cNvGrpSpPr/>
        <p:nvPr/>
      </p:nvGrpSpPr>
      <p:grpSpPr>
        <a:xfrm>
          <a:off x="0" y="0"/>
          <a:ext cx="0" cy="0"/>
          <a:chOff x="0" y="0"/>
          <a:chExt cx="0" cy="0"/>
        </a:xfrm>
      </p:grpSpPr>
      <p:sp>
        <p:nvSpPr>
          <p:cNvPr id="2117" name="Google Shape;211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Two-stage </a:t>
            </a:r>
            <a:r>
              <a:rPr lang="en">
                <a:solidFill>
                  <a:srgbClr val="0B5394"/>
                </a:solidFill>
              </a:rPr>
              <a:t>Assembly</a:t>
            </a:r>
            <a:endParaRPr>
              <a:solidFill>
                <a:srgbClr val="0B5394"/>
              </a:solidFill>
            </a:endParaRPr>
          </a:p>
        </p:txBody>
      </p:sp>
      <p:sp>
        <p:nvSpPr>
          <p:cNvPr id="2118" name="Google Shape;2118;p58"/>
          <p:cNvSpPr txBox="1"/>
          <p:nvPr>
            <p:ph idx="1" type="body"/>
          </p:nvPr>
        </p:nvSpPr>
        <p:spPr>
          <a:xfrm>
            <a:off x="345125" y="1152475"/>
            <a:ext cx="7948200" cy="32670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lang="en" sz="1400">
                <a:solidFill>
                  <a:srgbClr val="000000"/>
                </a:solidFill>
              </a:rPr>
              <a:t>Two-stage assembly can make our program more readable</a:t>
            </a:r>
            <a:endParaRPr sz="1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Use named locations for data (i.e. variables)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Use named locations for jumps (i.e. labels)</a:t>
            </a:r>
            <a:endParaRPr>
              <a:solidFill>
                <a:srgbClr val="000000"/>
              </a:solidFill>
            </a:endParaRPr>
          </a:p>
          <a:p>
            <a:pPr indent="0" lvl="0" marL="0" marR="0" rtl="0" algn="l">
              <a:lnSpc>
                <a:spcPct val="115000"/>
              </a:lnSpc>
              <a:spcBef>
                <a:spcPts val="1600"/>
              </a:spcBef>
              <a:spcAft>
                <a:spcPts val="0"/>
              </a:spcAft>
              <a:buNone/>
            </a:pPr>
            <a:r>
              <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The stages:</a:t>
            </a:r>
            <a:endParaRPr sz="600">
              <a:solidFill>
                <a:srgbClr val="000000"/>
              </a:solidFill>
            </a:endParaRPr>
          </a:p>
          <a:p>
            <a:pPr indent="-317500" lvl="0" marL="457200" marR="0" rtl="0" algn="l">
              <a:lnSpc>
                <a:spcPct val="115000"/>
              </a:lnSpc>
              <a:spcBef>
                <a:spcPts val="0"/>
              </a:spcBef>
              <a:spcAft>
                <a:spcPts val="0"/>
              </a:spcAft>
              <a:buClr>
                <a:srgbClr val="000000"/>
              </a:buClr>
              <a:buSzPts val="1400"/>
              <a:buAutoNum type="arabicPeriod"/>
            </a:pPr>
            <a:r>
              <a:rPr lang="en" sz="1400">
                <a:solidFill>
                  <a:srgbClr val="000000"/>
                </a:solidFill>
              </a:rPr>
              <a:t>Replace any symbols with the address of the symbol</a:t>
            </a:r>
            <a:endParaRPr sz="1400">
              <a:solidFill>
                <a:srgbClr val="000000"/>
              </a:solidFill>
            </a:endParaRPr>
          </a:p>
          <a:p>
            <a:pPr indent="-317500" lvl="0" marL="457200" marR="0" rtl="0" algn="l">
              <a:lnSpc>
                <a:spcPct val="115000"/>
              </a:lnSpc>
              <a:spcBef>
                <a:spcPts val="0"/>
              </a:spcBef>
              <a:spcAft>
                <a:spcPts val="0"/>
              </a:spcAft>
              <a:buClr>
                <a:srgbClr val="000000"/>
              </a:buClr>
              <a:buSzPts val="1400"/>
              <a:buAutoNum type="arabicPeriod"/>
            </a:pPr>
            <a:r>
              <a:rPr lang="en" sz="1400">
                <a:solidFill>
                  <a:srgbClr val="000000"/>
                </a:solidFill>
              </a:rPr>
              <a:t>Replace mnemonics and operands with binary equivalents (as before)</a:t>
            </a:r>
            <a:endParaRPr sz="140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2" name="Shape 2122"/>
        <p:cNvGrpSpPr/>
        <p:nvPr/>
      </p:nvGrpSpPr>
      <p:grpSpPr>
        <a:xfrm>
          <a:off x="0" y="0"/>
          <a:ext cx="0" cy="0"/>
          <a:chOff x="0" y="0"/>
          <a:chExt cx="0" cy="0"/>
        </a:xfrm>
      </p:grpSpPr>
      <p:sp>
        <p:nvSpPr>
          <p:cNvPr id="2123" name="Google Shape;2123;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Two-stage Assembly</a:t>
            </a:r>
            <a:endParaRPr>
              <a:solidFill>
                <a:srgbClr val="0B5394"/>
              </a:solidFill>
            </a:endParaRPr>
          </a:p>
        </p:txBody>
      </p:sp>
      <p:sp>
        <p:nvSpPr>
          <p:cNvPr id="2124" name="Google Shape;2124;p59"/>
          <p:cNvSpPr txBox="1"/>
          <p:nvPr>
            <p:ph idx="1" type="body"/>
          </p:nvPr>
        </p:nvSpPr>
        <p:spPr>
          <a:xfrm>
            <a:off x="345125" y="1152475"/>
            <a:ext cx="7948200" cy="32670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lang="en" sz="1400">
                <a:solidFill>
                  <a:srgbClr val="000000"/>
                </a:solidFill>
              </a:rPr>
              <a:t>Below shows the assembly of our test program:</a:t>
            </a:r>
            <a:endParaRPr sz="1400">
              <a:solidFill>
                <a:srgbClr val="000000"/>
              </a:solidFill>
            </a:endParaRPr>
          </a:p>
          <a:p>
            <a:pPr indent="0" lvl="0" marL="457200" marR="0" rtl="0" algn="l">
              <a:lnSpc>
                <a:spcPct val="115000"/>
              </a:lnSpc>
              <a:spcBef>
                <a:spcPts val="1600"/>
              </a:spcBef>
              <a:spcAft>
                <a:spcPts val="0"/>
              </a:spcAft>
              <a:buNone/>
            </a:pPr>
            <a:r>
              <a:rPr lang="en" sz="1400">
                <a:solidFill>
                  <a:srgbClr val="000000"/>
                </a:solidFill>
                <a:latin typeface="Courier New"/>
                <a:ea typeface="Courier New"/>
                <a:cs typeface="Courier New"/>
                <a:sym typeface="Courier New"/>
              </a:rPr>
              <a:t>00:	LOAD X						LOAD 0C				210C</a:t>
            </a:r>
            <a:endParaRPr sz="14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400">
                <a:solidFill>
                  <a:srgbClr val="000000"/>
                </a:solidFill>
                <a:latin typeface="Courier New"/>
                <a:ea typeface="Courier New"/>
                <a:cs typeface="Courier New"/>
                <a:sym typeface="Courier New"/>
              </a:rPr>
              <a:t>02:	MOV B, A						MOV B, A				1021</a:t>
            </a:r>
            <a:endParaRPr sz="14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400">
                <a:solidFill>
                  <a:srgbClr val="000000"/>
                </a:solidFill>
                <a:latin typeface="Courier New"/>
                <a:ea typeface="Courier New"/>
                <a:cs typeface="Courier New"/>
                <a:sym typeface="Courier New"/>
              </a:rPr>
              <a:t>04:	LOAD Y						LOAD 0D				210D</a:t>
            </a:r>
            <a:endParaRPr sz="14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400">
                <a:solidFill>
                  <a:srgbClr val="000000"/>
                </a:solidFill>
                <a:latin typeface="Courier New"/>
                <a:ea typeface="Courier New"/>
                <a:cs typeface="Courier New"/>
                <a:sym typeface="Courier New"/>
              </a:rPr>
              <a:t>06:	ADD A, B						ADD A, B				4012</a:t>
            </a:r>
            <a:endParaRPr sz="14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400">
                <a:solidFill>
                  <a:srgbClr val="000000"/>
                </a:solidFill>
                <a:latin typeface="Courier New"/>
                <a:ea typeface="Courier New"/>
                <a:cs typeface="Courier New"/>
                <a:sym typeface="Courier New"/>
              </a:rPr>
              <a:t>08:	STORE Z						STORE 0E				310E</a:t>
            </a:r>
            <a:endParaRPr sz="14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400">
                <a:solidFill>
                  <a:srgbClr val="000000"/>
                </a:solidFill>
                <a:latin typeface="Courier New"/>
                <a:ea typeface="Courier New"/>
                <a:cs typeface="Courier New"/>
                <a:sym typeface="Courier New"/>
              </a:rPr>
              <a:t>0A:	HALT							HALT					0000</a:t>
            </a:r>
            <a:endParaRPr sz="14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400">
                <a:solidFill>
                  <a:srgbClr val="000000"/>
                </a:solidFill>
                <a:latin typeface="Courier New"/>
                <a:ea typeface="Courier New"/>
                <a:cs typeface="Courier New"/>
                <a:sym typeface="Courier New"/>
              </a:rPr>
              <a:t>0C:	INT X = 4	(0x04)			0x04					04FE</a:t>
            </a:r>
            <a:endParaRPr sz="14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400">
                <a:solidFill>
                  <a:srgbClr val="000000"/>
                </a:solidFill>
                <a:latin typeface="Courier New"/>
                <a:ea typeface="Courier New"/>
                <a:cs typeface="Courier New"/>
                <a:sym typeface="Courier New"/>
              </a:rPr>
              <a:t>0D:	INT Y = -2	(0xFE)			0xFE</a:t>
            </a:r>
            <a:endParaRPr sz="1400">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400">
                <a:solidFill>
                  <a:srgbClr val="000000"/>
                </a:solidFill>
                <a:latin typeface="Courier New"/>
                <a:ea typeface="Courier New"/>
                <a:cs typeface="Courier New"/>
                <a:sym typeface="Courier New"/>
              </a:rPr>
              <a:t>0E:	INT Z = 0	(0x00)			0x00					00??</a:t>
            </a:r>
            <a:endParaRPr sz="1400">
              <a:solidFill>
                <a:srgbClr val="000000"/>
              </a:solidFill>
              <a:latin typeface="Courier New"/>
              <a:ea typeface="Courier New"/>
              <a:cs typeface="Courier New"/>
              <a:sym typeface="Courier New"/>
            </a:endParaRPr>
          </a:p>
        </p:txBody>
      </p:sp>
      <p:cxnSp>
        <p:nvCxnSpPr>
          <p:cNvPr id="2125" name="Google Shape;2125;p59"/>
          <p:cNvCxnSpPr/>
          <p:nvPr/>
        </p:nvCxnSpPr>
        <p:spPr>
          <a:xfrm>
            <a:off x="3577800" y="2682375"/>
            <a:ext cx="815100" cy="0"/>
          </a:xfrm>
          <a:prstGeom prst="straightConnector1">
            <a:avLst/>
          </a:prstGeom>
          <a:noFill/>
          <a:ln cap="flat" cmpd="sng" w="9525">
            <a:solidFill>
              <a:schemeClr val="dk2"/>
            </a:solidFill>
            <a:prstDash val="solid"/>
            <a:round/>
            <a:headEnd len="med" w="med" type="none"/>
            <a:tailEnd len="med" w="med" type="triangle"/>
          </a:ln>
        </p:spPr>
      </p:cxnSp>
      <p:cxnSp>
        <p:nvCxnSpPr>
          <p:cNvPr id="2126" name="Google Shape;2126;p59"/>
          <p:cNvCxnSpPr/>
          <p:nvPr/>
        </p:nvCxnSpPr>
        <p:spPr>
          <a:xfrm>
            <a:off x="5711400" y="2682375"/>
            <a:ext cx="815100" cy="0"/>
          </a:xfrm>
          <a:prstGeom prst="straightConnector1">
            <a:avLst/>
          </a:prstGeom>
          <a:noFill/>
          <a:ln cap="flat" cmpd="sng" w="9525">
            <a:solidFill>
              <a:schemeClr val="dk2"/>
            </a:solidFill>
            <a:prstDash val="solid"/>
            <a:round/>
            <a:headEnd len="med" w="med" type="none"/>
            <a:tailEnd len="med" w="med" type="triangle"/>
          </a:ln>
        </p:spPr>
      </p:cxnSp>
      <p:sp>
        <p:nvSpPr>
          <p:cNvPr id="2127" name="Google Shape;2127;p59"/>
          <p:cNvSpPr txBox="1"/>
          <p:nvPr/>
        </p:nvSpPr>
        <p:spPr>
          <a:xfrm>
            <a:off x="3590742" y="2353350"/>
            <a:ext cx="815100" cy="4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stage 1</a:t>
            </a:r>
            <a:endParaRPr sz="1200"/>
          </a:p>
        </p:txBody>
      </p:sp>
      <p:sp>
        <p:nvSpPr>
          <p:cNvPr id="2128" name="Google Shape;2128;p59"/>
          <p:cNvSpPr txBox="1"/>
          <p:nvPr/>
        </p:nvSpPr>
        <p:spPr>
          <a:xfrm>
            <a:off x="5742317" y="2360594"/>
            <a:ext cx="815100" cy="4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stage 2</a:t>
            </a:r>
            <a:endParaRPr sz="12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2" name="Shape 2132"/>
        <p:cNvGrpSpPr/>
        <p:nvPr/>
      </p:nvGrpSpPr>
      <p:grpSpPr>
        <a:xfrm>
          <a:off x="0" y="0"/>
          <a:ext cx="0" cy="0"/>
          <a:chOff x="0" y="0"/>
          <a:chExt cx="0" cy="0"/>
        </a:xfrm>
      </p:grpSpPr>
      <p:sp>
        <p:nvSpPr>
          <p:cNvPr id="2133" name="Google Shape;2133;p60"/>
          <p:cNvSpPr/>
          <p:nvPr/>
        </p:nvSpPr>
        <p:spPr>
          <a:xfrm>
            <a:off x="-6975" y="4443725"/>
            <a:ext cx="9144000" cy="72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A More Complex Program</a:t>
            </a:r>
            <a:endParaRPr>
              <a:solidFill>
                <a:srgbClr val="0B5394"/>
              </a:solidFill>
            </a:endParaRPr>
          </a:p>
        </p:txBody>
      </p:sp>
      <p:sp>
        <p:nvSpPr>
          <p:cNvPr id="2135" name="Google Shape;2135;p60"/>
          <p:cNvSpPr txBox="1"/>
          <p:nvPr>
            <p:ph idx="1" type="body"/>
          </p:nvPr>
        </p:nvSpPr>
        <p:spPr>
          <a:xfrm>
            <a:off x="345125" y="1781125"/>
            <a:ext cx="3960300" cy="3781500"/>
          </a:xfrm>
          <a:prstGeom prst="rect">
            <a:avLst/>
          </a:prstGeom>
        </p:spPr>
        <p:txBody>
          <a:bodyPr anchorCtr="0" anchor="t" bIns="91425" lIns="91425" spcFirstLastPara="1" rIns="91425" wrap="square" tIns="91425">
            <a:noAutofit/>
          </a:bodyPr>
          <a:lstStyle/>
          <a:p>
            <a:pPr indent="457200" lvl="0" marL="1371600" marR="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00:	</a:t>
            </a:r>
            <a:r>
              <a:rPr lang="en" sz="1200">
                <a:solidFill>
                  <a:srgbClr val="000000"/>
                </a:solidFill>
                <a:latin typeface="Courier New"/>
                <a:ea typeface="Courier New"/>
                <a:cs typeface="Courier New"/>
                <a:sym typeface="Courier New"/>
              </a:rPr>
              <a:t>MOV D, increment</a:t>
            </a:r>
            <a:endParaRPr sz="1200">
              <a:solidFill>
                <a:srgbClr val="000000"/>
              </a:solidFill>
              <a:latin typeface="Courier New"/>
              <a:ea typeface="Courier New"/>
              <a:cs typeface="Courier New"/>
              <a:sym typeface="Courier New"/>
            </a:endParaRPr>
          </a:p>
          <a:p>
            <a:pPr indent="457200" lvl="0" marL="13716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02:	LOAD D</a:t>
            </a:r>
            <a:endParaRPr sz="1200">
              <a:solidFill>
                <a:srgbClr val="000000"/>
              </a:solidFill>
              <a:latin typeface="Courier New"/>
              <a:ea typeface="Courier New"/>
              <a:cs typeface="Courier New"/>
              <a:sym typeface="Courier New"/>
            </a:endParaRPr>
          </a:p>
          <a:p>
            <a:pPr indent="457200" lvl="0" marL="13716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04:	MOV D, A</a:t>
            </a:r>
            <a:endParaRPr sz="1200">
              <a:solidFill>
                <a:srgbClr val="000000"/>
              </a:solidFill>
              <a:latin typeface="Courier New"/>
              <a:ea typeface="Courier New"/>
              <a:cs typeface="Courier New"/>
              <a:sym typeface="Courier New"/>
            </a:endParaRPr>
          </a:p>
          <a:p>
            <a:pPr indent="457200" lvl="0" marL="13716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08:	MOV E, count</a:t>
            </a:r>
            <a:endParaRPr sz="1200">
              <a:solidFill>
                <a:srgbClr val="000000"/>
              </a:solidFill>
              <a:latin typeface="Courier New"/>
              <a:ea typeface="Courier New"/>
              <a:cs typeface="Courier New"/>
              <a:sym typeface="Courier New"/>
            </a:endParaRPr>
          </a:p>
          <a:p>
            <a:pPr indent="457200" lvl="0" marL="1371600" rtl="0" algn="l">
              <a:spcBef>
                <a:spcPts val="0"/>
              </a:spcBef>
              <a:spcAft>
                <a:spcPts val="0"/>
              </a:spcAft>
              <a:buNone/>
            </a:pPr>
            <a:r>
              <a:rPr lang="en" sz="1200">
                <a:solidFill>
                  <a:schemeClr val="dk1"/>
                </a:solidFill>
                <a:latin typeface="Courier New"/>
                <a:ea typeface="Courier New"/>
                <a:cs typeface="Courier New"/>
                <a:sym typeface="Courier New"/>
              </a:rPr>
              <a:t>0A:	LOAD E</a:t>
            </a:r>
            <a:endParaRPr sz="1200">
              <a:solidFill>
                <a:schemeClr val="dk1"/>
              </a:solidFill>
              <a:latin typeface="Courier New"/>
              <a:ea typeface="Courier New"/>
              <a:cs typeface="Courier New"/>
              <a:sym typeface="Courier New"/>
            </a:endParaRPr>
          </a:p>
          <a:p>
            <a:pPr indent="457200" lvl="0" marL="1371600" rtl="0" algn="l">
              <a:spcBef>
                <a:spcPts val="0"/>
              </a:spcBef>
              <a:spcAft>
                <a:spcPts val="0"/>
              </a:spcAft>
              <a:buNone/>
            </a:pPr>
            <a:r>
              <a:rPr lang="en" sz="1200">
                <a:solidFill>
                  <a:schemeClr val="dk1"/>
                </a:solidFill>
                <a:latin typeface="Courier New"/>
                <a:ea typeface="Courier New"/>
                <a:cs typeface="Courier New"/>
                <a:sym typeface="Courier New"/>
              </a:rPr>
              <a:t>0C:	MOV E, A</a:t>
            </a:r>
            <a:endParaRPr sz="1200">
              <a:solidFill>
                <a:schemeClr val="dk1"/>
              </a:solidFill>
              <a:latin typeface="Courier New"/>
              <a:ea typeface="Courier New"/>
              <a:cs typeface="Courier New"/>
              <a:sym typeface="Courier New"/>
            </a:endParaRPr>
          </a:p>
          <a:p>
            <a:pPr indent="457200" lvl="0" marL="137160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0E:	MOV C, numbers</a:t>
            </a:r>
            <a:endParaRPr sz="1200">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loopStart:	10</a:t>
            </a:r>
            <a:r>
              <a:rPr lang="en" sz="1200">
                <a:solidFill>
                  <a:srgbClr val="000000"/>
                </a:solidFill>
                <a:latin typeface="Courier New"/>
                <a:ea typeface="Courier New"/>
                <a:cs typeface="Courier New"/>
                <a:sym typeface="Courier New"/>
              </a:rPr>
              <a:t>:	LOAD C</a:t>
            </a:r>
            <a:endParaRPr sz="1200">
              <a:solidFill>
                <a:srgbClr val="000000"/>
              </a:solidFill>
              <a:latin typeface="Courier New"/>
              <a:ea typeface="Courier New"/>
              <a:cs typeface="Courier New"/>
              <a:sym typeface="Courier New"/>
            </a:endParaRPr>
          </a:p>
          <a:p>
            <a:pPr indent="457200" lvl="0" marL="13716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12:	MOV B, A</a:t>
            </a:r>
            <a:endParaRPr sz="1200">
              <a:solidFill>
                <a:srgbClr val="000000"/>
              </a:solidFill>
              <a:latin typeface="Courier New"/>
              <a:ea typeface="Courier New"/>
              <a:cs typeface="Courier New"/>
              <a:sym typeface="Courier New"/>
            </a:endParaRPr>
          </a:p>
          <a:p>
            <a:pPr indent="457200" lvl="0" marL="13716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14:	ADD C, D</a:t>
            </a:r>
            <a:endParaRPr sz="1200">
              <a:solidFill>
                <a:srgbClr val="000000"/>
              </a:solidFill>
              <a:latin typeface="Courier New"/>
              <a:ea typeface="Courier New"/>
              <a:cs typeface="Courier New"/>
              <a:sym typeface="Courier New"/>
            </a:endParaRPr>
          </a:p>
          <a:p>
            <a:pPr indent="457200" lvl="0" marL="13716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16:	LOAD C</a:t>
            </a:r>
            <a:endParaRPr sz="1200">
              <a:solidFill>
                <a:srgbClr val="000000"/>
              </a:solidFill>
              <a:latin typeface="Courier New"/>
              <a:ea typeface="Courier New"/>
              <a:cs typeface="Courier New"/>
              <a:sym typeface="Courier New"/>
            </a:endParaRPr>
          </a:p>
          <a:p>
            <a:pPr indent="457200" lvl="0" marL="13716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18:	ADD A, B</a:t>
            </a:r>
            <a:endParaRPr sz="1200">
              <a:solidFill>
                <a:srgbClr val="000000"/>
              </a:solidFill>
              <a:latin typeface="Courier New"/>
              <a:ea typeface="Courier New"/>
              <a:cs typeface="Courier New"/>
              <a:sym typeface="Courier New"/>
            </a:endParaRPr>
          </a:p>
          <a:p>
            <a:pPr indent="457200" lvl="0" marL="137160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1A:	ADD C, D</a:t>
            </a:r>
            <a:endParaRPr sz="1200">
              <a:solidFill>
                <a:srgbClr val="000000"/>
              </a:solidFill>
              <a:latin typeface="Courier New"/>
              <a:ea typeface="Courier New"/>
              <a:cs typeface="Courier New"/>
              <a:sym typeface="Courier New"/>
            </a:endParaRPr>
          </a:p>
        </p:txBody>
      </p:sp>
      <p:sp>
        <p:nvSpPr>
          <p:cNvPr id="2136" name="Google Shape;2136;p60"/>
          <p:cNvSpPr txBox="1"/>
          <p:nvPr>
            <p:ph idx="1" type="body"/>
          </p:nvPr>
        </p:nvSpPr>
        <p:spPr>
          <a:xfrm>
            <a:off x="4305425" y="1781125"/>
            <a:ext cx="3960300" cy="37815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sz="1200">
                <a:solidFill>
                  <a:schemeClr val="dk1"/>
                </a:solidFill>
                <a:latin typeface="Courier New"/>
                <a:ea typeface="Courier New"/>
                <a:cs typeface="Courier New"/>
                <a:sym typeface="Courier New"/>
              </a:rPr>
              <a:t>1C:	STORE C</a:t>
            </a:r>
            <a:endParaRPr sz="1200">
              <a:solidFill>
                <a:schemeClr val="dk1"/>
              </a:solidFill>
              <a:latin typeface="Courier New"/>
              <a:ea typeface="Courier New"/>
              <a:cs typeface="Courier New"/>
              <a:sym typeface="Courier New"/>
            </a:endParaRPr>
          </a:p>
          <a:p>
            <a:pPr indent="457200" lvl="0" marL="1371600" rtl="0" algn="l">
              <a:spcBef>
                <a:spcPts val="0"/>
              </a:spcBef>
              <a:spcAft>
                <a:spcPts val="0"/>
              </a:spcAft>
              <a:buNone/>
            </a:pPr>
            <a:r>
              <a:rPr lang="en" sz="1200">
                <a:solidFill>
                  <a:schemeClr val="dk1"/>
                </a:solidFill>
                <a:latin typeface="Courier New"/>
                <a:ea typeface="Courier New"/>
                <a:cs typeface="Courier New"/>
                <a:sym typeface="Courier New"/>
              </a:rPr>
              <a:t>1E:	ADD C, D</a:t>
            </a:r>
            <a:endParaRPr sz="1200">
              <a:solidFill>
                <a:schemeClr val="dk1"/>
              </a:solidFill>
              <a:latin typeface="Courier New"/>
              <a:ea typeface="Courier New"/>
              <a:cs typeface="Courier New"/>
              <a:sym typeface="Courier New"/>
            </a:endParaRPr>
          </a:p>
          <a:p>
            <a:pPr indent="457200" lvl="0" marL="1371600" rtl="0" algn="l">
              <a:spcBef>
                <a:spcPts val="0"/>
              </a:spcBef>
              <a:spcAft>
                <a:spcPts val="0"/>
              </a:spcAft>
              <a:buNone/>
            </a:pPr>
            <a:r>
              <a:rPr lang="en" sz="1200">
                <a:solidFill>
                  <a:schemeClr val="dk1"/>
                </a:solidFill>
                <a:latin typeface="Courier New"/>
                <a:ea typeface="Courier New"/>
                <a:cs typeface="Courier New"/>
                <a:sym typeface="Courier New"/>
              </a:rPr>
              <a:t>20:	SUB E, D</a:t>
            </a:r>
            <a:endParaRPr sz="1200">
              <a:solidFill>
                <a:schemeClr val="dk1"/>
              </a:solidFill>
              <a:latin typeface="Courier New"/>
              <a:ea typeface="Courier New"/>
              <a:cs typeface="Courier New"/>
              <a:sym typeface="Courier New"/>
            </a:endParaRPr>
          </a:p>
          <a:p>
            <a:pPr indent="457200" lvl="0" marL="1371600" rtl="0" algn="l">
              <a:spcBef>
                <a:spcPts val="0"/>
              </a:spcBef>
              <a:spcAft>
                <a:spcPts val="0"/>
              </a:spcAft>
              <a:buNone/>
            </a:pPr>
            <a:r>
              <a:rPr lang="en" sz="1200">
                <a:solidFill>
                  <a:schemeClr val="dk1"/>
                </a:solidFill>
                <a:latin typeface="Courier New"/>
                <a:ea typeface="Courier New"/>
                <a:cs typeface="Courier New"/>
                <a:sym typeface="Courier New"/>
              </a:rPr>
              <a:t>22:	JNZ loopStart</a:t>
            </a:r>
            <a:endParaRPr sz="1200">
              <a:solidFill>
                <a:schemeClr val="dk1"/>
              </a:solidFill>
              <a:latin typeface="Courier New"/>
              <a:ea typeface="Courier New"/>
              <a:cs typeface="Courier New"/>
              <a:sym typeface="Courier New"/>
            </a:endParaRPr>
          </a:p>
          <a:p>
            <a:pPr indent="457200" lvl="0" marL="1371600" rtl="0" algn="l">
              <a:spcBef>
                <a:spcPts val="0"/>
              </a:spcBef>
              <a:spcAft>
                <a:spcPts val="0"/>
              </a:spcAft>
              <a:buNone/>
            </a:pPr>
            <a:r>
              <a:rPr lang="en" sz="1200">
                <a:solidFill>
                  <a:schemeClr val="dk1"/>
                </a:solidFill>
                <a:latin typeface="Courier New"/>
                <a:ea typeface="Courier New"/>
                <a:cs typeface="Courier New"/>
                <a:sym typeface="Courier New"/>
              </a:rPr>
              <a:t>24:	HALT</a:t>
            </a:r>
            <a:endParaRPr sz="12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lang="en" sz="1200">
                <a:solidFill>
                  <a:schemeClr val="dk1"/>
                </a:solidFill>
                <a:latin typeface="Courier New"/>
                <a:ea typeface="Courier New"/>
                <a:cs typeface="Courier New"/>
                <a:sym typeface="Courier New"/>
              </a:rPr>
              <a:t>increment:	26:	INT 1</a:t>
            </a:r>
            <a:endParaRPr sz="12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lang="en" sz="1200">
                <a:solidFill>
                  <a:schemeClr val="dk1"/>
                </a:solidFill>
                <a:latin typeface="Courier New"/>
                <a:ea typeface="Courier New"/>
                <a:cs typeface="Courier New"/>
                <a:sym typeface="Courier New"/>
              </a:rPr>
              <a:t>count:		27:	INT 2</a:t>
            </a:r>
            <a:endParaRPr sz="12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lang="en" sz="1200">
                <a:solidFill>
                  <a:schemeClr val="dk1"/>
                </a:solidFill>
                <a:latin typeface="Courier New"/>
                <a:ea typeface="Courier New"/>
                <a:cs typeface="Courier New"/>
                <a:sym typeface="Courier New"/>
              </a:rPr>
              <a:t>numbers:		28:	INT 4</a:t>
            </a:r>
            <a:endParaRPr sz="1200">
              <a:solidFill>
                <a:schemeClr val="dk1"/>
              </a:solidFill>
              <a:latin typeface="Courier New"/>
              <a:ea typeface="Courier New"/>
              <a:cs typeface="Courier New"/>
              <a:sym typeface="Courier New"/>
            </a:endParaRPr>
          </a:p>
          <a:p>
            <a:pPr indent="457200" lvl="0" marL="1371600" rtl="0" algn="l">
              <a:spcBef>
                <a:spcPts val="0"/>
              </a:spcBef>
              <a:spcAft>
                <a:spcPts val="0"/>
              </a:spcAft>
              <a:buNone/>
            </a:pPr>
            <a:r>
              <a:rPr lang="en" sz="1200">
                <a:solidFill>
                  <a:schemeClr val="dk1"/>
                </a:solidFill>
                <a:latin typeface="Courier New"/>
                <a:ea typeface="Courier New"/>
                <a:cs typeface="Courier New"/>
                <a:sym typeface="Courier New"/>
              </a:rPr>
              <a:t>29:	INT -2</a:t>
            </a:r>
            <a:endParaRPr sz="1200">
              <a:solidFill>
                <a:schemeClr val="dk1"/>
              </a:solidFill>
              <a:latin typeface="Courier New"/>
              <a:ea typeface="Courier New"/>
              <a:cs typeface="Courier New"/>
              <a:sym typeface="Courier New"/>
            </a:endParaRPr>
          </a:p>
          <a:p>
            <a:pPr indent="0" lvl="0" marL="1828800" rtl="0" algn="l">
              <a:spcBef>
                <a:spcPts val="0"/>
              </a:spcBef>
              <a:spcAft>
                <a:spcPts val="0"/>
              </a:spcAft>
              <a:buNone/>
            </a:pPr>
            <a:r>
              <a:rPr lang="en" sz="1200">
                <a:solidFill>
                  <a:schemeClr val="dk1"/>
                </a:solidFill>
                <a:latin typeface="Courier New"/>
                <a:ea typeface="Courier New"/>
                <a:cs typeface="Courier New"/>
                <a:sym typeface="Courier New"/>
              </a:rPr>
              <a:t>2A:	INT 0</a:t>
            </a:r>
            <a:endParaRPr sz="1200">
              <a:solidFill>
                <a:schemeClr val="dk1"/>
              </a:solidFill>
              <a:latin typeface="Courier New"/>
              <a:ea typeface="Courier New"/>
              <a:cs typeface="Courier New"/>
              <a:sym typeface="Courier New"/>
            </a:endParaRPr>
          </a:p>
          <a:p>
            <a:pPr indent="457200" lvl="0" marL="457200" rtl="0" algn="l">
              <a:spcBef>
                <a:spcPts val="0"/>
              </a:spcBef>
              <a:spcAft>
                <a:spcPts val="0"/>
              </a:spcAft>
              <a:buNone/>
            </a:pPr>
            <a:r>
              <a:rPr lang="en" sz="1200">
                <a:solidFill>
                  <a:schemeClr val="dk1"/>
                </a:solidFill>
                <a:latin typeface="Courier New"/>
                <a:ea typeface="Courier New"/>
                <a:cs typeface="Courier New"/>
                <a:sym typeface="Courier New"/>
              </a:rPr>
              <a:t>		2B:	INT -6</a:t>
            </a:r>
            <a:endParaRPr sz="1200">
              <a:solidFill>
                <a:schemeClr val="dk1"/>
              </a:solidFill>
              <a:latin typeface="Courier New"/>
              <a:ea typeface="Courier New"/>
              <a:cs typeface="Courier New"/>
              <a:sym typeface="Courier New"/>
            </a:endParaRPr>
          </a:p>
          <a:p>
            <a:pPr indent="457200" lvl="0" marL="1371600" rtl="0" algn="l">
              <a:spcBef>
                <a:spcPts val="0"/>
              </a:spcBef>
              <a:spcAft>
                <a:spcPts val="0"/>
              </a:spcAft>
              <a:buNone/>
            </a:pPr>
            <a:r>
              <a:rPr lang="en" sz="1200">
                <a:solidFill>
                  <a:schemeClr val="dk1"/>
                </a:solidFill>
                <a:latin typeface="Courier New"/>
                <a:ea typeface="Courier New"/>
                <a:cs typeface="Courier New"/>
                <a:sym typeface="Courier New"/>
              </a:rPr>
              <a:t>2C:	INT 4</a:t>
            </a:r>
            <a:endParaRPr sz="1200">
              <a:solidFill>
                <a:schemeClr val="dk1"/>
              </a:solidFill>
              <a:latin typeface="Courier New"/>
              <a:ea typeface="Courier New"/>
              <a:cs typeface="Courier New"/>
              <a:sym typeface="Courier New"/>
            </a:endParaRPr>
          </a:p>
          <a:p>
            <a:pPr indent="0" lvl="0" marL="1828800" rtl="0" algn="l">
              <a:spcBef>
                <a:spcPts val="0"/>
              </a:spcBef>
              <a:spcAft>
                <a:spcPts val="0"/>
              </a:spcAft>
              <a:buNone/>
            </a:pPr>
            <a:r>
              <a:rPr lang="en" sz="1200">
                <a:solidFill>
                  <a:schemeClr val="dk1"/>
                </a:solidFill>
                <a:latin typeface="Courier New"/>
                <a:ea typeface="Courier New"/>
                <a:cs typeface="Courier New"/>
                <a:sym typeface="Courier New"/>
              </a:rPr>
              <a:t>2D:	INT 0</a:t>
            </a:r>
            <a:endParaRPr sz="1200">
              <a:solidFill>
                <a:schemeClr val="dk1"/>
              </a:solidFill>
              <a:latin typeface="Courier New"/>
              <a:ea typeface="Courier New"/>
              <a:cs typeface="Courier New"/>
              <a:sym typeface="Courier New"/>
            </a:endParaRPr>
          </a:p>
        </p:txBody>
      </p:sp>
      <p:sp>
        <p:nvSpPr>
          <p:cNvPr id="2137" name="Google Shape;2137;p60"/>
          <p:cNvSpPr txBox="1"/>
          <p:nvPr/>
        </p:nvSpPr>
        <p:spPr>
          <a:xfrm>
            <a:off x="857250" y="1190625"/>
            <a:ext cx="7096200" cy="7200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Here is a program that loops over an array of numbers, adding pairs of them:</a:t>
            </a:r>
            <a:endParaRPr>
              <a:solidFill>
                <a:schemeClr val="dk1"/>
              </a:solidFill>
            </a:endParaRPr>
          </a:p>
        </p:txBody>
      </p:sp>
      <p:cxnSp>
        <p:nvCxnSpPr>
          <p:cNvPr id="2138" name="Google Shape;2138;p60"/>
          <p:cNvCxnSpPr/>
          <p:nvPr/>
        </p:nvCxnSpPr>
        <p:spPr>
          <a:xfrm flipH="1">
            <a:off x="4562325" y="1834525"/>
            <a:ext cx="19200" cy="2857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2" name="Shape 2142"/>
        <p:cNvGrpSpPr/>
        <p:nvPr/>
      </p:nvGrpSpPr>
      <p:grpSpPr>
        <a:xfrm>
          <a:off x="0" y="0"/>
          <a:ext cx="0" cy="0"/>
          <a:chOff x="0" y="0"/>
          <a:chExt cx="0" cy="0"/>
        </a:xfrm>
      </p:grpSpPr>
      <p:sp>
        <p:nvSpPr>
          <p:cNvPr id="2143" name="Google Shape;2143;p61"/>
          <p:cNvSpPr/>
          <p:nvPr/>
        </p:nvSpPr>
        <p:spPr>
          <a:xfrm>
            <a:off x="-6975" y="4443725"/>
            <a:ext cx="9144000" cy="72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A More Complex Program</a:t>
            </a:r>
            <a:endParaRPr>
              <a:solidFill>
                <a:srgbClr val="0B5394"/>
              </a:solidFill>
            </a:endParaRPr>
          </a:p>
        </p:txBody>
      </p:sp>
      <p:sp>
        <p:nvSpPr>
          <p:cNvPr id="2145" name="Google Shape;2145;p61"/>
          <p:cNvSpPr txBox="1"/>
          <p:nvPr>
            <p:ph idx="1" type="body"/>
          </p:nvPr>
        </p:nvSpPr>
        <p:spPr>
          <a:xfrm>
            <a:off x="345125" y="1781125"/>
            <a:ext cx="3960300" cy="3781500"/>
          </a:xfrm>
          <a:prstGeom prst="rect">
            <a:avLst/>
          </a:prstGeom>
        </p:spPr>
        <p:txBody>
          <a:bodyPr anchorCtr="0" anchor="t" bIns="91425" lIns="91425" spcFirstLastPara="1" rIns="91425" wrap="square" tIns="91425">
            <a:noAutofit/>
          </a:bodyPr>
          <a:lstStyle/>
          <a:p>
            <a:pPr indent="457200" lvl="0" marL="1371600" marR="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00:	</a:t>
            </a:r>
            <a:r>
              <a:rPr lang="en" sz="1200">
                <a:solidFill>
                  <a:srgbClr val="000000"/>
                </a:solidFill>
                <a:latin typeface="Courier New"/>
                <a:ea typeface="Courier New"/>
                <a:cs typeface="Courier New"/>
                <a:sym typeface="Courier New"/>
              </a:rPr>
              <a:t>MOV D, increment</a:t>
            </a:r>
            <a:endParaRPr sz="1200">
              <a:solidFill>
                <a:srgbClr val="000000"/>
              </a:solidFill>
              <a:latin typeface="Courier New"/>
              <a:ea typeface="Courier New"/>
              <a:cs typeface="Courier New"/>
              <a:sym typeface="Courier New"/>
            </a:endParaRPr>
          </a:p>
          <a:p>
            <a:pPr indent="457200" lvl="0" marL="13716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02:	LOAD D</a:t>
            </a:r>
            <a:endParaRPr sz="1200">
              <a:solidFill>
                <a:srgbClr val="000000"/>
              </a:solidFill>
              <a:latin typeface="Courier New"/>
              <a:ea typeface="Courier New"/>
              <a:cs typeface="Courier New"/>
              <a:sym typeface="Courier New"/>
            </a:endParaRPr>
          </a:p>
          <a:p>
            <a:pPr indent="457200" lvl="0" marL="13716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04:	MOV D, A</a:t>
            </a:r>
            <a:endParaRPr sz="1200">
              <a:solidFill>
                <a:srgbClr val="000000"/>
              </a:solidFill>
              <a:latin typeface="Courier New"/>
              <a:ea typeface="Courier New"/>
              <a:cs typeface="Courier New"/>
              <a:sym typeface="Courier New"/>
            </a:endParaRPr>
          </a:p>
          <a:p>
            <a:pPr indent="457200" lvl="0" marL="13716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08:	MOV E, count</a:t>
            </a:r>
            <a:endParaRPr sz="1200">
              <a:solidFill>
                <a:srgbClr val="000000"/>
              </a:solidFill>
              <a:latin typeface="Courier New"/>
              <a:ea typeface="Courier New"/>
              <a:cs typeface="Courier New"/>
              <a:sym typeface="Courier New"/>
            </a:endParaRPr>
          </a:p>
          <a:p>
            <a:pPr indent="457200" lvl="0" marL="1371600" rtl="0" algn="l">
              <a:spcBef>
                <a:spcPts val="0"/>
              </a:spcBef>
              <a:spcAft>
                <a:spcPts val="0"/>
              </a:spcAft>
              <a:buNone/>
            </a:pPr>
            <a:r>
              <a:rPr lang="en" sz="1200">
                <a:solidFill>
                  <a:schemeClr val="dk1"/>
                </a:solidFill>
                <a:latin typeface="Courier New"/>
                <a:ea typeface="Courier New"/>
                <a:cs typeface="Courier New"/>
                <a:sym typeface="Courier New"/>
              </a:rPr>
              <a:t>0A:	LOAD E</a:t>
            </a:r>
            <a:endParaRPr sz="1200">
              <a:solidFill>
                <a:schemeClr val="dk1"/>
              </a:solidFill>
              <a:latin typeface="Courier New"/>
              <a:ea typeface="Courier New"/>
              <a:cs typeface="Courier New"/>
              <a:sym typeface="Courier New"/>
            </a:endParaRPr>
          </a:p>
          <a:p>
            <a:pPr indent="457200" lvl="0" marL="1371600" rtl="0" algn="l">
              <a:spcBef>
                <a:spcPts val="0"/>
              </a:spcBef>
              <a:spcAft>
                <a:spcPts val="0"/>
              </a:spcAft>
              <a:buNone/>
            </a:pPr>
            <a:r>
              <a:rPr lang="en" sz="1200">
                <a:solidFill>
                  <a:schemeClr val="dk1"/>
                </a:solidFill>
                <a:latin typeface="Courier New"/>
                <a:ea typeface="Courier New"/>
                <a:cs typeface="Courier New"/>
                <a:sym typeface="Courier New"/>
              </a:rPr>
              <a:t>0C:	MOV E, A</a:t>
            </a:r>
            <a:endParaRPr sz="1200">
              <a:solidFill>
                <a:schemeClr val="dk1"/>
              </a:solidFill>
              <a:latin typeface="Courier New"/>
              <a:ea typeface="Courier New"/>
              <a:cs typeface="Courier New"/>
              <a:sym typeface="Courier New"/>
            </a:endParaRPr>
          </a:p>
          <a:p>
            <a:pPr indent="457200" lvl="0" marL="137160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0E:	MOV C, numbers</a:t>
            </a:r>
            <a:endParaRPr sz="1200">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loopStart:	10:	LOAD C</a:t>
            </a:r>
            <a:endParaRPr sz="1200">
              <a:solidFill>
                <a:srgbClr val="000000"/>
              </a:solidFill>
              <a:latin typeface="Courier New"/>
              <a:ea typeface="Courier New"/>
              <a:cs typeface="Courier New"/>
              <a:sym typeface="Courier New"/>
            </a:endParaRPr>
          </a:p>
          <a:p>
            <a:pPr indent="457200" lvl="0" marL="13716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12:	MOV B, A</a:t>
            </a:r>
            <a:endParaRPr sz="1200">
              <a:solidFill>
                <a:srgbClr val="000000"/>
              </a:solidFill>
              <a:latin typeface="Courier New"/>
              <a:ea typeface="Courier New"/>
              <a:cs typeface="Courier New"/>
              <a:sym typeface="Courier New"/>
            </a:endParaRPr>
          </a:p>
          <a:p>
            <a:pPr indent="457200" lvl="0" marL="13716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14:	ADD C, D</a:t>
            </a:r>
            <a:endParaRPr sz="1200">
              <a:solidFill>
                <a:srgbClr val="000000"/>
              </a:solidFill>
              <a:latin typeface="Courier New"/>
              <a:ea typeface="Courier New"/>
              <a:cs typeface="Courier New"/>
              <a:sym typeface="Courier New"/>
            </a:endParaRPr>
          </a:p>
          <a:p>
            <a:pPr indent="457200" lvl="0" marL="13716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16:	LOAD C</a:t>
            </a:r>
            <a:endParaRPr sz="1200">
              <a:solidFill>
                <a:srgbClr val="000000"/>
              </a:solidFill>
              <a:latin typeface="Courier New"/>
              <a:ea typeface="Courier New"/>
              <a:cs typeface="Courier New"/>
              <a:sym typeface="Courier New"/>
            </a:endParaRPr>
          </a:p>
          <a:p>
            <a:pPr indent="457200" lvl="0" marL="1371600" marR="0" rtl="0" algn="l">
              <a:lnSpc>
                <a:spcPct val="115000"/>
              </a:lnSpc>
              <a:spcBef>
                <a:spcPts val="0"/>
              </a:spcBef>
              <a:spcAft>
                <a:spcPts val="0"/>
              </a:spcAft>
              <a:buNone/>
            </a:pPr>
            <a:r>
              <a:rPr lang="en" sz="1200">
                <a:solidFill>
                  <a:srgbClr val="000000"/>
                </a:solidFill>
                <a:latin typeface="Courier New"/>
                <a:ea typeface="Courier New"/>
                <a:cs typeface="Courier New"/>
                <a:sym typeface="Courier New"/>
              </a:rPr>
              <a:t>18:	ADD A, B</a:t>
            </a:r>
            <a:endParaRPr sz="1200">
              <a:solidFill>
                <a:srgbClr val="000000"/>
              </a:solidFill>
              <a:latin typeface="Courier New"/>
              <a:ea typeface="Courier New"/>
              <a:cs typeface="Courier New"/>
              <a:sym typeface="Courier New"/>
            </a:endParaRPr>
          </a:p>
          <a:p>
            <a:pPr indent="457200" lvl="0" marL="137160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1A:	ADD C, D</a:t>
            </a:r>
            <a:endParaRPr sz="1200">
              <a:solidFill>
                <a:srgbClr val="000000"/>
              </a:solidFill>
              <a:latin typeface="Courier New"/>
              <a:ea typeface="Courier New"/>
              <a:cs typeface="Courier New"/>
              <a:sym typeface="Courier New"/>
            </a:endParaRPr>
          </a:p>
        </p:txBody>
      </p:sp>
      <p:sp>
        <p:nvSpPr>
          <p:cNvPr id="2146" name="Google Shape;2146;p61"/>
          <p:cNvSpPr txBox="1"/>
          <p:nvPr>
            <p:ph idx="1" type="body"/>
          </p:nvPr>
        </p:nvSpPr>
        <p:spPr>
          <a:xfrm>
            <a:off x="4305425" y="1781125"/>
            <a:ext cx="3960300" cy="37815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sz="1200">
                <a:solidFill>
                  <a:schemeClr val="dk1"/>
                </a:solidFill>
                <a:latin typeface="Courier New"/>
                <a:ea typeface="Courier New"/>
                <a:cs typeface="Courier New"/>
                <a:sym typeface="Courier New"/>
              </a:rPr>
              <a:t>1C:	STORE C</a:t>
            </a:r>
            <a:endParaRPr sz="1200">
              <a:solidFill>
                <a:schemeClr val="dk1"/>
              </a:solidFill>
              <a:latin typeface="Courier New"/>
              <a:ea typeface="Courier New"/>
              <a:cs typeface="Courier New"/>
              <a:sym typeface="Courier New"/>
            </a:endParaRPr>
          </a:p>
          <a:p>
            <a:pPr indent="457200" lvl="0" marL="1371600" rtl="0" algn="l">
              <a:spcBef>
                <a:spcPts val="0"/>
              </a:spcBef>
              <a:spcAft>
                <a:spcPts val="0"/>
              </a:spcAft>
              <a:buNone/>
            </a:pPr>
            <a:r>
              <a:rPr lang="en" sz="1200">
                <a:solidFill>
                  <a:schemeClr val="dk1"/>
                </a:solidFill>
                <a:latin typeface="Courier New"/>
                <a:ea typeface="Courier New"/>
                <a:cs typeface="Courier New"/>
                <a:sym typeface="Courier New"/>
              </a:rPr>
              <a:t>1E:	ADD C, D</a:t>
            </a:r>
            <a:endParaRPr sz="1200">
              <a:solidFill>
                <a:schemeClr val="dk1"/>
              </a:solidFill>
              <a:latin typeface="Courier New"/>
              <a:ea typeface="Courier New"/>
              <a:cs typeface="Courier New"/>
              <a:sym typeface="Courier New"/>
            </a:endParaRPr>
          </a:p>
          <a:p>
            <a:pPr indent="457200" lvl="0" marL="1371600" rtl="0" algn="l">
              <a:spcBef>
                <a:spcPts val="0"/>
              </a:spcBef>
              <a:spcAft>
                <a:spcPts val="0"/>
              </a:spcAft>
              <a:buNone/>
            </a:pPr>
            <a:r>
              <a:rPr lang="en" sz="1200">
                <a:solidFill>
                  <a:schemeClr val="dk1"/>
                </a:solidFill>
                <a:latin typeface="Courier New"/>
                <a:ea typeface="Courier New"/>
                <a:cs typeface="Courier New"/>
                <a:sym typeface="Courier New"/>
              </a:rPr>
              <a:t>20:	</a:t>
            </a:r>
            <a:r>
              <a:rPr b="1" lang="en" sz="1200">
                <a:solidFill>
                  <a:schemeClr val="dk1"/>
                </a:solidFill>
                <a:latin typeface="Courier New"/>
                <a:ea typeface="Courier New"/>
                <a:cs typeface="Courier New"/>
                <a:sym typeface="Courier New"/>
              </a:rPr>
              <a:t>CMP </a:t>
            </a:r>
            <a:r>
              <a:rPr lang="en" sz="1200">
                <a:solidFill>
                  <a:schemeClr val="dk1"/>
                </a:solidFill>
                <a:latin typeface="Courier New"/>
                <a:ea typeface="Courier New"/>
                <a:cs typeface="Courier New"/>
                <a:sym typeface="Courier New"/>
              </a:rPr>
              <a:t>E, D</a:t>
            </a:r>
            <a:endParaRPr sz="1200">
              <a:solidFill>
                <a:schemeClr val="dk1"/>
              </a:solidFill>
              <a:latin typeface="Courier New"/>
              <a:ea typeface="Courier New"/>
              <a:cs typeface="Courier New"/>
              <a:sym typeface="Courier New"/>
            </a:endParaRPr>
          </a:p>
          <a:p>
            <a:pPr indent="457200" lvl="0" marL="1371600" rtl="0" algn="l">
              <a:spcBef>
                <a:spcPts val="0"/>
              </a:spcBef>
              <a:spcAft>
                <a:spcPts val="0"/>
              </a:spcAft>
              <a:buNone/>
            </a:pPr>
            <a:r>
              <a:rPr lang="en" sz="1200">
                <a:solidFill>
                  <a:schemeClr val="dk1"/>
                </a:solidFill>
                <a:latin typeface="Courier New"/>
                <a:ea typeface="Courier New"/>
                <a:cs typeface="Courier New"/>
                <a:sym typeface="Courier New"/>
              </a:rPr>
              <a:t>22:	</a:t>
            </a:r>
            <a:r>
              <a:rPr b="1" lang="en" sz="1200">
                <a:solidFill>
                  <a:schemeClr val="dk1"/>
                </a:solidFill>
                <a:latin typeface="Courier New"/>
                <a:ea typeface="Courier New"/>
                <a:cs typeface="Courier New"/>
                <a:sym typeface="Courier New"/>
              </a:rPr>
              <a:t>JNE</a:t>
            </a:r>
            <a:r>
              <a:rPr lang="en" sz="1200">
                <a:solidFill>
                  <a:schemeClr val="dk1"/>
                </a:solidFill>
                <a:latin typeface="Courier New"/>
                <a:ea typeface="Courier New"/>
                <a:cs typeface="Courier New"/>
                <a:sym typeface="Courier New"/>
              </a:rPr>
              <a:t> loopStart</a:t>
            </a:r>
            <a:endParaRPr sz="1200">
              <a:solidFill>
                <a:schemeClr val="dk1"/>
              </a:solidFill>
              <a:latin typeface="Courier New"/>
              <a:ea typeface="Courier New"/>
              <a:cs typeface="Courier New"/>
              <a:sym typeface="Courier New"/>
            </a:endParaRPr>
          </a:p>
          <a:p>
            <a:pPr indent="457200" lvl="0" marL="1371600" rtl="0" algn="l">
              <a:spcBef>
                <a:spcPts val="0"/>
              </a:spcBef>
              <a:spcAft>
                <a:spcPts val="0"/>
              </a:spcAft>
              <a:buNone/>
            </a:pPr>
            <a:r>
              <a:rPr lang="en" sz="1200">
                <a:solidFill>
                  <a:schemeClr val="dk1"/>
                </a:solidFill>
                <a:latin typeface="Courier New"/>
                <a:ea typeface="Courier New"/>
                <a:cs typeface="Courier New"/>
                <a:sym typeface="Courier New"/>
              </a:rPr>
              <a:t>24:	HALT</a:t>
            </a:r>
            <a:endParaRPr sz="12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lang="en" sz="1200">
                <a:solidFill>
                  <a:schemeClr val="dk1"/>
                </a:solidFill>
                <a:latin typeface="Courier New"/>
                <a:ea typeface="Courier New"/>
                <a:cs typeface="Courier New"/>
                <a:sym typeface="Courier New"/>
              </a:rPr>
              <a:t>increment:	26:	INT 1</a:t>
            </a:r>
            <a:endParaRPr sz="12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lang="en" sz="1200">
                <a:solidFill>
                  <a:schemeClr val="dk1"/>
                </a:solidFill>
                <a:latin typeface="Courier New"/>
                <a:ea typeface="Courier New"/>
                <a:cs typeface="Courier New"/>
                <a:sym typeface="Courier New"/>
              </a:rPr>
              <a:t>count:		27:	INT 2</a:t>
            </a:r>
            <a:endParaRPr sz="12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lang="en" sz="1200">
                <a:solidFill>
                  <a:schemeClr val="dk1"/>
                </a:solidFill>
                <a:latin typeface="Courier New"/>
                <a:ea typeface="Courier New"/>
                <a:cs typeface="Courier New"/>
                <a:sym typeface="Courier New"/>
              </a:rPr>
              <a:t>numbers:		28:	INT 4</a:t>
            </a:r>
            <a:endParaRPr sz="1200">
              <a:solidFill>
                <a:schemeClr val="dk1"/>
              </a:solidFill>
              <a:latin typeface="Courier New"/>
              <a:ea typeface="Courier New"/>
              <a:cs typeface="Courier New"/>
              <a:sym typeface="Courier New"/>
            </a:endParaRPr>
          </a:p>
          <a:p>
            <a:pPr indent="457200" lvl="0" marL="1371600" rtl="0" algn="l">
              <a:spcBef>
                <a:spcPts val="0"/>
              </a:spcBef>
              <a:spcAft>
                <a:spcPts val="0"/>
              </a:spcAft>
              <a:buNone/>
            </a:pPr>
            <a:r>
              <a:rPr lang="en" sz="1200">
                <a:solidFill>
                  <a:schemeClr val="dk1"/>
                </a:solidFill>
                <a:latin typeface="Courier New"/>
                <a:ea typeface="Courier New"/>
                <a:cs typeface="Courier New"/>
                <a:sym typeface="Courier New"/>
              </a:rPr>
              <a:t>29:	INT -2</a:t>
            </a:r>
            <a:endParaRPr sz="1200">
              <a:solidFill>
                <a:schemeClr val="dk1"/>
              </a:solidFill>
              <a:latin typeface="Courier New"/>
              <a:ea typeface="Courier New"/>
              <a:cs typeface="Courier New"/>
              <a:sym typeface="Courier New"/>
            </a:endParaRPr>
          </a:p>
          <a:p>
            <a:pPr indent="0" lvl="0" marL="1828800" rtl="0" algn="l">
              <a:spcBef>
                <a:spcPts val="0"/>
              </a:spcBef>
              <a:spcAft>
                <a:spcPts val="0"/>
              </a:spcAft>
              <a:buNone/>
            </a:pPr>
            <a:r>
              <a:rPr lang="en" sz="1200">
                <a:solidFill>
                  <a:schemeClr val="dk1"/>
                </a:solidFill>
                <a:latin typeface="Courier New"/>
                <a:ea typeface="Courier New"/>
                <a:cs typeface="Courier New"/>
                <a:sym typeface="Courier New"/>
              </a:rPr>
              <a:t>2A:	INT 0</a:t>
            </a:r>
            <a:endParaRPr sz="1200">
              <a:solidFill>
                <a:schemeClr val="dk1"/>
              </a:solidFill>
              <a:latin typeface="Courier New"/>
              <a:ea typeface="Courier New"/>
              <a:cs typeface="Courier New"/>
              <a:sym typeface="Courier New"/>
            </a:endParaRPr>
          </a:p>
          <a:p>
            <a:pPr indent="457200" lvl="0" marL="457200" rtl="0" algn="l">
              <a:spcBef>
                <a:spcPts val="0"/>
              </a:spcBef>
              <a:spcAft>
                <a:spcPts val="0"/>
              </a:spcAft>
              <a:buNone/>
            </a:pPr>
            <a:r>
              <a:rPr lang="en" sz="1200">
                <a:solidFill>
                  <a:schemeClr val="dk1"/>
                </a:solidFill>
                <a:latin typeface="Courier New"/>
                <a:ea typeface="Courier New"/>
                <a:cs typeface="Courier New"/>
                <a:sym typeface="Courier New"/>
              </a:rPr>
              <a:t>		2B:	INT -6</a:t>
            </a:r>
            <a:endParaRPr sz="1200">
              <a:solidFill>
                <a:schemeClr val="dk1"/>
              </a:solidFill>
              <a:latin typeface="Courier New"/>
              <a:ea typeface="Courier New"/>
              <a:cs typeface="Courier New"/>
              <a:sym typeface="Courier New"/>
            </a:endParaRPr>
          </a:p>
          <a:p>
            <a:pPr indent="457200" lvl="0" marL="1371600" rtl="0" algn="l">
              <a:spcBef>
                <a:spcPts val="0"/>
              </a:spcBef>
              <a:spcAft>
                <a:spcPts val="0"/>
              </a:spcAft>
              <a:buNone/>
            </a:pPr>
            <a:r>
              <a:rPr lang="en" sz="1200">
                <a:solidFill>
                  <a:schemeClr val="dk1"/>
                </a:solidFill>
                <a:latin typeface="Courier New"/>
                <a:ea typeface="Courier New"/>
                <a:cs typeface="Courier New"/>
                <a:sym typeface="Courier New"/>
              </a:rPr>
              <a:t>2C:	INT 4</a:t>
            </a:r>
            <a:endParaRPr sz="1200">
              <a:solidFill>
                <a:schemeClr val="dk1"/>
              </a:solidFill>
              <a:latin typeface="Courier New"/>
              <a:ea typeface="Courier New"/>
              <a:cs typeface="Courier New"/>
              <a:sym typeface="Courier New"/>
            </a:endParaRPr>
          </a:p>
          <a:p>
            <a:pPr indent="0" lvl="0" marL="1828800" rtl="0" algn="l">
              <a:spcBef>
                <a:spcPts val="0"/>
              </a:spcBef>
              <a:spcAft>
                <a:spcPts val="0"/>
              </a:spcAft>
              <a:buNone/>
            </a:pPr>
            <a:r>
              <a:rPr lang="en" sz="1200">
                <a:solidFill>
                  <a:schemeClr val="dk1"/>
                </a:solidFill>
                <a:latin typeface="Courier New"/>
                <a:ea typeface="Courier New"/>
                <a:cs typeface="Courier New"/>
                <a:sym typeface="Courier New"/>
              </a:rPr>
              <a:t>2D:	INT 0</a:t>
            </a:r>
            <a:endParaRPr sz="1200">
              <a:solidFill>
                <a:schemeClr val="dk1"/>
              </a:solidFill>
              <a:latin typeface="Courier New"/>
              <a:ea typeface="Courier New"/>
              <a:cs typeface="Courier New"/>
              <a:sym typeface="Courier New"/>
            </a:endParaRPr>
          </a:p>
        </p:txBody>
      </p:sp>
      <p:sp>
        <p:nvSpPr>
          <p:cNvPr id="2147" name="Google Shape;2147;p61"/>
          <p:cNvSpPr txBox="1"/>
          <p:nvPr/>
        </p:nvSpPr>
        <p:spPr>
          <a:xfrm>
            <a:off x="857250" y="1190625"/>
            <a:ext cx="7096200" cy="7200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Some assemblers have these aliases which make comparisons/jumps easier to understand:</a:t>
            </a:r>
            <a:endParaRPr>
              <a:solidFill>
                <a:schemeClr val="dk1"/>
              </a:solidFill>
            </a:endParaRPr>
          </a:p>
        </p:txBody>
      </p:sp>
      <p:cxnSp>
        <p:nvCxnSpPr>
          <p:cNvPr id="2148" name="Google Shape;2148;p61"/>
          <p:cNvCxnSpPr/>
          <p:nvPr/>
        </p:nvCxnSpPr>
        <p:spPr>
          <a:xfrm flipH="1">
            <a:off x="4562325" y="1834525"/>
            <a:ext cx="19200" cy="2857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2" name="Shape 2152"/>
        <p:cNvGrpSpPr/>
        <p:nvPr/>
      </p:nvGrpSpPr>
      <p:grpSpPr>
        <a:xfrm>
          <a:off x="0" y="0"/>
          <a:ext cx="0" cy="0"/>
          <a:chOff x="0" y="0"/>
          <a:chExt cx="0" cy="0"/>
        </a:xfrm>
      </p:grpSpPr>
      <p:sp>
        <p:nvSpPr>
          <p:cNvPr id="2153" name="Google Shape;2153;p62"/>
          <p:cNvSpPr txBox="1"/>
          <p:nvPr>
            <p:ph type="ctrTitle"/>
          </p:nvPr>
        </p:nvSpPr>
        <p:spPr>
          <a:xfrm>
            <a:off x="457200" y="1467769"/>
            <a:ext cx="8013000" cy="110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96E"/>
              </a:buClr>
              <a:buSzPts val="4500"/>
              <a:buFont typeface="Ubuntu"/>
              <a:buNone/>
            </a:pPr>
            <a:r>
              <a:rPr lang="en"/>
              <a:t>Optimizations</a:t>
            </a:r>
            <a:endParaRPr sz="3600"/>
          </a:p>
        </p:txBody>
      </p:sp>
      <p:sp>
        <p:nvSpPr>
          <p:cNvPr id="2154" name="Google Shape;2154;p62"/>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CSCI 2050U - Computer Architecture</a:t>
            </a:r>
            <a:endParaRPr sz="1400">
              <a:solidFill>
                <a:srgbClr val="073763"/>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Randy J. Fortier</a:t>
            </a:r>
            <a:endParaRPr sz="1400">
              <a:solidFill>
                <a:srgbClr val="40458C"/>
              </a:solidFill>
              <a:latin typeface="Tahoma"/>
              <a:ea typeface="Tahoma"/>
              <a:cs typeface="Tahoma"/>
              <a:sym typeface="Tahoma"/>
            </a:endParaRPr>
          </a:p>
          <a:p>
            <a:pPr indent="-341640" lvl="0" marL="343080" rtl="0" algn="l">
              <a:lnSpc>
                <a:spcPct val="100000"/>
              </a:lnSpc>
              <a:spcBef>
                <a:spcPts val="0"/>
              </a:spcBef>
              <a:spcAft>
                <a:spcPts val="0"/>
              </a:spcAft>
              <a:buClr>
                <a:schemeClr val="dk1"/>
              </a:buClr>
              <a:buSzPts val="1800"/>
              <a:buNone/>
            </a:pPr>
            <a:r>
              <a:rPr lang="en" sz="1400">
                <a:solidFill>
                  <a:srgbClr val="073763"/>
                </a:solidFill>
              </a:rPr>
              <a:t>@randy_fortier</a:t>
            </a:r>
            <a:endParaRPr>
              <a:solidFill>
                <a:srgbClr val="073763"/>
              </a:solidFill>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45125" y="1152475"/>
            <a:ext cx="7948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Fetch:</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Instruction fetch:  Load the instruction from memory</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Operand fetch:  Load the operand(s) from memory (if any)</a:t>
            </a:r>
            <a:endParaRPr>
              <a:solidFill>
                <a:srgbClr val="000000"/>
              </a:solidFill>
            </a:endParaRPr>
          </a:p>
        </p:txBody>
      </p:sp>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B5394"/>
                </a:solidFill>
              </a:rPr>
              <a:t>The Instruction Cycle</a:t>
            </a:r>
            <a:endParaRPr sz="3400">
              <a:solidFill>
                <a:srgbClr val="0B5394"/>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8" name="Shape 2158"/>
        <p:cNvGrpSpPr/>
        <p:nvPr/>
      </p:nvGrpSpPr>
      <p:grpSpPr>
        <a:xfrm>
          <a:off x="0" y="0"/>
          <a:ext cx="0" cy="0"/>
          <a:chOff x="0" y="0"/>
          <a:chExt cx="0" cy="0"/>
        </a:xfrm>
      </p:grpSpPr>
      <p:sp>
        <p:nvSpPr>
          <p:cNvPr id="2159" name="Google Shape;2159;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160" name="Google Shape;2160;p63"/>
          <p:cNvSpPr txBox="1"/>
          <p:nvPr>
            <p:ph idx="1" type="body"/>
          </p:nvPr>
        </p:nvSpPr>
        <p:spPr>
          <a:xfrm>
            <a:off x="345125" y="1152475"/>
            <a:ext cx="7948200" cy="24633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Imagine you work at a pizza place, making pizzas: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Toss the dough</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Add sauce</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Sprinkle cheese</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Add toppings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Cook in oven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Slice</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Box</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When not busy, you might:</a:t>
            </a:r>
            <a:endParaRPr>
              <a:solidFill>
                <a:srgbClr val="000000"/>
              </a:solidFill>
            </a:endParaRPr>
          </a:p>
        </p:txBody>
      </p:sp>
      <p:pic>
        <p:nvPicPr>
          <p:cNvPr id="2161" name="Google Shape;2161;p63"/>
          <p:cNvPicPr preferRelativeResize="0"/>
          <p:nvPr/>
        </p:nvPicPr>
        <p:blipFill>
          <a:blip r:embed="rId3">
            <a:alphaModFix/>
          </a:blip>
          <a:stretch>
            <a:fillRect/>
          </a:stretch>
        </p:blipFill>
        <p:spPr>
          <a:xfrm>
            <a:off x="4114800" y="2507050"/>
            <a:ext cx="4633651" cy="18897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5" name="Shape 2165"/>
        <p:cNvGrpSpPr/>
        <p:nvPr/>
      </p:nvGrpSpPr>
      <p:grpSpPr>
        <a:xfrm>
          <a:off x="0" y="0"/>
          <a:ext cx="0" cy="0"/>
          <a:chOff x="0" y="0"/>
          <a:chExt cx="0" cy="0"/>
        </a:xfrm>
      </p:grpSpPr>
      <p:sp>
        <p:nvSpPr>
          <p:cNvPr id="2166" name="Google Shape;2166;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167" name="Google Shape;2167;p64"/>
          <p:cNvSpPr txBox="1"/>
          <p:nvPr>
            <p:ph idx="1" type="body"/>
          </p:nvPr>
        </p:nvSpPr>
        <p:spPr>
          <a:xfrm>
            <a:off x="345125" y="1152475"/>
            <a:ext cx="7948200" cy="24633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What if it is busy?</a:t>
            </a:r>
            <a:endParaRPr>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1" name="Shape 2171"/>
        <p:cNvGrpSpPr/>
        <p:nvPr/>
      </p:nvGrpSpPr>
      <p:grpSpPr>
        <a:xfrm>
          <a:off x="0" y="0"/>
          <a:ext cx="0" cy="0"/>
          <a:chOff x="0" y="0"/>
          <a:chExt cx="0" cy="0"/>
        </a:xfrm>
      </p:grpSpPr>
      <p:sp>
        <p:nvSpPr>
          <p:cNvPr id="2172" name="Google Shape;2172;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173" name="Google Shape;2173;p65"/>
          <p:cNvSpPr txBox="1"/>
          <p:nvPr>
            <p:ph idx="1" type="body"/>
          </p:nvPr>
        </p:nvSpPr>
        <p:spPr>
          <a:xfrm>
            <a:off x="345125" y="1152475"/>
            <a:ext cx="7948200" cy="24633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What if it is busy?</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The pizza takes a long time to cook in the oven, and you can’t really do anything useful until it has finished</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Parallelism - while the first pizza is in the oven, you can start the second pizza</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7" name="Shape 2177"/>
        <p:cNvGrpSpPr/>
        <p:nvPr/>
      </p:nvGrpSpPr>
      <p:grpSpPr>
        <a:xfrm>
          <a:off x="0" y="0"/>
          <a:ext cx="0" cy="0"/>
          <a:chOff x="0" y="0"/>
          <a:chExt cx="0" cy="0"/>
        </a:xfrm>
      </p:grpSpPr>
      <p:sp>
        <p:nvSpPr>
          <p:cNvPr id="2178" name="Google Shape;2178;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179" name="Google Shape;2179;p66"/>
          <p:cNvSpPr txBox="1"/>
          <p:nvPr>
            <p:ph idx="1" type="body"/>
          </p:nvPr>
        </p:nvSpPr>
        <p:spPr>
          <a:xfrm>
            <a:off x="345125" y="1152475"/>
            <a:ext cx="7948200" cy="24633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What if it is busy?</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The pizza takes a long time to cook in the oven, and you can’t really do anything useful until it has finished</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Parallelism - while the first pizza is in the oven, you can start the second pizza</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This is quite similar to executing instructions in a CPU</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instruction and operand values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Decode the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Execute the instruction</a:t>
            </a:r>
            <a:endParaRPr>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3" name="Shape 2183"/>
        <p:cNvGrpSpPr/>
        <p:nvPr/>
      </p:nvGrpSpPr>
      <p:grpSpPr>
        <a:xfrm>
          <a:off x="0" y="0"/>
          <a:ext cx="0" cy="0"/>
          <a:chOff x="0" y="0"/>
          <a:chExt cx="0" cy="0"/>
        </a:xfrm>
      </p:grpSpPr>
      <p:sp>
        <p:nvSpPr>
          <p:cNvPr id="2184" name="Google Shape;2184;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185" name="Google Shape;2185;p67"/>
          <p:cNvSpPr txBox="1"/>
          <p:nvPr>
            <p:ph idx="1" type="body"/>
          </p:nvPr>
        </p:nvSpPr>
        <p:spPr>
          <a:xfrm>
            <a:off x="345125" y="1152475"/>
            <a:ext cx="7948200" cy="1291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Without p</a:t>
            </a:r>
            <a:r>
              <a:rPr lang="en">
                <a:solidFill>
                  <a:srgbClr val="000000"/>
                </a:solidFill>
              </a:rPr>
              <a:t>ipelining</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first instruction</a:t>
            </a:r>
            <a:endParaRPr>
              <a:solidFill>
                <a:srgbClr val="000000"/>
              </a:solidFill>
            </a:endParaRPr>
          </a:p>
        </p:txBody>
      </p:sp>
      <p:sp>
        <p:nvSpPr>
          <p:cNvPr id="2186" name="Google Shape;2186;p67"/>
          <p:cNvSpPr/>
          <p:nvPr/>
        </p:nvSpPr>
        <p:spPr>
          <a:xfrm>
            <a:off x="1733550" y="3291850"/>
            <a:ext cx="1638300" cy="304800"/>
          </a:xfrm>
          <a:prstGeom prst="rect">
            <a:avLst/>
          </a:pr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67"/>
          <p:cNvSpPr txBox="1"/>
          <p:nvPr/>
        </p:nvSpPr>
        <p:spPr>
          <a:xfrm>
            <a:off x="2209800"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Fetch</a:t>
            </a:r>
            <a:endParaRPr/>
          </a:p>
        </p:txBody>
      </p:sp>
      <p:sp>
        <p:nvSpPr>
          <p:cNvPr id="2188" name="Google Shape;2188;p67"/>
          <p:cNvSpPr txBox="1"/>
          <p:nvPr/>
        </p:nvSpPr>
        <p:spPr>
          <a:xfrm>
            <a:off x="3800475"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Decode</a:t>
            </a:r>
            <a:endParaRPr/>
          </a:p>
        </p:txBody>
      </p:sp>
      <p:sp>
        <p:nvSpPr>
          <p:cNvPr id="2189" name="Google Shape;2189;p67"/>
          <p:cNvSpPr txBox="1"/>
          <p:nvPr/>
        </p:nvSpPr>
        <p:spPr>
          <a:xfrm>
            <a:off x="5476875"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3" name="Shape 2193"/>
        <p:cNvGrpSpPr/>
        <p:nvPr/>
      </p:nvGrpSpPr>
      <p:grpSpPr>
        <a:xfrm>
          <a:off x="0" y="0"/>
          <a:ext cx="0" cy="0"/>
          <a:chOff x="0" y="0"/>
          <a:chExt cx="0" cy="0"/>
        </a:xfrm>
      </p:grpSpPr>
      <p:sp>
        <p:nvSpPr>
          <p:cNvPr id="2194" name="Google Shape;2194;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195" name="Google Shape;2195;p68"/>
          <p:cNvSpPr txBox="1"/>
          <p:nvPr>
            <p:ph idx="1" type="body"/>
          </p:nvPr>
        </p:nvSpPr>
        <p:spPr>
          <a:xfrm>
            <a:off x="345125" y="1152475"/>
            <a:ext cx="7948200" cy="1291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Without pipelining</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Decode the first instruction</a:t>
            </a:r>
            <a:endParaRPr>
              <a:solidFill>
                <a:srgbClr val="000000"/>
              </a:solidFill>
            </a:endParaRPr>
          </a:p>
        </p:txBody>
      </p:sp>
      <p:sp>
        <p:nvSpPr>
          <p:cNvPr id="2196" name="Google Shape;2196;p68"/>
          <p:cNvSpPr/>
          <p:nvPr/>
        </p:nvSpPr>
        <p:spPr>
          <a:xfrm>
            <a:off x="17335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68"/>
          <p:cNvSpPr txBox="1"/>
          <p:nvPr/>
        </p:nvSpPr>
        <p:spPr>
          <a:xfrm>
            <a:off x="2209800"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Fetch</a:t>
            </a:r>
            <a:endParaRPr/>
          </a:p>
        </p:txBody>
      </p:sp>
      <p:sp>
        <p:nvSpPr>
          <p:cNvPr id="2198" name="Google Shape;2198;p68"/>
          <p:cNvSpPr txBox="1"/>
          <p:nvPr/>
        </p:nvSpPr>
        <p:spPr>
          <a:xfrm>
            <a:off x="3800475"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Decode</a:t>
            </a:r>
            <a:endParaRPr/>
          </a:p>
        </p:txBody>
      </p:sp>
      <p:sp>
        <p:nvSpPr>
          <p:cNvPr id="2199" name="Google Shape;2199;p68"/>
          <p:cNvSpPr txBox="1"/>
          <p:nvPr/>
        </p:nvSpPr>
        <p:spPr>
          <a:xfrm>
            <a:off x="5476875"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p:txBody>
      </p:sp>
      <p:sp>
        <p:nvSpPr>
          <p:cNvPr id="2200" name="Google Shape;2200;p68"/>
          <p:cNvSpPr/>
          <p:nvPr/>
        </p:nvSpPr>
        <p:spPr>
          <a:xfrm>
            <a:off x="3409950" y="3291850"/>
            <a:ext cx="1638300" cy="304800"/>
          </a:xfrm>
          <a:prstGeom prst="rect">
            <a:avLst/>
          </a:pr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4" name="Shape 2204"/>
        <p:cNvGrpSpPr/>
        <p:nvPr/>
      </p:nvGrpSpPr>
      <p:grpSpPr>
        <a:xfrm>
          <a:off x="0" y="0"/>
          <a:ext cx="0" cy="0"/>
          <a:chOff x="0" y="0"/>
          <a:chExt cx="0" cy="0"/>
        </a:xfrm>
      </p:grpSpPr>
      <p:sp>
        <p:nvSpPr>
          <p:cNvPr id="2205" name="Google Shape;2205;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206" name="Google Shape;2206;p69"/>
          <p:cNvSpPr txBox="1"/>
          <p:nvPr>
            <p:ph idx="1" type="body"/>
          </p:nvPr>
        </p:nvSpPr>
        <p:spPr>
          <a:xfrm>
            <a:off x="345125" y="1152475"/>
            <a:ext cx="7948200" cy="1291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Without pipelining</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Decode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Execute the first instruction</a:t>
            </a:r>
            <a:endParaRPr>
              <a:solidFill>
                <a:srgbClr val="000000"/>
              </a:solidFill>
            </a:endParaRPr>
          </a:p>
        </p:txBody>
      </p:sp>
      <p:sp>
        <p:nvSpPr>
          <p:cNvPr id="2207" name="Google Shape;2207;p69"/>
          <p:cNvSpPr/>
          <p:nvPr/>
        </p:nvSpPr>
        <p:spPr>
          <a:xfrm>
            <a:off x="17335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69"/>
          <p:cNvSpPr txBox="1"/>
          <p:nvPr/>
        </p:nvSpPr>
        <p:spPr>
          <a:xfrm>
            <a:off x="2209800"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Fetch</a:t>
            </a:r>
            <a:endParaRPr/>
          </a:p>
        </p:txBody>
      </p:sp>
      <p:sp>
        <p:nvSpPr>
          <p:cNvPr id="2209" name="Google Shape;2209;p69"/>
          <p:cNvSpPr txBox="1"/>
          <p:nvPr/>
        </p:nvSpPr>
        <p:spPr>
          <a:xfrm>
            <a:off x="3800475"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Decode</a:t>
            </a:r>
            <a:endParaRPr/>
          </a:p>
        </p:txBody>
      </p:sp>
      <p:sp>
        <p:nvSpPr>
          <p:cNvPr id="2210" name="Google Shape;2210;p69"/>
          <p:cNvSpPr txBox="1"/>
          <p:nvPr/>
        </p:nvSpPr>
        <p:spPr>
          <a:xfrm>
            <a:off x="5476875"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p:txBody>
      </p:sp>
      <p:sp>
        <p:nvSpPr>
          <p:cNvPr id="2211" name="Google Shape;2211;p69"/>
          <p:cNvSpPr/>
          <p:nvPr/>
        </p:nvSpPr>
        <p:spPr>
          <a:xfrm>
            <a:off x="34099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69"/>
          <p:cNvSpPr/>
          <p:nvPr/>
        </p:nvSpPr>
        <p:spPr>
          <a:xfrm>
            <a:off x="5086350" y="3291850"/>
            <a:ext cx="1638300" cy="304800"/>
          </a:xfrm>
          <a:prstGeom prst="rect">
            <a:avLst/>
          </a:pr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6" name="Shape 2216"/>
        <p:cNvGrpSpPr/>
        <p:nvPr/>
      </p:nvGrpSpPr>
      <p:grpSpPr>
        <a:xfrm>
          <a:off x="0" y="0"/>
          <a:ext cx="0" cy="0"/>
          <a:chOff x="0" y="0"/>
          <a:chExt cx="0" cy="0"/>
        </a:xfrm>
      </p:grpSpPr>
      <p:sp>
        <p:nvSpPr>
          <p:cNvPr id="2217" name="Google Shape;2217;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218" name="Google Shape;2218;p70"/>
          <p:cNvSpPr txBox="1"/>
          <p:nvPr>
            <p:ph idx="1" type="body"/>
          </p:nvPr>
        </p:nvSpPr>
        <p:spPr>
          <a:xfrm>
            <a:off x="345125" y="1152475"/>
            <a:ext cx="7948200" cy="1291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Without pipelining</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Decode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Execute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second instruction</a:t>
            </a:r>
            <a:endParaRPr>
              <a:solidFill>
                <a:srgbClr val="000000"/>
              </a:solidFill>
            </a:endParaRPr>
          </a:p>
        </p:txBody>
      </p:sp>
      <p:sp>
        <p:nvSpPr>
          <p:cNvPr id="2219" name="Google Shape;2219;p70"/>
          <p:cNvSpPr/>
          <p:nvPr/>
        </p:nvSpPr>
        <p:spPr>
          <a:xfrm>
            <a:off x="17335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70"/>
          <p:cNvSpPr txBox="1"/>
          <p:nvPr/>
        </p:nvSpPr>
        <p:spPr>
          <a:xfrm>
            <a:off x="2209800"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Fetch</a:t>
            </a:r>
            <a:endParaRPr/>
          </a:p>
        </p:txBody>
      </p:sp>
      <p:sp>
        <p:nvSpPr>
          <p:cNvPr id="2221" name="Google Shape;2221;p70"/>
          <p:cNvSpPr txBox="1"/>
          <p:nvPr/>
        </p:nvSpPr>
        <p:spPr>
          <a:xfrm>
            <a:off x="3800475"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Decode</a:t>
            </a:r>
            <a:endParaRPr/>
          </a:p>
        </p:txBody>
      </p:sp>
      <p:sp>
        <p:nvSpPr>
          <p:cNvPr id="2222" name="Google Shape;2222;p70"/>
          <p:cNvSpPr txBox="1"/>
          <p:nvPr/>
        </p:nvSpPr>
        <p:spPr>
          <a:xfrm>
            <a:off x="5476875"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p:txBody>
      </p:sp>
      <p:sp>
        <p:nvSpPr>
          <p:cNvPr id="2223" name="Google Shape;2223;p70"/>
          <p:cNvSpPr/>
          <p:nvPr/>
        </p:nvSpPr>
        <p:spPr>
          <a:xfrm>
            <a:off x="34099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70"/>
          <p:cNvSpPr/>
          <p:nvPr/>
        </p:nvSpPr>
        <p:spPr>
          <a:xfrm>
            <a:off x="50863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70"/>
          <p:cNvSpPr/>
          <p:nvPr/>
        </p:nvSpPr>
        <p:spPr>
          <a:xfrm>
            <a:off x="1733550" y="3672850"/>
            <a:ext cx="1638300" cy="3048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9" name="Shape 2229"/>
        <p:cNvGrpSpPr/>
        <p:nvPr/>
      </p:nvGrpSpPr>
      <p:grpSpPr>
        <a:xfrm>
          <a:off x="0" y="0"/>
          <a:ext cx="0" cy="0"/>
          <a:chOff x="0" y="0"/>
          <a:chExt cx="0" cy="0"/>
        </a:xfrm>
      </p:grpSpPr>
      <p:sp>
        <p:nvSpPr>
          <p:cNvPr id="2230" name="Google Shape;2230;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231" name="Google Shape;2231;p71"/>
          <p:cNvSpPr txBox="1"/>
          <p:nvPr>
            <p:ph idx="1" type="body"/>
          </p:nvPr>
        </p:nvSpPr>
        <p:spPr>
          <a:xfrm>
            <a:off x="345125" y="1152475"/>
            <a:ext cx="7948200" cy="1291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Without pipelining</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Decode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Execute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second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etc.</a:t>
            </a:r>
            <a:endParaRPr>
              <a:solidFill>
                <a:srgbClr val="000000"/>
              </a:solidFill>
            </a:endParaRPr>
          </a:p>
        </p:txBody>
      </p:sp>
      <p:sp>
        <p:nvSpPr>
          <p:cNvPr id="2232" name="Google Shape;2232;p71"/>
          <p:cNvSpPr/>
          <p:nvPr/>
        </p:nvSpPr>
        <p:spPr>
          <a:xfrm>
            <a:off x="17335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71"/>
          <p:cNvSpPr txBox="1"/>
          <p:nvPr/>
        </p:nvSpPr>
        <p:spPr>
          <a:xfrm>
            <a:off x="2209800"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Fetch</a:t>
            </a:r>
            <a:endParaRPr/>
          </a:p>
        </p:txBody>
      </p:sp>
      <p:sp>
        <p:nvSpPr>
          <p:cNvPr id="2234" name="Google Shape;2234;p71"/>
          <p:cNvSpPr txBox="1"/>
          <p:nvPr/>
        </p:nvSpPr>
        <p:spPr>
          <a:xfrm>
            <a:off x="3800475"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Decode</a:t>
            </a:r>
            <a:endParaRPr/>
          </a:p>
        </p:txBody>
      </p:sp>
      <p:sp>
        <p:nvSpPr>
          <p:cNvPr id="2235" name="Google Shape;2235;p71"/>
          <p:cNvSpPr txBox="1"/>
          <p:nvPr/>
        </p:nvSpPr>
        <p:spPr>
          <a:xfrm>
            <a:off x="5476875"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p:txBody>
      </p:sp>
      <p:sp>
        <p:nvSpPr>
          <p:cNvPr id="2236" name="Google Shape;2236;p71"/>
          <p:cNvSpPr/>
          <p:nvPr/>
        </p:nvSpPr>
        <p:spPr>
          <a:xfrm>
            <a:off x="34099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71"/>
          <p:cNvSpPr/>
          <p:nvPr/>
        </p:nvSpPr>
        <p:spPr>
          <a:xfrm>
            <a:off x="50863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71"/>
          <p:cNvSpPr/>
          <p:nvPr/>
        </p:nvSpPr>
        <p:spPr>
          <a:xfrm>
            <a:off x="1733550" y="36728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71"/>
          <p:cNvSpPr/>
          <p:nvPr/>
        </p:nvSpPr>
        <p:spPr>
          <a:xfrm>
            <a:off x="3409950" y="3672850"/>
            <a:ext cx="1638300" cy="3048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3" name="Shape 2243"/>
        <p:cNvGrpSpPr/>
        <p:nvPr/>
      </p:nvGrpSpPr>
      <p:grpSpPr>
        <a:xfrm>
          <a:off x="0" y="0"/>
          <a:ext cx="0" cy="0"/>
          <a:chOff x="0" y="0"/>
          <a:chExt cx="0" cy="0"/>
        </a:xfrm>
      </p:grpSpPr>
      <p:sp>
        <p:nvSpPr>
          <p:cNvPr id="2244" name="Google Shape;2244;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245" name="Google Shape;2245;p72"/>
          <p:cNvSpPr txBox="1"/>
          <p:nvPr>
            <p:ph idx="1" type="body"/>
          </p:nvPr>
        </p:nvSpPr>
        <p:spPr>
          <a:xfrm>
            <a:off x="345125" y="1152475"/>
            <a:ext cx="7948200" cy="1291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Without pipelining</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Decode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Execute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second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etc.</a:t>
            </a:r>
            <a:endParaRPr>
              <a:solidFill>
                <a:srgbClr val="000000"/>
              </a:solidFill>
            </a:endParaRPr>
          </a:p>
        </p:txBody>
      </p:sp>
      <p:sp>
        <p:nvSpPr>
          <p:cNvPr id="2246" name="Google Shape;2246;p72"/>
          <p:cNvSpPr/>
          <p:nvPr/>
        </p:nvSpPr>
        <p:spPr>
          <a:xfrm>
            <a:off x="17335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72"/>
          <p:cNvSpPr txBox="1"/>
          <p:nvPr/>
        </p:nvSpPr>
        <p:spPr>
          <a:xfrm>
            <a:off x="2209800"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Fetch</a:t>
            </a:r>
            <a:endParaRPr/>
          </a:p>
        </p:txBody>
      </p:sp>
      <p:sp>
        <p:nvSpPr>
          <p:cNvPr id="2248" name="Google Shape;2248;p72"/>
          <p:cNvSpPr txBox="1"/>
          <p:nvPr/>
        </p:nvSpPr>
        <p:spPr>
          <a:xfrm>
            <a:off x="3800475"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Decode</a:t>
            </a:r>
            <a:endParaRPr/>
          </a:p>
        </p:txBody>
      </p:sp>
      <p:sp>
        <p:nvSpPr>
          <p:cNvPr id="2249" name="Google Shape;2249;p72"/>
          <p:cNvSpPr txBox="1"/>
          <p:nvPr/>
        </p:nvSpPr>
        <p:spPr>
          <a:xfrm>
            <a:off x="5476875"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p:txBody>
      </p:sp>
      <p:sp>
        <p:nvSpPr>
          <p:cNvPr id="2250" name="Google Shape;2250;p72"/>
          <p:cNvSpPr/>
          <p:nvPr/>
        </p:nvSpPr>
        <p:spPr>
          <a:xfrm>
            <a:off x="34099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72"/>
          <p:cNvSpPr/>
          <p:nvPr/>
        </p:nvSpPr>
        <p:spPr>
          <a:xfrm>
            <a:off x="50863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72"/>
          <p:cNvSpPr/>
          <p:nvPr/>
        </p:nvSpPr>
        <p:spPr>
          <a:xfrm>
            <a:off x="1733550" y="36728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72"/>
          <p:cNvSpPr/>
          <p:nvPr/>
        </p:nvSpPr>
        <p:spPr>
          <a:xfrm>
            <a:off x="3409950" y="36728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72"/>
          <p:cNvSpPr/>
          <p:nvPr/>
        </p:nvSpPr>
        <p:spPr>
          <a:xfrm>
            <a:off x="5086350" y="3672850"/>
            <a:ext cx="1638300" cy="3048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45125" y="1152475"/>
            <a:ext cx="7948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Decode</a:t>
            </a:r>
            <a:r>
              <a:rPr lang="en">
                <a:solidFill>
                  <a:srgbClr val="000000"/>
                </a:solidFill>
              </a:rPr>
              <a:t>:</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Control unit</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Activate the circuit (e.g. in the ALU) to perform the requested operation</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De-activate all other circuitry</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Activate the registers to be used for input operands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Activate the registers to be used for the result of the operation</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De-activate all other registers</a:t>
            </a:r>
            <a:endParaRPr>
              <a:solidFill>
                <a:srgbClr val="000000"/>
              </a:solidFill>
            </a:endParaRPr>
          </a:p>
        </p:txBody>
      </p:sp>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B5394"/>
                </a:solidFill>
              </a:rPr>
              <a:t>The Instruction Cycle</a:t>
            </a:r>
            <a:endParaRPr sz="3400">
              <a:solidFill>
                <a:srgbClr val="0B5394"/>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8" name="Shape 2258"/>
        <p:cNvGrpSpPr/>
        <p:nvPr/>
      </p:nvGrpSpPr>
      <p:grpSpPr>
        <a:xfrm>
          <a:off x="0" y="0"/>
          <a:ext cx="0" cy="0"/>
          <a:chOff x="0" y="0"/>
          <a:chExt cx="0" cy="0"/>
        </a:xfrm>
      </p:grpSpPr>
      <p:sp>
        <p:nvSpPr>
          <p:cNvPr id="2259" name="Google Shape;2259;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260" name="Google Shape;2260;p73"/>
          <p:cNvSpPr txBox="1"/>
          <p:nvPr>
            <p:ph idx="1" type="body"/>
          </p:nvPr>
        </p:nvSpPr>
        <p:spPr>
          <a:xfrm>
            <a:off x="345125" y="1152475"/>
            <a:ext cx="7948200" cy="1291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Without pipelining</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Decode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Execute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second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etc.</a:t>
            </a:r>
            <a:endParaRPr>
              <a:solidFill>
                <a:srgbClr val="000000"/>
              </a:solidFill>
            </a:endParaRPr>
          </a:p>
        </p:txBody>
      </p:sp>
      <p:sp>
        <p:nvSpPr>
          <p:cNvPr id="2261" name="Google Shape;2261;p73"/>
          <p:cNvSpPr/>
          <p:nvPr/>
        </p:nvSpPr>
        <p:spPr>
          <a:xfrm>
            <a:off x="17335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73"/>
          <p:cNvSpPr txBox="1"/>
          <p:nvPr/>
        </p:nvSpPr>
        <p:spPr>
          <a:xfrm>
            <a:off x="2209800"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Fetch</a:t>
            </a:r>
            <a:endParaRPr/>
          </a:p>
        </p:txBody>
      </p:sp>
      <p:sp>
        <p:nvSpPr>
          <p:cNvPr id="2263" name="Google Shape;2263;p73"/>
          <p:cNvSpPr txBox="1"/>
          <p:nvPr/>
        </p:nvSpPr>
        <p:spPr>
          <a:xfrm>
            <a:off x="3800475"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Decode</a:t>
            </a:r>
            <a:endParaRPr/>
          </a:p>
        </p:txBody>
      </p:sp>
      <p:sp>
        <p:nvSpPr>
          <p:cNvPr id="2264" name="Google Shape;2264;p73"/>
          <p:cNvSpPr txBox="1"/>
          <p:nvPr/>
        </p:nvSpPr>
        <p:spPr>
          <a:xfrm>
            <a:off x="5476875"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p:txBody>
      </p:sp>
      <p:sp>
        <p:nvSpPr>
          <p:cNvPr id="2265" name="Google Shape;2265;p73"/>
          <p:cNvSpPr/>
          <p:nvPr/>
        </p:nvSpPr>
        <p:spPr>
          <a:xfrm>
            <a:off x="34099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3"/>
          <p:cNvSpPr/>
          <p:nvPr/>
        </p:nvSpPr>
        <p:spPr>
          <a:xfrm>
            <a:off x="50863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3"/>
          <p:cNvSpPr/>
          <p:nvPr/>
        </p:nvSpPr>
        <p:spPr>
          <a:xfrm>
            <a:off x="1733550" y="36728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3"/>
          <p:cNvSpPr/>
          <p:nvPr/>
        </p:nvSpPr>
        <p:spPr>
          <a:xfrm>
            <a:off x="3409950" y="36728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3"/>
          <p:cNvSpPr/>
          <p:nvPr/>
        </p:nvSpPr>
        <p:spPr>
          <a:xfrm>
            <a:off x="5086350" y="36728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3"/>
          <p:cNvSpPr/>
          <p:nvPr/>
        </p:nvSpPr>
        <p:spPr>
          <a:xfrm>
            <a:off x="1733550" y="4053850"/>
            <a:ext cx="1638300" cy="304800"/>
          </a:xfrm>
          <a:prstGeom prst="rect">
            <a:avLst/>
          </a:prstGeom>
          <a:solidFill>
            <a:srgbClr val="66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4" name="Shape 2274"/>
        <p:cNvGrpSpPr/>
        <p:nvPr/>
      </p:nvGrpSpPr>
      <p:grpSpPr>
        <a:xfrm>
          <a:off x="0" y="0"/>
          <a:ext cx="0" cy="0"/>
          <a:chOff x="0" y="0"/>
          <a:chExt cx="0" cy="0"/>
        </a:xfrm>
      </p:grpSpPr>
      <p:sp>
        <p:nvSpPr>
          <p:cNvPr id="2275" name="Google Shape;2275;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276" name="Google Shape;2276;p74"/>
          <p:cNvSpPr txBox="1"/>
          <p:nvPr>
            <p:ph idx="1" type="body"/>
          </p:nvPr>
        </p:nvSpPr>
        <p:spPr>
          <a:xfrm>
            <a:off x="345125" y="1152475"/>
            <a:ext cx="7948200" cy="1291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Without pipelining</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Decode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Execute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second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etc.</a:t>
            </a:r>
            <a:endParaRPr>
              <a:solidFill>
                <a:srgbClr val="000000"/>
              </a:solidFill>
            </a:endParaRPr>
          </a:p>
        </p:txBody>
      </p:sp>
      <p:sp>
        <p:nvSpPr>
          <p:cNvPr id="2277" name="Google Shape;2277;p74"/>
          <p:cNvSpPr/>
          <p:nvPr/>
        </p:nvSpPr>
        <p:spPr>
          <a:xfrm>
            <a:off x="17335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74"/>
          <p:cNvSpPr txBox="1"/>
          <p:nvPr/>
        </p:nvSpPr>
        <p:spPr>
          <a:xfrm>
            <a:off x="2209800"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Fetch</a:t>
            </a:r>
            <a:endParaRPr/>
          </a:p>
        </p:txBody>
      </p:sp>
      <p:sp>
        <p:nvSpPr>
          <p:cNvPr id="2279" name="Google Shape;2279;p74"/>
          <p:cNvSpPr txBox="1"/>
          <p:nvPr/>
        </p:nvSpPr>
        <p:spPr>
          <a:xfrm>
            <a:off x="3800475"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Decode</a:t>
            </a:r>
            <a:endParaRPr/>
          </a:p>
        </p:txBody>
      </p:sp>
      <p:sp>
        <p:nvSpPr>
          <p:cNvPr id="2280" name="Google Shape;2280;p74"/>
          <p:cNvSpPr txBox="1"/>
          <p:nvPr/>
        </p:nvSpPr>
        <p:spPr>
          <a:xfrm>
            <a:off x="5476875"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p:txBody>
      </p:sp>
      <p:sp>
        <p:nvSpPr>
          <p:cNvPr id="2281" name="Google Shape;2281;p74"/>
          <p:cNvSpPr/>
          <p:nvPr/>
        </p:nvSpPr>
        <p:spPr>
          <a:xfrm>
            <a:off x="34099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74"/>
          <p:cNvSpPr/>
          <p:nvPr/>
        </p:nvSpPr>
        <p:spPr>
          <a:xfrm>
            <a:off x="50863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74"/>
          <p:cNvSpPr/>
          <p:nvPr/>
        </p:nvSpPr>
        <p:spPr>
          <a:xfrm>
            <a:off x="1733550" y="36728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74"/>
          <p:cNvSpPr/>
          <p:nvPr/>
        </p:nvSpPr>
        <p:spPr>
          <a:xfrm>
            <a:off x="3409950" y="36728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74"/>
          <p:cNvSpPr/>
          <p:nvPr/>
        </p:nvSpPr>
        <p:spPr>
          <a:xfrm>
            <a:off x="5086350" y="36728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74"/>
          <p:cNvSpPr/>
          <p:nvPr/>
        </p:nvSpPr>
        <p:spPr>
          <a:xfrm>
            <a:off x="1733550" y="4053850"/>
            <a:ext cx="1638300" cy="304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74"/>
          <p:cNvSpPr/>
          <p:nvPr/>
        </p:nvSpPr>
        <p:spPr>
          <a:xfrm>
            <a:off x="3409950" y="4053850"/>
            <a:ext cx="1638300" cy="304800"/>
          </a:xfrm>
          <a:prstGeom prst="rect">
            <a:avLst/>
          </a:prstGeom>
          <a:solidFill>
            <a:srgbClr val="66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1" name="Shape 2291"/>
        <p:cNvGrpSpPr/>
        <p:nvPr/>
      </p:nvGrpSpPr>
      <p:grpSpPr>
        <a:xfrm>
          <a:off x="0" y="0"/>
          <a:ext cx="0" cy="0"/>
          <a:chOff x="0" y="0"/>
          <a:chExt cx="0" cy="0"/>
        </a:xfrm>
      </p:grpSpPr>
      <p:sp>
        <p:nvSpPr>
          <p:cNvPr id="2292" name="Google Shape;2292;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293" name="Google Shape;2293;p75"/>
          <p:cNvSpPr txBox="1"/>
          <p:nvPr>
            <p:ph idx="1" type="body"/>
          </p:nvPr>
        </p:nvSpPr>
        <p:spPr>
          <a:xfrm>
            <a:off x="345125" y="1152475"/>
            <a:ext cx="7948200" cy="1291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Without pipelining</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Decode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Execute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second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etc.</a:t>
            </a:r>
            <a:endParaRPr>
              <a:solidFill>
                <a:srgbClr val="000000"/>
              </a:solidFill>
            </a:endParaRPr>
          </a:p>
        </p:txBody>
      </p:sp>
      <p:sp>
        <p:nvSpPr>
          <p:cNvPr id="2294" name="Google Shape;2294;p75"/>
          <p:cNvSpPr/>
          <p:nvPr/>
        </p:nvSpPr>
        <p:spPr>
          <a:xfrm>
            <a:off x="17335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75"/>
          <p:cNvSpPr txBox="1"/>
          <p:nvPr/>
        </p:nvSpPr>
        <p:spPr>
          <a:xfrm>
            <a:off x="2209800"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Fetch</a:t>
            </a:r>
            <a:endParaRPr/>
          </a:p>
        </p:txBody>
      </p:sp>
      <p:sp>
        <p:nvSpPr>
          <p:cNvPr id="2296" name="Google Shape;2296;p75"/>
          <p:cNvSpPr txBox="1"/>
          <p:nvPr/>
        </p:nvSpPr>
        <p:spPr>
          <a:xfrm>
            <a:off x="3800475"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Decode</a:t>
            </a:r>
            <a:endParaRPr/>
          </a:p>
        </p:txBody>
      </p:sp>
      <p:sp>
        <p:nvSpPr>
          <p:cNvPr id="2297" name="Google Shape;2297;p75"/>
          <p:cNvSpPr txBox="1"/>
          <p:nvPr/>
        </p:nvSpPr>
        <p:spPr>
          <a:xfrm>
            <a:off x="5476875" y="29394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p:txBody>
      </p:sp>
      <p:sp>
        <p:nvSpPr>
          <p:cNvPr id="2298" name="Google Shape;2298;p75"/>
          <p:cNvSpPr/>
          <p:nvPr/>
        </p:nvSpPr>
        <p:spPr>
          <a:xfrm>
            <a:off x="34099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75"/>
          <p:cNvSpPr/>
          <p:nvPr/>
        </p:nvSpPr>
        <p:spPr>
          <a:xfrm>
            <a:off x="5086350" y="32918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75"/>
          <p:cNvSpPr/>
          <p:nvPr/>
        </p:nvSpPr>
        <p:spPr>
          <a:xfrm>
            <a:off x="1733550" y="36728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75"/>
          <p:cNvSpPr/>
          <p:nvPr/>
        </p:nvSpPr>
        <p:spPr>
          <a:xfrm>
            <a:off x="3409950" y="36728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75"/>
          <p:cNvSpPr/>
          <p:nvPr/>
        </p:nvSpPr>
        <p:spPr>
          <a:xfrm>
            <a:off x="5086350" y="36728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75"/>
          <p:cNvSpPr/>
          <p:nvPr/>
        </p:nvSpPr>
        <p:spPr>
          <a:xfrm>
            <a:off x="3409950" y="4053850"/>
            <a:ext cx="1638300" cy="304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75"/>
          <p:cNvSpPr/>
          <p:nvPr/>
        </p:nvSpPr>
        <p:spPr>
          <a:xfrm>
            <a:off x="5086350" y="4053850"/>
            <a:ext cx="1638300" cy="304800"/>
          </a:xfrm>
          <a:prstGeom prst="rect">
            <a:avLst/>
          </a:prstGeom>
          <a:solidFill>
            <a:srgbClr val="66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75"/>
          <p:cNvSpPr/>
          <p:nvPr/>
        </p:nvSpPr>
        <p:spPr>
          <a:xfrm>
            <a:off x="1733550" y="4053850"/>
            <a:ext cx="1638300" cy="304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9" name="Shape 2309"/>
        <p:cNvGrpSpPr/>
        <p:nvPr/>
      </p:nvGrpSpPr>
      <p:grpSpPr>
        <a:xfrm>
          <a:off x="0" y="0"/>
          <a:ext cx="0" cy="0"/>
          <a:chOff x="0" y="0"/>
          <a:chExt cx="0" cy="0"/>
        </a:xfrm>
      </p:grpSpPr>
      <p:sp>
        <p:nvSpPr>
          <p:cNvPr id="2310" name="Google Shape;2310;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311" name="Google Shape;2311;p76"/>
          <p:cNvSpPr txBox="1"/>
          <p:nvPr>
            <p:ph idx="1" type="body"/>
          </p:nvPr>
        </p:nvSpPr>
        <p:spPr>
          <a:xfrm>
            <a:off x="345125" y="1152475"/>
            <a:ext cx="7948200" cy="1291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Pipelining in action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first instruction</a:t>
            </a:r>
            <a:endParaRPr>
              <a:solidFill>
                <a:srgbClr val="000000"/>
              </a:solidFill>
            </a:endParaRPr>
          </a:p>
        </p:txBody>
      </p:sp>
      <p:sp>
        <p:nvSpPr>
          <p:cNvPr id="2312" name="Google Shape;2312;p76"/>
          <p:cNvSpPr/>
          <p:nvPr/>
        </p:nvSpPr>
        <p:spPr>
          <a:xfrm>
            <a:off x="1733550" y="2834650"/>
            <a:ext cx="1638300" cy="304800"/>
          </a:xfrm>
          <a:prstGeom prst="rect">
            <a:avLst/>
          </a:pr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76"/>
          <p:cNvSpPr txBox="1"/>
          <p:nvPr/>
        </p:nvSpPr>
        <p:spPr>
          <a:xfrm>
            <a:off x="2209800"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Fetch</a:t>
            </a:r>
            <a:endParaRPr/>
          </a:p>
        </p:txBody>
      </p:sp>
      <p:sp>
        <p:nvSpPr>
          <p:cNvPr id="2314" name="Google Shape;2314;p76"/>
          <p:cNvSpPr txBox="1"/>
          <p:nvPr/>
        </p:nvSpPr>
        <p:spPr>
          <a:xfrm>
            <a:off x="3800475"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Decode</a:t>
            </a:r>
            <a:endParaRPr/>
          </a:p>
        </p:txBody>
      </p:sp>
      <p:sp>
        <p:nvSpPr>
          <p:cNvPr id="2315" name="Google Shape;2315;p76"/>
          <p:cNvSpPr txBox="1"/>
          <p:nvPr/>
        </p:nvSpPr>
        <p:spPr>
          <a:xfrm>
            <a:off x="5476875"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9" name="Shape 2319"/>
        <p:cNvGrpSpPr/>
        <p:nvPr/>
      </p:nvGrpSpPr>
      <p:grpSpPr>
        <a:xfrm>
          <a:off x="0" y="0"/>
          <a:ext cx="0" cy="0"/>
          <a:chOff x="0" y="0"/>
          <a:chExt cx="0" cy="0"/>
        </a:xfrm>
      </p:grpSpPr>
      <p:sp>
        <p:nvSpPr>
          <p:cNvPr id="2320" name="Google Shape;2320;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321" name="Google Shape;2321;p77"/>
          <p:cNvSpPr txBox="1"/>
          <p:nvPr>
            <p:ph idx="1" type="body"/>
          </p:nvPr>
        </p:nvSpPr>
        <p:spPr>
          <a:xfrm>
            <a:off x="345125" y="1152475"/>
            <a:ext cx="7948200" cy="1291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Pipelining in action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Decode the first instruction, and fetch the second</a:t>
            </a:r>
            <a:endParaRPr>
              <a:solidFill>
                <a:srgbClr val="000000"/>
              </a:solidFill>
            </a:endParaRPr>
          </a:p>
        </p:txBody>
      </p:sp>
      <p:sp>
        <p:nvSpPr>
          <p:cNvPr id="2322" name="Google Shape;2322;p77"/>
          <p:cNvSpPr/>
          <p:nvPr/>
        </p:nvSpPr>
        <p:spPr>
          <a:xfrm>
            <a:off x="1733550" y="28346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77"/>
          <p:cNvSpPr/>
          <p:nvPr/>
        </p:nvSpPr>
        <p:spPr>
          <a:xfrm>
            <a:off x="3409950" y="2834650"/>
            <a:ext cx="1638300" cy="304800"/>
          </a:xfrm>
          <a:prstGeom prst="rect">
            <a:avLst/>
          </a:pr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77"/>
          <p:cNvSpPr txBox="1"/>
          <p:nvPr/>
        </p:nvSpPr>
        <p:spPr>
          <a:xfrm>
            <a:off x="2209800"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Fetch</a:t>
            </a:r>
            <a:endParaRPr/>
          </a:p>
        </p:txBody>
      </p:sp>
      <p:sp>
        <p:nvSpPr>
          <p:cNvPr id="2325" name="Google Shape;2325;p77"/>
          <p:cNvSpPr txBox="1"/>
          <p:nvPr/>
        </p:nvSpPr>
        <p:spPr>
          <a:xfrm>
            <a:off x="3800475"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Decode</a:t>
            </a:r>
            <a:endParaRPr/>
          </a:p>
        </p:txBody>
      </p:sp>
      <p:sp>
        <p:nvSpPr>
          <p:cNvPr id="2326" name="Google Shape;2326;p77"/>
          <p:cNvSpPr txBox="1"/>
          <p:nvPr/>
        </p:nvSpPr>
        <p:spPr>
          <a:xfrm>
            <a:off x="5476875"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p:txBody>
      </p:sp>
      <p:sp>
        <p:nvSpPr>
          <p:cNvPr id="2327" name="Google Shape;2327;p77"/>
          <p:cNvSpPr/>
          <p:nvPr/>
        </p:nvSpPr>
        <p:spPr>
          <a:xfrm>
            <a:off x="1733550" y="3215650"/>
            <a:ext cx="1638300" cy="3048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1" name="Shape 2331"/>
        <p:cNvGrpSpPr/>
        <p:nvPr/>
      </p:nvGrpSpPr>
      <p:grpSpPr>
        <a:xfrm>
          <a:off x="0" y="0"/>
          <a:ext cx="0" cy="0"/>
          <a:chOff x="0" y="0"/>
          <a:chExt cx="0" cy="0"/>
        </a:xfrm>
      </p:grpSpPr>
      <p:sp>
        <p:nvSpPr>
          <p:cNvPr id="2332" name="Google Shape;2332;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333" name="Google Shape;2333;p78"/>
          <p:cNvSpPr txBox="1"/>
          <p:nvPr>
            <p:ph idx="1" type="body"/>
          </p:nvPr>
        </p:nvSpPr>
        <p:spPr>
          <a:xfrm>
            <a:off x="345125" y="1152475"/>
            <a:ext cx="7948200" cy="1291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Pipelining in action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Decode the first instruction, and fetch the second</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Execute the first, decode the second, and fetch the third</a:t>
            </a:r>
            <a:endParaRPr>
              <a:solidFill>
                <a:srgbClr val="000000"/>
              </a:solidFill>
            </a:endParaRPr>
          </a:p>
        </p:txBody>
      </p:sp>
      <p:sp>
        <p:nvSpPr>
          <p:cNvPr id="2334" name="Google Shape;2334;p78"/>
          <p:cNvSpPr/>
          <p:nvPr/>
        </p:nvSpPr>
        <p:spPr>
          <a:xfrm>
            <a:off x="1733550" y="28346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78"/>
          <p:cNvSpPr/>
          <p:nvPr/>
        </p:nvSpPr>
        <p:spPr>
          <a:xfrm>
            <a:off x="3409950" y="28346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78"/>
          <p:cNvSpPr txBox="1"/>
          <p:nvPr/>
        </p:nvSpPr>
        <p:spPr>
          <a:xfrm>
            <a:off x="2209800"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Fetch</a:t>
            </a:r>
            <a:endParaRPr/>
          </a:p>
        </p:txBody>
      </p:sp>
      <p:sp>
        <p:nvSpPr>
          <p:cNvPr id="2337" name="Google Shape;2337;p78"/>
          <p:cNvSpPr txBox="1"/>
          <p:nvPr/>
        </p:nvSpPr>
        <p:spPr>
          <a:xfrm>
            <a:off x="3800475"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Decode</a:t>
            </a:r>
            <a:endParaRPr/>
          </a:p>
        </p:txBody>
      </p:sp>
      <p:sp>
        <p:nvSpPr>
          <p:cNvPr id="2338" name="Google Shape;2338;p78"/>
          <p:cNvSpPr txBox="1"/>
          <p:nvPr/>
        </p:nvSpPr>
        <p:spPr>
          <a:xfrm>
            <a:off x="5476875"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p:txBody>
      </p:sp>
      <p:sp>
        <p:nvSpPr>
          <p:cNvPr id="2339" name="Google Shape;2339;p78"/>
          <p:cNvSpPr/>
          <p:nvPr/>
        </p:nvSpPr>
        <p:spPr>
          <a:xfrm>
            <a:off x="1733550" y="32156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78"/>
          <p:cNvSpPr/>
          <p:nvPr/>
        </p:nvSpPr>
        <p:spPr>
          <a:xfrm>
            <a:off x="5086350" y="2834650"/>
            <a:ext cx="1638300" cy="304800"/>
          </a:xfrm>
          <a:prstGeom prst="rect">
            <a:avLst/>
          </a:pr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78"/>
          <p:cNvSpPr/>
          <p:nvPr/>
        </p:nvSpPr>
        <p:spPr>
          <a:xfrm>
            <a:off x="3409950" y="3215650"/>
            <a:ext cx="1638300" cy="3048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78"/>
          <p:cNvSpPr/>
          <p:nvPr/>
        </p:nvSpPr>
        <p:spPr>
          <a:xfrm>
            <a:off x="1733550" y="3596650"/>
            <a:ext cx="1638300" cy="304800"/>
          </a:xfrm>
          <a:prstGeom prst="rect">
            <a:avLst/>
          </a:prstGeom>
          <a:solidFill>
            <a:srgbClr val="66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6" name="Shape 2346"/>
        <p:cNvGrpSpPr/>
        <p:nvPr/>
      </p:nvGrpSpPr>
      <p:grpSpPr>
        <a:xfrm>
          <a:off x="0" y="0"/>
          <a:ext cx="0" cy="0"/>
          <a:chOff x="0" y="0"/>
          <a:chExt cx="0" cy="0"/>
        </a:xfrm>
      </p:grpSpPr>
      <p:sp>
        <p:nvSpPr>
          <p:cNvPr id="2347" name="Google Shape;2347;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348" name="Google Shape;2348;p79"/>
          <p:cNvSpPr txBox="1"/>
          <p:nvPr>
            <p:ph idx="1" type="body"/>
          </p:nvPr>
        </p:nvSpPr>
        <p:spPr>
          <a:xfrm>
            <a:off x="345125" y="1152475"/>
            <a:ext cx="7948200" cy="1291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Pipelining in action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Decode the first instruction, and fetch the second</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Execute the first, decode the second, and fetch the third</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etc.</a:t>
            </a:r>
            <a:endParaRPr>
              <a:solidFill>
                <a:srgbClr val="000000"/>
              </a:solidFill>
            </a:endParaRPr>
          </a:p>
        </p:txBody>
      </p:sp>
      <p:sp>
        <p:nvSpPr>
          <p:cNvPr id="2349" name="Google Shape;2349;p79"/>
          <p:cNvSpPr/>
          <p:nvPr/>
        </p:nvSpPr>
        <p:spPr>
          <a:xfrm>
            <a:off x="1733550" y="28346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79"/>
          <p:cNvSpPr/>
          <p:nvPr/>
        </p:nvSpPr>
        <p:spPr>
          <a:xfrm>
            <a:off x="3409950" y="28346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79"/>
          <p:cNvSpPr txBox="1"/>
          <p:nvPr/>
        </p:nvSpPr>
        <p:spPr>
          <a:xfrm>
            <a:off x="2209800"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Fetch</a:t>
            </a:r>
            <a:endParaRPr/>
          </a:p>
        </p:txBody>
      </p:sp>
      <p:sp>
        <p:nvSpPr>
          <p:cNvPr id="2352" name="Google Shape;2352;p79"/>
          <p:cNvSpPr txBox="1"/>
          <p:nvPr/>
        </p:nvSpPr>
        <p:spPr>
          <a:xfrm>
            <a:off x="3800475"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Decode</a:t>
            </a:r>
            <a:endParaRPr/>
          </a:p>
        </p:txBody>
      </p:sp>
      <p:sp>
        <p:nvSpPr>
          <p:cNvPr id="2353" name="Google Shape;2353;p79"/>
          <p:cNvSpPr txBox="1"/>
          <p:nvPr/>
        </p:nvSpPr>
        <p:spPr>
          <a:xfrm>
            <a:off x="5476875"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p:txBody>
      </p:sp>
      <p:sp>
        <p:nvSpPr>
          <p:cNvPr id="2354" name="Google Shape;2354;p79"/>
          <p:cNvSpPr/>
          <p:nvPr/>
        </p:nvSpPr>
        <p:spPr>
          <a:xfrm>
            <a:off x="1733550" y="32156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79"/>
          <p:cNvSpPr/>
          <p:nvPr/>
        </p:nvSpPr>
        <p:spPr>
          <a:xfrm>
            <a:off x="5086350" y="28346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79"/>
          <p:cNvSpPr/>
          <p:nvPr/>
        </p:nvSpPr>
        <p:spPr>
          <a:xfrm>
            <a:off x="3409950" y="32156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79"/>
          <p:cNvSpPr/>
          <p:nvPr/>
        </p:nvSpPr>
        <p:spPr>
          <a:xfrm>
            <a:off x="1733550" y="3596650"/>
            <a:ext cx="1638300" cy="304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79"/>
          <p:cNvSpPr/>
          <p:nvPr/>
        </p:nvSpPr>
        <p:spPr>
          <a:xfrm>
            <a:off x="5086350" y="3215650"/>
            <a:ext cx="1638300" cy="3048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79"/>
          <p:cNvSpPr/>
          <p:nvPr/>
        </p:nvSpPr>
        <p:spPr>
          <a:xfrm>
            <a:off x="1733550" y="3977650"/>
            <a:ext cx="1638300" cy="304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79"/>
          <p:cNvSpPr/>
          <p:nvPr/>
        </p:nvSpPr>
        <p:spPr>
          <a:xfrm>
            <a:off x="3409950" y="3596650"/>
            <a:ext cx="1638300" cy="304800"/>
          </a:xfrm>
          <a:prstGeom prst="rect">
            <a:avLst/>
          </a:prstGeom>
          <a:solidFill>
            <a:srgbClr val="66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4" name="Shape 2364"/>
        <p:cNvGrpSpPr/>
        <p:nvPr/>
      </p:nvGrpSpPr>
      <p:grpSpPr>
        <a:xfrm>
          <a:off x="0" y="0"/>
          <a:ext cx="0" cy="0"/>
          <a:chOff x="0" y="0"/>
          <a:chExt cx="0" cy="0"/>
        </a:xfrm>
      </p:grpSpPr>
      <p:sp>
        <p:nvSpPr>
          <p:cNvPr id="2365" name="Google Shape;2365;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366" name="Google Shape;2366;p80"/>
          <p:cNvSpPr txBox="1"/>
          <p:nvPr>
            <p:ph idx="1" type="body"/>
          </p:nvPr>
        </p:nvSpPr>
        <p:spPr>
          <a:xfrm>
            <a:off x="345125" y="1152475"/>
            <a:ext cx="7948200" cy="1291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Pipelining in action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Decode the first instruction, and fetch the second</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Execute the first, decode the second, and fetch the third</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etc.</a:t>
            </a:r>
            <a:endParaRPr>
              <a:solidFill>
                <a:srgbClr val="000000"/>
              </a:solidFill>
            </a:endParaRPr>
          </a:p>
        </p:txBody>
      </p:sp>
      <p:sp>
        <p:nvSpPr>
          <p:cNvPr id="2367" name="Google Shape;2367;p80"/>
          <p:cNvSpPr/>
          <p:nvPr/>
        </p:nvSpPr>
        <p:spPr>
          <a:xfrm>
            <a:off x="1733550" y="28346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80"/>
          <p:cNvSpPr/>
          <p:nvPr/>
        </p:nvSpPr>
        <p:spPr>
          <a:xfrm>
            <a:off x="3409950" y="28346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80"/>
          <p:cNvSpPr txBox="1"/>
          <p:nvPr/>
        </p:nvSpPr>
        <p:spPr>
          <a:xfrm>
            <a:off x="2209800"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Fetch</a:t>
            </a:r>
            <a:endParaRPr/>
          </a:p>
        </p:txBody>
      </p:sp>
      <p:sp>
        <p:nvSpPr>
          <p:cNvPr id="2370" name="Google Shape;2370;p80"/>
          <p:cNvSpPr txBox="1"/>
          <p:nvPr/>
        </p:nvSpPr>
        <p:spPr>
          <a:xfrm>
            <a:off x="3800475"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Decode</a:t>
            </a:r>
            <a:endParaRPr/>
          </a:p>
        </p:txBody>
      </p:sp>
      <p:sp>
        <p:nvSpPr>
          <p:cNvPr id="2371" name="Google Shape;2371;p80"/>
          <p:cNvSpPr txBox="1"/>
          <p:nvPr/>
        </p:nvSpPr>
        <p:spPr>
          <a:xfrm>
            <a:off x="5476875"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p:txBody>
      </p:sp>
      <p:sp>
        <p:nvSpPr>
          <p:cNvPr id="2372" name="Google Shape;2372;p80"/>
          <p:cNvSpPr/>
          <p:nvPr/>
        </p:nvSpPr>
        <p:spPr>
          <a:xfrm>
            <a:off x="1733550" y="32156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80"/>
          <p:cNvSpPr/>
          <p:nvPr/>
        </p:nvSpPr>
        <p:spPr>
          <a:xfrm>
            <a:off x="5086350" y="28346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80"/>
          <p:cNvSpPr/>
          <p:nvPr/>
        </p:nvSpPr>
        <p:spPr>
          <a:xfrm>
            <a:off x="3409950" y="32156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80"/>
          <p:cNvSpPr/>
          <p:nvPr/>
        </p:nvSpPr>
        <p:spPr>
          <a:xfrm>
            <a:off x="1733550" y="3596650"/>
            <a:ext cx="1638300" cy="304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80"/>
          <p:cNvSpPr/>
          <p:nvPr/>
        </p:nvSpPr>
        <p:spPr>
          <a:xfrm>
            <a:off x="5086350" y="32156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80"/>
          <p:cNvSpPr/>
          <p:nvPr/>
        </p:nvSpPr>
        <p:spPr>
          <a:xfrm>
            <a:off x="1733550" y="3977650"/>
            <a:ext cx="1638300" cy="304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80"/>
          <p:cNvSpPr/>
          <p:nvPr/>
        </p:nvSpPr>
        <p:spPr>
          <a:xfrm>
            <a:off x="3409950" y="3596650"/>
            <a:ext cx="1638300" cy="304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80"/>
          <p:cNvSpPr/>
          <p:nvPr/>
        </p:nvSpPr>
        <p:spPr>
          <a:xfrm>
            <a:off x="3409950" y="3977650"/>
            <a:ext cx="1638300" cy="304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80"/>
          <p:cNvSpPr/>
          <p:nvPr/>
        </p:nvSpPr>
        <p:spPr>
          <a:xfrm>
            <a:off x="5086350" y="3596650"/>
            <a:ext cx="1638300" cy="304800"/>
          </a:xfrm>
          <a:prstGeom prst="rect">
            <a:avLst/>
          </a:prstGeom>
          <a:solidFill>
            <a:srgbClr val="66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80"/>
          <p:cNvSpPr/>
          <p:nvPr/>
        </p:nvSpPr>
        <p:spPr>
          <a:xfrm>
            <a:off x="1733550" y="4358650"/>
            <a:ext cx="1638300" cy="304800"/>
          </a:xfrm>
          <a:prstGeom prst="rect">
            <a:avLst/>
          </a:prstGeom>
          <a:solidFill>
            <a:srgbClr val="7F6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5" name="Shape 2385"/>
        <p:cNvGrpSpPr/>
        <p:nvPr/>
      </p:nvGrpSpPr>
      <p:grpSpPr>
        <a:xfrm>
          <a:off x="0" y="0"/>
          <a:ext cx="0" cy="0"/>
          <a:chOff x="0" y="0"/>
          <a:chExt cx="0" cy="0"/>
        </a:xfrm>
      </p:grpSpPr>
      <p:sp>
        <p:nvSpPr>
          <p:cNvPr id="2386" name="Google Shape;2386;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387" name="Google Shape;2387;p81"/>
          <p:cNvSpPr txBox="1"/>
          <p:nvPr>
            <p:ph idx="1" type="body"/>
          </p:nvPr>
        </p:nvSpPr>
        <p:spPr>
          <a:xfrm>
            <a:off x="345125" y="1152475"/>
            <a:ext cx="7948200" cy="1291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Pipelining in action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Decode the first instruction, and fetch the second</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Execute the first, decode the second, and fetch the third</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etc.</a:t>
            </a:r>
            <a:endParaRPr>
              <a:solidFill>
                <a:srgbClr val="000000"/>
              </a:solidFill>
            </a:endParaRPr>
          </a:p>
        </p:txBody>
      </p:sp>
      <p:sp>
        <p:nvSpPr>
          <p:cNvPr id="2388" name="Google Shape;2388;p81"/>
          <p:cNvSpPr/>
          <p:nvPr/>
        </p:nvSpPr>
        <p:spPr>
          <a:xfrm>
            <a:off x="1733550" y="28346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81"/>
          <p:cNvSpPr/>
          <p:nvPr/>
        </p:nvSpPr>
        <p:spPr>
          <a:xfrm>
            <a:off x="3409950" y="28346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81"/>
          <p:cNvSpPr txBox="1"/>
          <p:nvPr/>
        </p:nvSpPr>
        <p:spPr>
          <a:xfrm>
            <a:off x="2209800"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Fetch</a:t>
            </a:r>
            <a:endParaRPr/>
          </a:p>
        </p:txBody>
      </p:sp>
      <p:sp>
        <p:nvSpPr>
          <p:cNvPr id="2391" name="Google Shape;2391;p81"/>
          <p:cNvSpPr txBox="1"/>
          <p:nvPr/>
        </p:nvSpPr>
        <p:spPr>
          <a:xfrm>
            <a:off x="3800475"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Decode</a:t>
            </a:r>
            <a:endParaRPr/>
          </a:p>
        </p:txBody>
      </p:sp>
      <p:sp>
        <p:nvSpPr>
          <p:cNvPr id="2392" name="Google Shape;2392;p81"/>
          <p:cNvSpPr txBox="1"/>
          <p:nvPr/>
        </p:nvSpPr>
        <p:spPr>
          <a:xfrm>
            <a:off x="5476875"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p:txBody>
      </p:sp>
      <p:sp>
        <p:nvSpPr>
          <p:cNvPr id="2393" name="Google Shape;2393;p81"/>
          <p:cNvSpPr/>
          <p:nvPr/>
        </p:nvSpPr>
        <p:spPr>
          <a:xfrm>
            <a:off x="1733550" y="32156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81"/>
          <p:cNvSpPr/>
          <p:nvPr/>
        </p:nvSpPr>
        <p:spPr>
          <a:xfrm>
            <a:off x="5086350" y="28346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81"/>
          <p:cNvSpPr/>
          <p:nvPr/>
        </p:nvSpPr>
        <p:spPr>
          <a:xfrm>
            <a:off x="3409950" y="32156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81"/>
          <p:cNvSpPr/>
          <p:nvPr/>
        </p:nvSpPr>
        <p:spPr>
          <a:xfrm>
            <a:off x="1733550" y="3596650"/>
            <a:ext cx="1638300" cy="304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81"/>
          <p:cNvSpPr/>
          <p:nvPr/>
        </p:nvSpPr>
        <p:spPr>
          <a:xfrm>
            <a:off x="5086350" y="32156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81"/>
          <p:cNvSpPr/>
          <p:nvPr/>
        </p:nvSpPr>
        <p:spPr>
          <a:xfrm>
            <a:off x="1733550" y="3977650"/>
            <a:ext cx="1638300" cy="304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81"/>
          <p:cNvSpPr/>
          <p:nvPr/>
        </p:nvSpPr>
        <p:spPr>
          <a:xfrm>
            <a:off x="3409950" y="3596650"/>
            <a:ext cx="1638300" cy="304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81"/>
          <p:cNvSpPr/>
          <p:nvPr/>
        </p:nvSpPr>
        <p:spPr>
          <a:xfrm>
            <a:off x="3409950" y="3977650"/>
            <a:ext cx="1638300" cy="304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81"/>
          <p:cNvSpPr/>
          <p:nvPr/>
        </p:nvSpPr>
        <p:spPr>
          <a:xfrm>
            <a:off x="5086350" y="3596650"/>
            <a:ext cx="1638300" cy="304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81"/>
          <p:cNvSpPr/>
          <p:nvPr/>
        </p:nvSpPr>
        <p:spPr>
          <a:xfrm>
            <a:off x="1733550" y="4358650"/>
            <a:ext cx="1638300" cy="3048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81"/>
          <p:cNvSpPr/>
          <p:nvPr/>
        </p:nvSpPr>
        <p:spPr>
          <a:xfrm>
            <a:off x="5086350" y="3977650"/>
            <a:ext cx="1638300" cy="304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81"/>
          <p:cNvSpPr/>
          <p:nvPr/>
        </p:nvSpPr>
        <p:spPr>
          <a:xfrm>
            <a:off x="3409950" y="4358650"/>
            <a:ext cx="1638300" cy="304800"/>
          </a:xfrm>
          <a:prstGeom prst="rect">
            <a:avLst/>
          </a:prstGeom>
          <a:solidFill>
            <a:srgbClr val="7F6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8" name="Shape 2408"/>
        <p:cNvGrpSpPr/>
        <p:nvPr/>
      </p:nvGrpSpPr>
      <p:grpSpPr>
        <a:xfrm>
          <a:off x="0" y="0"/>
          <a:ext cx="0" cy="0"/>
          <a:chOff x="0" y="0"/>
          <a:chExt cx="0" cy="0"/>
        </a:xfrm>
      </p:grpSpPr>
      <p:sp>
        <p:nvSpPr>
          <p:cNvPr id="2409" name="Google Shape;2409;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410" name="Google Shape;2410;p82"/>
          <p:cNvSpPr txBox="1"/>
          <p:nvPr>
            <p:ph idx="1" type="body"/>
          </p:nvPr>
        </p:nvSpPr>
        <p:spPr>
          <a:xfrm>
            <a:off x="345125" y="1152475"/>
            <a:ext cx="7948200" cy="1291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Pipelining in action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Decode the first instruction, and fetch the second</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Execute the first, decode the second, and fetch the third</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etc.</a:t>
            </a:r>
            <a:endParaRPr>
              <a:solidFill>
                <a:srgbClr val="000000"/>
              </a:solidFill>
            </a:endParaRPr>
          </a:p>
        </p:txBody>
      </p:sp>
      <p:sp>
        <p:nvSpPr>
          <p:cNvPr id="2411" name="Google Shape;2411;p82"/>
          <p:cNvSpPr/>
          <p:nvPr/>
        </p:nvSpPr>
        <p:spPr>
          <a:xfrm>
            <a:off x="1733550" y="28346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82"/>
          <p:cNvSpPr/>
          <p:nvPr/>
        </p:nvSpPr>
        <p:spPr>
          <a:xfrm>
            <a:off x="3409950" y="28346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82"/>
          <p:cNvSpPr txBox="1"/>
          <p:nvPr/>
        </p:nvSpPr>
        <p:spPr>
          <a:xfrm>
            <a:off x="2209800"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Fetch</a:t>
            </a:r>
            <a:endParaRPr/>
          </a:p>
        </p:txBody>
      </p:sp>
      <p:sp>
        <p:nvSpPr>
          <p:cNvPr id="2414" name="Google Shape;2414;p82"/>
          <p:cNvSpPr txBox="1"/>
          <p:nvPr/>
        </p:nvSpPr>
        <p:spPr>
          <a:xfrm>
            <a:off x="3800475"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Decode</a:t>
            </a:r>
            <a:endParaRPr/>
          </a:p>
        </p:txBody>
      </p:sp>
      <p:sp>
        <p:nvSpPr>
          <p:cNvPr id="2415" name="Google Shape;2415;p82"/>
          <p:cNvSpPr txBox="1"/>
          <p:nvPr/>
        </p:nvSpPr>
        <p:spPr>
          <a:xfrm>
            <a:off x="5476875"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p:txBody>
      </p:sp>
      <p:sp>
        <p:nvSpPr>
          <p:cNvPr id="2416" name="Google Shape;2416;p82"/>
          <p:cNvSpPr/>
          <p:nvPr/>
        </p:nvSpPr>
        <p:spPr>
          <a:xfrm>
            <a:off x="1733550" y="32156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82"/>
          <p:cNvSpPr/>
          <p:nvPr/>
        </p:nvSpPr>
        <p:spPr>
          <a:xfrm>
            <a:off x="5086350" y="28346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82"/>
          <p:cNvSpPr/>
          <p:nvPr/>
        </p:nvSpPr>
        <p:spPr>
          <a:xfrm>
            <a:off x="3409950" y="32156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82"/>
          <p:cNvSpPr/>
          <p:nvPr/>
        </p:nvSpPr>
        <p:spPr>
          <a:xfrm>
            <a:off x="1733550" y="3596650"/>
            <a:ext cx="1638300" cy="304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82"/>
          <p:cNvSpPr/>
          <p:nvPr/>
        </p:nvSpPr>
        <p:spPr>
          <a:xfrm>
            <a:off x="5086350" y="32156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82"/>
          <p:cNvSpPr/>
          <p:nvPr/>
        </p:nvSpPr>
        <p:spPr>
          <a:xfrm>
            <a:off x="1733550" y="3977650"/>
            <a:ext cx="1638300" cy="304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82"/>
          <p:cNvSpPr/>
          <p:nvPr/>
        </p:nvSpPr>
        <p:spPr>
          <a:xfrm>
            <a:off x="3409950" y="3596650"/>
            <a:ext cx="1638300" cy="304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82"/>
          <p:cNvSpPr/>
          <p:nvPr/>
        </p:nvSpPr>
        <p:spPr>
          <a:xfrm>
            <a:off x="3409950" y="3977650"/>
            <a:ext cx="1638300" cy="304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82"/>
          <p:cNvSpPr/>
          <p:nvPr/>
        </p:nvSpPr>
        <p:spPr>
          <a:xfrm>
            <a:off x="5086350" y="3596650"/>
            <a:ext cx="1638300" cy="304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82"/>
          <p:cNvSpPr/>
          <p:nvPr/>
        </p:nvSpPr>
        <p:spPr>
          <a:xfrm>
            <a:off x="1733550" y="4358650"/>
            <a:ext cx="1638300" cy="3048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82"/>
          <p:cNvSpPr/>
          <p:nvPr/>
        </p:nvSpPr>
        <p:spPr>
          <a:xfrm>
            <a:off x="5086350" y="3977650"/>
            <a:ext cx="1638300" cy="304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82"/>
          <p:cNvSpPr/>
          <p:nvPr/>
        </p:nvSpPr>
        <p:spPr>
          <a:xfrm>
            <a:off x="3409950" y="4358650"/>
            <a:ext cx="1638300" cy="3048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82"/>
          <p:cNvSpPr/>
          <p:nvPr/>
        </p:nvSpPr>
        <p:spPr>
          <a:xfrm>
            <a:off x="5086350" y="4358650"/>
            <a:ext cx="1638300" cy="304800"/>
          </a:xfrm>
          <a:prstGeom prst="rect">
            <a:avLst/>
          </a:prstGeom>
          <a:solidFill>
            <a:srgbClr val="7F6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B5394"/>
                </a:solidFill>
              </a:rPr>
              <a:t>The Instruction Cycle</a:t>
            </a:r>
            <a:endParaRPr sz="3400">
              <a:solidFill>
                <a:srgbClr val="0B5394"/>
              </a:solidFill>
            </a:endParaRPr>
          </a:p>
        </p:txBody>
      </p:sp>
      <p:sp>
        <p:nvSpPr>
          <p:cNvPr id="100" name="Google Shape;100;p20"/>
          <p:cNvSpPr txBox="1"/>
          <p:nvPr>
            <p:ph idx="1" type="body"/>
          </p:nvPr>
        </p:nvSpPr>
        <p:spPr>
          <a:xfrm>
            <a:off x="345125" y="1152475"/>
            <a:ext cx="7948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Execute</a:t>
            </a:r>
            <a:r>
              <a:rPr lang="en">
                <a:solidFill>
                  <a:srgbClr val="000000"/>
                </a:solidFill>
              </a:rPr>
              <a:t>:</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Allow the data to pass:</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From the input registers</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Through the activated ALU circuit</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Into the output register </a:t>
            </a:r>
            <a:endParaRPr>
              <a:solidFill>
                <a:srgbClr val="00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2" name="Shape 2432"/>
        <p:cNvGrpSpPr/>
        <p:nvPr/>
      </p:nvGrpSpPr>
      <p:grpSpPr>
        <a:xfrm>
          <a:off x="0" y="0"/>
          <a:ext cx="0" cy="0"/>
          <a:chOff x="0" y="0"/>
          <a:chExt cx="0" cy="0"/>
        </a:xfrm>
      </p:grpSpPr>
      <p:sp>
        <p:nvSpPr>
          <p:cNvPr id="2433" name="Google Shape;2433;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434" name="Google Shape;2434;p83"/>
          <p:cNvSpPr txBox="1"/>
          <p:nvPr>
            <p:ph idx="1" type="body"/>
          </p:nvPr>
        </p:nvSpPr>
        <p:spPr>
          <a:xfrm>
            <a:off x="345125" y="1152475"/>
            <a:ext cx="7948200" cy="1291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Pipelining in action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Fetch the opcode and operand values for the first instruction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Decode the first instruction, and fetch the second</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Execute the first, decode the second, and fetch the third</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etc.</a:t>
            </a:r>
            <a:endParaRPr>
              <a:solidFill>
                <a:srgbClr val="000000"/>
              </a:solidFill>
            </a:endParaRPr>
          </a:p>
        </p:txBody>
      </p:sp>
      <p:sp>
        <p:nvSpPr>
          <p:cNvPr id="2435" name="Google Shape;2435;p83"/>
          <p:cNvSpPr/>
          <p:nvPr/>
        </p:nvSpPr>
        <p:spPr>
          <a:xfrm>
            <a:off x="1733550" y="28346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83"/>
          <p:cNvSpPr/>
          <p:nvPr/>
        </p:nvSpPr>
        <p:spPr>
          <a:xfrm>
            <a:off x="3409950" y="28346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83"/>
          <p:cNvSpPr txBox="1"/>
          <p:nvPr/>
        </p:nvSpPr>
        <p:spPr>
          <a:xfrm>
            <a:off x="2209800"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Fetch</a:t>
            </a:r>
            <a:endParaRPr/>
          </a:p>
        </p:txBody>
      </p:sp>
      <p:sp>
        <p:nvSpPr>
          <p:cNvPr id="2438" name="Google Shape;2438;p83"/>
          <p:cNvSpPr txBox="1"/>
          <p:nvPr/>
        </p:nvSpPr>
        <p:spPr>
          <a:xfrm>
            <a:off x="3800475"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Decode</a:t>
            </a:r>
            <a:endParaRPr/>
          </a:p>
        </p:txBody>
      </p:sp>
      <p:sp>
        <p:nvSpPr>
          <p:cNvPr id="2439" name="Google Shape;2439;p83"/>
          <p:cNvSpPr txBox="1"/>
          <p:nvPr/>
        </p:nvSpPr>
        <p:spPr>
          <a:xfrm>
            <a:off x="5476875" y="2482225"/>
            <a:ext cx="838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p:txBody>
      </p:sp>
      <p:sp>
        <p:nvSpPr>
          <p:cNvPr id="2440" name="Google Shape;2440;p83"/>
          <p:cNvSpPr/>
          <p:nvPr/>
        </p:nvSpPr>
        <p:spPr>
          <a:xfrm>
            <a:off x="1733550" y="32156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83"/>
          <p:cNvSpPr/>
          <p:nvPr/>
        </p:nvSpPr>
        <p:spPr>
          <a:xfrm>
            <a:off x="5086350" y="2834650"/>
            <a:ext cx="1638300" cy="3048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83"/>
          <p:cNvSpPr/>
          <p:nvPr/>
        </p:nvSpPr>
        <p:spPr>
          <a:xfrm>
            <a:off x="3409950" y="32156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83"/>
          <p:cNvSpPr/>
          <p:nvPr/>
        </p:nvSpPr>
        <p:spPr>
          <a:xfrm>
            <a:off x="1733550" y="3596650"/>
            <a:ext cx="1638300" cy="304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83"/>
          <p:cNvSpPr/>
          <p:nvPr/>
        </p:nvSpPr>
        <p:spPr>
          <a:xfrm>
            <a:off x="5086350" y="3215650"/>
            <a:ext cx="1638300" cy="30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83"/>
          <p:cNvSpPr/>
          <p:nvPr/>
        </p:nvSpPr>
        <p:spPr>
          <a:xfrm>
            <a:off x="1733550" y="3977650"/>
            <a:ext cx="1638300" cy="304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83"/>
          <p:cNvSpPr/>
          <p:nvPr/>
        </p:nvSpPr>
        <p:spPr>
          <a:xfrm>
            <a:off x="3409950" y="3596650"/>
            <a:ext cx="1638300" cy="304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83"/>
          <p:cNvSpPr/>
          <p:nvPr/>
        </p:nvSpPr>
        <p:spPr>
          <a:xfrm>
            <a:off x="3409950" y="3977650"/>
            <a:ext cx="1638300" cy="304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83"/>
          <p:cNvSpPr/>
          <p:nvPr/>
        </p:nvSpPr>
        <p:spPr>
          <a:xfrm>
            <a:off x="5086350" y="3596650"/>
            <a:ext cx="1638300" cy="304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83"/>
          <p:cNvSpPr/>
          <p:nvPr/>
        </p:nvSpPr>
        <p:spPr>
          <a:xfrm>
            <a:off x="1733550" y="4358650"/>
            <a:ext cx="1638300" cy="3048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83"/>
          <p:cNvSpPr/>
          <p:nvPr/>
        </p:nvSpPr>
        <p:spPr>
          <a:xfrm>
            <a:off x="5086350" y="3977650"/>
            <a:ext cx="1638300" cy="304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83"/>
          <p:cNvSpPr/>
          <p:nvPr/>
        </p:nvSpPr>
        <p:spPr>
          <a:xfrm>
            <a:off x="3409950" y="4358650"/>
            <a:ext cx="1638300" cy="3048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83"/>
          <p:cNvSpPr/>
          <p:nvPr/>
        </p:nvSpPr>
        <p:spPr>
          <a:xfrm>
            <a:off x="5086350" y="4358650"/>
            <a:ext cx="1638300" cy="3048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6" name="Shape 2456"/>
        <p:cNvGrpSpPr/>
        <p:nvPr/>
      </p:nvGrpSpPr>
      <p:grpSpPr>
        <a:xfrm>
          <a:off x="0" y="0"/>
          <a:ext cx="0" cy="0"/>
          <a:chOff x="0" y="0"/>
          <a:chExt cx="0" cy="0"/>
        </a:xfrm>
      </p:grpSpPr>
      <p:sp>
        <p:nvSpPr>
          <p:cNvPr id="2457" name="Google Shape;2457;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458" name="Google Shape;2458;p84"/>
          <p:cNvSpPr txBox="1"/>
          <p:nvPr>
            <p:ph idx="1" type="body"/>
          </p:nvPr>
        </p:nvSpPr>
        <p:spPr>
          <a:xfrm>
            <a:off x="345125" y="1152475"/>
            <a:ext cx="7948200" cy="31395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But...</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Pipelining breaks down on branch/jump instructions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Pipelining may break down if a subsequent instruction requires the values from a previous instruction</a:t>
            </a:r>
            <a:endParaRPr>
              <a:solidFill>
                <a:srgbClr val="00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2" name="Shape 2462"/>
        <p:cNvGrpSpPr/>
        <p:nvPr/>
      </p:nvGrpSpPr>
      <p:grpSpPr>
        <a:xfrm>
          <a:off x="0" y="0"/>
          <a:ext cx="0" cy="0"/>
          <a:chOff x="0" y="0"/>
          <a:chExt cx="0" cy="0"/>
        </a:xfrm>
      </p:grpSpPr>
      <p:sp>
        <p:nvSpPr>
          <p:cNvPr id="2463" name="Google Shape;2463;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Pipelining</a:t>
            </a:r>
            <a:endParaRPr>
              <a:solidFill>
                <a:srgbClr val="0B5394"/>
              </a:solidFill>
            </a:endParaRPr>
          </a:p>
        </p:txBody>
      </p:sp>
      <p:sp>
        <p:nvSpPr>
          <p:cNvPr id="2464" name="Google Shape;2464;p85"/>
          <p:cNvSpPr txBox="1"/>
          <p:nvPr>
            <p:ph idx="1" type="body"/>
          </p:nvPr>
        </p:nvSpPr>
        <p:spPr>
          <a:xfrm>
            <a:off x="345125" y="1152475"/>
            <a:ext cx="7948200" cy="31395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Branch prediction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The CPU guesses which path the program will take, and pre-executes the instructions along that execution path</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e.g. If a branch has been true for the past 10 iterations of the loop, let’s assume it will be true again this time</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If it guesses wrong, it may need to undo everything it has done since the branch</a:t>
            </a:r>
            <a:endParaRPr>
              <a:solidFill>
                <a:srgbClr val="00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8" name="Shape 2468"/>
        <p:cNvGrpSpPr/>
        <p:nvPr/>
      </p:nvGrpSpPr>
      <p:grpSpPr>
        <a:xfrm>
          <a:off x="0" y="0"/>
          <a:ext cx="0" cy="0"/>
          <a:chOff x="0" y="0"/>
          <a:chExt cx="0" cy="0"/>
        </a:xfrm>
      </p:grpSpPr>
      <p:sp>
        <p:nvSpPr>
          <p:cNvPr id="2469" name="Google Shape;2469;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Multi-core CPUs and GPUs</a:t>
            </a:r>
            <a:endParaRPr>
              <a:solidFill>
                <a:srgbClr val="0B5394"/>
              </a:solidFill>
            </a:endParaRPr>
          </a:p>
        </p:txBody>
      </p:sp>
      <p:sp>
        <p:nvSpPr>
          <p:cNvPr id="2470" name="Google Shape;2470;p86"/>
          <p:cNvSpPr txBox="1"/>
          <p:nvPr>
            <p:ph idx="1" type="body"/>
          </p:nvPr>
        </p:nvSpPr>
        <p:spPr>
          <a:xfrm>
            <a:off x="345125" y="1152475"/>
            <a:ext cx="7948200" cy="31395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Multi-core CPUs have become the standard for most devices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These are CPUs with multiple physical processing units</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Multiple ALUs, multiple control units, multiple register sets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GPUs are similar, except they have far more numerous, but simpler, cores</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These multi-core systems will be examined further in a future lecture</a:t>
            </a:r>
            <a:endParaRPr>
              <a:solidFill>
                <a:srgbClr val="00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4" name="Shape 2474"/>
        <p:cNvGrpSpPr/>
        <p:nvPr/>
      </p:nvGrpSpPr>
      <p:grpSpPr>
        <a:xfrm>
          <a:off x="0" y="0"/>
          <a:ext cx="0" cy="0"/>
          <a:chOff x="0" y="0"/>
          <a:chExt cx="0" cy="0"/>
        </a:xfrm>
      </p:grpSpPr>
      <p:sp>
        <p:nvSpPr>
          <p:cNvPr id="2475" name="Google Shape;2475;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Hyper-threading</a:t>
            </a:r>
            <a:endParaRPr>
              <a:solidFill>
                <a:srgbClr val="0B5394"/>
              </a:solidFill>
            </a:endParaRPr>
          </a:p>
        </p:txBody>
      </p:sp>
      <p:sp>
        <p:nvSpPr>
          <p:cNvPr id="2476" name="Google Shape;2476;p87"/>
          <p:cNvSpPr txBox="1"/>
          <p:nvPr>
            <p:ph idx="1" type="body"/>
          </p:nvPr>
        </p:nvSpPr>
        <p:spPr>
          <a:xfrm>
            <a:off x="345125" y="1152475"/>
            <a:ext cx="7948200" cy="31395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As we’ve seen, adjacent instructions are often dependent</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Instruction A modifies a value used by instruction B</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It may not be possible for pipelining to pre-execute instruction B, since the values it needs are not yet ready</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Hyper-threading solves this problem by introducing k </a:t>
            </a:r>
            <a:r>
              <a:rPr i="1" lang="en">
                <a:solidFill>
                  <a:srgbClr val="000000"/>
                </a:solidFill>
              </a:rPr>
              <a:t>logical cores</a:t>
            </a:r>
            <a:endParaRPr i="1">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Each physical core may be mapped to k logical cores (e.g. 2)</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A logical core looks like a core to the operating system</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The CPU may interleave instructions from separate processes/threads in the same core, since they are more likely to be independent</a:t>
            </a:r>
            <a:endParaRPr>
              <a:solidFill>
                <a:srgbClr val="00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0" name="Shape 2480"/>
        <p:cNvGrpSpPr/>
        <p:nvPr/>
      </p:nvGrpSpPr>
      <p:grpSpPr>
        <a:xfrm>
          <a:off x="0" y="0"/>
          <a:ext cx="0" cy="0"/>
          <a:chOff x="0" y="0"/>
          <a:chExt cx="0" cy="0"/>
        </a:xfrm>
      </p:grpSpPr>
      <p:sp>
        <p:nvSpPr>
          <p:cNvPr id="2481" name="Google Shape;2481;p88"/>
          <p:cNvSpPr/>
          <p:nvPr/>
        </p:nvSpPr>
        <p:spPr>
          <a:xfrm>
            <a:off x="6248400" y="1691650"/>
            <a:ext cx="1933500" cy="122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88"/>
          <p:cNvSpPr/>
          <p:nvPr/>
        </p:nvSpPr>
        <p:spPr>
          <a:xfrm>
            <a:off x="619125" y="1691650"/>
            <a:ext cx="1933500" cy="122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Hyper-threading</a:t>
            </a:r>
            <a:endParaRPr>
              <a:solidFill>
                <a:srgbClr val="0B5394"/>
              </a:solidFill>
            </a:endParaRPr>
          </a:p>
        </p:txBody>
      </p:sp>
      <p:sp>
        <p:nvSpPr>
          <p:cNvPr id="2484" name="Google Shape;2484;p88"/>
          <p:cNvSpPr/>
          <p:nvPr/>
        </p:nvSpPr>
        <p:spPr>
          <a:xfrm>
            <a:off x="1171575" y="1739275"/>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88"/>
          <p:cNvSpPr/>
          <p:nvPr/>
        </p:nvSpPr>
        <p:spPr>
          <a:xfrm>
            <a:off x="1171575" y="2120275"/>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88"/>
          <p:cNvSpPr/>
          <p:nvPr/>
        </p:nvSpPr>
        <p:spPr>
          <a:xfrm>
            <a:off x="1171575" y="2501275"/>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88"/>
          <p:cNvSpPr/>
          <p:nvPr/>
        </p:nvSpPr>
        <p:spPr>
          <a:xfrm>
            <a:off x="6734175" y="1739275"/>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88"/>
          <p:cNvSpPr/>
          <p:nvPr/>
        </p:nvSpPr>
        <p:spPr>
          <a:xfrm>
            <a:off x="6734175" y="2120275"/>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88"/>
          <p:cNvSpPr/>
          <p:nvPr/>
        </p:nvSpPr>
        <p:spPr>
          <a:xfrm>
            <a:off x="6734175" y="2501275"/>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88"/>
          <p:cNvSpPr txBox="1"/>
          <p:nvPr/>
        </p:nvSpPr>
        <p:spPr>
          <a:xfrm>
            <a:off x="457200" y="13582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1, Logical core 1</a:t>
            </a:r>
            <a:endParaRPr/>
          </a:p>
        </p:txBody>
      </p:sp>
      <p:sp>
        <p:nvSpPr>
          <p:cNvPr id="2491" name="Google Shape;2491;p88"/>
          <p:cNvSpPr txBox="1"/>
          <p:nvPr/>
        </p:nvSpPr>
        <p:spPr>
          <a:xfrm>
            <a:off x="6019800" y="13582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2, Logical core 2</a:t>
            </a:r>
            <a:endParaRPr/>
          </a:p>
        </p:txBody>
      </p:sp>
      <p:sp>
        <p:nvSpPr>
          <p:cNvPr id="2492" name="Google Shape;2492;p88"/>
          <p:cNvSpPr/>
          <p:nvPr/>
        </p:nvSpPr>
        <p:spPr>
          <a:xfrm>
            <a:off x="3429000" y="2301250"/>
            <a:ext cx="19335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88"/>
          <p:cNvSpPr txBox="1"/>
          <p:nvPr/>
        </p:nvSpPr>
        <p:spPr>
          <a:xfrm>
            <a:off x="3219450" y="19678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Physical core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7" name="Shape 2497"/>
        <p:cNvGrpSpPr/>
        <p:nvPr/>
      </p:nvGrpSpPr>
      <p:grpSpPr>
        <a:xfrm>
          <a:off x="0" y="0"/>
          <a:ext cx="0" cy="0"/>
          <a:chOff x="0" y="0"/>
          <a:chExt cx="0" cy="0"/>
        </a:xfrm>
      </p:grpSpPr>
      <p:sp>
        <p:nvSpPr>
          <p:cNvPr id="2498" name="Google Shape;2498;p89"/>
          <p:cNvSpPr/>
          <p:nvPr/>
        </p:nvSpPr>
        <p:spPr>
          <a:xfrm>
            <a:off x="3429000" y="2301250"/>
            <a:ext cx="19335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89"/>
          <p:cNvSpPr/>
          <p:nvPr/>
        </p:nvSpPr>
        <p:spPr>
          <a:xfrm>
            <a:off x="6248400" y="1691650"/>
            <a:ext cx="1933500" cy="122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89"/>
          <p:cNvSpPr/>
          <p:nvPr/>
        </p:nvSpPr>
        <p:spPr>
          <a:xfrm>
            <a:off x="619125" y="1691650"/>
            <a:ext cx="1933500" cy="122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Hyper-threading</a:t>
            </a:r>
            <a:endParaRPr>
              <a:solidFill>
                <a:srgbClr val="0B5394"/>
              </a:solidFill>
            </a:endParaRPr>
          </a:p>
        </p:txBody>
      </p:sp>
      <p:sp>
        <p:nvSpPr>
          <p:cNvPr id="2502" name="Google Shape;2502;p89"/>
          <p:cNvSpPr/>
          <p:nvPr/>
        </p:nvSpPr>
        <p:spPr>
          <a:xfrm>
            <a:off x="1171575" y="1739275"/>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89"/>
          <p:cNvSpPr/>
          <p:nvPr/>
        </p:nvSpPr>
        <p:spPr>
          <a:xfrm>
            <a:off x="1171575" y="2120275"/>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89"/>
          <p:cNvSpPr/>
          <p:nvPr/>
        </p:nvSpPr>
        <p:spPr>
          <a:xfrm>
            <a:off x="3914775" y="2396500"/>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89"/>
          <p:cNvSpPr/>
          <p:nvPr/>
        </p:nvSpPr>
        <p:spPr>
          <a:xfrm>
            <a:off x="6734175" y="1739275"/>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89"/>
          <p:cNvSpPr/>
          <p:nvPr/>
        </p:nvSpPr>
        <p:spPr>
          <a:xfrm>
            <a:off x="6734175" y="2120275"/>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89"/>
          <p:cNvSpPr/>
          <p:nvPr/>
        </p:nvSpPr>
        <p:spPr>
          <a:xfrm>
            <a:off x="6734175" y="2501275"/>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89"/>
          <p:cNvSpPr txBox="1"/>
          <p:nvPr/>
        </p:nvSpPr>
        <p:spPr>
          <a:xfrm>
            <a:off x="457200" y="13582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1, Logical core 1</a:t>
            </a:r>
            <a:endParaRPr/>
          </a:p>
        </p:txBody>
      </p:sp>
      <p:sp>
        <p:nvSpPr>
          <p:cNvPr id="2509" name="Google Shape;2509;p89"/>
          <p:cNvSpPr txBox="1"/>
          <p:nvPr/>
        </p:nvSpPr>
        <p:spPr>
          <a:xfrm>
            <a:off x="6019800" y="13582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2, Logical core 2</a:t>
            </a:r>
            <a:endParaRPr/>
          </a:p>
        </p:txBody>
      </p:sp>
      <p:sp>
        <p:nvSpPr>
          <p:cNvPr id="2510" name="Google Shape;2510;p89"/>
          <p:cNvSpPr txBox="1"/>
          <p:nvPr/>
        </p:nvSpPr>
        <p:spPr>
          <a:xfrm>
            <a:off x="3219450" y="19678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Physical core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4" name="Shape 2514"/>
        <p:cNvGrpSpPr/>
        <p:nvPr/>
      </p:nvGrpSpPr>
      <p:grpSpPr>
        <a:xfrm>
          <a:off x="0" y="0"/>
          <a:ext cx="0" cy="0"/>
          <a:chOff x="0" y="0"/>
          <a:chExt cx="0" cy="0"/>
        </a:xfrm>
      </p:grpSpPr>
      <p:sp>
        <p:nvSpPr>
          <p:cNvPr id="2515" name="Google Shape;2515;p90"/>
          <p:cNvSpPr/>
          <p:nvPr/>
        </p:nvSpPr>
        <p:spPr>
          <a:xfrm>
            <a:off x="3429000" y="2301250"/>
            <a:ext cx="19335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90"/>
          <p:cNvSpPr/>
          <p:nvPr/>
        </p:nvSpPr>
        <p:spPr>
          <a:xfrm>
            <a:off x="6248400" y="1691650"/>
            <a:ext cx="1933500" cy="122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90"/>
          <p:cNvSpPr/>
          <p:nvPr/>
        </p:nvSpPr>
        <p:spPr>
          <a:xfrm>
            <a:off x="619125" y="1691650"/>
            <a:ext cx="1933500" cy="122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Hyper-threading</a:t>
            </a:r>
            <a:endParaRPr>
              <a:solidFill>
                <a:srgbClr val="0B5394"/>
              </a:solidFill>
            </a:endParaRPr>
          </a:p>
        </p:txBody>
      </p:sp>
      <p:sp>
        <p:nvSpPr>
          <p:cNvPr id="2519" name="Google Shape;2519;p90"/>
          <p:cNvSpPr/>
          <p:nvPr/>
        </p:nvSpPr>
        <p:spPr>
          <a:xfrm>
            <a:off x="1171575" y="1739275"/>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90"/>
          <p:cNvSpPr/>
          <p:nvPr/>
        </p:nvSpPr>
        <p:spPr>
          <a:xfrm>
            <a:off x="1171575" y="2120275"/>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90"/>
          <p:cNvSpPr/>
          <p:nvPr/>
        </p:nvSpPr>
        <p:spPr>
          <a:xfrm>
            <a:off x="3914775" y="3006100"/>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90"/>
          <p:cNvSpPr/>
          <p:nvPr/>
        </p:nvSpPr>
        <p:spPr>
          <a:xfrm>
            <a:off x="6734175" y="1739275"/>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90"/>
          <p:cNvSpPr/>
          <p:nvPr/>
        </p:nvSpPr>
        <p:spPr>
          <a:xfrm>
            <a:off x="6734175" y="2120275"/>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90"/>
          <p:cNvSpPr/>
          <p:nvPr/>
        </p:nvSpPr>
        <p:spPr>
          <a:xfrm>
            <a:off x="3914775" y="2406025"/>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90"/>
          <p:cNvSpPr txBox="1"/>
          <p:nvPr/>
        </p:nvSpPr>
        <p:spPr>
          <a:xfrm>
            <a:off x="457200" y="13582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1, Logical core 1</a:t>
            </a:r>
            <a:endParaRPr/>
          </a:p>
        </p:txBody>
      </p:sp>
      <p:sp>
        <p:nvSpPr>
          <p:cNvPr id="2526" name="Google Shape;2526;p90"/>
          <p:cNvSpPr txBox="1"/>
          <p:nvPr/>
        </p:nvSpPr>
        <p:spPr>
          <a:xfrm>
            <a:off x="6019800" y="13582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2, Logical core 2</a:t>
            </a:r>
            <a:endParaRPr/>
          </a:p>
        </p:txBody>
      </p:sp>
      <p:sp>
        <p:nvSpPr>
          <p:cNvPr id="2527" name="Google Shape;2527;p90"/>
          <p:cNvSpPr txBox="1"/>
          <p:nvPr/>
        </p:nvSpPr>
        <p:spPr>
          <a:xfrm>
            <a:off x="3219450" y="19678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Physical core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1" name="Shape 2531"/>
        <p:cNvGrpSpPr/>
        <p:nvPr/>
      </p:nvGrpSpPr>
      <p:grpSpPr>
        <a:xfrm>
          <a:off x="0" y="0"/>
          <a:ext cx="0" cy="0"/>
          <a:chOff x="0" y="0"/>
          <a:chExt cx="0" cy="0"/>
        </a:xfrm>
      </p:grpSpPr>
      <p:sp>
        <p:nvSpPr>
          <p:cNvPr id="2532" name="Google Shape;2532;p91"/>
          <p:cNvSpPr/>
          <p:nvPr/>
        </p:nvSpPr>
        <p:spPr>
          <a:xfrm>
            <a:off x="3914775" y="3015625"/>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91"/>
          <p:cNvSpPr/>
          <p:nvPr/>
        </p:nvSpPr>
        <p:spPr>
          <a:xfrm>
            <a:off x="3429000" y="2301250"/>
            <a:ext cx="19335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91"/>
          <p:cNvSpPr/>
          <p:nvPr/>
        </p:nvSpPr>
        <p:spPr>
          <a:xfrm>
            <a:off x="6248400" y="1691650"/>
            <a:ext cx="1933500" cy="122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91"/>
          <p:cNvSpPr/>
          <p:nvPr/>
        </p:nvSpPr>
        <p:spPr>
          <a:xfrm>
            <a:off x="619125" y="1691650"/>
            <a:ext cx="1933500" cy="122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Hyper-threading</a:t>
            </a:r>
            <a:endParaRPr>
              <a:solidFill>
                <a:srgbClr val="0B5394"/>
              </a:solidFill>
            </a:endParaRPr>
          </a:p>
        </p:txBody>
      </p:sp>
      <p:sp>
        <p:nvSpPr>
          <p:cNvPr id="2537" name="Google Shape;2537;p91"/>
          <p:cNvSpPr/>
          <p:nvPr/>
        </p:nvSpPr>
        <p:spPr>
          <a:xfrm>
            <a:off x="1171575" y="1739275"/>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91"/>
          <p:cNvSpPr/>
          <p:nvPr/>
        </p:nvSpPr>
        <p:spPr>
          <a:xfrm>
            <a:off x="3914775" y="3387100"/>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91"/>
          <p:cNvSpPr/>
          <p:nvPr/>
        </p:nvSpPr>
        <p:spPr>
          <a:xfrm>
            <a:off x="6734175" y="1739275"/>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91"/>
          <p:cNvSpPr/>
          <p:nvPr/>
        </p:nvSpPr>
        <p:spPr>
          <a:xfrm>
            <a:off x="6734175" y="2120275"/>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91"/>
          <p:cNvSpPr txBox="1"/>
          <p:nvPr/>
        </p:nvSpPr>
        <p:spPr>
          <a:xfrm>
            <a:off x="457200" y="13582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1, Logical core 1</a:t>
            </a:r>
            <a:endParaRPr/>
          </a:p>
        </p:txBody>
      </p:sp>
      <p:sp>
        <p:nvSpPr>
          <p:cNvPr id="2542" name="Google Shape;2542;p91"/>
          <p:cNvSpPr txBox="1"/>
          <p:nvPr/>
        </p:nvSpPr>
        <p:spPr>
          <a:xfrm>
            <a:off x="6019800" y="13582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2, Logical core 2</a:t>
            </a:r>
            <a:endParaRPr/>
          </a:p>
        </p:txBody>
      </p:sp>
      <p:sp>
        <p:nvSpPr>
          <p:cNvPr id="2543" name="Google Shape;2543;p91"/>
          <p:cNvSpPr txBox="1"/>
          <p:nvPr/>
        </p:nvSpPr>
        <p:spPr>
          <a:xfrm>
            <a:off x="3219450" y="19678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Physical core</a:t>
            </a:r>
            <a:endParaRPr/>
          </a:p>
        </p:txBody>
      </p:sp>
      <p:sp>
        <p:nvSpPr>
          <p:cNvPr id="2544" name="Google Shape;2544;p91"/>
          <p:cNvSpPr/>
          <p:nvPr/>
        </p:nvSpPr>
        <p:spPr>
          <a:xfrm>
            <a:off x="3429000" y="2301250"/>
            <a:ext cx="19335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91"/>
          <p:cNvSpPr/>
          <p:nvPr/>
        </p:nvSpPr>
        <p:spPr>
          <a:xfrm>
            <a:off x="3914775" y="2396500"/>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9" name="Shape 2549"/>
        <p:cNvGrpSpPr/>
        <p:nvPr/>
      </p:nvGrpSpPr>
      <p:grpSpPr>
        <a:xfrm>
          <a:off x="0" y="0"/>
          <a:ext cx="0" cy="0"/>
          <a:chOff x="0" y="0"/>
          <a:chExt cx="0" cy="0"/>
        </a:xfrm>
      </p:grpSpPr>
      <p:sp>
        <p:nvSpPr>
          <p:cNvPr id="2550" name="Google Shape;2550;p92"/>
          <p:cNvSpPr/>
          <p:nvPr/>
        </p:nvSpPr>
        <p:spPr>
          <a:xfrm>
            <a:off x="3914775" y="3387100"/>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92"/>
          <p:cNvSpPr/>
          <p:nvPr/>
        </p:nvSpPr>
        <p:spPr>
          <a:xfrm>
            <a:off x="3429000" y="2301250"/>
            <a:ext cx="19335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92"/>
          <p:cNvSpPr/>
          <p:nvPr/>
        </p:nvSpPr>
        <p:spPr>
          <a:xfrm>
            <a:off x="6248400" y="1691650"/>
            <a:ext cx="1933500" cy="122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92"/>
          <p:cNvSpPr/>
          <p:nvPr/>
        </p:nvSpPr>
        <p:spPr>
          <a:xfrm>
            <a:off x="619125" y="1691650"/>
            <a:ext cx="1933500" cy="122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Hyper-threading</a:t>
            </a:r>
            <a:endParaRPr>
              <a:solidFill>
                <a:srgbClr val="0B5394"/>
              </a:solidFill>
            </a:endParaRPr>
          </a:p>
        </p:txBody>
      </p:sp>
      <p:sp>
        <p:nvSpPr>
          <p:cNvPr id="2555" name="Google Shape;2555;p92"/>
          <p:cNvSpPr/>
          <p:nvPr/>
        </p:nvSpPr>
        <p:spPr>
          <a:xfrm>
            <a:off x="1171575" y="1739275"/>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92"/>
          <p:cNvSpPr/>
          <p:nvPr/>
        </p:nvSpPr>
        <p:spPr>
          <a:xfrm>
            <a:off x="3914775" y="3768100"/>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92"/>
          <p:cNvSpPr/>
          <p:nvPr/>
        </p:nvSpPr>
        <p:spPr>
          <a:xfrm>
            <a:off x="6734175" y="1739275"/>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92"/>
          <p:cNvSpPr txBox="1"/>
          <p:nvPr/>
        </p:nvSpPr>
        <p:spPr>
          <a:xfrm>
            <a:off x="457200" y="13582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1, Logical core 1</a:t>
            </a:r>
            <a:endParaRPr/>
          </a:p>
        </p:txBody>
      </p:sp>
      <p:sp>
        <p:nvSpPr>
          <p:cNvPr id="2559" name="Google Shape;2559;p92"/>
          <p:cNvSpPr txBox="1"/>
          <p:nvPr/>
        </p:nvSpPr>
        <p:spPr>
          <a:xfrm>
            <a:off x="6019800" y="13582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2, Logical core 2</a:t>
            </a:r>
            <a:endParaRPr/>
          </a:p>
        </p:txBody>
      </p:sp>
      <p:sp>
        <p:nvSpPr>
          <p:cNvPr id="2560" name="Google Shape;2560;p92"/>
          <p:cNvSpPr txBox="1"/>
          <p:nvPr/>
        </p:nvSpPr>
        <p:spPr>
          <a:xfrm>
            <a:off x="3219450" y="19678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Physical core</a:t>
            </a:r>
            <a:endParaRPr/>
          </a:p>
        </p:txBody>
      </p:sp>
      <p:sp>
        <p:nvSpPr>
          <p:cNvPr id="2561" name="Google Shape;2561;p92"/>
          <p:cNvSpPr/>
          <p:nvPr/>
        </p:nvSpPr>
        <p:spPr>
          <a:xfrm>
            <a:off x="3429000" y="2301250"/>
            <a:ext cx="19335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92"/>
          <p:cNvSpPr/>
          <p:nvPr/>
        </p:nvSpPr>
        <p:spPr>
          <a:xfrm>
            <a:off x="3914775" y="3006100"/>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92"/>
          <p:cNvSpPr/>
          <p:nvPr/>
        </p:nvSpPr>
        <p:spPr>
          <a:xfrm>
            <a:off x="3914775" y="2406025"/>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0B5394"/>
                </a:solidFill>
              </a:rPr>
              <a:t>A Simple Computer System</a:t>
            </a:r>
            <a:endParaRPr sz="3900">
              <a:solidFill>
                <a:srgbClr val="0B5394"/>
              </a:solidFill>
            </a:endParaRPr>
          </a:p>
        </p:txBody>
      </p:sp>
      <p:sp>
        <p:nvSpPr>
          <p:cNvPr id="106" name="Google Shape;106;p21"/>
          <p:cNvSpPr txBox="1"/>
          <p:nvPr>
            <p:ph idx="1" type="body"/>
          </p:nvPr>
        </p:nvSpPr>
        <p:spPr>
          <a:xfrm>
            <a:off x="345125" y="1152475"/>
            <a:ext cx="7948200" cy="2995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Hypothetical Academic Computer System (HAX)</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chemeClr val="dk1"/>
                </a:solidFill>
              </a:rPr>
              <a:t>Simple, RISC-style, instruction set</a:t>
            </a:r>
            <a:endParaRPr>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a:solidFill>
                  <a:schemeClr val="dk1"/>
                </a:solidFill>
              </a:rPr>
              <a:t>Each instruction has a 4-bit opcode, 4-bits of padding, and 8-bits of operand</a:t>
            </a:r>
            <a:endParaRPr>
              <a:solidFill>
                <a:schemeClr val="dk1"/>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256 word memory (8-bit words), total of 256 bytes of memory</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8-bit data path</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Seven 8-bit general-purpose registers (A, B, C, D, E, F, and G)</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Special-purpose registers:</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PC:  Program counter (address of the next instruction)</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IR:  Instruction register (stores the instruction opcode)</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MAR:  Memory address register (the address in memory for read/write)</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MBR:  Memory buffer register (the data to be written, the data read)</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FLAGS:  Zero, Greater Than, Carry, Overflow</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7" name="Shape 2567"/>
        <p:cNvGrpSpPr/>
        <p:nvPr/>
      </p:nvGrpSpPr>
      <p:grpSpPr>
        <a:xfrm>
          <a:off x="0" y="0"/>
          <a:ext cx="0" cy="0"/>
          <a:chOff x="0" y="0"/>
          <a:chExt cx="0" cy="0"/>
        </a:xfrm>
      </p:grpSpPr>
      <p:sp>
        <p:nvSpPr>
          <p:cNvPr id="2568" name="Google Shape;2568;p93"/>
          <p:cNvSpPr/>
          <p:nvPr/>
        </p:nvSpPr>
        <p:spPr>
          <a:xfrm>
            <a:off x="3914775" y="3777625"/>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93"/>
          <p:cNvSpPr/>
          <p:nvPr/>
        </p:nvSpPr>
        <p:spPr>
          <a:xfrm>
            <a:off x="3429000" y="2301250"/>
            <a:ext cx="19335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93"/>
          <p:cNvSpPr/>
          <p:nvPr/>
        </p:nvSpPr>
        <p:spPr>
          <a:xfrm>
            <a:off x="6248400" y="1691650"/>
            <a:ext cx="1933500" cy="122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93"/>
          <p:cNvSpPr/>
          <p:nvPr/>
        </p:nvSpPr>
        <p:spPr>
          <a:xfrm>
            <a:off x="619125" y="1691650"/>
            <a:ext cx="1933500" cy="122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Hyper-threading</a:t>
            </a:r>
            <a:endParaRPr>
              <a:solidFill>
                <a:srgbClr val="0B5394"/>
              </a:solidFill>
            </a:endParaRPr>
          </a:p>
        </p:txBody>
      </p:sp>
      <p:sp>
        <p:nvSpPr>
          <p:cNvPr id="2573" name="Google Shape;2573;p93"/>
          <p:cNvSpPr/>
          <p:nvPr/>
        </p:nvSpPr>
        <p:spPr>
          <a:xfrm>
            <a:off x="3914775" y="4158625"/>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93"/>
          <p:cNvSpPr/>
          <p:nvPr/>
        </p:nvSpPr>
        <p:spPr>
          <a:xfrm>
            <a:off x="6734175" y="1739275"/>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93"/>
          <p:cNvSpPr txBox="1"/>
          <p:nvPr/>
        </p:nvSpPr>
        <p:spPr>
          <a:xfrm>
            <a:off x="457200" y="13582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1, Logical core 1</a:t>
            </a:r>
            <a:endParaRPr/>
          </a:p>
        </p:txBody>
      </p:sp>
      <p:sp>
        <p:nvSpPr>
          <p:cNvPr id="2576" name="Google Shape;2576;p93"/>
          <p:cNvSpPr txBox="1"/>
          <p:nvPr/>
        </p:nvSpPr>
        <p:spPr>
          <a:xfrm>
            <a:off x="6019800" y="13582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2, Logical core 2</a:t>
            </a:r>
            <a:endParaRPr/>
          </a:p>
        </p:txBody>
      </p:sp>
      <p:sp>
        <p:nvSpPr>
          <p:cNvPr id="2577" name="Google Shape;2577;p93"/>
          <p:cNvSpPr txBox="1"/>
          <p:nvPr/>
        </p:nvSpPr>
        <p:spPr>
          <a:xfrm>
            <a:off x="3219450" y="19678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Physical core</a:t>
            </a:r>
            <a:endParaRPr/>
          </a:p>
        </p:txBody>
      </p:sp>
      <p:sp>
        <p:nvSpPr>
          <p:cNvPr id="2578" name="Google Shape;2578;p93"/>
          <p:cNvSpPr/>
          <p:nvPr/>
        </p:nvSpPr>
        <p:spPr>
          <a:xfrm>
            <a:off x="3429000" y="2301250"/>
            <a:ext cx="19335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93"/>
          <p:cNvSpPr/>
          <p:nvPr/>
        </p:nvSpPr>
        <p:spPr>
          <a:xfrm>
            <a:off x="3914775" y="3396625"/>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93"/>
          <p:cNvSpPr/>
          <p:nvPr/>
        </p:nvSpPr>
        <p:spPr>
          <a:xfrm>
            <a:off x="3914775" y="3015625"/>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93"/>
          <p:cNvSpPr/>
          <p:nvPr/>
        </p:nvSpPr>
        <p:spPr>
          <a:xfrm>
            <a:off x="3914775" y="2396500"/>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5" name="Shape 2585"/>
        <p:cNvGrpSpPr/>
        <p:nvPr/>
      </p:nvGrpSpPr>
      <p:grpSpPr>
        <a:xfrm>
          <a:off x="0" y="0"/>
          <a:ext cx="0" cy="0"/>
          <a:chOff x="0" y="0"/>
          <a:chExt cx="0" cy="0"/>
        </a:xfrm>
      </p:grpSpPr>
      <p:sp>
        <p:nvSpPr>
          <p:cNvPr id="2586" name="Google Shape;2586;p94"/>
          <p:cNvSpPr/>
          <p:nvPr/>
        </p:nvSpPr>
        <p:spPr>
          <a:xfrm>
            <a:off x="3914775" y="4149100"/>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94"/>
          <p:cNvSpPr/>
          <p:nvPr/>
        </p:nvSpPr>
        <p:spPr>
          <a:xfrm>
            <a:off x="3429000" y="2301250"/>
            <a:ext cx="19335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94"/>
          <p:cNvSpPr/>
          <p:nvPr/>
        </p:nvSpPr>
        <p:spPr>
          <a:xfrm>
            <a:off x="6248400" y="1691650"/>
            <a:ext cx="1933500" cy="122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94"/>
          <p:cNvSpPr/>
          <p:nvPr/>
        </p:nvSpPr>
        <p:spPr>
          <a:xfrm>
            <a:off x="619125" y="1691650"/>
            <a:ext cx="1933500" cy="122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Hyper-threading</a:t>
            </a:r>
            <a:endParaRPr>
              <a:solidFill>
                <a:srgbClr val="0B5394"/>
              </a:solidFill>
            </a:endParaRPr>
          </a:p>
        </p:txBody>
      </p:sp>
      <p:sp>
        <p:nvSpPr>
          <p:cNvPr id="2591" name="Google Shape;2591;p94"/>
          <p:cNvSpPr/>
          <p:nvPr/>
        </p:nvSpPr>
        <p:spPr>
          <a:xfrm>
            <a:off x="3914775" y="4530100"/>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94"/>
          <p:cNvSpPr txBox="1"/>
          <p:nvPr/>
        </p:nvSpPr>
        <p:spPr>
          <a:xfrm>
            <a:off x="457200" y="13582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1, Logical core 1</a:t>
            </a:r>
            <a:endParaRPr/>
          </a:p>
        </p:txBody>
      </p:sp>
      <p:sp>
        <p:nvSpPr>
          <p:cNvPr id="2593" name="Google Shape;2593;p94"/>
          <p:cNvSpPr txBox="1"/>
          <p:nvPr/>
        </p:nvSpPr>
        <p:spPr>
          <a:xfrm>
            <a:off x="6019800" y="13582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2, Logical core 2</a:t>
            </a:r>
            <a:endParaRPr/>
          </a:p>
        </p:txBody>
      </p:sp>
      <p:sp>
        <p:nvSpPr>
          <p:cNvPr id="2594" name="Google Shape;2594;p94"/>
          <p:cNvSpPr txBox="1"/>
          <p:nvPr/>
        </p:nvSpPr>
        <p:spPr>
          <a:xfrm>
            <a:off x="3219450" y="1967875"/>
            <a:ext cx="23526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Physical core</a:t>
            </a:r>
            <a:endParaRPr/>
          </a:p>
        </p:txBody>
      </p:sp>
      <p:sp>
        <p:nvSpPr>
          <p:cNvPr id="2595" name="Google Shape;2595;p94"/>
          <p:cNvSpPr/>
          <p:nvPr/>
        </p:nvSpPr>
        <p:spPr>
          <a:xfrm>
            <a:off x="3429000" y="2301250"/>
            <a:ext cx="19335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94"/>
          <p:cNvSpPr/>
          <p:nvPr/>
        </p:nvSpPr>
        <p:spPr>
          <a:xfrm>
            <a:off x="3914775" y="3768100"/>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94"/>
          <p:cNvSpPr/>
          <p:nvPr/>
        </p:nvSpPr>
        <p:spPr>
          <a:xfrm>
            <a:off x="3914775" y="3387100"/>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94"/>
          <p:cNvSpPr/>
          <p:nvPr/>
        </p:nvSpPr>
        <p:spPr>
          <a:xfrm>
            <a:off x="3914775" y="3006100"/>
            <a:ext cx="904800" cy="361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94"/>
          <p:cNvSpPr/>
          <p:nvPr/>
        </p:nvSpPr>
        <p:spPr>
          <a:xfrm>
            <a:off x="3914775" y="2406025"/>
            <a:ext cx="904800" cy="361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3" name="Shape 2603"/>
        <p:cNvGrpSpPr/>
        <p:nvPr/>
      </p:nvGrpSpPr>
      <p:grpSpPr>
        <a:xfrm>
          <a:off x="0" y="0"/>
          <a:ext cx="0" cy="0"/>
          <a:chOff x="0" y="0"/>
          <a:chExt cx="0" cy="0"/>
        </a:xfrm>
      </p:grpSpPr>
      <p:sp>
        <p:nvSpPr>
          <p:cNvPr id="2604" name="Google Shape;2604;p95"/>
          <p:cNvSpPr txBox="1"/>
          <p:nvPr>
            <p:ph type="ctrTitle"/>
          </p:nvPr>
        </p:nvSpPr>
        <p:spPr>
          <a:xfrm>
            <a:off x="457200" y="1467769"/>
            <a:ext cx="8013000" cy="110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96E"/>
              </a:buClr>
              <a:buSzPts val="4500"/>
              <a:buFont typeface="Ubuntu"/>
              <a:buNone/>
            </a:pPr>
            <a:r>
              <a:rPr lang="en"/>
              <a:t>Peripheral Buses</a:t>
            </a:r>
            <a:endParaRPr sz="3600"/>
          </a:p>
        </p:txBody>
      </p:sp>
      <p:sp>
        <p:nvSpPr>
          <p:cNvPr id="2605" name="Google Shape;2605;p95"/>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CSCI 2050U - Computer Architecture</a:t>
            </a:r>
            <a:endParaRPr sz="1400">
              <a:solidFill>
                <a:srgbClr val="073763"/>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Randy J. Fortier</a:t>
            </a:r>
            <a:endParaRPr sz="1400">
              <a:solidFill>
                <a:srgbClr val="40458C"/>
              </a:solidFill>
              <a:latin typeface="Tahoma"/>
              <a:ea typeface="Tahoma"/>
              <a:cs typeface="Tahoma"/>
              <a:sym typeface="Tahoma"/>
            </a:endParaRPr>
          </a:p>
          <a:p>
            <a:pPr indent="-341640" lvl="0" marL="343080" rtl="0" algn="l">
              <a:lnSpc>
                <a:spcPct val="100000"/>
              </a:lnSpc>
              <a:spcBef>
                <a:spcPts val="0"/>
              </a:spcBef>
              <a:spcAft>
                <a:spcPts val="0"/>
              </a:spcAft>
              <a:buClr>
                <a:schemeClr val="dk1"/>
              </a:buClr>
              <a:buSzPts val="1800"/>
              <a:buNone/>
            </a:pPr>
            <a:r>
              <a:rPr lang="en" sz="1400">
                <a:solidFill>
                  <a:srgbClr val="073763"/>
                </a:solidFill>
              </a:rPr>
              <a:t>@randy_fortier</a:t>
            </a:r>
            <a:endParaRPr>
              <a:solidFill>
                <a:srgbClr val="073763"/>
              </a:solidFill>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9" name="Shape 2609"/>
        <p:cNvGrpSpPr/>
        <p:nvPr/>
      </p:nvGrpSpPr>
      <p:grpSpPr>
        <a:xfrm>
          <a:off x="0" y="0"/>
          <a:ext cx="0" cy="0"/>
          <a:chOff x="0" y="0"/>
          <a:chExt cx="0" cy="0"/>
        </a:xfrm>
      </p:grpSpPr>
      <p:sp>
        <p:nvSpPr>
          <p:cNvPr id="2610" name="Google Shape;2610;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Peripheral Buses</a:t>
            </a:r>
            <a:endParaRPr>
              <a:solidFill>
                <a:srgbClr val="0B5394"/>
              </a:solidFill>
            </a:endParaRPr>
          </a:p>
        </p:txBody>
      </p:sp>
      <p:sp>
        <p:nvSpPr>
          <p:cNvPr id="2611" name="Google Shape;2611;p96"/>
          <p:cNvSpPr txBox="1"/>
          <p:nvPr>
            <p:ph idx="1" type="body"/>
          </p:nvPr>
        </p:nvSpPr>
        <p:spPr>
          <a:xfrm>
            <a:off x="345125" y="1152475"/>
            <a:ext cx="84870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Computers have other components for them to be useful:</a:t>
            </a:r>
            <a:endParaRPr/>
          </a:p>
          <a:p>
            <a:pPr indent="-317500" lvl="1" marL="914400" marR="0" rtl="0" algn="l">
              <a:lnSpc>
                <a:spcPct val="115000"/>
              </a:lnSpc>
              <a:spcBef>
                <a:spcPts val="0"/>
              </a:spcBef>
              <a:spcAft>
                <a:spcPts val="0"/>
              </a:spcAft>
              <a:buSzPts val="1400"/>
              <a:buChar char="○"/>
            </a:pPr>
            <a:r>
              <a:rPr lang="en"/>
              <a:t>RAM</a:t>
            </a:r>
            <a:endParaRPr/>
          </a:p>
          <a:p>
            <a:pPr indent="-317500" lvl="1" marL="914400" marR="0" rtl="0" algn="l">
              <a:lnSpc>
                <a:spcPct val="115000"/>
              </a:lnSpc>
              <a:spcBef>
                <a:spcPts val="0"/>
              </a:spcBef>
              <a:spcAft>
                <a:spcPts val="0"/>
              </a:spcAft>
              <a:buSzPts val="1400"/>
              <a:buChar char="○"/>
            </a:pPr>
            <a:r>
              <a:rPr lang="en"/>
              <a:t>Keyboards</a:t>
            </a:r>
            <a:endParaRPr/>
          </a:p>
          <a:p>
            <a:pPr indent="-317500" lvl="1" marL="914400" marR="0" rtl="0" algn="l">
              <a:lnSpc>
                <a:spcPct val="115000"/>
              </a:lnSpc>
              <a:spcBef>
                <a:spcPts val="0"/>
              </a:spcBef>
              <a:spcAft>
                <a:spcPts val="0"/>
              </a:spcAft>
              <a:buSzPts val="1400"/>
              <a:buChar char="○"/>
            </a:pPr>
            <a:r>
              <a:rPr lang="en"/>
              <a:t>Monitors</a:t>
            </a:r>
            <a:endParaRPr/>
          </a:p>
          <a:p>
            <a:pPr indent="-317500" lvl="1" marL="914400" marR="0" rtl="0" algn="l">
              <a:lnSpc>
                <a:spcPct val="115000"/>
              </a:lnSpc>
              <a:spcBef>
                <a:spcPts val="0"/>
              </a:spcBef>
              <a:spcAft>
                <a:spcPts val="0"/>
              </a:spcAft>
              <a:buSzPts val="1400"/>
              <a:buChar char="○"/>
            </a:pPr>
            <a:r>
              <a:rPr lang="en"/>
              <a:t>Printers</a:t>
            </a:r>
            <a:endParaRPr/>
          </a:p>
          <a:p>
            <a:pPr indent="-317500" lvl="1" marL="914400" marR="0" rtl="0" algn="l">
              <a:lnSpc>
                <a:spcPct val="115000"/>
              </a:lnSpc>
              <a:spcBef>
                <a:spcPts val="0"/>
              </a:spcBef>
              <a:spcAft>
                <a:spcPts val="0"/>
              </a:spcAft>
              <a:buSzPts val="1400"/>
              <a:buChar char="○"/>
            </a:pPr>
            <a:r>
              <a:rPr lang="en"/>
              <a:t>Touch screens</a:t>
            </a:r>
            <a:endParaRPr/>
          </a:p>
          <a:p>
            <a:pPr indent="-317500" lvl="1" marL="914400" marR="0" rtl="0" algn="l">
              <a:lnSpc>
                <a:spcPct val="115000"/>
              </a:lnSpc>
              <a:spcBef>
                <a:spcPts val="0"/>
              </a:spcBef>
              <a:spcAft>
                <a:spcPts val="0"/>
              </a:spcAft>
              <a:buSzPts val="1400"/>
              <a:buChar char="○"/>
            </a:pPr>
            <a:r>
              <a:rPr lang="en"/>
              <a:t>GPUs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5" name="Shape 2615"/>
        <p:cNvGrpSpPr/>
        <p:nvPr/>
      </p:nvGrpSpPr>
      <p:grpSpPr>
        <a:xfrm>
          <a:off x="0" y="0"/>
          <a:ext cx="0" cy="0"/>
          <a:chOff x="0" y="0"/>
          <a:chExt cx="0" cy="0"/>
        </a:xfrm>
      </p:grpSpPr>
      <p:sp>
        <p:nvSpPr>
          <p:cNvPr id="2616" name="Google Shape;2616;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Peripheral Buses</a:t>
            </a:r>
            <a:endParaRPr>
              <a:solidFill>
                <a:srgbClr val="0B5394"/>
              </a:solidFill>
            </a:endParaRPr>
          </a:p>
        </p:txBody>
      </p:sp>
      <p:sp>
        <p:nvSpPr>
          <p:cNvPr id="2617" name="Google Shape;2617;p97"/>
          <p:cNvSpPr txBox="1"/>
          <p:nvPr>
            <p:ph idx="1" type="body"/>
          </p:nvPr>
        </p:nvSpPr>
        <p:spPr>
          <a:xfrm>
            <a:off x="345125" y="1152475"/>
            <a:ext cx="84870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Computers have other components for them to be useful:</a:t>
            </a:r>
            <a:endParaRPr/>
          </a:p>
          <a:p>
            <a:pPr indent="-317500" lvl="1" marL="914400" marR="0" rtl="0" algn="l">
              <a:lnSpc>
                <a:spcPct val="115000"/>
              </a:lnSpc>
              <a:spcBef>
                <a:spcPts val="0"/>
              </a:spcBef>
              <a:spcAft>
                <a:spcPts val="0"/>
              </a:spcAft>
              <a:buSzPts val="1400"/>
              <a:buChar char="○"/>
            </a:pPr>
            <a:r>
              <a:rPr lang="en"/>
              <a:t>RAM (RAMBUS via FSB)</a:t>
            </a:r>
            <a:endParaRPr/>
          </a:p>
          <a:p>
            <a:pPr indent="-317500" lvl="1" marL="914400" marR="0" rtl="0" algn="l">
              <a:lnSpc>
                <a:spcPct val="115000"/>
              </a:lnSpc>
              <a:spcBef>
                <a:spcPts val="0"/>
              </a:spcBef>
              <a:spcAft>
                <a:spcPts val="0"/>
              </a:spcAft>
              <a:buSzPts val="1400"/>
              <a:buChar char="○"/>
            </a:pPr>
            <a:r>
              <a:rPr lang="en"/>
              <a:t>Keyboards (USB)</a:t>
            </a:r>
            <a:endParaRPr/>
          </a:p>
          <a:p>
            <a:pPr indent="-317500" lvl="1" marL="914400" marR="0" rtl="0" algn="l">
              <a:lnSpc>
                <a:spcPct val="115000"/>
              </a:lnSpc>
              <a:spcBef>
                <a:spcPts val="0"/>
              </a:spcBef>
              <a:spcAft>
                <a:spcPts val="0"/>
              </a:spcAft>
              <a:buSzPts val="1400"/>
              <a:buChar char="○"/>
            </a:pPr>
            <a:r>
              <a:rPr lang="en"/>
              <a:t>Monitors (PCI-e)</a:t>
            </a:r>
            <a:endParaRPr/>
          </a:p>
          <a:p>
            <a:pPr indent="-317500" lvl="1" marL="914400" marR="0" rtl="0" algn="l">
              <a:lnSpc>
                <a:spcPct val="115000"/>
              </a:lnSpc>
              <a:spcBef>
                <a:spcPts val="0"/>
              </a:spcBef>
              <a:spcAft>
                <a:spcPts val="0"/>
              </a:spcAft>
              <a:buSzPts val="1400"/>
              <a:buChar char="○"/>
            </a:pPr>
            <a:r>
              <a:rPr lang="en"/>
              <a:t>Printers (USB)</a:t>
            </a:r>
            <a:endParaRPr/>
          </a:p>
          <a:p>
            <a:pPr indent="-317500" lvl="1" marL="914400" marR="0" rtl="0" algn="l">
              <a:lnSpc>
                <a:spcPct val="115000"/>
              </a:lnSpc>
              <a:spcBef>
                <a:spcPts val="0"/>
              </a:spcBef>
              <a:spcAft>
                <a:spcPts val="0"/>
              </a:spcAft>
              <a:buSzPts val="1400"/>
              <a:buChar char="○"/>
            </a:pPr>
            <a:r>
              <a:rPr lang="en"/>
              <a:t>Touch screens (PCI-e)</a:t>
            </a:r>
            <a:endParaRPr/>
          </a:p>
          <a:p>
            <a:pPr indent="-317500" lvl="1" marL="914400" marR="0" rtl="0" algn="l">
              <a:lnSpc>
                <a:spcPct val="115000"/>
              </a:lnSpc>
              <a:spcBef>
                <a:spcPts val="0"/>
              </a:spcBef>
              <a:spcAft>
                <a:spcPts val="0"/>
              </a:spcAft>
              <a:buSzPts val="1400"/>
              <a:buChar char="○"/>
            </a:pPr>
            <a:r>
              <a:rPr lang="en"/>
              <a:t>GPUs (PCI-e)</a:t>
            </a:r>
            <a:endParaRPr/>
          </a:p>
        </p:txBody>
      </p:sp>
      <p:pic>
        <p:nvPicPr>
          <p:cNvPr id="2618" name="Google Shape;2618;p97"/>
          <p:cNvPicPr preferRelativeResize="0"/>
          <p:nvPr/>
        </p:nvPicPr>
        <p:blipFill>
          <a:blip r:embed="rId3">
            <a:alphaModFix/>
          </a:blip>
          <a:stretch>
            <a:fillRect/>
          </a:stretch>
        </p:blipFill>
        <p:spPr>
          <a:xfrm>
            <a:off x="4667895" y="1838070"/>
            <a:ext cx="2519275" cy="298257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2" name="Shape 2622"/>
        <p:cNvGrpSpPr/>
        <p:nvPr/>
      </p:nvGrpSpPr>
      <p:grpSpPr>
        <a:xfrm>
          <a:off x="0" y="0"/>
          <a:ext cx="0" cy="0"/>
          <a:chOff x="0" y="0"/>
          <a:chExt cx="0" cy="0"/>
        </a:xfrm>
      </p:grpSpPr>
      <p:sp>
        <p:nvSpPr>
          <p:cNvPr id="2623" name="Google Shape;2623;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Peripheral Buses</a:t>
            </a:r>
            <a:endParaRPr>
              <a:solidFill>
                <a:srgbClr val="0B5394"/>
              </a:solidFill>
            </a:endParaRPr>
          </a:p>
        </p:txBody>
      </p:sp>
      <p:sp>
        <p:nvSpPr>
          <p:cNvPr id="2624" name="Google Shape;2624;p98"/>
          <p:cNvSpPr txBox="1"/>
          <p:nvPr>
            <p:ph idx="1" type="body"/>
          </p:nvPr>
        </p:nvSpPr>
        <p:spPr>
          <a:xfrm>
            <a:off x="345125" y="1152475"/>
            <a:ext cx="84870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As an aside, modern processors often bypass the FSB for RAM:</a:t>
            </a:r>
            <a:endParaRPr/>
          </a:p>
        </p:txBody>
      </p:sp>
      <p:pic>
        <p:nvPicPr>
          <p:cNvPr id="2625" name="Google Shape;2625;p98"/>
          <p:cNvPicPr preferRelativeResize="0"/>
          <p:nvPr/>
        </p:nvPicPr>
        <p:blipFill>
          <a:blip r:embed="rId3">
            <a:alphaModFix/>
          </a:blip>
          <a:stretch>
            <a:fillRect/>
          </a:stretch>
        </p:blipFill>
        <p:spPr>
          <a:xfrm>
            <a:off x="4218300" y="1938325"/>
            <a:ext cx="3634751" cy="29078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9" name="Shape 2629"/>
        <p:cNvGrpSpPr/>
        <p:nvPr/>
      </p:nvGrpSpPr>
      <p:grpSpPr>
        <a:xfrm>
          <a:off x="0" y="0"/>
          <a:ext cx="0" cy="0"/>
          <a:chOff x="0" y="0"/>
          <a:chExt cx="0" cy="0"/>
        </a:xfrm>
      </p:grpSpPr>
      <p:sp>
        <p:nvSpPr>
          <p:cNvPr id="2630" name="Google Shape;2630;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Peripheral Buses</a:t>
            </a:r>
            <a:endParaRPr>
              <a:solidFill>
                <a:srgbClr val="0B5394"/>
              </a:solidFill>
            </a:endParaRPr>
          </a:p>
        </p:txBody>
      </p:sp>
      <p:sp>
        <p:nvSpPr>
          <p:cNvPr id="2631" name="Google Shape;2631;p99"/>
          <p:cNvSpPr txBox="1"/>
          <p:nvPr>
            <p:ph idx="1" type="body"/>
          </p:nvPr>
        </p:nvSpPr>
        <p:spPr>
          <a:xfrm>
            <a:off x="345125" y="1152475"/>
            <a:ext cx="84870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Computers have other components for them to be useful:</a:t>
            </a:r>
            <a:endParaRPr/>
          </a:p>
          <a:p>
            <a:pPr indent="-317500" lvl="1" marL="914400" marR="0" rtl="0" algn="l">
              <a:lnSpc>
                <a:spcPct val="115000"/>
              </a:lnSpc>
              <a:spcBef>
                <a:spcPts val="0"/>
              </a:spcBef>
              <a:spcAft>
                <a:spcPts val="0"/>
              </a:spcAft>
              <a:buSzPts val="1400"/>
              <a:buChar char="○"/>
            </a:pPr>
            <a:r>
              <a:rPr lang="en"/>
              <a:t>RAM (RAMBUS via FSB)</a:t>
            </a:r>
            <a:endParaRPr/>
          </a:p>
          <a:p>
            <a:pPr indent="-317500" lvl="1" marL="914400" marR="0" rtl="0" algn="l">
              <a:lnSpc>
                <a:spcPct val="115000"/>
              </a:lnSpc>
              <a:spcBef>
                <a:spcPts val="0"/>
              </a:spcBef>
              <a:spcAft>
                <a:spcPts val="0"/>
              </a:spcAft>
              <a:buSzPts val="1400"/>
              <a:buChar char="○"/>
            </a:pPr>
            <a:r>
              <a:rPr lang="en"/>
              <a:t>Keyboards (USB)</a:t>
            </a:r>
            <a:endParaRPr/>
          </a:p>
          <a:p>
            <a:pPr indent="-317500" lvl="1" marL="914400" marR="0" rtl="0" algn="l">
              <a:lnSpc>
                <a:spcPct val="115000"/>
              </a:lnSpc>
              <a:spcBef>
                <a:spcPts val="0"/>
              </a:spcBef>
              <a:spcAft>
                <a:spcPts val="0"/>
              </a:spcAft>
              <a:buSzPts val="1400"/>
              <a:buChar char="○"/>
            </a:pPr>
            <a:r>
              <a:rPr lang="en"/>
              <a:t>Monitors (PCI-e)</a:t>
            </a:r>
            <a:endParaRPr/>
          </a:p>
          <a:p>
            <a:pPr indent="-317500" lvl="1" marL="914400" marR="0" rtl="0" algn="l">
              <a:lnSpc>
                <a:spcPct val="115000"/>
              </a:lnSpc>
              <a:spcBef>
                <a:spcPts val="0"/>
              </a:spcBef>
              <a:spcAft>
                <a:spcPts val="0"/>
              </a:spcAft>
              <a:buSzPts val="1400"/>
              <a:buChar char="○"/>
            </a:pPr>
            <a:r>
              <a:rPr lang="en"/>
              <a:t>Printers (USB)</a:t>
            </a:r>
            <a:endParaRPr/>
          </a:p>
          <a:p>
            <a:pPr indent="-317500" lvl="1" marL="914400" marR="0" rtl="0" algn="l">
              <a:lnSpc>
                <a:spcPct val="115000"/>
              </a:lnSpc>
              <a:spcBef>
                <a:spcPts val="0"/>
              </a:spcBef>
              <a:spcAft>
                <a:spcPts val="0"/>
              </a:spcAft>
              <a:buSzPts val="1400"/>
              <a:buChar char="○"/>
            </a:pPr>
            <a:r>
              <a:rPr lang="en"/>
              <a:t>Touch screens (PCI-e)</a:t>
            </a:r>
            <a:endParaRPr/>
          </a:p>
          <a:p>
            <a:pPr indent="-317500" lvl="1" marL="914400" marR="0" rtl="0" algn="l">
              <a:lnSpc>
                <a:spcPct val="115000"/>
              </a:lnSpc>
              <a:spcBef>
                <a:spcPts val="0"/>
              </a:spcBef>
              <a:spcAft>
                <a:spcPts val="0"/>
              </a:spcAft>
              <a:buSzPts val="1400"/>
              <a:buChar char="○"/>
            </a:pPr>
            <a:r>
              <a:rPr lang="en"/>
              <a:t>GPUs (PCI-e)</a:t>
            </a:r>
            <a:endParaRPr/>
          </a:p>
        </p:txBody>
      </p:sp>
      <p:pic>
        <p:nvPicPr>
          <p:cNvPr id="2632" name="Google Shape;2632;p99"/>
          <p:cNvPicPr preferRelativeResize="0"/>
          <p:nvPr/>
        </p:nvPicPr>
        <p:blipFill>
          <a:blip r:embed="rId3">
            <a:alphaModFix/>
          </a:blip>
          <a:stretch>
            <a:fillRect/>
          </a:stretch>
        </p:blipFill>
        <p:spPr>
          <a:xfrm>
            <a:off x="4667895" y="1838070"/>
            <a:ext cx="2519275" cy="298257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6" name="Shape 2636"/>
        <p:cNvGrpSpPr/>
        <p:nvPr/>
      </p:nvGrpSpPr>
      <p:grpSpPr>
        <a:xfrm>
          <a:off x="0" y="0"/>
          <a:ext cx="0" cy="0"/>
          <a:chOff x="0" y="0"/>
          <a:chExt cx="0" cy="0"/>
        </a:xfrm>
      </p:grpSpPr>
      <p:sp>
        <p:nvSpPr>
          <p:cNvPr id="2637" name="Google Shape;2637;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Peripheral Buses</a:t>
            </a:r>
            <a:endParaRPr>
              <a:solidFill>
                <a:srgbClr val="0B5394"/>
              </a:solidFill>
            </a:endParaRPr>
          </a:p>
        </p:txBody>
      </p:sp>
      <p:sp>
        <p:nvSpPr>
          <p:cNvPr id="2638" name="Google Shape;2638;p100"/>
          <p:cNvSpPr txBox="1"/>
          <p:nvPr>
            <p:ph idx="1" type="body"/>
          </p:nvPr>
        </p:nvSpPr>
        <p:spPr>
          <a:xfrm>
            <a:off x="345125" y="1152475"/>
            <a:ext cx="84870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Peripheral Component Interconnect Express (PCI-e) is used for peripherals inside the PC case (mainly, GPUs)</a:t>
            </a:r>
            <a:endParaRPr/>
          </a:p>
          <a:p>
            <a:pPr indent="-317500" lvl="1" marL="914400" marR="0" rtl="0" algn="l">
              <a:lnSpc>
                <a:spcPct val="115000"/>
              </a:lnSpc>
              <a:spcBef>
                <a:spcPts val="0"/>
              </a:spcBef>
              <a:spcAft>
                <a:spcPts val="0"/>
              </a:spcAft>
              <a:buSzPts val="1400"/>
              <a:buChar char="○"/>
            </a:pPr>
            <a:r>
              <a:rPr lang="en"/>
              <a:t>Legacy PCI used a shared bus with a round-robin access protocol</a:t>
            </a:r>
            <a:endParaRPr/>
          </a:p>
          <a:p>
            <a:pPr indent="-317500" lvl="1" marL="914400" marR="0" rtl="0" algn="l">
              <a:lnSpc>
                <a:spcPct val="115000"/>
              </a:lnSpc>
              <a:spcBef>
                <a:spcPts val="0"/>
              </a:spcBef>
              <a:spcAft>
                <a:spcPts val="0"/>
              </a:spcAft>
              <a:buSzPts val="1400"/>
              <a:buChar char="○"/>
            </a:pPr>
            <a:r>
              <a:rPr lang="en"/>
              <a:t>PCI-e, in contrast, implements a point-to-point protocol</a:t>
            </a:r>
            <a:endParaRPr/>
          </a:p>
          <a:p>
            <a:pPr indent="-317500" lvl="2" marL="1371600" marR="0" rtl="0" algn="l">
              <a:lnSpc>
                <a:spcPct val="115000"/>
              </a:lnSpc>
              <a:spcBef>
                <a:spcPts val="0"/>
              </a:spcBef>
              <a:spcAft>
                <a:spcPts val="0"/>
              </a:spcAft>
              <a:buSzPts val="1400"/>
              <a:buChar char="■"/>
            </a:pPr>
            <a:r>
              <a:rPr lang="en"/>
              <a:t>All devices have direct connections with each other</a:t>
            </a:r>
            <a:endParaRPr/>
          </a:p>
          <a:p>
            <a:pPr indent="-317500" lvl="2" marL="1371600" marR="0" rtl="0" algn="l">
              <a:lnSpc>
                <a:spcPct val="115000"/>
              </a:lnSpc>
              <a:spcBef>
                <a:spcPts val="0"/>
              </a:spcBef>
              <a:spcAft>
                <a:spcPts val="0"/>
              </a:spcAft>
              <a:buSzPts val="1400"/>
              <a:buChar char="■"/>
            </a:pPr>
            <a:r>
              <a:rPr lang="en"/>
              <a:t>There is no contention, as it is not a shared bus</a:t>
            </a:r>
            <a:endParaRPr/>
          </a:p>
          <a:p>
            <a:pPr indent="-317500" lvl="1" marL="914400" marR="0" rtl="0" algn="l">
              <a:lnSpc>
                <a:spcPct val="115000"/>
              </a:lnSpc>
              <a:spcBef>
                <a:spcPts val="0"/>
              </a:spcBef>
              <a:spcAft>
                <a:spcPts val="0"/>
              </a:spcAft>
              <a:buSzPts val="1400"/>
              <a:buChar char="○"/>
            </a:pPr>
            <a:r>
              <a:rPr lang="en"/>
              <a:t>PCI-e also is closer to the CPU and RAM, resulting in faster communication</a:t>
            </a:r>
            <a:endParaRPr/>
          </a:p>
        </p:txBody>
      </p:sp>
      <p:pic>
        <p:nvPicPr>
          <p:cNvPr id="2639" name="Google Shape;2639;p100"/>
          <p:cNvPicPr preferRelativeResize="0"/>
          <p:nvPr/>
        </p:nvPicPr>
        <p:blipFill>
          <a:blip r:embed="rId3">
            <a:alphaModFix/>
          </a:blip>
          <a:stretch>
            <a:fillRect/>
          </a:stretch>
        </p:blipFill>
        <p:spPr>
          <a:xfrm>
            <a:off x="4958025" y="3165325"/>
            <a:ext cx="1817800" cy="121187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3" name="Shape 2643"/>
        <p:cNvGrpSpPr/>
        <p:nvPr/>
      </p:nvGrpSpPr>
      <p:grpSpPr>
        <a:xfrm>
          <a:off x="0" y="0"/>
          <a:ext cx="0" cy="0"/>
          <a:chOff x="0" y="0"/>
          <a:chExt cx="0" cy="0"/>
        </a:xfrm>
      </p:grpSpPr>
      <p:sp>
        <p:nvSpPr>
          <p:cNvPr id="2644" name="Google Shape;2644;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Peripheral Buses</a:t>
            </a:r>
            <a:endParaRPr>
              <a:solidFill>
                <a:srgbClr val="0B5394"/>
              </a:solidFill>
            </a:endParaRPr>
          </a:p>
        </p:txBody>
      </p:sp>
      <p:sp>
        <p:nvSpPr>
          <p:cNvPr id="2645" name="Google Shape;2645;p101"/>
          <p:cNvSpPr txBox="1"/>
          <p:nvPr>
            <p:ph idx="1" type="body"/>
          </p:nvPr>
        </p:nvSpPr>
        <p:spPr>
          <a:xfrm>
            <a:off x="345125" y="1152475"/>
            <a:ext cx="84870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Universal Serial Bus (USB) is meant for peripherals outside of the PC</a:t>
            </a:r>
            <a:endParaRPr/>
          </a:p>
          <a:p>
            <a:pPr indent="-317500" lvl="1" marL="914400" marR="0" rtl="0" algn="l">
              <a:lnSpc>
                <a:spcPct val="115000"/>
              </a:lnSpc>
              <a:spcBef>
                <a:spcPts val="0"/>
              </a:spcBef>
              <a:spcAft>
                <a:spcPts val="0"/>
              </a:spcAft>
              <a:buSzPts val="1400"/>
              <a:buChar char="○"/>
            </a:pPr>
            <a:r>
              <a:rPr lang="en"/>
              <a:t>These devices are generally slower, e.g.</a:t>
            </a:r>
            <a:endParaRPr/>
          </a:p>
          <a:p>
            <a:pPr indent="-317500" lvl="2" marL="1371600" marR="0" rtl="0" algn="l">
              <a:lnSpc>
                <a:spcPct val="115000"/>
              </a:lnSpc>
              <a:spcBef>
                <a:spcPts val="0"/>
              </a:spcBef>
              <a:spcAft>
                <a:spcPts val="0"/>
              </a:spcAft>
              <a:buSzPts val="1400"/>
              <a:buChar char="■"/>
            </a:pPr>
            <a:r>
              <a:rPr lang="en"/>
              <a:t>External hard disks</a:t>
            </a:r>
            <a:endParaRPr/>
          </a:p>
          <a:p>
            <a:pPr indent="-317500" lvl="2" marL="1371600" marR="0" rtl="0" algn="l">
              <a:lnSpc>
                <a:spcPct val="115000"/>
              </a:lnSpc>
              <a:spcBef>
                <a:spcPts val="0"/>
              </a:spcBef>
              <a:spcAft>
                <a:spcPts val="0"/>
              </a:spcAft>
              <a:buSzPts val="1400"/>
              <a:buChar char="■"/>
            </a:pPr>
            <a:r>
              <a:rPr lang="en"/>
              <a:t>Keyboard</a:t>
            </a:r>
            <a:endParaRPr/>
          </a:p>
          <a:p>
            <a:pPr indent="-317500" lvl="2" marL="1371600" marR="0" rtl="0" algn="l">
              <a:lnSpc>
                <a:spcPct val="115000"/>
              </a:lnSpc>
              <a:spcBef>
                <a:spcPts val="0"/>
              </a:spcBef>
              <a:spcAft>
                <a:spcPts val="0"/>
              </a:spcAft>
              <a:buSzPts val="1400"/>
              <a:buChar char="■"/>
            </a:pPr>
            <a:r>
              <a:rPr lang="en"/>
              <a:t>Mouse</a:t>
            </a:r>
            <a:endParaRPr/>
          </a:p>
          <a:p>
            <a:pPr indent="-317500" lvl="2" marL="1371600" marR="0" rtl="0" algn="l">
              <a:lnSpc>
                <a:spcPct val="115000"/>
              </a:lnSpc>
              <a:spcBef>
                <a:spcPts val="0"/>
              </a:spcBef>
              <a:spcAft>
                <a:spcPts val="0"/>
              </a:spcAft>
              <a:buSzPts val="1400"/>
              <a:buChar char="■"/>
            </a:pPr>
            <a:r>
              <a:rPr lang="en"/>
              <a:t>Printer</a:t>
            </a:r>
            <a:endParaRPr/>
          </a:p>
          <a:p>
            <a:pPr indent="-317500" lvl="1" marL="914400" marR="0" rtl="0" algn="l">
              <a:lnSpc>
                <a:spcPct val="115000"/>
              </a:lnSpc>
              <a:spcBef>
                <a:spcPts val="0"/>
              </a:spcBef>
              <a:spcAft>
                <a:spcPts val="0"/>
              </a:spcAft>
              <a:buSzPts val="1400"/>
              <a:buChar char="○"/>
            </a:pPr>
            <a:r>
              <a:rPr lang="en"/>
              <a:t>USB is a shared bus, and uses a master/slave protocol to control access to the bus</a:t>
            </a:r>
            <a:endParaRPr/>
          </a:p>
          <a:p>
            <a:pPr indent="-317500" lvl="2" marL="1371600" marR="0" rtl="0" algn="l">
              <a:lnSpc>
                <a:spcPct val="115000"/>
              </a:lnSpc>
              <a:spcBef>
                <a:spcPts val="0"/>
              </a:spcBef>
              <a:spcAft>
                <a:spcPts val="0"/>
              </a:spcAft>
              <a:buSzPts val="1400"/>
              <a:buChar char="■"/>
            </a:pPr>
            <a:r>
              <a:rPr lang="en"/>
              <a:t>The host PC is the master, and determines which device does what and when</a:t>
            </a:r>
            <a:endParaRPr/>
          </a:p>
        </p:txBody>
      </p:sp>
      <p:pic>
        <p:nvPicPr>
          <p:cNvPr id="2646" name="Google Shape;2646;p101"/>
          <p:cNvPicPr preferRelativeResize="0"/>
          <p:nvPr/>
        </p:nvPicPr>
        <p:blipFill>
          <a:blip r:embed="rId3">
            <a:alphaModFix/>
          </a:blip>
          <a:stretch>
            <a:fillRect/>
          </a:stretch>
        </p:blipFill>
        <p:spPr>
          <a:xfrm>
            <a:off x="5066925" y="3470526"/>
            <a:ext cx="1311024" cy="1311024"/>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0" name="Shape 2650"/>
        <p:cNvGrpSpPr/>
        <p:nvPr/>
      </p:nvGrpSpPr>
      <p:grpSpPr>
        <a:xfrm>
          <a:off x="0" y="0"/>
          <a:ext cx="0" cy="0"/>
          <a:chOff x="0" y="0"/>
          <a:chExt cx="0" cy="0"/>
        </a:xfrm>
      </p:grpSpPr>
      <p:sp>
        <p:nvSpPr>
          <p:cNvPr id="2651" name="Google Shape;2651;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Wrap-Up</a:t>
            </a:r>
            <a:endParaRPr>
              <a:solidFill>
                <a:srgbClr val="0B5394"/>
              </a:solidFill>
            </a:endParaRPr>
          </a:p>
        </p:txBody>
      </p:sp>
      <p:sp>
        <p:nvSpPr>
          <p:cNvPr id="2652" name="Google Shape;2652;p102"/>
          <p:cNvSpPr txBox="1"/>
          <p:nvPr>
            <p:ph idx="1" type="body"/>
          </p:nvPr>
        </p:nvSpPr>
        <p:spPr>
          <a:xfrm>
            <a:off x="345125" y="1152475"/>
            <a:ext cx="8487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Instruction cycle</a:t>
            </a:r>
            <a:endParaRPr/>
          </a:p>
          <a:p>
            <a:pPr indent="-342900" lvl="0" marL="457200" rtl="0" algn="l">
              <a:spcBef>
                <a:spcPts val="0"/>
              </a:spcBef>
              <a:spcAft>
                <a:spcPts val="0"/>
              </a:spcAft>
              <a:buSzPts val="1800"/>
              <a:buChar char="●"/>
            </a:pPr>
            <a:r>
              <a:rPr lang="en"/>
              <a:t>Data path</a:t>
            </a:r>
            <a:endParaRPr/>
          </a:p>
          <a:p>
            <a:pPr indent="-342900" lvl="0" marL="457200" rtl="0" algn="l">
              <a:spcBef>
                <a:spcPts val="0"/>
              </a:spcBef>
              <a:spcAft>
                <a:spcPts val="0"/>
              </a:spcAft>
              <a:buSzPts val="1800"/>
              <a:buChar char="●"/>
            </a:pPr>
            <a:r>
              <a:rPr lang="en"/>
              <a:t>Memory fetch, instruction fetch</a:t>
            </a:r>
            <a:endParaRPr/>
          </a:p>
          <a:p>
            <a:pPr indent="-342900" lvl="0" marL="457200" rtl="0" algn="l">
              <a:spcBef>
                <a:spcPts val="0"/>
              </a:spcBef>
              <a:spcAft>
                <a:spcPts val="0"/>
              </a:spcAft>
              <a:buSzPts val="1800"/>
              <a:buChar char="●"/>
            </a:pPr>
            <a:r>
              <a:rPr lang="en"/>
              <a:t>Control unit, instruction decoding</a:t>
            </a:r>
            <a:endParaRPr/>
          </a:p>
          <a:p>
            <a:pPr indent="-342900" lvl="0" marL="457200" rtl="0" algn="l">
              <a:spcBef>
                <a:spcPts val="0"/>
              </a:spcBef>
              <a:spcAft>
                <a:spcPts val="0"/>
              </a:spcAft>
              <a:buSzPts val="1800"/>
              <a:buChar char="●"/>
            </a:pPr>
            <a:r>
              <a:rPr lang="en"/>
              <a:t>Pipelining and hyperthreading</a:t>
            </a:r>
            <a:endParaRPr/>
          </a:p>
          <a:p>
            <a:pPr indent="-342900" lvl="0" marL="457200" rtl="0" algn="l">
              <a:spcBef>
                <a:spcPts val="0"/>
              </a:spcBef>
              <a:spcAft>
                <a:spcPts val="0"/>
              </a:spcAft>
              <a:buSzPts val="1800"/>
              <a:buChar char="●"/>
            </a:pPr>
            <a:r>
              <a:rPr lang="en"/>
              <a:t>Peripheral buses (e.g. USB, PCI-e)</a:t>
            </a:r>
            <a:endParaRPr/>
          </a:p>
          <a:p>
            <a:pPr indent="-317500" lvl="1" marL="914400" rtl="0" algn="l">
              <a:spcBef>
                <a:spcPts val="0"/>
              </a:spcBef>
              <a:spcAft>
                <a:spcPts val="0"/>
              </a:spcAft>
              <a:buSzPts val="1400"/>
              <a:buChar char="○"/>
            </a:pPr>
            <a:r>
              <a:rPr lang="en"/>
              <a:t>Contention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ctrTitle"/>
          </p:nvPr>
        </p:nvSpPr>
        <p:spPr>
          <a:xfrm>
            <a:off x="457200" y="1467769"/>
            <a:ext cx="8013000" cy="110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96E"/>
              </a:buClr>
              <a:buSzPts val="4500"/>
              <a:buFont typeface="Ubuntu"/>
              <a:buNone/>
            </a:pPr>
            <a:r>
              <a:rPr lang="en"/>
              <a:t>The Data Path</a:t>
            </a:r>
            <a:endParaRPr sz="3600"/>
          </a:p>
        </p:txBody>
      </p:sp>
      <p:sp>
        <p:nvSpPr>
          <p:cNvPr id="112" name="Google Shape;112;p22"/>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CSCI 2050U - Computer Architecture</a:t>
            </a:r>
            <a:endParaRPr sz="1400">
              <a:solidFill>
                <a:srgbClr val="073763"/>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Randy J. Fortier</a:t>
            </a:r>
            <a:endParaRPr sz="1400">
              <a:solidFill>
                <a:srgbClr val="40458C"/>
              </a:solidFill>
              <a:latin typeface="Tahoma"/>
              <a:ea typeface="Tahoma"/>
              <a:cs typeface="Tahoma"/>
              <a:sym typeface="Tahoma"/>
            </a:endParaRPr>
          </a:p>
          <a:p>
            <a:pPr indent="-341640" lvl="0" marL="343080" rtl="0" algn="l">
              <a:lnSpc>
                <a:spcPct val="100000"/>
              </a:lnSpc>
              <a:spcBef>
                <a:spcPts val="0"/>
              </a:spcBef>
              <a:spcAft>
                <a:spcPts val="0"/>
              </a:spcAft>
              <a:buClr>
                <a:schemeClr val="dk1"/>
              </a:buClr>
              <a:buSzPts val="1800"/>
              <a:buNone/>
            </a:pPr>
            <a:r>
              <a:rPr lang="en" sz="1400">
                <a:solidFill>
                  <a:srgbClr val="073763"/>
                </a:solidFill>
              </a:rPr>
              <a:t>@randy_fortier</a:t>
            </a:r>
            <a:endParaRPr>
              <a:solidFill>
                <a:srgbClr val="073763"/>
              </a:solidFill>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