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5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9144000" cy="5143500" type="screen16x9"/>
  <p:notesSz cx="7772400" cy="10058400"/>
  <p:embeddedFontLs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Tahoma" panose="020B0604030504040204" pitchFamily="34" charset="0"/>
      <p:regular r:id="rId61"/>
      <p:bold r:id="rId62"/>
    </p:embeddedFont>
    <p:embeddedFont>
      <p:font typeface="Ubuntu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07AB2D-1999-4F32-8134-544119B7CC6F}">
  <a:tblStyle styleId="{D707AB2D-1999-4F32-8134-544119B7CC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7.fntdata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3.xml"/><Relationship Id="rId61" Type="http://schemas.openxmlformats.org/officeDocument/2006/relationships/font" Target="fonts/font5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3.fntdata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6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1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bfdc65989_0_0:notes"/>
          <p:cNvSpPr txBox="1">
            <a:spLocks noGrp="1"/>
          </p:cNvSpPr>
          <p:nvPr>
            <p:ph type="body" idx="1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121" name="Google Shape;121;g7bfdc659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240" y="1257300"/>
            <a:ext cx="6217800" cy="339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bfdc65989_0_34:notes"/>
          <p:cNvSpPr txBox="1">
            <a:spLocks noGrp="1"/>
          </p:cNvSpPr>
          <p:nvPr>
            <p:ph type="body" idx="1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59" name="Google Shape;259;g7bfdc6598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240" y="1257300"/>
            <a:ext cx="6217800" cy="339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bfdc65989_0_39:notes"/>
          <p:cNvSpPr txBox="1">
            <a:spLocks noGrp="1"/>
          </p:cNvSpPr>
          <p:nvPr>
            <p:ph type="body" idx="1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89" name="Google Shape;289;g7bfdc6598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240" y="1257300"/>
            <a:ext cx="6217800" cy="339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bfdc65989_0_44:notes"/>
          <p:cNvSpPr txBox="1">
            <a:spLocks noGrp="1"/>
          </p:cNvSpPr>
          <p:nvPr>
            <p:ph type="body" idx="1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346" name="Google Shape;346;g7bfdc6598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240" y="1257300"/>
            <a:ext cx="6217800" cy="339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fdc65989_0_24:notes"/>
          <p:cNvSpPr txBox="1">
            <a:spLocks noGrp="1"/>
          </p:cNvSpPr>
          <p:nvPr>
            <p:ph type="body" idx="1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133" name="Google Shape;133;g7bfdc6598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240" y="1257300"/>
            <a:ext cx="6217800" cy="339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bfdc65989_0_49:notes"/>
          <p:cNvSpPr txBox="1">
            <a:spLocks noGrp="1"/>
          </p:cNvSpPr>
          <p:nvPr>
            <p:ph type="body" idx="1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370" name="Google Shape;370;g7bfdc6598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240" y="1257300"/>
            <a:ext cx="6217800" cy="339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bfdc65989_0_54:notes"/>
          <p:cNvSpPr txBox="1">
            <a:spLocks noGrp="1"/>
          </p:cNvSpPr>
          <p:nvPr>
            <p:ph type="body" idx="1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29" name="Google Shape;429;g7bfdc6598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240" y="1257300"/>
            <a:ext cx="6217800" cy="339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1cf491c40_0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71cf491c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2008" y="754375"/>
            <a:ext cx="6909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fdc65989_0_29:notes"/>
          <p:cNvSpPr txBox="1">
            <a:spLocks noGrp="1"/>
          </p:cNvSpPr>
          <p:nvPr>
            <p:ph type="body" idx="1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163" name="Google Shape;163;g7bfdc6598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240" y="1257300"/>
            <a:ext cx="6217800" cy="339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45720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3"/>
          </p:nvPr>
        </p:nvSpPr>
        <p:spPr>
          <a:xfrm>
            <a:off x="467424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4"/>
          </p:nvPr>
        </p:nvSpPr>
        <p:spPr>
          <a:xfrm>
            <a:off x="45720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3239640" y="120339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3"/>
          </p:nvPr>
        </p:nvSpPr>
        <p:spPr>
          <a:xfrm>
            <a:off x="6022080" y="120339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4"/>
          </p:nvPr>
        </p:nvSpPr>
        <p:spPr>
          <a:xfrm>
            <a:off x="6022080" y="276156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5"/>
          </p:nvPr>
        </p:nvSpPr>
        <p:spPr>
          <a:xfrm>
            <a:off x="3239640" y="276156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6"/>
          </p:nvPr>
        </p:nvSpPr>
        <p:spPr>
          <a:xfrm>
            <a:off x="457200" y="276156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57201" y="1467775"/>
            <a:ext cx="63531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200"/>
              <a:buFont typeface="Ubuntu"/>
              <a:buNone/>
              <a:defRPr sz="42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l="6757" t="14096" r="6722" b="17339"/>
          <a:stretch/>
        </p:blipFill>
        <p:spPr>
          <a:xfrm>
            <a:off x="6527344" y="4155309"/>
            <a:ext cx="2195570" cy="61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 amt="5000"/>
          </a:blip>
          <a:srcRect l="23570" b="20854"/>
          <a:stretch/>
        </p:blipFill>
        <p:spPr>
          <a:xfrm>
            <a:off x="0" y="0"/>
            <a:ext cx="39488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2"/>
          </p:nvPr>
        </p:nvSpPr>
        <p:spPr>
          <a:xfrm>
            <a:off x="467424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2"/>
          </p:nvPr>
        </p:nvSpPr>
        <p:spPr>
          <a:xfrm>
            <a:off x="45720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3"/>
          </p:nvPr>
        </p:nvSpPr>
        <p:spPr>
          <a:xfrm>
            <a:off x="467424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2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3"/>
          </p:nvPr>
        </p:nvSpPr>
        <p:spPr>
          <a:xfrm>
            <a:off x="467424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2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3"/>
          </p:nvPr>
        </p:nvSpPr>
        <p:spPr>
          <a:xfrm>
            <a:off x="45720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2"/>
          </p:nvPr>
        </p:nvSpPr>
        <p:spPr>
          <a:xfrm>
            <a:off x="45720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2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3"/>
          </p:nvPr>
        </p:nvSpPr>
        <p:spPr>
          <a:xfrm>
            <a:off x="467424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4"/>
          </p:nvPr>
        </p:nvSpPr>
        <p:spPr>
          <a:xfrm>
            <a:off x="45720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2"/>
          </p:nvPr>
        </p:nvSpPr>
        <p:spPr>
          <a:xfrm>
            <a:off x="3239640" y="120339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body" idx="3"/>
          </p:nvPr>
        </p:nvSpPr>
        <p:spPr>
          <a:xfrm>
            <a:off x="6022080" y="120339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body" idx="4"/>
          </p:nvPr>
        </p:nvSpPr>
        <p:spPr>
          <a:xfrm>
            <a:off x="6022080" y="276156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5"/>
          </p:nvPr>
        </p:nvSpPr>
        <p:spPr>
          <a:xfrm>
            <a:off x="3239640" y="276156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body" idx="6"/>
          </p:nvPr>
        </p:nvSpPr>
        <p:spPr>
          <a:xfrm>
            <a:off x="457200" y="276156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ubTitle" idx="1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67424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22" name="Google Shape;22;p6"/>
          <p:cNvPicPr preferRelativeResize="0"/>
          <p:nvPr/>
        </p:nvPicPr>
        <p:blipFill rotWithShape="1">
          <a:blip r:embed="rId2">
            <a:alphaModFix/>
          </a:blip>
          <a:srcRect l="6757" t="14096" r="6722" b="17339"/>
          <a:stretch/>
        </p:blipFill>
        <p:spPr>
          <a:xfrm>
            <a:off x="6527344" y="4155309"/>
            <a:ext cx="2195570" cy="61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6"/>
          <p:cNvPicPr preferRelativeResize="0"/>
          <p:nvPr/>
        </p:nvPicPr>
        <p:blipFill rotWithShape="1">
          <a:blip r:embed="rId3">
            <a:alphaModFix amt="5000"/>
          </a:blip>
          <a:srcRect l="23570" b="20854"/>
          <a:stretch/>
        </p:blipFill>
        <p:spPr>
          <a:xfrm>
            <a:off x="0" y="0"/>
            <a:ext cx="39488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26" name="Google Shape;26;p7"/>
          <p:cNvPicPr preferRelativeResize="0"/>
          <p:nvPr/>
        </p:nvPicPr>
        <p:blipFill rotWithShape="1">
          <a:blip r:embed="rId2">
            <a:alphaModFix/>
          </a:blip>
          <a:srcRect l="6757" t="14096" r="6722" b="17339"/>
          <a:stretch/>
        </p:blipFill>
        <p:spPr>
          <a:xfrm>
            <a:off x="6527344" y="4155309"/>
            <a:ext cx="2195570" cy="61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7"/>
          <p:cNvPicPr preferRelativeResize="0"/>
          <p:nvPr/>
        </p:nvPicPr>
        <p:blipFill rotWithShape="1">
          <a:blip r:embed="rId3">
            <a:alphaModFix amt="5000"/>
          </a:blip>
          <a:srcRect l="23570" b="20854"/>
          <a:stretch/>
        </p:blipFill>
        <p:spPr>
          <a:xfrm>
            <a:off x="0" y="0"/>
            <a:ext cx="39488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45720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3"/>
          </p:nvPr>
        </p:nvSpPr>
        <p:spPr>
          <a:xfrm>
            <a:off x="467424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3"/>
          </p:nvPr>
        </p:nvSpPr>
        <p:spPr>
          <a:xfrm>
            <a:off x="467424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45720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712240" y="3981420"/>
            <a:ext cx="204900" cy="1479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000" cy="8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0" y="4450247"/>
            <a:ext cx="9144000" cy="693300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57200" y="4647949"/>
            <a:ext cx="1369923" cy="3016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60801075139/http:/www.x86-64.org/documentation/abi.pdf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60801075139/http:/www.x86-64.org/documentation/abi.pdf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60801075139/http:/www.x86-64.org/documentation/abi.pdf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60801075139/http:/www.x86-64.org/documentation/abi.pdf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US" sz="3600"/>
              <a:t>x86-64 Assembly Language</a:t>
            </a:r>
            <a:endParaRPr sz="3600"/>
          </a:p>
        </p:txBody>
      </p:sp>
      <p:sp>
        <p:nvSpPr>
          <p:cNvPr id="124" name="Google Shape;124;p28"/>
          <p:cNvSpPr txBox="1">
            <a:spLocks noGrp="1"/>
          </p:cNvSpPr>
          <p:nvPr>
            <p:ph type="subTitle" idx="1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2050U - Computer Architecture</a:t>
            </a:r>
            <a:endParaRPr sz="1400">
              <a:solidFill>
                <a:srgbClr val="07376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Randy J. Fortier</a:t>
            </a:r>
            <a:endParaRPr sz="14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lvl="0" indent="-341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>
                <a:solidFill>
                  <a:srgbClr val="073763"/>
                </a:solidFill>
              </a:rPr>
              <a:t>@randy_fortier</a:t>
            </a:r>
            <a:endParaRPr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/>
          <p:nvPr/>
        </p:nvSpPr>
        <p:spPr>
          <a:xfrm>
            <a:off x="1269360" y="1469070"/>
            <a:ext cx="6671400" cy="408900"/>
          </a:xfrm>
          <a:prstGeom prst="rect">
            <a:avLst/>
          </a:prstGeom>
          <a:solidFill>
            <a:srgbClr val="D9D9D9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R8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General Purpose Registers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7"/>
          <p:cNvSpPr/>
          <p:nvPr/>
        </p:nvSpPr>
        <p:spPr>
          <a:xfrm>
            <a:off x="457200" y="1011150"/>
            <a:ext cx="82275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registers are new to x64 (64-bit)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7"/>
          <p:cNvSpPr/>
          <p:nvPr/>
        </p:nvSpPr>
        <p:spPr>
          <a:xfrm>
            <a:off x="4613040" y="1512810"/>
            <a:ext cx="3314100" cy="312600"/>
          </a:xfrm>
          <a:prstGeom prst="rect">
            <a:avLst/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   R8D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7"/>
          <p:cNvSpPr/>
          <p:nvPr/>
        </p:nvSpPr>
        <p:spPr>
          <a:xfrm>
            <a:off x="6264360" y="1526850"/>
            <a:ext cx="1662900" cy="298500"/>
          </a:xfrm>
          <a:prstGeom prst="rect">
            <a:avLst/>
          </a:prstGeom>
          <a:solidFill>
            <a:srgbClr val="EEECE1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R8W  A   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7"/>
          <p:cNvSpPr/>
          <p:nvPr/>
        </p:nvSpPr>
        <p:spPr>
          <a:xfrm>
            <a:off x="7165055" y="1565779"/>
            <a:ext cx="748500" cy="223800"/>
          </a:xfrm>
          <a:prstGeom prst="rect">
            <a:avLst/>
          </a:prstGeom>
          <a:solidFill>
            <a:srgbClr val="F2DCDB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R8B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7"/>
          <p:cNvSpPr/>
          <p:nvPr/>
        </p:nvSpPr>
        <p:spPr>
          <a:xfrm>
            <a:off x="1269360" y="1901070"/>
            <a:ext cx="6671400" cy="408900"/>
          </a:xfrm>
          <a:prstGeom prst="rect">
            <a:avLst/>
          </a:prstGeom>
          <a:solidFill>
            <a:srgbClr val="D9D9D9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R9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7"/>
          <p:cNvSpPr/>
          <p:nvPr/>
        </p:nvSpPr>
        <p:spPr>
          <a:xfrm>
            <a:off x="4613040" y="1944810"/>
            <a:ext cx="3314100" cy="312600"/>
          </a:xfrm>
          <a:prstGeom prst="rect">
            <a:avLst/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   R9D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/>
          <p:nvPr/>
        </p:nvSpPr>
        <p:spPr>
          <a:xfrm>
            <a:off x="6264360" y="1958850"/>
            <a:ext cx="1662900" cy="298500"/>
          </a:xfrm>
          <a:prstGeom prst="rect">
            <a:avLst/>
          </a:prstGeom>
          <a:solidFill>
            <a:srgbClr val="EEECE1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R9W  W   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7"/>
          <p:cNvSpPr/>
          <p:nvPr/>
        </p:nvSpPr>
        <p:spPr>
          <a:xfrm>
            <a:off x="7165080" y="1996650"/>
            <a:ext cx="748500" cy="223500"/>
          </a:xfrm>
          <a:prstGeom prst="rect">
            <a:avLst/>
          </a:prstGeom>
          <a:solidFill>
            <a:srgbClr val="F2DCDB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R9B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7"/>
          <p:cNvSpPr/>
          <p:nvPr/>
        </p:nvSpPr>
        <p:spPr>
          <a:xfrm>
            <a:off x="1269360" y="2333070"/>
            <a:ext cx="6671400" cy="408900"/>
          </a:xfrm>
          <a:prstGeom prst="rect">
            <a:avLst/>
          </a:prstGeom>
          <a:solidFill>
            <a:srgbClr val="D9D9D9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R10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7"/>
          <p:cNvSpPr/>
          <p:nvPr/>
        </p:nvSpPr>
        <p:spPr>
          <a:xfrm>
            <a:off x="4613040" y="2376810"/>
            <a:ext cx="3314100" cy="312600"/>
          </a:xfrm>
          <a:prstGeom prst="rect">
            <a:avLst/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   R10D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7"/>
          <p:cNvSpPr/>
          <p:nvPr/>
        </p:nvSpPr>
        <p:spPr>
          <a:xfrm>
            <a:off x="6264360" y="2390850"/>
            <a:ext cx="1662900" cy="298500"/>
          </a:xfrm>
          <a:prstGeom prst="rect">
            <a:avLst/>
          </a:prstGeom>
          <a:solidFill>
            <a:srgbClr val="EEECE1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R10W   W   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7"/>
          <p:cNvSpPr/>
          <p:nvPr/>
        </p:nvSpPr>
        <p:spPr>
          <a:xfrm>
            <a:off x="7165080" y="2428650"/>
            <a:ext cx="748500" cy="223500"/>
          </a:xfrm>
          <a:prstGeom prst="rect">
            <a:avLst/>
          </a:prstGeom>
          <a:solidFill>
            <a:srgbClr val="F2DCDB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R10B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7"/>
          <p:cNvSpPr/>
          <p:nvPr/>
        </p:nvSpPr>
        <p:spPr>
          <a:xfrm>
            <a:off x="1269360" y="2765070"/>
            <a:ext cx="6671400" cy="408900"/>
          </a:xfrm>
          <a:prstGeom prst="rect">
            <a:avLst/>
          </a:prstGeom>
          <a:solidFill>
            <a:srgbClr val="D9D9D9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R11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4613040" y="2808810"/>
            <a:ext cx="3314100" cy="312600"/>
          </a:xfrm>
          <a:prstGeom prst="rect">
            <a:avLst/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   R11D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7"/>
          <p:cNvSpPr/>
          <p:nvPr/>
        </p:nvSpPr>
        <p:spPr>
          <a:xfrm>
            <a:off x="6264360" y="2822850"/>
            <a:ext cx="1662900" cy="298500"/>
          </a:xfrm>
          <a:prstGeom prst="rect">
            <a:avLst/>
          </a:prstGeom>
          <a:solidFill>
            <a:srgbClr val="EEECE1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R11W   W   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7"/>
          <p:cNvSpPr/>
          <p:nvPr/>
        </p:nvSpPr>
        <p:spPr>
          <a:xfrm>
            <a:off x="7165080" y="2860650"/>
            <a:ext cx="748500" cy="223500"/>
          </a:xfrm>
          <a:prstGeom prst="rect">
            <a:avLst/>
          </a:prstGeom>
          <a:solidFill>
            <a:srgbClr val="F2DCDB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R11B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7"/>
          <p:cNvSpPr/>
          <p:nvPr/>
        </p:nvSpPr>
        <p:spPr>
          <a:xfrm>
            <a:off x="1269360" y="3197070"/>
            <a:ext cx="6671400" cy="408900"/>
          </a:xfrm>
          <a:prstGeom prst="rect">
            <a:avLst/>
          </a:prstGeom>
          <a:solidFill>
            <a:srgbClr val="D9D9D9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R12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7"/>
          <p:cNvSpPr/>
          <p:nvPr/>
        </p:nvSpPr>
        <p:spPr>
          <a:xfrm>
            <a:off x="4613040" y="3240810"/>
            <a:ext cx="3314100" cy="312600"/>
          </a:xfrm>
          <a:prstGeom prst="rect">
            <a:avLst/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   R12D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7"/>
          <p:cNvSpPr/>
          <p:nvPr/>
        </p:nvSpPr>
        <p:spPr>
          <a:xfrm>
            <a:off x="6264360" y="3254850"/>
            <a:ext cx="1662900" cy="298500"/>
          </a:xfrm>
          <a:prstGeom prst="rect">
            <a:avLst/>
          </a:prstGeom>
          <a:solidFill>
            <a:srgbClr val="EEECE1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R12W   W   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7"/>
          <p:cNvSpPr/>
          <p:nvPr/>
        </p:nvSpPr>
        <p:spPr>
          <a:xfrm>
            <a:off x="7165080" y="3292650"/>
            <a:ext cx="748500" cy="223500"/>
          </a:xfrm>
          <a:prstGeom prst="rect">
            <a:avLst/>
          </a:prstGeom>
          <a:solidFill>
            <a:srgbClr val="F2DCDB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R12B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7"/>
          <p:cNvSpPr/>
          <p:nvPr/>
        </p:nvSpPr>
        <p:spPr>
          <a:xfrm>
            <a:off x="1269360" y="3629070"/>
            <a:ext cx="6671400" cy="408900"/>
          </a:xfrm>
          <a:prstGeom prst="rect">
            <a:avLst/>
          </a:prstGeom>
          <a:solidFill>
            <a:srgbClr val="D9D9D9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R13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7"/>
          <p:cNvSpPr/>
          <p:nvPr/>
        </p:nvSpPr>
        <p:spPr>
          <a:xfrm>
            <a:off x="4613040" y="3672810"/>
            <a:ext cx="3314100" cy="312600"/>
          </a:xfrm>
          <a:prstGeom prst="rect">
            <a:avLst/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   R13D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7"/>
          <p:cNvSpPr/>
          <p:nvPr/>
        </p:nvSpPr>
        <p:spPr>
          <a:xfrm>
            <a:off x="6264360" y="3686850"/>
            <a:ext cx="1662900" cy="298500"/>
          </a:xfrm>
          <a:prstGeom prst="rect">
            <a:avLst/>
          </a:prstGeom>
          <a:solidFill>
            <a:srgbClr val="EEECE1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R13W   W   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7"/>
          <p:cNvSpPr/>
          <p:nvPr/>
        </p:nvSpPr>
        <p:spPr>
          <a:xfrm>
            <a:off x="7165080" y="3724650"/>
            <a:ext cx="748500" cy="223500"/>
          </a:xfrm>
          <a:prstGeom prst="rect">
            <a:avLst/>
          </a:prstGeom>
          <a:solidFill>
            <a:srgbClr val="F2DCDB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R13B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7"/>
          <p:cNvSpPr/>
          <p:nvPr/>
        </p:nvSpPr>
        <p:spPr>
          <a:xfrm>
            <a:off x="1269360" y="4061070"/>
            <a:ext cx="6671400" cy="408900"/>
          </a:xfrm>
          <a:prstGeom prst="rect">
            <a:avLst/>
          </a:prstGeom>
          <a:solidFill>
            <a:srgbClr val="D9D9D9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R14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7"/>
          <p:cNvSpPr/>
          <p:nvPr/>
        </p:nvSpPr>
        <p:spPr>
          <a:xfrm>
            <a:off x="4613040" y="4104810"/>
            <a:ext cx="3314100" cy="312600"/>
          </a:xfrm>
          <a:prstGeom prst="rect">
            <a:avLst/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   R14D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7"/>
          <p:cNvSpPr/>
          <p:nvPr/>
        </p:nvSpPr>
        <p:spPr>
          <a:xfrm>
            <a:off x="6264360" y="4118850"/>
            <a:ext cx="1662900" cy="298500"/>
          </a:xfrm>
          <a:prstGeom prst="rect">
            <a:avLst/>
          </a:prstGeom>
          <a:solidFill>
            <a:srgbClr val="EEECE1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R14W   W   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7"/>
          <p:cNvSpPr/>
          <p:nvPr/>
        </p:nvSpPr>
        <p:spPr>
          <a:xfrm>
            <a:off x="7165080" y="4156650"/>
            <a:ext cx="748500" cy="223500"/>
          </a:xfrm>
          <a:prstGeom prst="rect">
            <a:avLst/>
          </a:prstGeom>
          <a:solidFill>
            <a:srgbClr val="F2DCDB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R14B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7"/>
          <p:cNvSpPr/>
          <p:nvPr/>
        </p:nvSpPr>
        <p:spPr>
          <a:xfrm>
            <a:off x="1269360" y="4493070"/>
            <a:ext cx="6671400" cy="408900"/>
          </a:xfrm>
          <a:prstGeom prst="rect">
            <a:avLst/>
          </a:prstGeom>
          <a:solidFill>
            <a:srgbClr val="D9D9D9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R15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7"/>
          <p:cNvSpPr/>
          <p:nvPr/>
        </p:nvSpPr>
        <p:spPr>
          <a:xfrm>
            <a:off x="4613040" y="4536810"/>
            <a:ext cx="3314100" cy="312600"/>
          </a:xfrm>
          <a:prstGeom prst="rect">
            <a:avLst/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   R15D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7"/>
          <p:cNvSpPr/>
          <p:nvPr/>
        </p:nvSpPr>
        <p:spPr>
          <a:xfrm>
            <a:off x="6264360" y="4550850"/>
            <a:ext cx="1662900" cy="298500"/>
          </a:xfrm>
          <a:prstGeom prst="rect">
            <a:avLst/>
          </a:prstGeom>
          <a:solidFill>
            <a:srgbClr val="EEECE1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R15W   W      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7"/>
          <p:cNvSpPr/>
          <p:nvPr/>
        </p:nvSpPr>
        <p:spPr>
          <a:xfrm>
            <a:off x="7165080" y="4588650"/>
            <a:ext cx="748500" cy="223500"/>
          </a:xfrm>
          <a:prstGeom prst="rect">
            <a:avLst/>
          </a:prstGeom>
          <a:solidFill>
            <a:srgbClr val="F2DCDB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R15B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/>
          <p:nvPr/>
        </p:nvSpPr>
        <p:spPr>
          <a:xfrm>
            <a:off x="-8125" y="4442925"/>
            <a:ext cx="9211800" cy="7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8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Index Registers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8"/>
          <p:cNvSpPr/>
          <p:nvPr/>
        </p:nvSpPr>
        <p:spPr>
          <a:xfrm>
            <a:off x="457200" y="1200150"/>
            <a:ext cx="8227500" cy="29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774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source index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address in string moves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index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purposes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RDI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destination index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Destination address in string moves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index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purposes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Floating Point Registers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9"/>
          <p:cNvSpPr/>
          <p:nvPr/>
        </p:nvSpPr>
        <p:spPr>
          <a:xfrm>
            <a:off x="457200" y="1200150"/>
            <a:ext cx="8227500" cy="29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90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XMM0 – XMM15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128-bit floating point registers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126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Available in SSE-compatible processors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126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Pentium III and later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90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YMM0 – YMM15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256-bit floating point registers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126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Available in AVX-compatible processors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126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Core, Core Duo, Core2 Duo, i3, i5, and i7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126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90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ZMM0 – ZMM31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512-bit floating point registers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126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be introduced in AVX512-compatible (Xeon) processors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/>
          <p:nvPr/>
        </p:nvSpPr>
        <p:spPr>
          <a:xfrm>
            <a:off x="457200" y="106110"/>
            <a:ext cx="82275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Stack Registers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0"/>
          <p:cNvSpPr/>
          <p:nvPr/>
        </p:nvSpPr>
        <p:spPr>
          <a:xfrm>
            <a:off x="457200" y="1120500"/>
            <a:ext cx="8227500" cy="30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774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RSP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stack pointer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Holds address of top of stack frame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RBP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base pointer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in procedure calls to hold address of reference point in the stack (i.e. bottom of stack frame)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Other Registers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1"/>
          <p:cNvSpPr/>
          <p:nvPr/>
        </p:nvSpPr>
        <p:spPr>
          <a:xfrm>
            <a:off x="457200" y="1028700"/>
            <a:ext cx="8227500" cy="3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77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RIP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instruction pointer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Holds address of next instruction to be fetched for execution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EFLAGS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flags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 of flags, or status bits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Records information about many operations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137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Carry Flag (CF) is bit 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137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Zero Flag (ZF) is bit 6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137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 Flag (SF) is bit 7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137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Overflow Flag (OF) is bit 11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>
            <a:spLocks noGrp="1"/>
          </p:cNvSpPr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US" sz="3600"/>
              <a:t>A Basic Program</a:t>
            </a:r>
            <a:endParaRPr sz="3600"/>
          </a:p>
        </p:txBody>
      </p:sp>
      <p:sp>
        <p:nvSpPr>
          <p:cNvPr id="262" name="Google Shape;262;p42"/>
          <p:cNvSpPr txBox="1">
            <a:spLocks noGrp="1"/>
          </p:cNvSpPr>
          <p:nvPr>
            <p:ph type="subTitle" idx="1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2050U - Computer Architecture</a:t>
            </a:r>
            <a:endParaRPr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/>
          <p:nvPr/>
        </p:nvSpPr>
        <p:spPr>
          <a:xfrm>
            <a:off x="-8125" y="4442925"/>
            <a:ext cx="9211800" cy="7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43"/>
          <p:cNvSpPr/>
          <p:nvPr/>
        </p:nvSpPr>
        <p:spPr>
          <a:xfrm>
            <a:off x="228600" y="206010"/>
            <a:ext cx="86082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A Basic Assembly Program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3"/>
          <p:cNvSpPr/>
          <p:nvPr/>
        </p:nvSpPr>
        <p:spPr>
          <a:xfrm>
            <a:off x="2057400" y="1065150"/>
            <a:ext cx="68559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 .data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message db "This is a message from Linux assembly!", 0ah, 0dh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 .text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global _start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more system calls are provided in: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;http://blog.rchapman.org/posts/Linux_System_Call_Table_for_x86_64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_start: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 rax, 1        ; syscall number for sys_write()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 rdi, 1        ; standard output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 rsi, message  ; what to print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 rdx, 40       ; how many characters to print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syscall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exit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 rax, 60       ; syscall number for sys_exit()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 rdi, 0        ; exit code (0 means success)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syscall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3"/>
          <p:cNvSpPr/>
          <p:nvPr/>
        </p:nvSpPr>
        <p:spPr>
          <a:xfrm>
            <a:off x="229680" y="2285280"/>
            <a:ext cx="12930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43"/>
          <p:cNvCxnSpPr/>
          <p:nvPr/>
        </p:nvCxnSpPr>
        <p:spPr>
          <a:xfrm rot="10800000" flipH="1">
            <a:off x="1447560" y="2313270"/>
            <a:ext cx="609900" cy="114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43"/>
          <p:cNvCxnSpPr/>
          <p:nvPr/>
        </p:nvCxnSpPr>
        <p:spPr>
          <a:xfrm>
            <a:off x="1447560" y="2427570"/>
            <a:ext cx="609900" cy="11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3" name="Google Shape;273;p43"/>
          <p:cNvSpPr/>
          <p:nvPr/>
        </p:nvSpPr>
        <p:spPr>
          <a:xfrm>
            <a:off x="228600" y="1476090"/>
            <a:ext cx="12930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directives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43"/>
          <p:cNvCxnSpPr/>
          <p:nvPr/>
        </p:nvCxnSpPr>
        <p:spPr>
          <a:xfrm flipH="1">
            <a:off x="1371600" y="1168020"/>
            <a:ext cx="685800" cy="422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5" name="Google Shape;275;p43"/>
          <p:cNvCxnSpPr/>
          <p:nvPr/>
        </p:nvCxnSpPr>
        <p:spPr>
          <a:xfrm>
            <a:off x="1371600" y="1590300"/>
            <a:ext cx="609600" cy="40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6" name="Google Shape;276;p43"/>
          <p:cNvSpPr/>
          <p:nvPr/>
        </p:nvSpPr>
        <p:spPr>
          <a:xfrm>
            <a:off x="3226440" y="2552700"/>
            <a:ext cx="4606200" cy="23991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3"/>
          <p:cNvSpPr/>
          <p:nvPr/>
        </p:nvSpPr>
        <p:spPr>
          <a:xfrm>
            <a:off x="7744320" y="4233600"/>
            <a:ext cx="16284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3"/>
          <p:cNvSpPr/>
          <p:nvPr/>
        </p:nvSpPr>
        <p:spPr>
          <a:xfrm>
            <a:off x="91440" y="3285090"/>
            <a:ext cx="14325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43"/>
          <p:cNvCxnSpPr/>
          <p:nvPr/>
        </p:nvCxnSpPr>
        <p:spPr>
          <a:xfrm flipH="1">
            <a:off x="1373760" y="2977020"/>
            <a:ext cx="685800" cy="422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0" name="Google Shape;280;p43"/>
          <p:cNvCxnSpPr/>
          <p:nvPr/>
        </p:nvCxnSpPr>
        <p:spPr>
          <a:xfrm>
            <a:off x="1373760" y="3399300"/>
            <a:ext cx="609600" cy="40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Directives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4"/>
          <p:cNvSpPr/>
          <p:nvPr/>
        </p:nvSpPr>
        <p:spPr>
          <a:xfrm>
            <a:off x="493200" y="1200150"/>
            <a:ext cx="8227500" cy="29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77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instructions to the assembler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Typically don’t cause code to be generated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.section text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tells the assembler the where the instructions are to be found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.section data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tells the assembler the where the data is to be found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db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tells the assembler to reserve space for an 8-bit byte/character value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>
            <a:spLocks noGrp="1"/>
          </p:cNvSpPr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US" sz="3600"/>
              <a:t>Basic and Arithmetic Instructions</a:t>
            </a:r>
            <a:endParaRPr sz="3600"/>
          </a:p>
        </p:txBody>
      </p:sp>
      <p:sp>
        <p:nvSpPr>
          <p:cNvPr id="292" name="Google Shape;292;p45"/>
          <p:cNvSpPr txBox="1">
            <a:spLocks noGrp="1"/>
          </p:cNvSpPr>
          <p:nvPr>
            <p:ph type="subTitle" idx="1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2050U - Computer Architecture</a:t>
            </a:r>
            <a:endParaRPr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/>
          <p:nvPr/>
        </p:nvSpPr>
        <p:spPr>
          <a:xfrm>
            <a:off x="-8125" y="4442925"/>
            <a:ext cx="9211800" cy="7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6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Basic Instructions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6"/>
          <p:cNvSpPr/>
          <p:nvPr/>
        </p:nvSpPr>
        <p:spPr>
          <a:xfrm>
            <a:off x="457200" y="1200150"/>
            <a:ext cx="8227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774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corresponds to a single instruction actually executed by the CPU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mov rax, number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58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copies a quadword from memory to the register RAX (also called the accumulator)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add rax, 24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58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adds the quadword representation of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24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the number already in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RAX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replacing the number in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RAX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sub rax, 24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58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subtracts the quadword representation of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24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the number already in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RAX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replacing the number in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RAX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457200" y="1200150"/>
            <a:ext cx="8227500" cy="29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tools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basic program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Arithmetic instructions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Branching/jumping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and the stack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Parts of an Instruction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7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774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Instruction’s object code begins with the opcode, usually one byte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Example,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mov rax, number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Immediate operands are constants embedded in the object code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Example,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0000009E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add rax, 158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Addresses are assembly-time; must be fixed when program is linked and loaded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Example,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00000004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mov sum, rax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Types of Instruction Operands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8"/>
          <p:cNvSpPr/>
          <p:nvPr/>
        </p:nvSpPr>
        <p:spPr>
          <a:xfrm>
            <a:off x="457200" y="1200150"/>
            <a:ext cx="8227500" cy="29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774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Immediate mode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 assembled into the instruction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mode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code for a register is assembled into the instruction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references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Several different modes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Memory References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9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774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 – at a memory location whose address is built into the instruction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Usually recognized by a data segment label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e.g.,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 sum,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96000" marR="0" lvl="2" indent="-3319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(here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rax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register operand)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indirect – at a memory location whose address is in a register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Usually recognized by a register name in brackets,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e.g.,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 qword [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 10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96000" marR="0" lvl="2" indent="-3319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(here 10 is an immediate operand)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Memory References - Examples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0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774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rbp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base register only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rbx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rdi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* 4]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base + index * scale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rbp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rax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scale is 1 (bytes)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rax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- 8]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offset by -8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rax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rdi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* 8 + 4]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all four components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rax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+ offset]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uses the address of the variable 'offset' as the offset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...more...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Multiplication – MUL and IMUL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1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499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Multiplication is different for unsigned (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MUL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signed (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IMUL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numbers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6135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mul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2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6135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course, the operand can be memory or a register, as well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6135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second operand is implicit: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0" name="Google Shape;330;p51"/>
          <p:cNvGraphicFramePr/>
          <p:nvPr/>
        </p:nvGraphicFramePr>
        <p:xfrm>
          <a:off x="1712160" y="3299670"/>
          <a:ext cx="6066350" cy="1425160"/>
        </p:xfrm>
        <a:graphic>
          <a:graphicData uri="http://schemas.openxmlformats.org/drawingml/2006/table">
            <a:tbl>
              <a:tblPr>
                <a:noFill/>
                <a:tableStyleId>{D707AB2D-1999-4F32-8134-544119B7CC6F}</a:tableStyleId>
              </a:tblPr>
              <a:tblGrid>
                <a:gridCol w="20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400" b="1" strike="noStrik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nd</a:t>
                      </a:r>
                      <a:r>
                        <a:rPr lang="en-US" sz="14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operand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Result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AX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AX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DX:AX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dword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EAX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EDX:EAX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qword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RAX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RDX:RAX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Division – DIV and IDIV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2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499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Division is different for unsigned (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DIV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signed (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IDIV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numbers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6135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div 2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6135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course, the operand can be memory or a register, as well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6135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second operand is implicit: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7" name="Google Shape;337;p52"/>
          <p:cNvGraphicFramePr/>
          <p:nvPr/>
        </p:nvGraphicFramePr>
        <p:xfrm>
          <a:off x="1105920" y="3330720"/>
          <a:ext cx="7279950" cy="1409800"/>
        </p:xfrm>
        <a:graphic>
          <a:graphicData uri="http://schemas.openxmlformats.org/drawingml/2006/table">
            <a:tbl>
              <a:tblPr>
                <a:noFill/>
                <a:tableStyleId>{D707AB2D-1999-4F32-8134-544119B7CC6F}</a:tableStyleId>
              </a:tblPr>
              <a:tblGrid>
                <a:gridCol w="181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400" b="1" strike="noStrik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nd</a:t>
                      </a:r>
                      <a:r>
                        <a:rPr lang="en-US" sz="14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operand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Quotient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Remainder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AX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AH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DX:AX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AX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DX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dword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EDX:EAX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EAX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EDX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qword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RDX:RAX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RAX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RDX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Shifting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3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499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all bits left (or right) 3 positions: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6135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3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(or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3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499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all bits left (or right) 3 positions (sign is preserved) (arithmetic shift):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6135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3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(or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3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499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also rotations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6135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Instead of dropping the bit on the left (or right), it is wrapped around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6135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3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(or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3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>
            <a:spLocks noGrp="1"/>
          </p:cNvSpPr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US" sz="3600"/>
              <a:t>Variables</a:t>
            </a:r>
            <a:endParaRPr sz="3600"/>
          </a:p>
        </p:txBody>
      </p:sp>
      <p:sp>
        <p:nvSpPr>
          <p:cNvPr id="349" name="Google Shape;349;p54"/>
          <p:cNvSpPr txBox="1">
            <a:spLocks noGrp="1"/>
          </p:cNvSpPr>
          <p:nvPr>
            <p:ph type="subTitle" idx="1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2050U - Computer Architecture</a:t>
            </a:r>
            <a:endParaRPr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5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774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are often declared in their own sections of the program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1267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.data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initialized data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1267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bss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uninitialized data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1267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rodata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read only (initialized) data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can also be: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1267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Stored on the calling stack (i.e. local variables)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1267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Allocated on the heap (e.g. with malloc())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56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77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Assembly language does not have types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1267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If you want a number to be signed, you need to initialize it properly, and use instructions intended for signed numbers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does support sizes, however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1267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db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byte (8-bit)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1267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dw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word (16-bit)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1267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double word (32-bit)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1267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dq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quad word (64-bit)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1267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octo word (128-bit)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>
            <a:spLocks noGrp="1"/>
          </p:cNvSpPr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US" sz="3600"/>
              <a:t>Development Tools</a:t>
            </a:r>
            <a:endParaRPr sz="3600"/>
          </a:p>
        </p:txBody>
      </p:sp>
      <p:sp>
        <p:nvSpPr>
          <p:cNvPr id="136" name="Google Shape;136;p30"/>
          <p:cNvSpPr txBox="1">
            <a:spLocks noGrp="1"/>
          </p:cNvSpPr>
          <p:nvPr>
            <p:ph type="subTitle" idx="1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2050U - Computer Architecture</a:t>
            </a:r>
            <a:endParaRPr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7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Variables – Some Examples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7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 .data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string1:      db "What's your name? ", 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string2:      db "a", "b", "c", 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number:       dq 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array1:       dq 0, 1, 2, 3, 4, 5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array2:       times 10 dq 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 .bss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command:      resb 100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array3:       resq 10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8"/>
          <p:cNvSpPr txBox="1">
            <a:spLocks noGrp="1"/>
          </p:cNvSpPr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US" sz="3600"/>
              <a:t>Branching and Jumping</a:t>
            </a:r>
            <a:endParaRPr sz="3600"/>
          </a:p>
        </p:txBody>
      </p:sp>
      <p:sp>
        <p:nvSpPr>
          <p:cNvPr id="373" name="Google Shape;373;p58"/>
          <p:cNvSpPr txBox="1">
            <a:spLocks noGrp="1"/>
          </p:cNvSpPr>
          <p:nvPr>
            <p:ph type="subTitle" idx="1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2050U - Computer Architecture</a:t>
            </a:r>
            <a:endParaRPr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9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Branching/Jumping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9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77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Branching (also called jumping) is when program flow does not simply flow to the next instruction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branch instruction may modify the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RIP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register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Unconditional jumping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03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set the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RIP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register to the specified address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03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Basically, a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GOTO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Conditional jumping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03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Jump only when some condition is true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Comparisons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0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499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cmp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instruction is similar to a subtract, except that it doesn't modify its operands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727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the flags are modified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1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Flags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1" name="Google Shape;391;p61"/>
          <p:cNvGraphicFramePr/>
          <p:nvPr/>
        </p:nvGraphicFramePr>
        <p:xfrm>
          <a:off x="457200" y="1085940"/>
          <a:ext cx="8229250" cy="2960325"/>
        </p:xfrm>
        <a:graphic>
          <a:graphicData uri="http://schemas.openxmlformats.org/drawingml/2006/table">
            <a:tbl>
              <a:tblPr>
                <a:noFill/>
                <a:tableStyleId>{D707AB2D-1999-4F32-8134-544119B7CC6F}</a:tableStyleId>
              </a:tblPr>
              <a:tblGrid>
                <a:gridCol w="41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Flag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Meaning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 (Zero)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 when the result of an arithmetic operation is zero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 (Overflow)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 when an arithmetic operation resulted in overflow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 (Sign)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 when an arithmetic operation resulted in a negative result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(Carry)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 when an arithmetic operation resulted in carry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2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Conditional Jump Instructions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62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499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instructions jump when certain flags are set (or are not set)</a:t>
            </a:r>
            <a:endParaRPr sz="1800"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○"/>
            </a:pPr>
            <a:r>
              <a:rPr lang="en-US" sz="1800"/>
              <a:t>O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ften by a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cmp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8" name="Google Shape;398;p62"/>
          <p:cNvGraphicFramePr/>
          <p:nvPr/>
        </p:nvGraphicFramePr>
        <p:xfrm>
          <a:off x="2054880" y="2144100"/>
          <a:ext cx="5075650" cy="2080400"/>
        </p:xfrm>
        <a:graphic>
          <a:graphicData uri="http://schemas.openxmlformats.org/drawingml/2006/table">
            <a:tbl>
              <a:tblPr>
                <a:noFill/>
                <a:tableStyleId>{D707AB2D-1999-4F32-8134-544119B7CC6F}</a:tableStyleId>
              </a:tblPr>
              <a:tblGrid>
                <a:gridCol w="169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Intuition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Signed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je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je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jne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jne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jb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jl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≤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jbe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jle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jg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≥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 dirty="0" err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jae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 dirty="0" err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jge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Conditional Jump Instructions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3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499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instructions jump when certain flags are set in other ways: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5" name="Google Shape;405;p63"/>
          <p:cNvGraphicFramePr/>
          <p:nvPr/>
        </p:nvGraphicFramePr>
        <p:xfrm>
          <a:off x="2016360" y="1645440"/>
          <a:ext cx="5075650" cy="2659560"/>
        </p:xfrm>
        <a:graphic>
          <a:graphicData uri="http://schemas.openxmlformats.org/drawingml/2006/table">
            <a:tbl>
              <a:tblPr>
                <a:noFill/>
                <a:tableStyleId>{D707AB2D-1999-4F32-8134-544119B7CC6F}</a:tableStyleId>
              </a:tblPr>
              <a:tblGrid>
                <a:gridCol w="253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Instruction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Flags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jz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Z=1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jnz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Z=0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jc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C=1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jnc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C=0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O=1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jno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O=0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S=1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jns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S=0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4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Conditional Jump Instructions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64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499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instructions jump depending on the value of the rcx, (ecx, …) register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727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register is often used as a loop counter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2" name="Google Shape;412;p64"/>
          <p:cNvGraphicFramePr/>
          <p:nvPr/>
        </p:nvGraphicFramePr>
        <p:xfrm>
          <a:off x="1820160" y="2982420"/>
          <a:ext cx="5075650" cy="876360"/>
        </p:xfrm>
        <a:graphic>
          <a:graphicData uri="http://schemas.openxmlformats.org/drawingml/2006/table">
            <a:tbl>
              <a:tblPr>
                <a:noFill/>
                <a:tableStyleId>{D707AB2D-1999-4F32-8134-544119B7CC6F}</a:tableStyleId>
              </a:tblPr>
              <a:tblGrid>
                <a:gridCol w="253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Instruction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Flags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 dirty="0" err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jcxz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RCX==0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 dirty="0" err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jcxnz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RCX!=0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Implementing Conditionals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65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499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Conditional jumps make it easy to implement if/elseif/else statements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9" name="Google Shape;419;p65"/>
          <p:cNvGraphicFramePr/>
          <p:nvPr/>
        </p:nvGraphicFramePr>
        <p:xfrm>
          <a:off x="872840" y="1764630"/>
          <a:ext cx="7396200" cy="2877885"/>
        </p:xfrm>
        <a:graphic>
          <a:graphicData uri="http://schemas.openxmlformats.org/drawingml/2006/table">
            <a:tbl>
              <a:tblPr>
                <a:noFill/>
                <a:tableStyleId>{D707AB2D-1999-4F32-8134-544119B7CC6F}</a:tableStyleId>
              </a:tblPr>
              <a:tblGrid>
                <a:gridCol w="369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C++</a:t>
                      </a:r>
                      <a:endParaRPr sz="14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Assembly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num = …;</a:t>
                      </a:r>
                      <a:endParaRPr sz="18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(num &lt; 10) {</a:t>
                      </a:r>
                      <a:endParaRPr sz="18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// do something</a:t>
                      </a:r>
                      <a:endParaRPr sz="18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8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the rest of the code</a:t>
                      </a:r>
                      <a:endParaRPr sz="18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mov </a:t>
                      </a:r>
                      <a:r>
                        <a:rPr lang="en-US" sz="1800" b="0" strike="noStrike" dirty="0" err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rax</a:t>
                      </a:r>
                      <a:r>
                        <a:rPr lang="en-US" sz="18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[num]</a:t>
                      </a:r>
                      <a:endParaRPr sz="18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1800" b="0" strike="noStrike" dirty="0" err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cmp</a:t>
                      </a:r>
                      <a:r>
                        <a:rPr lang="en-US" sz="18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800" b="0" strike="noStrike" dirty="0" err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rax</a:t>
                      </a:r>
                      <a:r>
                        <a:rPr lang="en-US" sz="18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10</a:t>
                      </a:r>
                      <a:endParaRPr sz="18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1800" b="0" strike="noStrike" dirty="0" err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jge</a:t>
                      </a:r>
                      <a:r>
                        <a:rPr lang="en-US" sz="18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800" b="0" strike="noStrike" dirty="0" err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skipCond</a:t>
                      </a:r>
                      <a:endParaRPr sz="18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; do something</a:t>
                      </a:r>
                      <a:endParaRPr sz="18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trike="noStrike" dirty="0" err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skipCond</a:t>
                      </a:r>
                      <a:r>
                        <a:rPr lang="en-US" sz="18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endParaRPr sz="18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trike="noStrik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; the rest of the code</a:t>
                      </a:r>
                      <a:endParaRPr sz="1800" b="0" strike="noStrik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6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Implementing Loops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6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499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Conditional jumps also make it easy to implement while, do/while, and for loops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6" name="Google Shape;426;p66"/>
          <p:cNvGraphicFramePr/>
          <p:nvPr/>
        </p:nvGraphicFramePr>
        <p:xfrm>
          <a:off x="924840" y="1951830"/>
          <a:ext cx="7396200" cy="3124240"/>
        </p:xfrm>
        <a:graphic>
          <a:graphicData uri="http://schemas.openxmlformats.org/drawingml/2006/table">
            <a:tbl>
              <a:tblPr>
                <a:noFill/>
                <a:tableStyleId>{D707AB2D-1999-4F32-8134-544119B7CC6F}</a:tableStyleId>
              </a:tblPr>
              <a:tblGrid>
                <a:gridCol w="369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C++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Assembly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num = …;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 (num &lt; 10) {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// do something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num++;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the rest of the code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mov rax, [num]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loopStart: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cmp rax, 10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jge loopExit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; do something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inc rax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jmp loopStart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loopExit: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; the rest of the code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34300" marB="343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Language Translators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1"/>
          <p:cNvSpPr/>
          <p:nvPr/>
        </p:nvSpPr>
        <p:spPr>
          <a:xfrm>
            <a:off x="457200" y="1200150"/>
            <a:ext cx="8227500" cy="29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77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Interpreters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translate each high-level language source code line every time it is needed for execution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03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JVM, Python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translate HLL source code to object code that is almost ready for the CPU to execute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031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C++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Assemblers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translate assembly language – a low level language – to object code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7"/>
          <p:cNvSpPr txBox="1">
            <a:spLocks noGrp="1"/>
          </p:cNvSpPr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US" sz="3600"/>
              <a:t>The Stack and Functions</a:t>
            </a:r>
            <a:endParaRPr sz="3600"/>
          </a:p>
        </p:txBody>
      </p:sp>
      <p:sp>
        <p:nvSpPr>
          <p:cNvPr id="432" name="Google Shape;432;p67"/>
          <p:cNvSpPr txBox="1">
            <a:spLocks noGrp="1"/>
          </p:cNvSpPr>
          <p:nvPr>
            <p:ph type="subTitle" idx="1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2050U - Computer Architecture</a:t>
            </a:r>
            <a:endParaRPr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8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Stack Instructions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8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2000" marR="0" lvl="0" indent="-3564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instructions are the most basic way to use the stack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79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 rax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puts the value of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rax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onto the top of the stack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96000" marR="0" lvl="2" indent="-3490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rsp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decreased by the size of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rax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(8)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96000" marR="0" lvl="2" indent="-3490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rsp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points to the top of the stack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79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 rax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pops the top of the stack into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rax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96000" marR="0" lvl="2" indent="-3490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rsp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increased by the size of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rax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(8)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2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564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 The stack in x64 (and x86) grows downward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412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i.e. the stack grows toward lower addresses, not higher addresses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9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The Calling Stack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69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2000" marR="0" lvl="0" indent="-3564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program has a dedicated program stack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564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time a function is called: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793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arguments may be passed via registers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793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arguments may be pushed onto the stack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96000" marR="0" lvl="2" indent="-34906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arguments are pushed in reverse order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793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return address 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rip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saved onto the stack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793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stack base pointer 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rbp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saved onto the stack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0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Passing Arguments as Registers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70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V AMD64 ABI (application binary interface):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calling convention used by Linux, MacOS, BSD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integer or pointer arguments: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rdi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first integer/pointer argument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second integer/pointer argument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rdx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third integer/pointer argument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rcx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fourth integer/pointer argument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r8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fifth integer/pointer argument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r9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sixth integer/pointer argument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 dirty="0">
                <a:solidFill>
                  <a:schemeClr val="dk1"/>
                </a:solidFill>
              </a:rPr>
              <a:t>All remaining arguments are passed via the stack</a:t>
            </a:r>
            <a:endParaRPr sz="1800" dirty="0"/>
          </a:p>
        </p:txBody>
      </p:sp>
      <p:sp>
        <p:nvSpPr>
          <p:cNvPr id="451" name="Google Shape;451;p70"/>
          <p:cNvSpPr txBox="1"/>
          <p:nvPr/>
        </p:nvSpPr>
        <p:spPr>
          <a:xfrm>
            <a:off x="0" y="4127300"/>
            <a:ext cx="91440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https://web.archive.org/web/20160801075139/http://www.x86-64.org/documentation/abi.pdf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1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Passing Arguments as Registers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71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US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V AMD64 ABI: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floating point arguments: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xmm0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first floating point argument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xmm1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second floating point argument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xmm2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third floating point argument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xmm3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fourth floating point argument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xmm4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fifth floating point argument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xmm5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sixth floating point argument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xmm6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seventh floating point argument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xmm7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eighth floating point argument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remaining arguments are passed via the stack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1"/>
          <p:cNvSpPr txBox="1"/>
          <p:nvPr/>
        </p:nvSpPr>
        <p:spPr>
          <a:xfrm>
            <a:off x="0" y="4127300"/>
            <a:ext cx="91440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https://web.archive.org/web/20160801075139/http://www.x86-64.org/documentation/abi.pdf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2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Passing Arguments </a:t>
            </a:r>
            <a:r>
              <a:rPr lang="en-US" sz="4000">
                <a:solidFill>
                  <a:srgbClr val="0077CA"/>
                </a:solidFill>
              </a:rPr>
              <a:t>on the Stack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72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V AMD64 ABI: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Recall that rsp points to the top of the stack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When calling a function</a:t>
            </a:r>
            <a:endParaRPr sz="2000"/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[rsp]</a:t>
            </a:r>
            <a:r>
              <a:rPr lang="en-US" sz="2000"/>
              <a:t> contains the return address</a:t>
            </a:r>
            <a:endParaRPr sz="2000"/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[rsp+8]</a:t>
            </a:r>
            <a:r>
              <a:rPr lang="en-US" sz="2000"/>
              <a:t> contains the first stack parameter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72"/>
          <p:cNvSpPr txBox="1"/>
          <p:nvPr/>
        </p:nvSpPr>
        <p:spPr>
          <a:xfrm>
            <a:off x="0" y="4127300"/>
            <a:ext cx="91440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https://web.archive.org/web/20160801075139/http://www.x86-64.org/documentation/abi.pdf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3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Passing Arguments as Registers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73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2000" marR="0" lvl="0" indent="-3945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◆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V AMD64 ABI: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2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◆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ABI has one quirk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2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◆"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rsp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must be 16-byte aligned before making a call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96000" marR="0" lvl="2" indent="-286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of making a call pushes the return address (8 bytes) on the stack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96000" marR="0" lvl="2" indent="-286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siz</a:t>
            </a:r>
            <a:r>
              <a:rPr lang="en-US" sz="1800"/>
              <a:t>e of the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address (8) + your stack arguments </a:t>
            </a:r>
            <a:r>
              <a:rPr lang="en-US" sz="1800"/>
              <a:t>is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not a multiple of 16, make that extra space yourself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28000" marR="0" lvl="3" indent="-214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some placeholder values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28000" marR="0" lvl="3" indent="-214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Subtract from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rsp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73"/>
          <p:cNvSpPr txBox="1"/>
          <p:nvPr/>
        </p:nvSpPr>
        <p:spPr>
          <a:xfrm>
            <a:off x="0" y="4127300"/>
            <a:ext cx="91440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https://web.archive.org/web/20160801075139/http://www.x86-64.org/documentation/abi.pdf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4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Return Values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74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2000" marR="0" lvl="0" indent="-3945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◆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V AMD64 ABI: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2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◆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Integers are returned in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rax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rdx:rax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floating point values are returned in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xmm0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xmm1:xmm0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5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Passing Arguments as Registers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75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2000" marR="0" lvl="0" indent="-322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◆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__fastcall ABI: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2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◆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calling convention used by 64-bit Windows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96000" marR="0" lvl="2" indent="-286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 arguments (and pointers) are passed in registers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rcx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rdx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r8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r9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96000" marR="0" lvl="2" indent="-286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Floating point arguments are passed in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xmm0l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xmm1l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xmm2l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xmm3l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96000" marR="0" lvl="2" indent="-286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16-byte arguments are passed by reference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96000" marR="0" lvl="2" indent="-286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rax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r10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r11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xmm4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xmm5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considered volatile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96000" marR="0" lvl="2" indent="-286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other registers are non-volatile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96000" marR="0" lvl="2" indent="-286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values are handled the same way as System V AMD64 ABI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6"/>
          <p:cNvSpPr/>
          <p:nvPr/>
        </p:nvSpPr>
        <p:spPr>
          <a:xfrm>
            <a:off x="-8125" y="4442925"/>
            <a:ext cx="9211800" cy="7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76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The Calling Stack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76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func1(long a1, long a2, long a3, long a4,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long a5, long a6, long a7, long a8) {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v1, v2;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3120" y="2079810"/>
            <a:ext cx="3635819" cy="285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3" name="Google Shape;493;p76"/>
          <p:cNvCxnSpPr/>
          <p:nvPr/>
        </p:nvCxnSpPr>
        <p:spPr>
          <a:xfrm>
            <a:off x="1645920" y="2674620"/>
            <a:ext cx="300" cy="1783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94" name="Google Shape;494;p76"/>
          <p:cNvSpPr/>
          <p:nvPr/>
        </p:nvSpPr>
        <p:spPr>
          <a:xfrm>
            <a:off x="548640" y="3260520"/>
            <a:ext cx="10929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growth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/>
          <p:nvPr/>
        </p:nvSpPr>
        <p:spPr>
          <a:xfrm>
            <a:off x="457200" y="1200150"/>
            <a:ext cx="8227500" cy="29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77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code files produced by a compiler or assembler are not quite ready for execution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linker combines object code files and prepares them to be loaded into memory for execution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7"/>
          <p:cNvSpPr/>
          <p:nvPr/>
        </p:nvSpPr>
        <p:spPr>
          <a:xfrm>
            <a:off x="-8125" y="4442925"/>
            <a:ext cx="9211800" cy="7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77"/>
          <p:cNvSpPr/>
          <p:nvPr/>
        </p:nvSpPr>
        <p:spPr>
          <a:xfrm>
            <a:off x="1573920" y="1103220"/>
            <a:ext cx="1461300" cy="753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77"/>
          <p:cNvSpPr/>
          <p:nvPr/>
        </p:nvSpPr>
        <p:spPr>
          <a:xfrm>
            <a:off x="1577880" y="3929580"/>
            <a:ext cx="1461300" cy="944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77"/>
          <p:cNvSpPr/>
          <p:nvPr/>
        </p:nvSpPr>
        <p:spPr>
          <a:xfrm>
            <a:off x="1573920" y="1857600"/>
            <a:ext cx="1461300" cy="341700"/>
          </a:xfrm>
          <a:prstGeom prst="rect">
            <a:avLst/>
          </a:prstGeom>
          <a:solidFill>
            <a:srgbClr val="E8E8F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a8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77"/>
          <p:cNvSpPr/>
          <p:nvPr/>
        </p:nvSpPr>
        <p:spPr>
          <a:xfrm>
            <a:off x="1573920" y="2208600"/>
            <a:ext cx="1461300" cy="341700"/>
          </a:xfrm>
          <a:prstGeom prst="rect">
            <a:avLst/>
          </a:prstGeom>
          <a:solidFill>
            <a:srgbClr val="E8E8F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a7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77"/>
          <p:cNvSpPr/>
          <p:nvPr/>
        </p:nvSpPr>
        <p:spPr>
          <a:xfrm>
            <a:off x="1573920" y="2535300"/>
            <a:ext cx="1461300" cy="341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rip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77"/>
          <p:cNvSpPr/>
          <p:nvPr/>
        </p:nvSpPr>
        <p:spPr>
          <a:xfrm>
            <a:off x="1573920" y="2886300"/>
            <a:ext cx="1461300" cy="341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rbp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77"/>
          <p:cNvSpPr/>
          <p:nvPr/>
        </p:nvSpPr>
        <p:spPr>
          <a:xfrm>
            <a:off x="1573920" y="3235680"/>
            <a:ext cx="1461300" cy="341700"/>
          </a:xfrm>
          <a:prstGeom prst="rect">
            <a:avLst/>
          </a:prstGeom>
          <a:solidFill>
            <a:srgbClr val="FEE8EA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77"/>
          <p:cNvSpPr/>
          <p:nvPr/>
        </p:nvSpPr>
        <p:spPr>
          <a:xfrm>
            <a:off x="1573920" y="3586680"/>
            <a:ext cx="1461300" cy="341700"/>
          </a:xfrm>
          <a:prstGeom prst="rect">
            <a:avLst/>
          </a:prstGeom>
          <a:solidFill>
            <a:srgbClr val="FEE8EA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77"/>
          <p:cNvSpPr/>
          <p:nvPr/>
        </p:nvSpPr>
        <p:spPr>
          <a:xfrm>
            <a:off x="6858000" y="1514700"/>
            <a:ext cx="1114800" cy="341700"/>
          </a:xfrm>
          <a:prstGeom prst="rect">
            <a:avLst/>
          </a:prstGeom>
          <a:solidFill>
            <a:srgbClr val="E8E8F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77"/>
          <p:cNvSpPr/>
          <p:nvPr/>
        </p:nvSpPr>
        <p:spPr>
          <a:xfrm>
            <a:off x="6858000" y="1865700"/>
            <a:ext cx="1114800" cy="341700"/>
          </a:xfrm>
          <a:prstGeom prst="rect">
            <a:avLst/>
          </a:prstGeom>
          <a:solidFill>
            <a:srgbClr val="E8E8F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77"/>
          <p:cNvSpPr/>
          <p:nvPr/>
        </p:nvSpPr>
        <p:spPr>
          <a:xfrm>
            <a:off x="6858000" y="2192400"/>
            <a:ext cx="1114800" cy="341700"/>
          </a:xfrm>
          <a:prstGeom prst="rect">
            <a:avLst/>
          </a:prstGeom>
          <a:solidFill>
            <a:srgbClr val="E8E8F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77"/>
          <p:cNvSpPr/>
          <p:nvPr/>
        </p:nvSpPr>
        <p:spPr>
          <a:xfrm>
            <a:off x="6858000" y="2543400"/>
            <a:ext cx="1114800" cy="341700"/>
          </a:xfrm>
          <a:prstGeom prst="rect">
            <a:avLst/>
          </a:prstGeom>
          <a:solidFill>
            <a:srgbClr val="E8E8F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a4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77"/>
          <p:cNvSpPr/>
          <p:nvPr/>
        </p:nvSpPr>
        <p:spPr>
          <a:xfrm>
            <a:off x="6858000" y="2886300"/>
            <a:ext cx="1114800" cy="341700"/>
          </a:xfrm>
          <a:prstGeom prst="rect">
            <a:avLst/>
          </a:prstGeom>
          <a:solidFill>
            <a:srgbClr val="E8E8F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a5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77"/>
          <p:cNvSpPr/>
          <p:nvPr/>
        </p:nvSpPr>
        <p:spPr>
          <a:xfrm>
            <a:off x="6858000" y="3237300"/>
            <a:ext cx="1114800" cy="341700"/>
          </a:xfrm>
          <a:prstGeom prst="rect">
            <a:avLst/>
          </a:prstGeom>
          <a:solidFill>
            <a:srgbClr val="E8E8F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a6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77"/>
          <p:cNvSpPr/>
          <p:nvPr/>
        </p:nvSpPr>
        <p:spPr>
          <a:xfrm>
            <a:off x="5904720" y="1541700"/>
            <a:ext cx="8211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rdi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77"/>
          <p:cNvSpPr/>
          <p:nvPr/>
        </p:nvSpPr>
        <p:spPr>
          <a:xfrm>
            <a:off x="5904720" y="1865700"/>
            <a:ext cx="8211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rsi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77"/>
          <p:cNvSpPr/>
          <p:nvPr/>
        </p:nvSpPr>
        <p:spPr>
          <a:xfrm>
            <a:off x="5904720" y="2216700"/>
            <a:ext cx="8211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rdx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77"/>
          <p:cNvSpPr/>
          <p:nvPr/>
        </p:nvSpPr>
        <p:spPr>
          <a:xfrm>
            <a:off x="5904720" y="2540700"/>
            <a:ext cx="8211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77"/>
          <p:cNvSpPr/>
          <p:nvPr/>
        </p:nvSpPr>
        <p:spPr>
          <a:xfrm>
            <a:off x="5904720" y="2918700"/>
            <a:ext cx="8211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r8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77"/>
          <p:cNvSpPr/>
          <p:nvPr/>
        </p:nvSpPr>
        <p:spPr>
          <a:xfrm>
            <a:off x="5904720" y="3242700"/>
            <a:ext cx="8211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r9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77"/>
          <p:cNvSpPr/>
          <p:nvPr/>
        </p:nvSpPr>
        <p:spPr>
          <a:xfrm>
            <a:off x="45756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The Calling Stack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8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Returning from a Function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78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2000" marR="0" lvl="0" indent="-322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◆"/>
            </a:pPr>
            <a:r>
              <a:rPr lang="en-US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function returns using the </a:t>
            </a:r>
            <a:r>
              <a:rPr lang="en-US" sz="2800" b="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ret</a:t>
            </a:r>
            <a:r>
              <a:rPr lang="en-US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instruction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2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◆"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ret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pops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rbp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rip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off the stack, and resumes execution at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rip+(instruction_size)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2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◆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there are still local variables on the stack, these should be popped off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96000" marR="0" lvl="2" indent="-286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do not, your program will almost certainly crash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2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◆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there are still arguments on the stack, you can't pop them off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96000" marR="0" lvl="2" indent="-286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rbp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rip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values are in the way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2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9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Cleaning up the Stack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79"/>
          <p:cNvSpPr/>
          <p:nvPr/>
        </p:nvSpPr>
        <p:spPr>
          <a:xfrm>
            <a:off x="457200" y="1085940"/>
            <a:ext cx="82275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2000" marR="0" lvl="0" indent="-322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◆"/>
            </a:pPr>
            <a:r>
              <a:rPr lang="en-US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function returns using the </a:t>
            </a:r>
            <a:r>
              <a:rPr lang="en-US" sz="2800" b="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ret</a:t>
            </a:r>
            <a:r>
              <a:rPr lang="en-US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instruction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2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◆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there are still arguments on the stack, you can't pop them off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96000" marR="0" lvl="2" indent="-286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rbp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rip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values are in the way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2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◆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version of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ret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takes an integer operand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96000" marR="0" lvl="2" indent="-286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number of bytes to pop off the stack after popping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rbp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rip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96000" marR="0" lvl="2" indent="-286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ret 8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(pop 1 64-bit value off the stack)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2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◆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Alternatively, the caller of the function could pop the values off the stack after the function returns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0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Wrap-up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80"/>
          <p:cNvSpPr/>
          <p:nvPr/>
        </p:nvSpPr>
        <p:spPr>
          <a:xfrm>
            <a:off x="457200" y="1200150"/>
            <a:ext cx="8227500" cy="29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◆"/>
            </a:pPr>
            <a:r>
              <a:rPr lang="en-US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section, we learned about: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2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◆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for writing assembly language programs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2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◆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2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◆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structure of assembly language programs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2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◆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and arithmetic instructions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2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◆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Declaring and storing data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2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◆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Branching/jumping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2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◆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operations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2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◆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Calling and declaring functions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Debugger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457200" y="1200150"/>
            <a:ext cx="8227500" cy="29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77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the programmer to control execution of a program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through instructions one at a time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 at a preset breakpoint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Lets you look at memory or register contents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find programming errors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455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understand how the computer works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/>
          <p:nvPr/>
        </p:nvSpPr>
        <p:spPr>
          <a:xfrm>
            <a:off x="457200" y="18900"/>
            <a:ext cx="8227500" cy="13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Integrated Development Environments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4"/>
          <p:cNvSpPr/>
          <p:nvPr/>
        </p:nvSpPr>
        <p:spPr>
          <a:xfrm>
            <a:off x="457200" y="1231740"/>
            <a:ext cx="8227500" cy="28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277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interface provides access to text editor, compiler or assembler, linker, and debugger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77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IDEs for developing assembly language:</a:t>
            </a:r>
            <a:endParaRPr sz="1800"/>
          </a:p>
          <a:p>
            <a:pPr marL="864000" marR="0" lvl="1" indent="-303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Visual Studio</a:t>
            </a:r>
            <a:endParaRPr sz="1800"/>
          </a:p>
          <a:p>
            <a:pPr marL="864000" marR="0" lvl="1" indent="-303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Code::Blocks</a:t>
            </a:r>
            <a:endParaRPr sz="1800"/>
          </a:p>
          <a:p>
            <a:pPr marL="864000" marR="0" lvl="1" indent="-303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Eclipse</a:t>
            </a:r>
            <a:endParaRPr sz="1800"/>
          </a:p>
          <a:p>
            <a:pPr marL="864000" marR="0" lvl="1" indent="-303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SASM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US" sz="3600"/>
              <a:t>Registers</a:t>
            </a:r>
            <a:endParaRPr sz="3600"/>
          </a:p>
        </p:txBody>
      </p:sp>
      <p:sp>
        <p:nvSpPr>
          <p:cNvPr id="166" name="Google Shape;166;p35"/>
          <p:cNvSpPr txBox="1">
            <a:spLocks noGrp="1"/>
          </p:cNvSpPr>
          <p:nvPr>
            <p:ph type="subTitle" idx="1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2050U - Computer Architecture</a:t>
            </a:r>
            <a:endParaRPr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/>
          <p:nvPr/>
        </p:nvSpPr>
        <p:spPr>
          <a:xfrm>
            <a:off x="1269360" y="1647000"/>
            <a:ext cx="6671400" cy="681600"/>
          </a:xfrm>
          <a:prstGeom prst="rect">
            <a:avLst/>
          </a:prstGeom>
          <a:solidFill>
            <a:srgbClr val="D9D9D9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RAX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6"/>
          <p:cNvSpPr/>
          <p:nvPr/>
        </p:nvSpPr>
        <p:spPr>
          <a:xfrm>
            <a:off x="457200" y="206010"/>
            <a:ext cx="8227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rPr>
              <a:t>General Purpose Registers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6"/>
          <p:cNvSpPr/>
          <p:nvPr/>
        </p:nvSpPr>
        <p:spPr>
          <a:xfrm>
            <a:off x="457200" y="1200150"/>
            <a:ext cx="82275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RAX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RBX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RCX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RDX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each 64 bits long (quadword)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6"/>
          <p:cNvSpPr/>
          <p:nvPr/>
        </p:nvSpPr>
        <p:spPr>
          <a:xfrm>
            <a:off x="4613040" y="1674810"/>
            <a:ext cx="3314100" cy="653700"/>
          </a:xfrm>
          <a:prstGeom prst="rect">
            <a:avLst/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   EAX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6"/>
          <p:cNvSpPr/>
          <p:nvPr/>
        </p:nvSpPr>
        <p:spPr>
          <a:xfrm>
            <a:off x="6264360" y="1688850"/>
            <a:ext cx="1662900" cy="612600"/>
          </a:xfrm>
          <a:prstGeom prst="rect">
            <a:avLst/>
          </a:prstGeom>
          <a:solidFill>
            <a:srgbClr val="EEECE1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AX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6278040" y="2077650"/>
            <a:ext cx="885000" cy="223500"/>
          </a:xfrm>
          <a:prstGeom prst="rect">
            <a:avLst/>
          </a:prstGeom>
          <a:solidFill>
            <a:srgbClr val="DBEEF4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AH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7165080" y="2077650"/>
            <a:ext cx="748500" cy="223500"/>
          </a:xfrm>
          <a:prstGeom prst="rect">
            <a:avLst/>
          </a:prstGeom>
          <a:solidFill>
            <a:srgbClr val="F2DCDB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1269360" y="2387070"/>
            <a:ext cx="6671400" cy="681600"/>
          </a:xfrm>
          <a:prstGeom prst="rect">
            <a:avLst/>
          </a:prstGeom>
          <a:solidFill>
            <a:srgbClr val="D9D9D9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RBX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4613040" y="2415150"/>
            <a:ext cx="3314100" cy="653400"/>
          </a:xfrm>
          <a:prstGeom prst="rect">
            <a:avLst/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   EBX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6264360" y="2428920"/>
            <a:ext cx="1662900" cy="612600"/>
          </a:xfrm>
          <a:prstGeom prst="rect">
            <a:avLst/>
          </a:prstGeom>
          <a:solidFill>
            <a:srgbClr val="EEECE1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BX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6278040" y="2817990"/>
            <a:ext cx="885000" cy="223500"/>
          </a:xfrm>
          <a:prstGeom prst="rect">
            <a:avLst/>
          </a:prstGeom>
          <a:solidFill>
            <a:srgbClr val="DBEEF4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BH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7165080" y="2817990"/>
            <a:ext cx="748500" cy="223500"/>
          </a:xfrm>
          <a:prstGeom prst="rect">
            <a:avLst/>
          </a:prstGeom>
          <a:solidFill>
            <a:srgbClr val="F2DCDB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6"/>
          <p:cNvSpPr/>
          <p:nvPr/>
        </p:nvSpPr>
        <p:spPr>
          <a:xfrm>
            <a:off x="3219120" y="4171500"/>
            <a:ext cx="27852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… for RCX and RDX …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6"/>
          <p:cNvSpPr/>
          <p:nvPr/>
        </p:nvSpPr>
        <p:spPr>
          <a:xfrm>
            <a:off x="1269360" y="3131730"/>
            <a:ext cx="6671400" cy="681600"/>
          </a:xfrm>
          <a:prstGeom prst="rect">
            <a:avLst/>
          </a:prstGeom>
          <a:solidFill>
            <a:srgbClr val="D9D9D9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RCX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6"/>
          <p:cNvSpPr/>
          <p:nvPr/>
        </p:nvSpPr>
        <p:spPr>
          <a:xfrm>
            <a:off x="4613040" y="3159540"/>
            <a:ext cx="3314100" cy="653700"/>
          </a:xfrm>
          <a:prstGeom prst="rect">
            <a:avLst/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   ECX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6"/>
          <p:cNvSpPr/>
          <p:nvPr/>
        </p:nvSpPr>
        <p:spPr>
          <a:xfrm>
            <a:off x="6264360" y="3173580"/>
            <a:ext cx="1662900" cy="612600"/>
          </a:xfrm>
          <a:prstGeom prst="rect">
            <a:avLst/>
          </a:prstGeom>
          <a:solidFill>
            <a:srgbClr val="EEECE1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CX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6"/>
          <p:cNvSpPr/>
          <p:nvPr/>
        </p:nvSpPr>
        <p:spPr>
          <a:xfrm>
            <a:off x="6278040" y="3562380"/>
            <a:ext cx="885000" cy="223500"/>
          </a:xfrm>
          <a:prstGeom prst="rect">
            <a:avLst/>
          </a:prstGeom>
          <a:solidFill>
            <a:srgbClr val="DBEEF4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CH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6"/>
          <p:cNvSpPr/>
          <p:nvPr/>
        </p:nvSpPr>
        <p:spPr>
          <a:xfrm>
            <a:off x="7165080" y="3562380"/>
            <a:ext cx="748500" cy="223500"/>
          </a:xfrm>
          <a:prstGeom prst="rect">
            <a:avLst/>
          </a:prstGeom>
          <a:solidFill>
            <a:srgbClr val="F2DCDB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6"/>
          <p:cNvSpPr/>
          <p:nvPr/>
        </p:nvSpPr>
        <p:spPr>
          <a:xfrm>
            <a:off x="1269360" y="3871800"/>
            <a:ext cx="6671400" cy="681600"/>
          </a:xfrm>
          <a:prstGeom prst="rect">
            <a:avLst/>
          </a:prstGeom>
          <a:solidFill>
            <a:srgbClr val="D9D9D9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RDX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6"/>
          <p:cNvSpPr/>
          <p:nvPr/>
        </p:nvSpPr>
        <p:spPr>
          <a:xfrm>
            <a:off x="4613040" y="3899880"/>
            <a:ext cx="3314100" cy="653400"/>
          </a:xfrm>
          <a:prstGeom prst="rect">
            <a:avLst/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   EDX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6"/>
          <p:cNvSpPr/>
          <p:nvPr/>
        </p:nvSpPr>
        <p:spPr>
          <a:xfrm>
            <a:off x="6264360" y="3913650"/>
            <a:ext cx="1662900" cy="612600"/>
          </a:xfrm>
          <a:prstGeom prst="rect">
            <a:avLst/>
          </a:prstGeom>
          <a:solidFill>
            <a:srgbClr val="EEECE1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DX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6"/>
          <p:cNvSpPr/>
          <p:nvPr/>
        </p:nvSpPr>
        <p:spPr>
          <a:xfrm>
            <a:off x="6278040" y="4302720"/>
            <a:ext cx="885000" cy="223500"/>
          </a:xfrm>
          <a:prstGeom prst="rect">
            <a:avLst/>
          </a:prstGeom>
          <a:solidFill>
            <a:srgbClr val="DBEEF4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DH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6"/>
          <p:cNvSpPr/>
          <p:nvPr/>
        </p:nvSpPr>
        <p:spPr>
          <a:xfrm>
            <a:off x="7165080" y="4302720"/>
            <a:ext cx="748500" cy="223500"/>
          </a:xfrm>
          <a:prstGeom prst="rect">
            <a:avLst/>
          </a:prstGeom>
          <a:solidFill>
            <a:srgbClr val="F2DCDB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2866</Words>
  <Application>Microsoft Office PowerPoint</Application>
  <PresentationFormat>On-screen Show (16:9)</PresentationFormat>
  <Paragraphs>547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Courier</vt:lpstr>
      <vt:lpstr>Times New Roman</vt:lpstr>
      <vt:lpstr>Calibri</vt:lpstr>
      <vt:lpstr>Noto Sans Symbols</vt:lpstr>
      <vt:lpstr>Ubuntu</vt:lpstr>
      <vt:lpstr>Courier New</vt:lpstr>
      <vt:lpstr>Arial</vt:lpstr>
      <vt:lpstr>Tahoma</vt:lpstr>
      <vt:lpstr>Office Theme</vt:lpstr>
      <vt:lpstr>Office Theme</vt:lpstr>
      <vt:lpstr>x86-64 Assembly Language</vt:lpstr>
      <vt:lpstr>PowerPoint Presentation</vt:lpstr>
      <vt:lpstr>Development Tools</vt:lpstr>
      <vt:lpstr>PowerPoint Presentation</vt:lpstr>
      <vt:lpstr>PowerPoint Presentation</vt:lpstr>
      <vt:lpstr>PowerPoint Presentation</vt:lpstr>
      <vt:lpstr>PowerPoint Presentation</vt:lpstr>
      <vt:lpstr>Registers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Basic Program</vt:lpstr>
      <vt:lpstr>PowerPoint Presentation</vt:lpstr>
      <vt:lpstr>PowerPoint Presentation</vt:lpstr>
      <vt:lpstr>Basic and Arithmetic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</vt:lpstr>
      <vt:lpstr>PowerPoint Presentation</vt:lpstr>
      <vt:lpstr>PowerPoint Presentation</vt:lpstr>
      <vt:lpstr>PowerPoint Presentation</vt:lpstr>
      <vt:lpstr>Branching and Jumping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Stack and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x86-64 Assembly Language</dc:title>
  <cp:lastModifiedBy>Moksh Bhavsar</cp:lastModifiedBy>
  <cp:revision>2</cp:revision>
  <dcterms:modified xsi:type="dcterms:W3CDTF">2020-04-06T20:28:46Z</dcterms:modified>
</cp:coreProperties>
</file>