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panose="020B0604020202020204" charset="0"/>
      <p:regular r:id="rId12"/>
    </p:embeddedFont>
    <p:embeddedFont>
      <p:font typeface="Canva Sans Bold" panose="020B0604020202020204" charset="0"/>
      <p:regular r:id="rId13"/>
    </p:embeddedFont>
    <p:embeddedFont>
      <p:font typeface="PT Serif" panose="020A0603040505020204" pitchFamily="18" charset="0"/>
      <p:regular r:id="rId14"/>
    </p:embeddedFont>
    <p:embeddedFont>
      <p:font typeface="PT Serif Bold" panose="020B0604020202020204" charset="0"/>
      <p:regular r:id="rId15"/>
    </p:embeddedFont>
    <p:embeddedFont>
      <p:font typeface="The Youngest Serif"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70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3143"/>
        </a:solidFill>
        <a:effectLst/>
      </p:bgPr>
    </p:bg>
    <p:spTree>
      <p:nvGrpSpPr>
        <p:cNvPr id="1" name=""/>
        <p:cNvGrpSpPr/>
        <p:nvPr/>
      </p:nvGrpSpPr>
      <p:grpSpPr>
        <a:xfrm>
          <a:off x="0" y="0"/>
          <a:ext cx="0" cy="0"/>
          <a:chOff x="0" y="0"/>
          <a:chExt cx="0" cy="0"/>
        </a:xfrm>
      </p:grpSpPr>
      <p:sp>
        <p:nvSpPr>
          <p:cNvPr id="2" name="Freeform 2"/>
          <p:cNvSpPr/>
          <p:nvPr/>
        </p:nvSpPr>
        <p:spPr>
          <a:xfrm>
            <a:off x="10872027" y="-194379"/>
            <a:ext cx="10934203" cy="10675758"/>
          </a:xfrm>
          <a:custGeom>
            <a:avLst/>
            <a:gdLst/>
            <a:ahLst/>
            <a:cxnLst/>
            <a:rect l="l" t="t" r="r" b="b"/>
            <a:pathLst>
              <a:path w="10934203" h="10675758">
                <a:moveTo>
                  <a:pt x="0" y="0"/>
                </a:moveTo>
                <a:lnTo>
                  <a:pt x="10934203" y="0"/>
                </a:lnTo>
                <a:lnTo>
                  <a:pt x="10934203" y="10675758"/>
                </a:lnTo>
                <a:lnTo>
                  <a:pt x="0" y="10675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028700"/>
            <a:ext cx="9074701" cy="3343275"/>
          </a:xfrm>
          <a:prstGeom prst="rect">
            <a:avLst/>
          </a:prstGeom>
        </p:spPr>
        <p:txBody>
          <a:bodyPr lIns="0" tIns="0" rIns="0" bIns="0" rtlCol="0" anchor="t">
            <a:spAutoFit/>
          </a:bodyPr>
          <a:lstStyle/>
          <a:p>
            <a:pPr marL="0" lvl="0" indent="0" algn="l">
              <a:lnSpc>
                <a:spcPts val="8789"/>
              </a:lnSpc>
            </a:pPr>
            <a:r>
              <a:rPr lang="en-US" sz="7324">
                <a:solidFill>
                  <a:srgbClr val="FBFCFB"/>
                </a:solidFill>
                <a:latin typeface="PT Serif"/>
                <a:ea typeface="PT Serif"/>
                <a:cs typeface="PT Serif"/>
                <a:sym typeface="PT Serif"/>
              </a:rPr>
              <a:t>College Recommendation System</a:t>
            </a:r>
          </a:p>
        </p:txBody>
      </p:sp>
      <p:sp>
        <p:nvSpPr>
          <p:cNvPr id="4" name="TextBox 4"/>
          <p:cNvSpPr txBox="1"/>
          <p:nvPr/>
        </p:nvSpPr>
        <p:spPr>
          <a:xfrm>
            <a:off x="1049986" y="8036519"/>
            <a:ext cx="9053415" cy="473085"/>
          </a:xfrm>
          <a:prstGeom prst="rect">
            <a:avLst/>
          </a:prstGeom>
        </p:spPr>
        <p:txBody>
          <a:bodyPr lIns="0" tIns="0" rIns="0" bIns="0" rtlCol="0" anchor="t">
            <a:spAutoFit/>
          </a:bodyPr>
          <a:lstStyle/>
          <a:p>
            <a:pPr marL="0" lvl="0" indent="0" algn="l">
              <a:lnSpc>
                <a:spcPts val="3849"/>
              </a:lnSpc>
            </a:pPr>
            <a:r>
              <a:rPr lang="en-US" sz="2749">
                <a:solidFill>
                  <a:srgbClr val="FBFCFB"/>
                </a:solidFill>
                <a:latin typeface="PT Serif"/>
                <a:ea typeface="PT Serif"/>
                <a:cs typeface="PT Serif"/>
                <a:sym typeface="PT Serif"/>
              </a:rPr>
              <a:t>Group-6</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CFB"/>
        </a:solidFill>
        <a:effectLst/>
      </p:bgPr>
    </p:bg>
    <p:spTree>
      <p:nvGrpSpPr>
        <p:cNvPr id="1" name=""/>
        <p:cNvGrpSpPr/>
        <p:nvPr/>
      </p:nvGrpSpPr>
      <p:grpSpPr>
        <a:xfrm>
          <a:off x="0" y="0"/>
          <a:ext cx="0" cy="0"/>
          <a:chOff x="0" y="0"/>
          <a:chExt cx="0" cy="0"/>
        </a:xfrm>
      </p:grpSpPr>
      <p:grpSp>
        <p:nvGrpSpPr>
          <p:cNvPr id="2" name="Group 2"/>
          <p:cNvGrpSpPr/>
          <p:nvPr/>
        </p:nvGrpSpPr>
        <p:grpSpPr>
          <a:xfrm>
            <a:off x="8235978" y="-4161327"/>
            <a:ext cx="18609654" cy="18609654"/>
            <a:chOff x="0" y="0"/>
            <a:chExt cx="24812873" cy="24812873"/>
          </a:xfrm>
        </p:grpSpPr>
        <p:sp>
          <p:nvSpPr>
            <p:cNvPr id="3" name="Freeform 3"/>
            <p:cNvSpPr/>
            <p:nvPr/>
          </p:nvSpPr>
          <p:spPr>
            <a:xfrm>
              <a:off x="0" y="0"/>
              <a:ext cx="24812873" cy="24812873"/>
            </a:xfrm>
            <a:custGeom>
              <a:avLst/>
              <a:gdLst/>
              <a:ahLst/>
              <a:cxnLst/>
              <a:rect l="l" t="t" r="r" b="b"/>
              <a:pathLst>
                <a:path w="24812873" h="24812873">
                  <a:moveTo>
                    <a:pt x="0" y="0"/>
                  </a:moveTo>
                  <a:lnTo>
                    <a:pt x="24812873" y="0"/>
                  </a:lnTo>
                  <a:lnTo>
                    <a:pt x="24812873" y="24812873"/>
                  </a:lnTo>
                  <a:lnTo>
                    <a:pt x="0" y="248128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292132" y="6509198"/>
              <a:ext cx="11815959" cy="11794476"/>
            </a:xfrm>
            <a:custGeom>
              <a:avLst/>
              <a:gdLst/>
              <a:ahLst/>
              <a:cxnLst/>
              <a:rect l="l" t="t" r="r" b="b"/>
              <a:pathLst>
                <a:path w="11815959" h="11794476">
                  <a:moveTo>
                    <a:pt x="0" y="0"/>
                  </a:moveTo>
                  <a:lnTo>
                    <a:pt x="11815960" y="0"/>
                  </a:lnTo>
                  <a:lnTo>
                    <a:pt x="11815960" y="11794476"/>
                  </a:lnTo>
                  <a:lnTo>
                    <a:pt x="0" y="117944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5" name="TextBox 5"/>
          <p:cNvSpPr txBox="1"/>
          <p:nvPr/>
        </p:nvSpPr>
        <p:spPr>
          <a:xfrm>
            <a:off x="1028700" y="4552251"/>
            <a:ext cx="6796203" cy="1068197"/>
          </a:xfrm>
          <a:prstGeom prst="rect">
            <a:avLst/>
          </a:prstGeom>
        </p:spPr>
        <p:txBody>
          <a:bodyPr lIns="0" tIns="0" rIns="0" bIns="0" rtlCol="0" anchor="t">
            <a:spAutoFit/>
          </a:bodyPr>
          <a:lstStyle/>
          <a:p>
            <a:pPr marL="0" lvl="0" indent="0" algn="l">
              <a:lnSpc>
                <a:spcPts val="8847"/>
              </a:lnSpc>
            </a:pPr>
            <a:r>
              <a:rPr lang="en-US" sz="6319" b="1">
                <a:solidFill>
                  <a:srgbClr val="0D1115"/>
                </a:solidFill>
                <a:latin typeface="PT Serif Bold"/>
                <a:ea typeface="PT Serif Bold"/>
                <a:cs typeface="PT Serif Bold"/>
                <a:sym typeface="PT Serif Bold"/>
              </a:rPr>
              <a:t>Thank You</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6475B"/>
        </a:solidFill>
        <a:effectLst/>
      </p:bgPr>
    </p:bg>
    <p:spTree>
      <p:nvGrpSpPr>
        <p:cNvPr id="1" name=""/>
        <p:cNvGrpSpPr/>
        <p:nvPr/>
      </p:nvGrpSpPr>
      <p:grpSpPr>
        <a:xfrm>
          <a:off x="0" y="0"/>
          <a:ext cx="0" cy="0"/>
          <a:chOff x="0" y="0"/>
          <a:chExt cx="0" cy="0"/>
        </a:xfrm>
      </p:grpSpPr>
      <p:grpSp>
        <p:nvGrpSpPr>
          <p:cNvPr id="2" name="Group 2"/>
          <p:cNvGrpSpPr/>
          <p:nvPr/>
        </p:nvGrpSpPr>
        <p:grpSpPr>
          <a:xfrm>
            <a:off x="5357621" y="-2300198"/>
            <a:ext cx="15990759" cy="14887396"/>
            <a:chOff x="0" y="0"/>
            <a:chExt cx="6350000" cy="5911850"/>
          </a:xfrm>
        </p:grpSpPr>
        <p:sp>
          <p:nvSpPr>
            <p:cNvPr id="3" name="Freeform 3"/>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solidFill>
              <a:srgbClr val="FBFCFB"/>
            </a:solidFill>
            <a:ln w="12700">
              <a:solidFill>
                <a:srgbClr val="000000"/>
              </a:solidFill>
            </a:ln>
          </p:spPr>
        </p:sp>
      </p:grpSp>
      <p:sp>
        <p:nvSpPr>
          <p:cNvPr id="4" name="Freeform 4"/>
          <p:cNvSpPr/>
          <p:nvPr/>
        </p:nvSpPr>
        <p:spPr>
          <a:xfrm>
            <a:off x="1028700" y="7760194"/>
            <a:ext cx="1566460" cy="1498106"/>
          </a:xfrm>
          <a:custGeom>
            <a:avLst/>
            <a:gdLst/>
            <a:ahLst/>
            <a:cxnLst/>
            <a:rect l="l" t="t" r="r" b="b"/>
            <a:pathLst>
              <a:path w="1566460" h="1498106">
                <a:moveTo>
                  <a:pt x="0" y="0"/>
                </a:moveTo>
                <a:lnTo>
                  <a:pt x="1566460" y="0"/>
                </a:lnTo>
                <a:lnTo>
                  <a:pt x="1566460" y="1498106"/>
                </a:lnTo>
                <a:lnTo>
                  <a:pt x="0" y="14981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028700" y="981075"/>
            <a:ext cx="2800604" cy="860546"/>
          </a:xfrm>
          <a:prstGeom prst="rect">
            <a:avLst/>
          </a:prstGeom>
        </p:spPr>
        <p:txBody>
          <a:bodyPr lIns="0" tIns="0" rIns="0" bIns="0" rtlCol="0" anchor="t">
            <a:spAutoFit/>
          </a:bodyPr>
          <a:lstStyle/>
          <a:p>
            <a:pPr marL="0" lvl="0" indent="0" algn="l">
              <a:lnSpc>
                <a:spcPts val="3493"/>
              </a:lnSpc>
              <a:spcBef>
                <a:spcPct val="0"/>
              </a:spcBef>
            </a:pPr>
            <a:r>
              <a:rPr lang="en-US" sz="2495" b="1">
                <a:solidFill>
                  <a:srgbClr val="FBFCFB"/>
                </a:solidFill>
                <a:latin typeface="PT Serif Bold"/>
                <a:ea typeface="PT Serif Bold"/>
                <a:cs typeface="PT Serif Bold"/>
                <a:sym typeface="PT Serif Bold"/>
              </a:rPr>
              <a:t>AGENDA</a:t>
            </a:r>
            <a:r>
              <a:rPr lang="en-US" sz="2495">
                <a:solidFill>
                  <a:srgbClr val="FBFCFB"/>
                </a:solidFill>
                <a:latin typeface="PT Serif"/>
                <a:ea typeface="PT Serif"/>
                <a:cs typeface="PT Serif"/>
                <a:sym typeface="PT Serif"/>
              </a:rPr>
              <a:t> OVERVIEW</a:t>
            </a:r>
          </a:p>
        </p:txBody>
      </p:sp>
      <p:grpSp>
        <p:nvGrpSpPr>
          <p:cNvPr id="6" name="Group 6"/>
          <p:cNvGrpSpPr/>
          <p:nvPr/>
        </p:nvGrpSpPr>
        <p:grpSpPr>
          <a:xfrm>
            <a:off x="9069738" y="1508712"/>
            <a:ext cx="8566526" cy="7266351"/>
            <a:chOff x="0" y="0"/>
            <a:chExt cx="11422035" cy="9688468"/>
          </a:xfrm>
        </p:grpSpPr>
        <p:sp>
          <p:nvSpPr>
            <p:cNvPr id="7" name="TextBox 7"/>
            <p:cNvSpPr txBox="1"/>
            <p:nvPr/>
          </p:nvSpPr>
          <p:spPr>
            <a:xfrm>
              <a:off x="0" y="-76200"/>
              <a:ext cx="11422035" cy="901898"/>
            </a:xfrm>
            <a:prstGeom prst="rect">
              <a:avLst/>
            </a:prstGeom>
          </p:spPr>
          <p:txBody>
            <a:bodyPr lIns="0" tIns="0" rIns="0" bIns="0" rtlCol="0" anchor="t">
              <a:spAutoFit/>
            </a:bodyPr>
            <a:lstStyle/>
            <a:p>
              <a:pPr marL="0" lvl="0" indent="0" algn="l">
                <a:lnSpc>
                  <a:spcPts val="5766"/>
                </a:lnSpc>
              </a:pPr>
              <a:r>
                <a:rPr lang="en-US" sz="4119">
                  <a:solidFill>
                    <a:srgbClr val="0D1115"/>
                  </a:solidFill>
                  <a:latin typeface="The Youngest Serif"/>
                  <a:ea typeface="The Youngest Serif"/>
                  <a:cs typeface="The Youngest Serif"/>
                  <a:sym typeface="The Youngest Serif"/>
                </a:rPr>
                <a:t>Introduction</a:t>
              </a:r>
            </a:p>
          </p:txBody>
        </p:sp>
        <p:sp>
          <p:nvSpPr>
            <p:cNvPr id="8" name="TextBox 8"/>
            <p:cNvSpPr txBox="1"/>
            <p:nvPr/>
          </p:nvSpPr>
          <p:spPr>
            <a:xfrm>
              <a:off x="0" y="1199749"/>
              <a:ext cx="11422035" cy="1476850"/>
            </a:xfrm>
            <a:prstGeom prst="rect">
              <a:avLst/>
            </a:prstGeom>
          </p:spPr>
          <p:txBody>
            <a:bodyPr lIns="0" tIns="0" rIns="0" bIns="0" rtlCol="0" anchor="t">
              <a:spAutoFit/>
            </a:bodyPr>
            <a:lstStyle/>
            <a:p>
              <a:pPr marL="457200" lvl="0" indent="-457200" algn="l">
                <a:lnSpc>
                  <a:spcPts val="4506"/>
                </a:lnSpc>
                <a:buFont typeface="Arial" panose="020B0604020202020204" pitchFamily="34" charset="0"/>
                <a:buChar char="•"/>
              </a:pPr>
              <a:r>
                <a:rPr lang="en-US" sz="3219" dirty="0">
                  <a:solidFill>
                    <a:srgbClr val="0D1115"/>
                  </a:solidFill>
                  <a:latin typeface="The Youngest Serif"/>
                  <a:ea typeface="The Youngest Serif"/>
                  <a:cs typeface="The Youngest Serif"/>
                  <a:sym typeface="The Youngest Serif"/>
                </a:rPr>
                <a:t>Helps students choose the right college after school</a:t>
              </a:r>
            </a:p>
          </p:txBody>
        </p:sp>
        <p:sp>
          <p:nvSpPr>
            <p:cNvPr id="9" name="TextBox 9"/>
            <p:cNvSpPr txBox="1"/>
            <p:nvPr/>
          </p:nvSpPr>
          <p:spPr>
            <a:xfrm>
              <a:off x="0" y="3045760"/>
              <a:ext cx="11422035" cy="717251"/>
            </a:xfrm>
            <a:prstGeom prst="rect">
              <a:avLst/>
            </a:prstGeom>
          </p:spPr>
          <p:txBody>
            <a:bodyPr lIns="0" tIns="0" rIns="0" bIns="0" rtlCol="0" anchor="t">
              <a:spAutoFit/>
            </a:bodyPr>
            <a:lstStyle/>
            <a:p>
              <a:pPr marL="457200" lvl="0" indent="-457200" algn="l">
                <a:lnSpc>
                  <a:spcPts val="4506"/>
                </a:lnSpc>
                <a:spcBef>
                  <a:spcPct val="0"/>
                </a:spcBef>
                <a:buFont typeface="Arial" panose="020B0604020202020204" pitchFamily="34" charset="0"/>
                <a:buChar char="•"/>
              </a:pPr>
              <a:r>
                <a:rPr lang="en-US" sz="3219">
                  <a:solidFill>
                    <a:srgbClr val="0D1115"/>
                  </a:solidFill>
                  <a:latin typeface="The Youngest Serif"/>
                  <a:ea typeface="The Youngest Serif"/>
                  <a:cs typeface="The Youngest Serif"/>
                  <a:sym typeface="The Youngest Serif"/>
                </a:rPr>
                <a:t>Solves confusion caused by too many options</a:t>
              </a:r>
            </a:p>
          </p:txBody>
        </p:sp>
        <p:sp>
          <p:nvSpPr>
            <p:cNvPr id="10" name="TextBox 10"/>
            <p:cNvSpPr txBox="1"/>
            <p:nvPr/>
          </p:nvSpPr>
          <p:spPr>
            <a:xfrm>
              <a:off x="0" y="4132171"/>
              <a:ext cx="11422035" cy="1476850"/>
            </a:xfrm>
            <a:prstGeom prst="rect">
              <a:avLst/>
            </a:prstGeom>
          </p:spPr>
          <p:txBody>
            <a:bodyPr lIns="0" tIns="0" rIns="0" bIns="0" rtlCol="0" anchor="t">
              <a:spAutoFit/>
            </a:bodyPr>
            <a:lstStyle/>
            <a:p>
              <a:pPr marL="457200" lvl="0" indent="-457200" algn="l">
                <a:lnSpc>
                  <a:spcPts val="4506"/>
                </a:lnSpc>
                <a:spcBef>
                  <a:spcPct val="0"/>
                </a:spcBef>
                <a:buFont typeface="Arial" panose="020B0604020202020204" pitchFamily="34" charset="0"/>
                <a:buChar char="•"/>
              </a:pPr>
              <a:r>
                <a:rPr lang="en-US" sz="3219">
                  <a:solidFill>
                    <a:srgbClr val="0D1115"/>
                  </a:solidFill>
                  <a:latin typeface="The Youngest Serif"/>
                  <a:ea typeface="The Youngest Serif"/>
                  <a:cs typeface="The Youngest Serif"/>
                  <a:sym typeface="The Youngest Serif"/>
                </a:rPr>
                <a:t>Suggests colleges based on marks, interests, and preferences</a:t>
              </a:r>
            </a:p>
          </p:txBody>
        </p:sp>
        <p:sp>
          <p:nvSpPr>
            <p:cNvPr id="11" name="TextBox 11"/>
            <p:cNvSpPr txBox="1"/>
            <p:nvPr/>
          </p:nvSpPr>
          <p:spPr>
            <a:xfrm>
              <a:off x="0" y="6092482"/>
              <a:ext cx="11422035" cy="594502"/>
            </a:xfrm>
            <a:prstGeom prst="rect">
              <a:avLst/>
            </a:prstGeom>
          </p:spPr>
          <p:txBody>
            <a:bodyPr lIns="0" tIns="0" rIns="0" bIns="0" rtlCol="0" anchor="t">
              <a:spAutoFit/>
            </a:bodyPr>
            <a:lstStyle/>
            <a:p>
              <a:pPr marL="457200" lvl="0" indent="-457200" algn="l">
                <a:lnSpc>
                  <a:spcPts val="3380"/>
                </a:lnSpc>
                <a:spcBef>
                  <a:spcPct val="0"/>
                </a:spcBef>
                <a:buFont typeface="Arial" panose="020B0604020202020204" pitchFamily="34" charset="0"/>
                <a:buChar char="•"/>
              </a:pPr>
              <a:r>
                <a:rPr lang="en-US" sz="3219">
                  <a:solidFill>
                    <a:srgbClr val="0D1115"/>
                  </a:solidFill>
                  <a:latin typeface="The Youngest Serif"/>
                  <a:ea typeface="The Youngest Serif"/>
                  <a:cs typeface="The Youngest Serif"/>
                  <a:sym typeface="The Youngest Serif"/>
                </a:rPr>
                <a:t>Saves time and effort in decision-making</a:t>
              </a:r>
            </a:p>
          </p:txBody>
        </p:sp>
        <p:sp>
          <p:nvSpPr>
            <p:cNvPr id="12" name="TextBox 12"/>
            <p:cNvSpPr txBox="1"/>
            <p:nvPr/>
          </p:nvSpPr>
          <p:spPr>
            <a:xfrm>
              <a:off x="0" y="7170444"/>
              <a:ext cx="11422035" cy="1154862"/>
            </a:xfrm>
            <a:prstGeom prst="rect">
              <a:avLst/>
            </a:prstGeom>
          </p:spPr>
          <p:txBody>
            <a:bodyPr lIns="0" tIns="0" rIns="0" bIns="0" rtlCol="0" anchor="t">
              <a:spAutoFit/>
            </a:bodyPr>
            <a:lstStyle/>
            <a:p>
              <a:pPr marL="457200" lvl="0" indent="-457200" algn="l">
                <a:lnSpc>
                  <a:spcPts val="3380"/>
                </a:lnSpc>
                <a:spcBef>
                  <a:spcPct val="0"/>
                </a:spcBef>
                <a:buFont typeface="Arial" panose="020B0604020202020204" pitchFamily="34" charset="0"/>
                <a:buChar char="•"/>
              </a:pPr>
              <a:r>
                <a:rPr lang="en-US" sz="3219">
                  <a:solidFill>
                    <a:srgbClr val="0D1115"/>
                  </a:solidFill>
                  <a:latin typeface="The Youngest Serif"/>
                  <a:ea typeface="The Youngest Serif"/>
                  <a:cs typeface="The Youngest Serif"/>
                  <a:sym typeface="The Youngest Serif"/>
                </a:rPr>
                <a:t>Provides simple, personalized recommendations</a:t>
              </a:r>
            </a:p>
          </p:txBody>
        </p:sp>
        <p:sp>
          <p:nvSpPr>
            <p:cNvPr id="13" name="TextBox 13"/>
            <p:cNvSpPr txBox="1"/>
            <p:nvPr/>
          </p:nvSpPr>
          <p:spPr>
            <a:xfrm>
              <a:off x="0" y="8533606"/>
              <a:ext cx="11422035" cy="1154862"/>
            </a:xfrm>
            <a:prstGeom prst="rect">
              <a:avLst/>
            </a:prstGeom>
          </p:spPr>
          <p:txBody>
            <a:bodyPr lIns="0" tIns="0" rIns="0" bIns="0" rtlCol="0" anchor="t">
              <a:spAutoFit/>
            </a:bodyPr>
            <a:lstStyle/>
            <a:p>
              <a:pPr marL="457200" lvl="0" indent="-457200" algn="l">
                <a:lnSpc>
                  <a:spcPts val="3380"/>
                </a:lnSpc>
                <a:spcBef>
                  <a:spcPct val="0"/>
                </a:spcBef>
                <a:buFont typeface="Arial" panose="020B0604020202020204" pitchFamily="34" charset="0"/>
                <a:buChar char="•"/>
              </a:pPr>
              <a:r>
                <a:rPr lang="en-US" sz="3219">
                  <a:solidFill>
                    <a:srgbClr val="0D1115"/>
                  </a:solidFill>
                  <a:latin typeface="The Youngest Serif"/>
                  <a:ea typeface="The Youngest Serif"/>
                  <a:cs typeface="The Youngest Serif"/>
                  <a:sym typeface="The Youngest Serif"/>
                </a:rPr>
                <a:t>Aims to guide students toward better academic choices</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90800" y="-2933700"/>
            <a:ext cx="17047554" cy="16154400"/>
            <a:chOff x="0" y="0"/>
            <a:chExt cx="6350000" cy="5911850"/>
          </a:xfrm>
        </p:grpSpPr>
        <p:sp>
          <p:nvSpPr>
            <p:cNvPr id="3" name="Freeform 3"/>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solidFill>
              <a:srgbClr val="FBFCFB"/>
            </a:solidFill>
            <a:ln w="12700">
              <a:solidFill>
                <a:srgbClr val="000000"/>
              </a:solidFill>
            </a:ln>
          </p:spPr>
        </p:sp>
      </p:grpSp>
      <p:sp>
        <p:nvSpPr>
          <p:cNvPr id="4" name="TextBox 4"/>
          <p:cNvSpPr txBox="1"/>
          <p:nvPr/>
        </p:nvSpPr>
        <p:spPr>
          <a:xfrm>
            <a:off x="1028700" y="981075"/>
            <a:ext cx="2800604" cy="860546"/>
          </a:xfrm>
          <a:prstGeom prst="rect">
            <a:avLst/>
          </a:prstGeom>
        </p:spPr>
        <p:txBody>
          <a:bodyPr lIns="0" tIns="0" rIns="0" bIns="0" rtlCol="0" anchor="t">
            <a:spAutoFit/>
          </a:bodyPr>
          <a:lstStyle/>
          <a:p>
            <a:pPr marL="0" lvl="0" indent="0" algn="l">
              <a:lnSpc>
                <a:spcPts val="3493"/>
              </a:lnSpc>
              <a:spcBef>
                <a:spcPct val="0"/>
              </a:spcBef>
            </a:pPr>
            <a:r>
              <a:rPr lang="en-US" sz="2495" b="1">
                <a:solidFill>
                  <a:srgbClr val="FBFCFB"/>
                </a:solidFill>
                <a:latin typeface="PT Serif Bold"/>
                <a:ea typeface="PT Serif Bold"/>
                <a:cs typeface="PT Serif Bold"/>
                <a:sym typeface="PT Serif Bold"/>
              </a:rPr>
              <a:t>AGENDA</a:t>
            </a:r>
            <a:r>
              <a:rPr lang="en-US" sz="2495">
                <a:solidFill>
                  <a:srgbClr val="FBFCFB"/>
                </a:solidFill>
                <a:latin typeface="PT Serif"/>
                <a:ea typeface="PT Serif"/>
                <a:cs typeface="PT Serif"/>
                <a:sym typeface="PT Serif"/>
              </a:rPr>
              <a:t> OVERVIEW</a:t>
            </a:r>
          </a:p>
        </p:txBody>
      </p:sp>
      <p:grpSp>
        <p:nvGrpSpPr>
          <p:cNvPr id="5" name="Group 5"/>
          <p:cNvGrpSpPr/>
          <p:nvPr/>
        </p:nvGrpSpPr>
        <p:grpSpPr>
          <a:xfrm>
            <a:off x="9069738" y="956578"/>
            <a:ext cx="8566526" cy="8313470"/>
            <a:chOff x="0" y="-76200"/>
            <a:chExt cx="11422035" cy="11084626"/>
          </a:xfrm>
        </p:grpSpPr>
        <p:sp>
          <p:nvSpPr>
            <p:cNvPr id="6" name="TextBox 6"/>
            <p:cNvSpPr txBox="1"/>
            <p:nvPr/>
          </p:nvSpPr>
          <p:spPr>
            <a:xfrm>
              <a:off x="0" y="-76200"/>
              <a:ext cx="11422035" cy="901898"/>
            </a:xfrm>
            <a:prstGeom prst="rect">
              <a:avLst/>
            </a:prstGeom>
          </p:spPr>
          <p:txBody>
            <a:bodyPr lIns="0" tIns="0" rIns="0" bIns="0" rtlCol="0" anchor="t">
              <a:spAutoFit/>
            </a:bodyPr>
            <a:lstStyle/>
            <a:p>
              <a:pPr marL="0" lvl="0" indent="0" algn="l">
                <a:lnSpc>
                  <a:spcPts val="5766"/>
                </a:lnSpc>
              </a:pPr>
              <a:r>
                <a:rPr lang="en-US" sz="4119">
                  <a:solidFill>
                    <a:srgbClr val="0D1115"/>
                  </a:solidFill>
                  <a:latin typeface="The Youngest Serif"/>
                  <a:ea typeface="The Youngest Serif"/>
                  <a:cs typeface="The Youngest Serif"/>
                  <a:sym typeface="The Youngest Serif"/>
                </a:rPr>
                <a:t>Project Goals</a:t>
              </a:r>
            </a:p>
          </p:txBody>
        </p:sp>
        <p:sp>
          <p:nvSpPr>
            <p:cNvPr id="7" name="TextBox 7"/>
            <p:cNvSpPr txBox="1"/>
            <p:nvPr/>
          </p:nvSpPr>
          <p:spPr>
            <a:xfrm>
              <a:off x="0" y="1199749"/>
              <a:ext cx="11422035" cy="1476850"/>
            </a:xfrm>
            <a:prstGeom prst="rect">
              <a:avLst/>
            </a:prstGeom>
          </p:spPr>
          <p:txBody>
            <a:bodyPr lIns="0" tIns="0" rIns="0" bIns="0" rtlCol="0" anchor="t">
              <a:spAutoFit/>
            </a:bodyPr>
            <a:lstStyle/>
            <a:p>
              <a:pPr marL="0" lvl="0" indent="0" algn="l">
                <a:lnSpc>
                  <a:spcPts val="4506"/>
                </a:lnSpc>
              </a:pPr>
              <a:r>
                <a:rPr lang="en-US" sz="3219" dirty="0">
                  <a:solidFill>
                    <a:srgbClr val="0D1115"/>
                  </a:solidFill>
                  <a:latin typeface="The Youngest Serif"/>
                  <a:ea typeface="The Youngest Serif"/>
                  <a:cs typeface="The Youngest Serif"/>
                  <a:sym typeface="The Youngest Serif"/>
                </a:rPr>
                <a:t>Purpose: Helps students choose the right college and course</a:t>
              </a:r>
            </a:p>
          </p:txBody>
        </p:sp>
        <p:sp>
          <p:nvSpPr>
            <p:cNvPr id="8" name="TextBox 8"/>
            <p:cNvSpPr txBox="1"/>
            <p:nvPr/>
          </p:nvSpPr>
          <p:spPr>
            <a:xfrm>
              <a:off x="0" y="3045760"/>
              <a:ext cx="11422035" cy="1476850"/>
            </a:xfrm>
            <a:prstGeom prst="rect">
              <a:avLst/>
            </a:prstGeom>
          </p:spPr>
          <p:txBody>
            <a:bodyPr lIns="0" tIns="0" rIns="0" bIns="0" rtlCol="0" anchor="t">
              <a:spAutoFit/>
            </a:bodyPr>
            <a:lstStyle/>
            <a:p>
              <a:pPr marL="0" lvl="0" indent="0" algn="l">
                <a:lnSpc>
                  <a:spcPts val="4506"/>
                </a:lnSpc>
                <a:spcBef>
                  <a:spcPct val="0"/>
                </a:spcBef>
              </a:pPr>
              <a:r>
                <a:rPr lang="en-US" sz="3219">
                  <a:solidFill>
                    <a:srgbClr val="0D1115"/>
                  </a:solidFill>
                  <a:latin typeface="The Youngest Serif"/>
                  <a:ea typeface="The Youngest Serif"/>
                  <a:cs typeface="The Youngest Serif"/>
                  <a:sym typeface="The Youngest Serif"/>
                </a:rPr>
                <a:t>Smart Recommendation: Uses AI to suggest colleges </a:t>
              </a:r>
            </a:p>
          </p:txBody>
        </p:sp>
        <p:sp>
          <p:nvSpPr>
            <p:cNvPr id="9" name="TextBox 9"/>
            <p:cNvSpPr txBox="1"/>
            <p:nvPr/>
          </p:nvSpPr>
          <p:spPr>
            <a:xfrm>
              <a:off x="0" y="4891770"/>
              <a:ext cx="11422035" cy="1476851"/>
            </a:xfrm>
            <a:prstGeom prst="rect">
              <a:avLst/>
            </a:prstGeom>
          </p:spPr>
          <p:txBody>
            <a:bodyPr lIns="0" tIns="0" rIns="0" bIns="0" rtlCol="0" anchor="t">
              <a:spAutoFit/>
            </a:bodyPr>
            <a:lstStyle/>
            <a:p>
              <a:pPr marL="0" lvl="0" indent="0" algn="l">
                <a:lnSpc>
                  <a:spcPts val="4506"/>
                </a:lnSpc>
                <a:spcBef>
                  <a:spcPct val="0"/>
                </a:spcBef>
              </a:pPr>
              <a:r>
                <a:rPr lang="en-US" sz="3219">
                  <a:solidFill>
                    <a:srgbClr val="0D1115"/>
                  </a:solidFill>
                  <a:latin typeface="The Youngest Serif"/>
                  <a:ea typeface="The Youngest Serif"/>
                  <a:cs typeface="The Youngest Serif"/>
                  <a:sym typeface="The Youngest Serif"/>
                </a:rPr>
                <a:t> Input Factors: Considers exam scores, location preference, budget, course interests, and more</a:t>
              </a:r>
            </a:p>
          </p:txBody>
        </p:sp>
        <p:sp>
          <p:nvSpPr>
            <p:cNvPr id="10" name="TextBox 10"/>
            <p:cNvSpPr txBox="1"/>
            <p:nvPr/>
          </p:nvSpPr>
          <p:spPr>
            <a:xfrm>
              <a:off x="0" y="6852081"/>
              <a:ext cx="11422035" cy="1154862"/>
            </a:xfrm>
            <a:prstGeom prst="rect">
              <a:avLst/>
            </a:prstGeom>
          </p:spPr>
          <p:txBody>
            <a:bodyPr lIns="0" tIns="0" rIns="0" bIns="0" rtlCol="0" anchor="t">
              <a:spAutoFit/>
            </a:bodyPr>
            <a:lstStyle/>
            <a:p>
              <a:pPr marL="0" lvl="0" indent="0" algn="l">
                <a:lnSpc>
                  <a:spcPts val="3380"/>
                </a:lnSpc>
                <a:spcBef>
                  <a:spcPct val="0"/>
                </a:spcBef>
              </a:pPr>
              <a:r>
                <a:rPr lang="en-US" sz="3219">
                  <a:solidFill>
                    <a:srgbClr val="0D1115"/>
                  </a:solidFill>
                  <a:latin typeface="The Youngest Serif"/>
                  <a:ea typeface="The Youngest Serif"/>
                  <a:cs typeface="The Youngest Serif"/>
                  <a:sym typeface="The Youngest Serif"/>
                </a:rPr>
                <a:t> Personalized Output: Provides a ranked list of suitable colleges</a:t>
              </a:r>
            </a:p>
          </p:txBody>
        </p:sp>
        <p:sp>
          <p:nvSpPr>
            <p:cNvPr id="11" name="TextBox 11"/>
            <p:cNvSpPr txBox="1"/>
            <p:nvPr/>
          </p:nvSpPr>
          <p:spPr>
            <a:xfrm>
              <a:off x="0" y="8490403"/>
              <a:ext cx="11422035" cy="1154862"/>
            </a:xfrm>
            <a:prstGeom prst="rect">
              <a:avLst/>
            </a:prstGeom>
          </p:spPr>
          <p:txBody>
            <a:bodyPr lIns="0" tIns="0" rIns="0" bIns="0" rtlCol="0" anchor="t">
              <a:spAutoFit/>
            </a:bodyPr>
            <a:lstStyle/>
            <a:p>
              <a:pPr marL="0" lvl="0" indent="0" algn="l">
                <a:lnSpc>
                  <a:spcPts val="3380"/>
                </a:lnSpc>
                <a:spcBef>
                  <a:spcPct val="0"/>
                </a:spcBef>
              </a:pPr>
              <a:r>
                <a:rPr lang="en-US" sz="3219">
                  <a:solidFill>
                    <a:srgbClr val="0D1115"/>
                  </a:solidFill>
                  <a:latin typeface="The Youngest Serif"/>
                  <a:ea typeface="The Youngest Serif"/>
                  <a:cs typeface="The Youngest Serif"/>
                  <a:sym typeface="The Youngest Serif"/>
                </a:rPr>
                <a:t>Time-Saving: Reduces the confusion and time spent researching</a:t>
              </a:r>
            </a:p>
          </p:txBody>
        </p:sp>
        <p:sp>
          <p:nvSpPr>
            <p:cNvPr id="12" name="TextBox 12"/>
            <p:cNvSpPr txBox="1"/>
            <p:nvPr/>
          </p:nvSpPr>
          <p:spPr>
            <a:xfrm>
              <a:off x="0" y="9853564"/>
              <a:ext cx="11422035" cy="1154862"/>
            </a:xfrm>
            <a:prstGeom prst="rect">
              <a:avLst/>
            </a:prstGeom>
          </p:spPr>
          <p:txBody>
            <a:bodyPr lIns="0" tIns="0" rIns="0" bIns="0" rtlCol="0" anchor="t">
              <a:spAutoFit/>
            </a:bodyPr>
            <a:lstStyle/>
            <a:p>
              <a:pPr marL="0" lvl="0" indent="0" algn="l">
                <a:lnSpc>
                  <a:spcPts val="3380"/>
                </a:lnSpc>
                <a:spcBef>
                  <a:spcPct val="0"/>
                </a:spcBef>
              </a:pPr>
              <a:r>
                <a:rPr lang="en-US" sz="3219">
                  <a:solidFill>
                    <a:srgbClr val="0D1115"/>
                  </a:solidFill>
                  <a:latin typeface="The Youngest Serif"/>
                  <a:ea typeface="The Youngest Serif"/>
                  <a:cs typeface="The Youngest Serif"/>
                  <a:sym typeface="The Youngest Serif"/>
                </a:rPr>
                <a:t>Student-Centric: Empowers students to make informed decisions</a:t>
              </a:r>
            </a:p>
          </p:txBody>
        </p:sp>
      </p:grpSp>
      <p:grpSp>
        <p:nvGrpSpPr>
          <p:cNvPr id="13" name="Group 13"/>
          <p:cNvGrpSpPr/>
          <p:nvPr/>
        </p:nvGrpSpPr>
        <p:grpSpPr>
          <a:xfrm>
            <a:off x="-9304827" y="-5004732"/>
            <a:ext cx="18609654" cy="18609654"/>
            <a:chOff x="0" y="0"/>
            <a:chExt cx="24812873" cy="24812873"/>
          </a:xfrm>
        </p:grpSpPr>
        <p:sp>
          <p:nvSpPr>
            <p:cNvPr id="14" name="Freeform 14"/>
            <p:cNvSpPr/>
            <p:nvPr/>
          </p:nvSpPr>
          <p:spPr>
            <a:xfrm flipH="1">
              <a:off x="0" y="0"/>
              <a:ext cx="24812873" cy="24812873"/>
            </a:xfrm>
            <a:custGeom>
              <a:avLst/>
              <a:gdLst/>
              <a:ahLst/>
              <a:cxnLst/>
              <a:rect l="l" t="t" r="r" b="b"/>
              <a:pathLst>
                <a:path w="24812873" h="24812873">
                  <a:moveTo>
                    <a:pt x="24812873" y="0"/>
                  </a:moveTo>
                  <a:lnTo>
                    <a:pt x="0" y="0"/>
                  </a:lnTo>
                  <a:lnTo>
                    <a:pt x="0" y="24812873"/>
                  </a:lnTo>
                  <a:lnTo>
                    <a:pt x="24812873" y="24812873"/>
                  </a:lnTo>
                  <a:lnTo>
                    <a:pt x="2481287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9621579" y="9743100"/>
              <a:ext cx="5569714" cy="5326672"/>
            </a:xfrm>
            <a:custGeom>
              <a:avLst/>
              <a:gdLst/>
              <a:ahLst/>
              <a:cxnLst/>
              <a:rect l="l" t="t" r="r" b="b"/>
              <a:pathLst>
                <a:path w="5569714" h="5326672">
                  <a:moveTo>
                    <a:pt x="0" y="0"/>
                  </a:moveTo>
                  <a:lnTo>
                    <a:pt x="5569714" y="0"/>
                  </a:lnTo>
                  <a:lnTo>
                    <a:pt x="5569714" y="5326672"/>
                  </a:lnTo>
                  <a:lnTo>
                    <a:pt x="0" y="5326672"/>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3143"/>
        </a:solidFill>
        <a:effectLst/>
      </p:bgPr>
    </p:bg>
    <p:spTree>
      <p:nvGrpSpPr>
        <p:cNvPr id="1" name=""/>
        <p:cNvGrpSpPr/>
        <p:nvPr/>
      </p:nvGrpSpPr>
      <p:grpSpPr>
        <a:xfrm>
          <a:off x="0" y="0"/>
          <a:ext cx="0" cy="0"/>
          <a:chOff x="0" y="0"/>
          <a:chExt cx="0" cy="0"/>
        </a:xfrm>
      </p:grpSpPr>
      <p:sp>
        <p:nvSpPr>
          <p:cNvPr id="2" name="Freeform 2"/>
          <p:cNvSpPr/>
          <p:nvPr/>
        </p:nvSpPr>
        <p:spPr>
          <a:xfrm>
            <a:off x="6140105" y="2108657"/>
            <a:ext cx="5381948" cy="7618889"/>
          </a:xfrm>
          <a:custGeom>
            <a:avLst/>
            <a:gdLst/>
            <a:ahLst/>
            <a:cxnLst/>
            <a:rect l="l" t="t" r="r" b="b"/>
            <a:pathLst>
              <a:path w="5381948" h="7618889">
                <a:moveTo>
                  <a:pt x="0" y="0"/>
                </a:moveTo>
                <a:lnTo>
                  <a:pt x="5381948" y="0"/>
                </a:lnTo>
                <a:lnTo>
                  <a:pt x="5381948" y="7618890"/>
                </a:lnTo>
                <a:lnTo>
                  <a:pt x="0" y="7618890"/>
                </a:lnTo>
                <a:lnTo>
                  <a:pt x="0" y="0"/>
                </a:lnTo>
                <a:close/>
              </a:path>
            </a:pathLst>
          </a:custGeom>
          <a:blipFill>
            <a:blip r:embed="rId2"/>
            <a:stretch>
              <a:fillRect/>
            </a:stretch>
          </a:blipFill>
        </p:spPr>
      </p:sp>
      <p:sp>
        <p:nvSpPr>
          <p:cNvPr id="3" name="TextBox 3"/>
          <p:cNvSpPr txBox="1"/>
          <p:nvPr/>
        </p:nvSpPr>
        <p:spPr>
          <a:xfrm>
            <a:off x="1184546" y="952500"/>
            <a:ext cx="8566526" cy="695474"/>
          </a:xfrm>
          <a:prstGeom prst="rect">
            <a:avLst/>
          </a:prstGeom>
        </p:spPr>
        <p:txBody>
          <a:bodyPr lIns="0" tIns="0" rIns="0" bIns="0" rtlCol="0" anchor="t">
            <a:spAutoFit/>
          </a:bodyPr>
          <a:lstStyle/>
          <a:p>
            <a:pPr marL="0" lvl="0" indent="0" algn="l">
              <a:lnSpc>
                <a:spcPts val="5766"/>
              </a:lnSpc>
            </a:pPr>
            <a:r>
              <a:rPr lang="en-US" sz="4119">
                <a:solidFill>
                  <a:srgbClr val="FBFCFB"/>
                </a:solidFill>
                <a:latin typeface="The Youngest Serif"/>
                <a:ea typeface="The Youngest Serif"/>
                <a:cs typeface="The Youngest Serif"/>
                <a:sym typeface="The Youngest Serif"/>
              </a:rPr>
              <a:t>Architecture Diagram</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3143"/>
        </a:solidFill>
        <a:effectLst/>
      </p:bgPr>
    </p:bg>
    <p:spTree>
      <p:nvGrpSpPr>
        <p:cNvPr id="1" name=""/>
        <p:cNvGrpSpPr/>
        <p:nvPr/>
      </p:nvGrpSpPr>
      <p:grpSpPr>
        <a:xfrm>
          <a:off x="0" y="0"/>
          <a:ext cx="0" cy="0"/>
          <a:chOff x="0" y="0"/>
          <a:chExt cx="0" cy="0"/>
        </a:xfrm>
      </p:grpSpPr>
      <p:sp>
        <p:nvSpPr>
          <p:cNvPr id="2" name="Freeform 2"/>
          <p:cNvSpPr/>
          <p:nvPr/>
        </p:nvSpPr>
        <p:spPr>
          <a:xfrm>
            <a:off x="7970701" y="2119875"/>
            <a:ext cx="2346599" cy="2338065"/>
          </a:xfrm>
          <a:custGeom>
            <a:avLst/>
            <a:gdLst/>
            <a:ahLst/>
            <a:cxnLst/>
            <a:rect l="l" t="t" r="r" b="b"/>
            <a:pathLst>
              <a:path w="2346599" h="2338065">
                <a:moveTo>
                  <a:pt x="0" y="0"/>
                </a:moveTo>
                <a:lnTo>
                  <a:pt x="2346598" y="0"/>
                </a:lnTo>
                <a:lnTo>
                  <a:pt x="2346598" y="2338065"/>
                </a:lnTo>
                <a:lnTo>
                  <a:pt x="0" y="23380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702173" y="2119875"/>
            <a:ext cx="2346599" cy="2338065"/>
          </a:xfrm>
          <a:custGeom>
            <a:avLst/>
            <a:gdLst/>
            <a:ahLst/>
            <a:cxnLst/>
            <a:rect l="l" t="t" r="r" b="b"/>
            <a:pathLst>
              <a:path w="2346599" h="2338065">
                <a:moveTo>
                  <a:pt x="0" y="0"/>
                </a:moveTo>
                <a:lnTo>
                  <a:pt x="2346598" y="0"/>
                </a:lnTo>
                <a:lnTo>
                  <a:pt x="2346598" y="2338065"/>
                </a:lnTo>
                <a:lnTo>
                  <a:pt x="0" y="23380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239229" y="2119875"/>
            <a:ext cx="2346599" cy="2338065"/>
          </a:xfrm>
          <a:custGeom>
            <a:avLst/>
            <a:gdLst/>
            <a:ahLst/>
            <a:cxnLst/>
            <a:rect l="l" t="t" r="r" b="b"/>
            <a:pathLst>
              <a:path w="2346599" h="2338065">
                <a:moveTo>
                  <a:pt x="0" y="0"/>
                </a:moveTo>
                <a:lnTo>
                  <a:pt x="2346598" y="0"/>
                </a:lnTo>
                <a:lnTo>
                  <a:pt x="2346598" y="2338065"/>
                </a:lnTo>
                <a:lnTo>
                  <a:pt x="0" y="23380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2491644" y="5298243"/>
            <a:ext cx="4767656" cy="419157"/>
          </a:xfrm>
          <a:prstGeom prst="rect">
            <a:avLst/>
          </a:prstGeom>
        </p:spPr>
        <p:txBody>
          <a:bodyPr lIns="0" tIns="0" rIns="0" bIns="0" rtlCol="0" anchor="t">
            <a:spAutoFit/>
          </a:bodyPr>
          <a:lstStyle/>
          <a:p>
            <a:pPr marL="0" lvl="0" indent="0" algn="l">
              <a:lnSpc>
                <a:spcPts val="3153"/>
              </a:lnSpc>
            </a:pPr>
            <a:r>
              <a:rPr lang="en-US" sz="3003">
                <a:solidFill>
                  <a:srgbClr val="FBFCFB"/>
                </a:solidFill>
                <a:latin typeface="The Youngest Serif"/>
                <a:ea typeface="The Youngest Serif"/>
                <a:cs typeface="The Youngest Serif"/>
                <a:sym typeface="The Youngest Serif"/>
              </a:rPr>
              <a:t> College Search &amp; Filtering</a:t>
            </a:r>
          </a:p>
        </p:txBody>
      </p:sp>
      <p:sp>
        <p:nvSpPr>
          <p:cNvPr id="6" name="TextBox 6"/>
          <p:cNvSpPr txBox="1"/>
          <p:nvPr/>
        </p:nvSpPr>
        <p:spPr>
          <a:xfrm>
            <a:off x="1028700" y="952500"/>
            <a:ext cx="8566526" cy="695474"/>
          </a:xfrm>
          <a:prstGeom prst="rect">
            <a:avLst/>
          </a:prstGeom>
        </p:spPr>
        <p:txBody>
          <a:bodyPr lIns="0" tIns="0" rIns="0" bIns="0" rtlCol="0" anchor="t">
            <a:spAutoFit/>
          </a:bodyPr>
          <a:lstStyle/>
          <a:p>
            <a:pPr marL="0" lvl="0" indent="0" algn="l">
              <a:lnSpc>
                <a:spcPts val="5766"/>
              </a:lnSpc>
            </a:pPr>
            <a:r>
              <a:rPr lang="en-US" sz="4119">
                <a:solidFill>
                  <a:srgbClr val="FBFCFB"/>
                </a:solidFill>
                <a:latin typeface="The Youngest Serif"/>
                <a:ea typeface="The Youngest Serif"/>
                <a:cs typeface="The Youngest Serif"/>
                <a:sym typeface="The Youngest Serif"/>
              </a:rPr>
              <a:t>Key Features</a:t>
            </a:r>
          </a:p>
        </p:txBody>
      </p:sp>
      <p:sp>
        <p:nvSpPr>
          <p:cNvPr id="7" name="TextBox 7"/>
          <p:cNvSpPr txBox="1"/>
          <p:nvPr/>
        </p:nvSpPr>
        <p:spPr>
          <a:xfrm>
            <a:off x="6760172" y="5298243"/>
            <a:ext cx="4767656" cy="419157"/>
          </a:xfrm>
          <a:prstGeom prst="rect">
            <a:avLst/>
          </a:prstGeom>
        </p:spPr>
        <p:txBody>
          <a:bodyPr lIns="0" tIns="0" rIns="0" bIns="0" rtlCol="0" anchor="t">
            <a:spAutoFit/>
          </a:bodyPr>
          <a:lstStyle/>
          <a:p>
            <a:pPr marL="0" lvl="0" indent="0" algn="l">
              <a:lnSpc>
                <a:spcPts val="3153"/>
              </a:lnSpc>
            </a:pPr>
            <a:r>
              <a:rPr lang="en-US" sz="3003">
                <a:solidFill>
                  <a:srgbClr val="FBFCFB"/>
                </a:solidFill>
                <a:latin typeface="The Youngest Serif"/>
                <a:ea typeface="The Youngest Serif"/>
                <a:cs typeface="The Youngest Serif"/>
                <a:sym typeface="The Youngest Serif"/>
              </a:rPr>
              <a:t>Multiple Input Factors</a:t>
            </a:r>
          </a:p>
        </p:txBody>
      </p:sp>
      <p:sp>
        <p:nvSpPr>
          <p:cNvPr id="8" name="TextBox 8"/>
          <p:cNvSpPr txBox="1"/>
          <p:nvPr/>
        </p:nvSpPr>
        <p:spPr>
          <a:xfrm>
            <a:off x="1181100" y="5450643"/>
            <a:ext cx="4767656" cy="819207"/>
          </a:xfrm>
          <a:prstGeom prst="rect">
            <a:avLst/>
          </a:prstGeom>
        </p:spPr>
        <p:txBody>
          <a:bodyPr lIns="0" tIns="0" rIns="0" bIns="0" rtlCol="0" anchor="t">
            <a:spAutoFit/>
          </a:bodyPr>
          <a:lstStyle/>
          <a:p>
            <a:pPr marL="0" lvl="0" indent="0" algn="l">
              <a:lnSpc>
                <a:spcPts val="3153"/>
              </a:lnSpc>
            </a:pPr>
            <a:r>
              <a:rPr lang="en-US" sz="3003">
                <a:solidFill>
                  <a:srgbClr val="FBFCFB"/>
                </a:solidFill>
                <a:latin typeface="The Youngest Serif"/>
                <a:ea typeface="The Youngest Serif"/>
                <a:cs typeface="The Youngest Serif"/>
                <a:sym typeface="The Youngest Serif"/>
              </a:rPr>
              <a:t>Personalized Recommendations </a:t>
            </a:r>
          </a:p>
        </p:txBody>
      </p:sp>
      <p:sp>
        <p:nvSpPr>
          <p:cNvPr id="9" name="TextBox 9"/>
          <p:cNvSpPr txBox="1"/>
          <p:nvPr/>
        </p:nvSpPr>
        <p:spPr>
          <a:xfrm>
            <a:off x="1181100" y="6970074"/>
            <a:ext cx="4767656" cy="419157"/>
          </a:xfrm>
          <a:prstGeom prst="rect">
            <a:avLst/>
          </a:prstGeom>
        </p:spPr>
        <p:txBody>
          <a:bodyPr lIns="0" tIns="0" rIns="0" bIns="0" rtlCol="0" anchor="t">
            <a:spAutoFit/>
          </a:bodyPr>
          <a:lstStyle/>
          <a:p>
            <a:pPr marL="0" lvl="0" indent="0" algn="l">
              <a:lnSpc>
                <a:spcPts val="3153"/>
              </a:lnSpc>
            </a:pPr>
            <a:r>
              <a:rPr lang="en-US" sz="3003">
                <a:solidFill>
                  <a:srgbClr val="FBFCFB"/>
                </a:solidFill>
                <a:latin typeface="The Youngest Serif"/>
                <a:ea typeface="The Youngest Serif"/>
                <a:cs typeface="The Youngest Serif"/>
                <a:sym typeface="The Youngest Serif"/>
              </a:rPr>
              <a:t>Quick &amp; Easy Interface</a:t>
            </a:r>
          </a:p>
        </p:txBody>
      </p:sp>
      <p:sp>
        <p:nvSpPr>
          <p:cNvPr id="10" name="TextBox 10"/>
          <p:cNvSpPr txBox="1"/>
          <p:nvPr/>
        </p:nvSpPr>
        <p:spPr>
          <a:xfrm>
            <a:off x="12491644" y="6970074"/>
            <a:ext cx="4767656" cy="419157"/>
          </a:xfrm>
          <a:prstGeom prst="rect">
            <a:avLst/>
          </a:prstGeom>
        </p:spPr>
        <p:txBody>
          <a:bodyPr lIns="0" tIns="0" rIns="0" bIns="0" rtlCol="0" anchor="t">
            <a:spAutoFit/>
          </a:bodyPr>
          <a:lstStyle/>
          <a:p>
            <a:pPr marL="0" lvl="0" indent="0" algn="l">
              <a:lnSpc>
                <a:spcPts val="3153"/>
              </a:lnSpc>
            </a:pPr>
            <a:r>
              <a:rPr lang="en-US" sz="3003">
                <a:solidFill>
                  <a:srgbClr val="FBFCFB"/>
                </a:solidFill>
                <a:latin typeface="The Youngest Serif"/>
                <a:ea typeface="The Youngest Serif"/>
                <a:cs typeface="The Youngest Serif"/>
                <a:sym typeface="The Youngest Serif"/>
              </a:rPr>
              <a:t>Accessible Anywhere</a:t>
            </a:r>
          </a:p>
        </p:txBody>
      </p:sp>
      <p:sp>
        <p:nvSpPr>
          <p:cNvPr id="11" name="TextBox 11"/>
          <p:cNvSpPr txBox="1"/>
          <p:nvPr/>
        </p:nvSpPr>
        <p:spPr>
          <a:xfrm>
            <a:off x="6760172" y="6970074"/>
            <a:ext cx="4767656" cy="419157"/>
          </a:xfrm>
          <a:prstGeom prst="rect">
            <a:avLst/>
          </a:prstGeom>
        </p:spPr>
        <p:txBody>
          <a:bodyPr lIns="0" tIns="0" rIns="0" bIns="0" rtlCol="0" anchor="t">
            <a:spAutoFit/>
          </a:bodyPr>
          <a:lstStyle/>
          <a:p>
            <a:pPr marL="0" lvl="0" indent="0" algn="l">
              <a:lnSpc>
                <a:spcPts val="3153"/>
              </a:lnSpc>
            </a:pPr>
            <a:r>
              <a:rPr lang="en-US" sz="3003">
                <a:solidFill>
                  <a:srgbClr val="FBFCFB"/>
                </a:solidFill>
                <a:latin typeface="The Youngest Serif"/>
                <a:ea typeface="The Youngest Serif"/>
                <a:cs typeface="The Youngest Serif"/>
                <a:sym typeface="The Youngest Serif"/>
              </a:rPr>
              <a:t>Course-Based Suggestions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3143"/>
        </a:solidFill>
        <a:effectLst/>
      </p:bgPr>
    </p:bg>
    <p:spTree>
      <p:nvGrpSpPr>
        <p:cNvPr id="1" name=""/>
        <p:cNvGrpSpPr/>
        <p:nvPr/>
      </p:nvGrpSpPr>
      <p:grpSpPr>
        <a:xfrm>
          <a:off x="0" y="0"/>
          <a:ext cx="0" cy="0"/>
          <a:chOff x="0" y="0"/>
          <a:chExt cx="0" cy="0"/>
        </a:xfrm>
      </p:grpSpPr>
      <p:sp>
        <p:nvSpPr>
          <p:cNvPr id="2" name="Freeform 2"/>
          <p:cNvSpPr/>
          <p:nvPr/>
        </p:nvSpPr>
        <p:spPr>
          <a:xfrm>
            <a:off x="9144000" y="-1572685"/>
            <a:ext cx="12356787" cy="12064718"/>
          </a:xfrm>
          <a:custGeom>
            <a:avLst/>
            <a:gdLst/>
            <a:ahLst/>
            <a:cxnLst/>
            <a:rect l="l" t="t" r="r" b="b"/>
            <a:pathLst>
              <a:path w="12356787" h="12064718">
                <a:moveTo>
                  <a:pt x="0" y="0"/>
                </a:moveTo>
                <a:lnTo>
                  <a:pt x="12356787" y="0"/>
                </a:lnTo>
                <a:lnTo>
                  <a:pt x="12356787" y="12064718"/>
                </a:lnTo>
                <a:lnTo>
                  <a:pt x="0" y="1206471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2057400"/>
            <a:ext cx="7630359" cy="1796260"/>
            <a:chOff x="0" y="0"/>
            <a:chExt cx="2009642" cy="473089"/>
          </a:xfrm>
        </p:grpSpPr>
        <p:sp>
          <p:nvSpPr>
            <p:cNvPr id="4" name="Freeform 4"/>
            <p:cNvSpPr/>
            <p:nvPr/>
          </p:nvSpPr>
          <p:spPr>
            <a:xfrm>
              <a:off x="0" y="0"/>
              <a:ext cx="2009642" cy="473089"/>
            </a:xfrm>
            <a:custGeom>
              <a:avLst/>
              <a:gdLst/>
              <a:ahLst/>
              <a:cxnLst/>
              <a:rect l="l" t="t" r="r" b="b"/>
              <a:pathLst>
                <a:path w="2009642" h="473089">
                  <a:moveTo>
                    <a:pt x="51746" y="0"/>
                  </a:moveTo>
                  <a:lnTo>
                    <a:pt x="1957896" y="0"/>
                  </a:lnTo>
                  <a:cubicBezTo>
                    <a:pt x="1986474" y="0"/>
                    <a:pt x="2009642" y="23167"/>
                    <a:pt x="2009642" y="51746"/>
                  </a:cubicBezTo>
                  <a:lnTo>
                    <a:pt x="2009642" y="421343"/>
                  </a:lnTo>
                  <a:cubicBezTo>
                    <a:pt x="2009642" y="449922"/>
                    <a:pt x="1986474" y="473089"/>
                    <a:pt x="1957896" y="473089"/>
                  </a:cubicBezTo>
                  <a:lnTo>
                    <a:pt x="51746" y="473089"/>
                  </a:lnTo>
                  <a:cubicBezTo>
                    <a:pt x="23167" y="473089"/>
                    <a:pt x="0" y="449922"/>
                    <a:pt x="0" y="421343"/>
                  </a:cubicBezTo>
                  <a:lnTo>
                    <a:pt x="0" y="51746"/>
                  </a:lnTo>
                  <a:cubicBezTo>
                    <a:pt x="0" y="23167"/>
                    <a:pt x="23167" y="0"/>
                    <a:pt x="51746" y="0"/>
                  </a:cubicBezTo>
                  <a:close/>
                </a:path>
              </a:pathLst>
            </a:custGeom>
            <a:solidFill>
              <a:srgbClr val="EEEDEB"/>
            </a:solidFill>
          </p:spPr>
        </p:sp>
        <p:sp>
          <p:nvSpPr>
            <p:cNvPr id="5" name="TextBox 5"/>
            <p:cNvSpPr txBox="1"/>
            <p:nvPr/>
          </p:nvSpPr>
          <p:spPr>
            <a:xfrm>
              <a:off x="0" y="-47625"/>
              <a:ext cx="2009642" cy="520714"/>
            </a:xfrm>
            <a:prstGeom prst="rect">
              <a:avLst/>
            </a:prstGeom>
          </p:spPr>
          <p:txBody>
            <a:bodyPr lIns="50800" tIns="50800" rIns="50800" bIns="50800" rtlCol="0" anchor="ctr"/>
            <a:lstStyle/>
            <a:p>
              <a:pPr algn="ctr">
                <a:lnSpc>
                  <a:spcPts val="3493"/>
                </a:lnSpc>
              </a:pPr>
              <a:endParaRPr/>
            </a:p>
          </p:txBody>
        </p:sp>
      </p:grpSp>
      <p:sp>
        <p:nvSpPr>
          <p:cNvPr id="6" name="TextBox 6"/>
          <p:cNvSpPr txBox="1"/>
          <p:nvPr/>
        </p:nvSpPr>
        <p:spPr>
          <a:xfrm>
            <a:off x="1028700" y="952500"/>
            <a:ext cx="8566526" cy="695474"/>
          </a:xfrm>
          <a:prstGeom prst="rect">
            <a:avLst/>
          </a:prstGeom>
        </p:spPr>
        <p:txBody>
          <a:bodyPr lIns="0" tIns="0" rIns="0" bIns="0" rtlCol="0" anchor="t">
            <a:spAutoFit/>
          </a:bodyPr>
          <a:lstStyle/>
          <a:p>
            <a:pPr marL="0" lvl="0" indent="0" algn="l">
              <a:lnSpc>
                <a:spcPts val="5766"/>
              </a:lnSpc>
            </a:pPr>
            <a:r>
              <a:rPr lang="en-US" sz="4119">
                <a:solidFill>
                  <a:srgbClr val="FBFCFB"/>
                </a:solidFill>
                <a:latin typeface="The Youngest Serif"/>
                <a:ea typeface="The Youngest Serif"/>
                <a:cs typeface="The Youngest Serif"/>
                <a:sym typeface="The Youngest Serif"/>
              </a:rPr>
              <a:t>Novelty</a:t>
            </a:r>
          </a:p>
        </p:txBody>
      </p:sp>
      <p:sp>
        <p:nvSpPr>
          <p:cNvPr id="7" name="TextBox 7"/>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8" name="TextBox 8"/>
          <p:cNvSpPr txBox="1"/>
          <p:nvPr/>
        </p:nvSpPr>
        <p:spPr>
          <a:xfrm>
            <a:off x="1028700" y="2136380"/>
            <a:ext cx="7630359" cy="1581150"/>
          </a:xfrm>
          <a:prstGeom prst="rect">
            <a:avLst/>
          </a:prstGeom>
        </p:spPr>
        <p:txBody>
          <a:bodyPr lIns="0" tIns="0" rIns="0" bIns="0" rtlCol="0" anchor="t">
            <a:spAutoFit/>
          </a:bodyPr>
          <a:lstStyle/>
          <a:p>
            <a:pPr algn="ctr">
              <a:lnSpc>
                <a:spcPts val="4200"/>
              </a:lnSpc>
            </a:pPr>
            <a:r>
              <a:rPr lang="en-US" sz="3000">
                <a:solidFill>
                  <a:srgbClr val="4E5F74"/>
                </a:solidFill>
                <a:latin typeface="Canva Sans"/>
                <a:ea typeface="Canva Sans"/>
                <a:cs typeface="Canva Sans"/>
                <a:sym typeface="Canva Sans"/>
              </a:rPr>
              <a:t> </a:t>
            </a:r>
            <a:r>
              <a:rPr lang="en-US" sz="3000" b="1">
                <a:solidFill>
                  <a:srgbClr val="4E5F74"/>
                </a:solidFill>
                <a:latin typeface="Canva Sans Bold"/>
                <a:ea typeface="Canva Sans Bold"/>
                <a:cs typeface="Canva Sans Bold"/>
                <a:sym typeface="Canva Sans Bold"/>
              </a:rPr>
              <a:t>All-in-One Platform </a:t>
            </a:r>
            <a:r>
              <a:rPr lang="en-US" sz="3000">
                <a:solidFill>
                  <a:srgbClr val="4E5F74"/>
                </a:solidFill>
                <a:latin typeface="Canva Sans"/>
                <a:ea typeface="Canva Sans"/>
                <a:cs typeface="Canva Sans"/>
                <a:sym typeface="Canva Sans"/>
              </a:rPr>
              <a:t>– Combines course, college, and preference matching in one place</a:t>
            </a:r>
          </a:p>
        </p:txBody>
      </p:sp>
      <p:grpSp>
        <p:nvGrpSpPr>
          <p:cNvPr id="9" name="Group 9"/>
          <p:cNvGrpSpPr/>
          <p:nvPr/>
        </p:nvGrpSpPr>
        <p:grpSpPr>
          <a:xfrm>
            <a:off x="1028700" y="4245370"/>
            <a:ext cx="7630359" cy="1796260"/>
            <a:chOff x="0" y="0"/>
            <a:chExt cx="2009642" cy="473089"/>
          </a:xfrm>
        </p:grpSpPr>
        <p:sp>
          <p:nvSpPr>
            <p:cNvPr id="10" name="Freeform 10"/>
            <p:cNvSpPr/>
            <p:nvPr/>
          </p:nvSpPr>
          <p:spPr>
            <a:xfrm>
              <a:off x="0" y="0"/>
              <a:ext cx="2009642" cy="473089"/>
            </a:xfrm>
            <a:custGeom>
              <a:avLst/>
              <a:gdLst/>
              <a:ahLst/>
              <a:cxnLst/>
              <a:rect l="l" t="t" r="r" b="b"/>
              <a:pathLst>
                <a:path w="2009642" h="473089">
                  <a:moveTo>
                    <a:pt x="51746" y="0"/>
                  </a:moveTo>
                  <a:lnTo>
                    <a:pt x="1957896" y="0"/>
                  </a:lnTo>
                  <a:cubicBezTo>
                    <a:pt x="1986474" y="0"/>
                    <a:pt x="2009642" y="23167"/>
                    <a:pt x="2009642" y="51746"/>
                  </a:cubicBezTo>
                  <a:lnTo>
                    <a:pt x="2009642" y="421343"/>
                  </a:lnTo>
                  <a:cubicBezTo>
                    <a:pt x="2009642" y="449922"/>
                    <a:pt x="1986474" y="473089"/>
                    <a:pt x="1957896" y="473089"/>
                  </a:cubicBezTo>
                  <a:lnTo>
                    <a:pt x="51746" y="473089"/>
                  </a:lnTo>
                  <a:cubicBezTo>
                    <a:pt x="23167" y="473089"/>
                    <a:pt x="0" y="449922"/>
                    <a:pt x="0" y="421343"/>
                  </a:cubicBezTo>
                  <a:lnTo>
                    <a:pt x="0" y="51746"/>
                  </a:lnTo>
                  <a:cubicBezTo>
                    <a:pt x="0" y="23167"/>
                    <a:pt x="23167" y="0"/>
                    <a:pt x="51746" y="0"/>
                  </a:cubicBezTo>
                  <a:close/>
                </a:path>
              </a:pathLst>
            </a:custGeom>
            <a:solidFill>
              <a:srgbClr val="EEEDEB"/>
            </a:solidFill>
          </p:spPr>
        </p:sp>
        <p:sp>
          <p:nvSpPr>
            <p:cNvPr id="11" name="TextBox 11"/>
            <p:cNvSpPr txBox="1"/>
            <p:nvPr/>
          </p:nvSpPr>
          <p:spPr>
            <a:xfrm>
              <a:off x="0" y="-47625"/>
              <a:ext cx="2009642" cy="520714"/>
            </a:xfrm>
            <a:prstGeom prst="rect">
              <a:avLst/>
            </a:prstGeom>
          </p:spPr>
          <p:txBody>
            <a:bodyPr lIns="50800" tIns="50800" rIns="50800" bIns="50800" rtlCol="0" anchor="ctr"/>
            <a:lstStyle/>
            <a:p>
              <a:pPr algn="ctr">
                <a:lnSpc>
                  <a:spcPts val="3493"/>
                </a:lnSpc>
              </a:pPr>
              <a:endParaRPr/>
            </a:p>
          </p:txBody>
        </p:sp>
      </p:grpSp>
      <p:grpSp>
        <p:nvGrpSpPr>
          <p:cNvPr id="12" name="Group 12"/>
          <p:cNvGrpSpPr/>
          <p:nvPr/>
        </p:nvGrpSpPr>
        <p:grpSpPr>
          <a:xfrm>
            <a:off x="1028700" y="6565505"/>
            <a:ext cx="7630359" cy="1796260"/>
            <a:chOff x="0" y="0"/>
            <a:chExt cx="2009642" cy="473089"/>
          </a:xfrm>
        </p:grpSpPr>
        <p:sp>
          <p:nvSpPr>
            <p:cNvPr id="13" name="Freeform 13"/>
            <p:cNvSpPr/>
            <p:nvPr/>
          </p:nvSpPr>
          <p:spPr>
            <a:xfrm>
              <a:off x="0" y="0"/>
              <a:ext cx="2009642" cy="473089"/>
            </a:xfrm>
            <a:custGeom>
              <a:avLst/>
              <a:gdLst/>
              <a:ahLst/>
              <a:cxnLst/>
              <a:rect l="l" t="t" r="r" b="b"/>
              <a:pathLst>
                <a:path w="2009642" h="473089">
                  <a:moveTo>
                    <a:pt x="51746" y="0"/>
                  </a:moveTo>
                  <a:lnTo>
                    <a:pt x="1957896" y="0"/>
                  </a:lnTo>
                  <a:cubicBezTo>
                    <a:pt x="1986474" y="0"/>
                    <a:pt x="2009642" y="23167"/>
                    <a:pt x="2009642" y="51746"/>
                  </a:cubicBezTo>
                  <a:lnTo>
                    <a:pt x="2009642" y="421343"/>
                  </a:lnTo>
                  <a:cubicBezTo>
                    <a:pt x="2009642" y="449922"/>
                    <a:pt x="1986474" y="473089"/>
                    <a:pt x="1957896" y="473089"/>
                  </a:cubicBezTo>
                  <a:lnTo>
                    <a:pt x="51746" y="473089"/>
                  </a:lnTo>
                  <a:cubicBezTo>
                    <a:pt x="23167" y="473089"/>
                    <a:pt x="0" y="449922"/>
                    <a:pt x="0" y="421343"/>
                  </a:cubicBezTo>
                  <a:lnTo>
                    <a:pt x="0" y="51746"/>
                  </a:lnTo>
                  <a:cubicBezTo>
                    <a:pt x="0" y="23167"/>
                    <a:pt x="23167" y="0"/>
                    <a:pt x="51746" y="0"/>
                  </a:cubicBezTo>
                  <a:close/>
                </a:path>
              </a:pathLst>
            </a:custGeom>
            <a:solidFill>
              <a:srgbClr val="EEEDEB"/>
            </a:solidFill>
          </p:spPr>
        </p:sp>
        <p:sp>
          <p:nvSpPr>
            <p:cNvPr id="14" name="TextBox 14"/>
            <p:cNvSpPr txBox="1"/>
            <p:nvPr/>
          </p:nvSpPr>
          <p:spPr>
            <a:xfrm>
              <a:off x="0" y="-47625"/>
              <a:ext cx="2009642" cy="520714"/>
            </a:xfrm>
            <a:prstGeom prst="rect">
              <a:avLst/>
            </a:prstGeom>
          </p:spPr>
          <p:txBody>
            <a:bodyPr lIns="50800" tIns="50800" rIns="50800" bIns="50800" rtlCol="0" anchor="ctr"/>
            <a:lstStyle/>
            <a:p>
              <a:pPr algn="ctr">
                <a:lnSpc>
                  <a:spcPts val="3493"/>
                </a:lnSpc>
              </a:pPr>
              <a:endParaRPr/>
            </a:p>
          </p:txBody>
        </p:sp>
      </p:grpSp>
      <p:sp>
        <p:nvSpPr>
          <p:cNvPr id="15" name="TextBox 15"/>
          <p:cNvSpPr txBox="1"/>
          <p:nvPr/>
        </p:nvSpPr>
        <p:spPr>
          <a:xfrm>
            <a:off x="1028700" y="4339435"/>
            <a:ext cx="7630359" cy="1581150"/>
          </a:xfrm>
          <a:prstGeom prst="rect">
            <a:avLst/>
          </a:prstGeom>
        </p:spPr>
        <p:txBody>
          <a:bodyPr lIns="0" tIns="0" rIns="0" bIns="0" rtlCol="0" anchor="t">
            <a:spAutoFit/>
          </a:bodyPr>
          <a:lstStyle/>
          <a:p>
            <a:pPr algn="ctr">
              <a:lnSpc>
                <a:spcPts val="4200"/>
              </a:lnSpc>
            </a:pPr>
            <a:r>
              <a:rPr lang="en-US" sz="3000" b="1">
                <a:solidFill>
                  <a:srgbClr val="4E5F74"/>
                </a:solidFill>
                <a:latin typeface="Canva Sans Bold"/>
                <a:ea typeface="Canva Sans Bold"/>
                <a:cs typeface="Canva Sans Bold"/>
                <a:sym typeface="Canva Sans Bold"/>
              </a:rPr>
              <a:t> Personalized Guidance</a:t>
            </a:r>
            <a:r>
              <a:rPr lang="en-US" sz="3000">
                <a:solidFill>
                  <a:srgbClr val="4E5F74"/>
                </a:solidFill>
                <a:latin typeface="Canva Sans"/>
                <a:ea typeface="Canva Sans"/>
                <a:cs typeface="Canva Sans"/>
                <a:sym typeface="Canva Sans"/>
              </a:rPr>
              <a:t> – Tailors suggestions to each student’s unique profile.</a:t>
            </a:r>
          </a:p>
        </p:txBody>
      </p:sp>
      <p:sp>
        <p:nvSpPr>
          <p:cNvPr id="16" name="TextBox 16"/>
          <p:cNvSpPr txBox="1"/>
          <p:nvPr/>
        </p:nvSpPr>
        <p:spPr>
          <a:xfrm>
            <a:off x="1028700" y="6911185"/>
            <a:ext cx="7630359" cy="1047750"/>
          </a:xfrm>
          <a:prstGeom prst="rect">
            <a:avLst/>
          </a:prstGeom>
        </p:spPr>
        <p:txBody>
          <a:bodyPr lIns="0" tIns="0" rIns="0" bIns="0" rtlCol="0" anchor="t">
            <a:spAutoFit/>
          </a:bodyPr>
          <a:lstStyle/>
          <a:p>
            <a:pPr algn="ctr">
              <a:lnSpc>
                <a:spcPts val="4200"/>
              </a:lnSpc>
            </a:pPr>
            <a:r>
              <a:rPr lang="en-US" sz="3000" b="1">
                <a:solidFill>
                  <a:srgbClr val="4E5F74"/>
                </a:solidFill>
                <a:latin typeface="Canva Sans Bold"/>
                <a:ea typeface="Canva Sans Bold"/>
                <a:cs typeface="Canva Sans Bold"/>
                <a:sym typeface="Canva Sans Bold"/>
              </a:rPr>
              <a:t>Goal-Oriented Suggestions</a:t>
            </a:r>
            <a:r>
              <a:rPr lang="en-US" sz="3000">
                <a:solidFill>
                  <a:srgbClr val="4E5F74"/>
                </a:solidFill>
                <a:latin typeface="Canva Sans"/>
                <a:ea typeface="Canva Sans"/>
                <a:cs typeface="Canva Sans"/>
                <a:sym typeface="Canva Sans"/>
              </a:rPr>
              <a:t> – Focuses on long-term academic and career fit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E5F74"/>
        </a:solidFill>
        <a:effectLst/>
      </p:bgPr>
    </p:bg>
    <p:spTree>
      <p:nvGrpSpPr>
        <p:cNvPr id="1" name=""/>
        <p:cNvGrpSpPr/>
        <p:nvPr/>
      </p:nvGrpSpPr>
      <p:grpSpPr>
        <a:xfrm>
          <a:off x="0" y="0"/>
          <a:ext cx="0" cy="0"/>
          <a:chOff x="0" y="0"/>
          <a:chExt cx="0" cy="0"/>
        </a:xfrm>
      </p:grpSpPr>
      <p:grpSp>
        <p:nvGrpSpPr>
          <p:cNvPr id="2" name="Group 2"/>
          <p:cNvGrpSpPr/>
          <p:nvPr/>
        </p:nvGrpSpPr>
        <p:grpSpPr>
          <a:xfrm rot="-1854089">
            <a:off x="547734" y="-10265693"/>
            <a:ext cx="20354873" cy="18950387"/>
            <a:chOff x="0" y="0"/>
            <a:chExt cx="6350000" cy="5911850"/>
          </a:xfrm>
        </p:grpSpPr>
        <p:sp>
          <p:nvSpPr>
            <p:cNvPr id="3" name="Freeform 3"/>
            <p:cNvSpPr/>
            <p:nvPr/>
          </p:nvSpPr>
          <p:spPr>
            <a:xfrm>
              <a:off x="-68580" y="0"/>
              <a:ext cx="6417310" cy="5911850"/>
            </a:xfrm>
            <a:custGeom>
              <a:avLst/>
              <a:gdLst/>
              <a:ahLst/>
              <a:cxnLst/>
              <a:rect l="l" t="t" r="r" b="b"/>
              <a:pathLst>
                <a:path w="6417310" h="591185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solidFill>
              <a:srgbClr val="FBFCFB"/>
            </a:solidFill>
            <a:ln w="12700">
              <a:solidFill>
                <a:srgbClr val="000000"/>
              </a:solidFill>
            </a:ln>
          </p:spPr>
        </p:sp>
      </p:grpSp>
      <p:sp>
        <p:nvSpPr>
          <p:cNvPr id="4" name="Freeform 4"/>
          <p:cNvSpPr/>
          <p:nvPr/>
        </p:nvSpPr>
        <p:spPr>
          <a:xfrm>
            <a:off x="1028700" y="6162478"/>
            <a:ext cx="808212" cy="806743"/>
          </a:xfrm>
          <a:custGeom>
            <a:avLst/>
            <a:gdLst/>
            <a:ahLst/>
            <a:cxnLst/>
            <a:rect l="l" t="t" r="r" b="b"/>
            <a:pathLst>
              <a:path w="808212" h="806743">
                <a:moveTo>
                  <a:pt x="0" y="0"/>
                </a:moveTo>
                <a:lnTo>
                  <a:pt x="808212" y="0"/>
                </a:lnTo>
                <a:lnTo>
                  <a:pt x="808212" y="806743"/>
                </a:lnTo>
                <a:lnTo>
                  <a:pt x="0" y="8067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073174" y="6162478"/>
            <a:ext cx="828554" cy="828554"/>
          </a:xfrm>
          <a:custGeom>
            <a:avLst/>
            <a:gdLst/>
            <a:ahLst/>
            <a:cxnLst/>
            <a:rect l="l" t="t" r="r" b="b"/>
            <a:pathLst>
              <a:path w="828554" h="828554">
                <a:moveTo>
                  <a:pt x="0" y="0"/>
                </a:moveTo>
                <a:lnTo>
                  <a:pt x="828554" y="0"/>
                </a:lnTo>
                <a:lnTo>
                  <a:pt x="828554" y="828555"/>
                </a:lnTo>
                <a:lnTo>
                  <a:pt x="0" y="8285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3139853" y="6162478"/>
            <a:ext cx="828554" cy="828554"/>
          </a:xfrm>
          <a:custGeom>
            <a:avLst/>
            <a:gdLst/>
            <a:ahLst/>
            <a:cxnLst/>
            <a:rect l="l" t="t" r="r" b="b"/>
            <a:pathLst>
              <a:path w="828554" h="828554">
                <a:moveTo>
                  <a:pt x="0" y="0"/>
                </a:moveTo>
                <a:lnTo>
                  <a:pt x="828554" y="0"/>
                </a:lnTo>
                <a:lnTo>
                  <a:pt x="828554" y="828555"/>
                </a:lnTo>
                <a:lnTo>
                  <a:pt x="0" y="8285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1028700" y="7483373"/>
            <a:ext cx="4746852" cy="595884"/>
          </a:xfrm>
          <a:prstGeom prst="rect">
            <a:avLst/>
          </a:prstGeom>
        </p:spPr>
        <p:txBody>
          <a:bodyPr lIns="0" tIns="0" rIns="0" bIns="0" rtlCol="0" anchor="t">
            <a:spAutoFit/>
          </a:bodyPr>
          <a:lstStyle/>
          <a:p>
            <a:pPr marL="0" lvl="0" indent="0" algn="l">
              <a:lnSpc>
                <a:spcPts val="2393"/>
              </a:lnSpc>
            </a:pPr>
            <a:r>
              <a:rPr lang="en-US" sz="2279">
                <a:solidFill>
                  <a:srgbClr val="0D1115"/>
                </a:solidFill>
                <a:latin typeface="PT Serif"/>
                <a:ea typeface="PT Serif"/>
                <a:cs typeface="PT Serif"/>
                <a:sym typeface="PT Serif"/>
              </a:rPr>
              <a:t>COLLEGE RECOMMENDATION SYSTEM</a:t>
            </a:r>
          </a:p>
        </p:txBody>
      </p:sp>
      <p:sp>
        <p:nvSpPr>
          <p:cNvPr id="8" name="TextBox 8"/>
          <p:cNvSpPr txBox="1"/>
          <p:nvPr/>
        </p:nvSpPr>
        <p:spPr>
          <a:xfrm>
            <a:off x="1028700" y="952500"/>
            <a:ext cx="8566526" cy="695474"/>
          </a:xfrm>
          <a:prstGeom prst="rect">
            <a:avLst/>
          </a:prstGeom>
        </p:spPr>
        <p:txBody>
          <a:bodyPr lIns="0" tIns="0" rIns="0" bIns="0" rtlCol="0" anchor="t">
            <a:spAutoFit/>
          </a:bodyPr>
          <a:lstStyle/>
          <a:p>
            <a:pPr marL="0" lvl="0" indent="0" algn="l">
              <a:lnSpc>
                <a:spcPts val="5766"/>
              </a:lnSpc>
            </a:pPr>
            <a:r>
              <a:rPr lang="en-US" sz="4119">
                <a:solidFill>
                  <a:srgbClr val="1F3143"/>
                </a:solidFill>
                <a:latin typeface="The Youngest Serif"/>
                <a:ea typeface="The Youngest Serif"/>
                <a:cs typeface="The Youngest Serif"/>
                <a:sym typeface="The Youngest Serif"/>
              </a:rPr>
              <a:t>Technologies Used</a:t>
            </a:r>
          </a:p>
        </p:txBody>
      </p:sp>
      <p:sp>
        <p:nvSpPr>
          <p:cNvPr id="9" name="TextBox 9"/>
          <p:cNvSpPr txBox="1"/>
          <p:nvPr/>
        </p:nvSpPr>
        <p:spPr>
          <a:xfrm>
            <a:off x="1028700" y="2373250"/>
            <a:ext cx="8566526" cy="1047750"/>
          </a:xfrm>
          <a:prstGeom prst="rect">
            <a:avLst/>
          </a:prstGeom>
        </p:spPr>
        <p:txBody>
          <a:bodyPr lIns="0" tIns="0" rIns="0" bIns="0" rtlCol="0" anchor="t">
            <a:spAutoFit/>
          </a:bodyPr>
          <a:lstStyle/>
          <a:p>
            <a:pPr algn="l">
              <a:lnSpc>
                <a:spcPts val="4200"/>
              </a:lnSpc>
            </a:pPr>
            <a:r>
              <a:rPr lang="en-US" sz="3000" b="1">
                <a:solidFill>
                  <a:srgbClr val="000000"/>
                </a:solidFill>
                <a:latin typeface="Canva Sans Bold"/>
                <a:ea typeface="Canva Sans Bold"/>
                <a:cs typeface="Canva Sans Bold"/>
                <a:sym typeface="Canva Sans Bold"/>
              </a:rPr>
              <a:t>JavaScript</a:t>
            </a:r>
            <a:r>
              <a:rPr lang="en-US" sz="3000">
                <a:solidFill>
                  <a:srgbClr val="000000"/>
                </a:solidFill>
                <a:latin typeface="Canva Sans"/>
                <a:ea typeface="Canva Sans"/>
                <a:cs typeface="Canva Sans"/>
                <a:sym typeface="Canva Sans"/>
              </a:rPr>
              <a:t>: The having base language for both </a:t>
            </a:r>
          </a:p>
          <a:p>
            <a:pPr algn="l">
              <a:lnSpc>
                <a:spcPts val="4200"/>
              </a:lnSpc>
            </a:pPr>
            <a:r>
              <a:rPr lang="en-US" sz="3000">
                <a:solidFill>
                  <a:srgbClr val="000000"/>
                </a:solidFill>
                <a:latin typeface="Canva Sans"/>
                <a:ea typeface="Canva Sans"/>
                <a:cs typeface="Canva Sans"/>
                <a:sym typeface="Canva Sans"/>
              </a:rPr>
              <a:t>scripting and backend functionality.</a:t>
            </a:r>
          </a:p>
        </p:txBody>
      </p:sp>
      <p:sp>
        <p:nvSpPr>
          <p:cNvPr id="10" name="TextBox 10"/>
          <p:cNvSpPr txBox="1"/>
          <p:nvPr/>
        </p:nvSpPr>
        <p:spPr>
          <a:xfrm>
            <a:off x="2901728" y="3668650"/>
            <a:ext cx="8566526" cy="1047750"/>
          </a:xfrm>
          <a:prstGeom prst="rect">
            <a:avLst/>
          </a:prstGeom>
        </p:spPr>
        <p:txBody>
          <a:bodyPr lIns="0" tIns="0" rIns="0" bIns="0" rtlCol="0" anchor="t">
            <a:spAutoFit/>
          </a:bodyPr>
          <a:lstStyle/>
          <a:p>
            <a:pPr algn="l">
              <a:lnSpc>
                <a:spcPts val="4200"/>
              </a:lnSpc>
            </a:pPr>
            <a:r>
              <a:rPr lang="en-US" sz="3000" b="1">
                <a:solidFill>
                  <a:srgbClr val="000000"/>
                </a:solidFill>
                <a:latin typeface="Canva Sans Bold"/>
                <a:ea typeface="Canva Sans Bold"/>
                <a:cs typeface="Canva Sans Bold"/>
                <a:sym typeface="Canva Sans Bold"/>
              </a:rPr>
              <a:t>HTML: </a:t>
            </a:r>
            <a:r>
              <a:rPr lang="en-US" sz="3000">
                <a:solidFill>
                  <a:srgbClr val="000000"/>
                </a:solidFill>
                <a:latin typeface="Canva Sans"/>
                <a:ea typeface="Canva Sans"/>
                <a:cs typeface="Canva Sans"/>
                <a:sym typeface="Canva Sans"/>
              </a:rPr>
              <a:t>Structures the content and layout of the web pages.</a:t>
            </a:r>
          </a:p>
        </p:txBody>
      </p:sp>
      <p:sp>
        <p:nvSpPr>
          <p:cNvPr id="11" name="TextBox 11"/>
          <p:cNvSpPr txBox="1"/>
          <p:nvPr/>
        </p:nvSpPr>
        <p:spPr>
          <a:xfrm>
            <a:off x="5775552" y="4964049"/>
            <a:ext cx="8566526" cy="1047750"/>
          </a:xfrm>
          <a:prstGeom prst="rect">
            <a:avLst/>
          </a:prstGeom>
        </p:spPr>
        <p:txBody>
          <a:bodyPr lIns="0" tIns="0" rIns="0" bIns="0" rtlCol="0" anchor="t">
            <a:spAutoFit/>
          </a:bodyPr>
          <a:lstStyle/>
          <a:p>
            <a:pPr algn="l">
              <a:lnSpc>
                <a:spcPts val="4200"/>
              </a:lnSpc>
            </a:pPr>
            <a:r>
              <a:rPr lang="en-US" sz="3000" b="1">
                <a:solidFill>
                  <a:srgbClr val="000000"/>
                </a:solidFill>
                <a:latin typeface="Canva Sans Bold"/>
                <a:ea typeface="Canva Sans Bold"/>
                <a:cs typeface="Canva Sans Bold"/>
                <a:sym typeface="Canva Sans Bold"/>
              </a:rPr>
              <a:t>CSS: </a:t>
            </a:r>
            <a:r>
              <a:rPr lang="en-US" sz="3000">
                <a:solidFill>
                  <a:srgbClr val="000000"/>
                </a:solidFill>
                <a:latin typeface="Canva Sans"/>
                <a:ea typeface="Canva Sans"/>
                <a:cs typeface="Canva Sans"/>
                <a:sym typeface="Canva Sans"/>
              </a:rPr>
              <a:t>Styles the interface to make it visually                       </a:t>
            </a:r>
            <a:r>
              <a:rPr lang="en-US" sz="3000">
                <a:solidFill>
                  <a:srgbClr val="4E5F74"/>
                </a:solidFill>
                <a:latin typeface="Canva Sans"/>
                <a:ea typeface="Canva Sans"/>
                <a:cs typeface="Canva Sans"/>
                <a:sym typeface="Canva Sans"/>
              </a:rPr>
              <a:t>a</a:t>
            </a:r>
            <a:r>
              <a:rPr lang="en-US" sz="3000">
                <a:solidFill>
                  <a:srgbClr val="000000"/>
                </a:solidFill>
                <a:latin typeface="Canva Sans"/>
                <a:ea typeface="Canva Sans"/>
                <a:cs typeface="Canva Sans"/>
                <a:sym typeface="Canva Sans"/>
              </a:rPr>
              <a:t>         appealing and user-friendly.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CFB"/>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8566526" cy="695474"/>
          </a:xfrm>
          <a:prstGeom prst="rect">
            <a:avLst/>
          </a:prstGeom>
        </p:spPr>
        <p:txBody>
          <a:bodyPr lIns="0" tIns="0" rIns="0" bIns="0" rtlCol="0" anchor="t">
            <a:spAutoFit/>
          </a:bodyPr>
          <a:lstStyle/>
          <a:p>
            <a:pPr marL="0" lvl="0" indent="0" algn="l">
              <a:lnSpc>
                <a:spcPts val="5766"/>
              </a:lnSpc>
            </a:pPr>
            <a:r>
              <a:rPr lang="en-US" sz="4119">
                <a:solidFill>
                  <a:srgbClr val="000000"/>
                </a:solidFill>
                <a:latin typeface="The Youngest Serif"/>
                <a:ea typeface="The Youngest Serif"/>
                <a:cs typeface="The Youngest Serif"/>
                <a:sym typeface="The Youngest Serif"/>
              </a:rPr>
              <a:t>Conclusion</a:t>
            </a:r>
          </a:p>
        </p:txBody>
      </p:sp>
      <p:grpSp>
        <p:nvGrpSpPr>
          <p:cNvPr id="3" name="Group 3"/>
          <p:cNvGrpSpPr/>
          <p:nvPr/>
        </p:nvGrpSpPr>
        <p:grpSpPr>
          <a:xfrm>
            <a:off x="9296000" y="-4404705"/>
            <a:ext cx="18609654" cy="18609654"/>
            <a:chOff x="0" y="0"/>
            <a:chExt cx="24812873" cy="24812873"/>
          </a:xfrm>
        </p:grpSpPr>
        <p:sp>
          <p:nvSpPr>
            <p:cNvPr id="4" name="Freeform 4"/>
            <p:cNvSpPr/>
            <p:nvPr/>
          </p:nvSpPr>
          <p:spPr>
            <a:xfrm flipH="1">
              <a:off x="0" y="0"/>
              <a:ext cx="24812873" cy="24812873"/>
            </a:xfrm>
            <a:custGeom>
              <a:avLst/>
              <a:gdLst/>
              <a:ahLst/>
              <a:cxnLst/>
              <a:rect l="l" t="t" r="r" b="b"/>
              <a:pathLst>
                <a:path w="24812873" h="24812873">
                  <a:moveTo>
                    <a:pt x="24812873" y="0"/>
                  </a:moveTo>
                  <a:lnTo>
                    <a:pt x="0" y="0"/>
                  </a:lnTo>
                  <a:lnTo>
                    <a:pt x="0" y="24812873"/>
                  </a:lnTo>
                  <a:lnTo>
                    <a:pt x="24812873" y="24812873"/>
                  </a:lnTo>
                  <a:lnTo>
                    <a:pt x="24812873" y="0"/>
                  </a:lnTo>
                  <a:close/>
                </a:path>
              </a:pathLst>
            </a:custGeom>
            <a:blipFill>
              <a:blip r:embed="rId2">
                <a:alphaModFix amt="81000"/>
                <a:extLst>
                  <a:ext uri="{96DAC541-7B7A-43D3-8B79-37D633B846F1}">
                    <asvg:svgBlip xmlns:asvg="http://schemas.microsoft.com/office/drawing/2016/SVG/main" r:embed="rId3"/>
                  </a:ext>
                </a:extLst>
              </a:blip>
              <a:stretch>
                <a:fillRect/>
              </a:stretch>
            </a:blipFill>
          </p:spPr>
        </p:sp>
        <p:sp>
          <p:nvSpPr>
            <p:cNvPr id="5" name="Freeform 5"/>
            <p:cNvSpPr/>
            <p:nvPr/>
          </p:nvSpPr>
          <p:spPr>
            <a:xfrm>
              <a:off x="9621579" y="9743100"/>
              <a:ext cx="5569714" cy="5326672"/>
            </a:xfrm>
            <a:custGeom>
              <a:avLst/>
              <a:gdLst/>
              <a:ahLst/>
              <a:cxnLst/>
              <a:rect l="l" t="t" r="r" b="b"/>
              <a:pathLst>
                <a:path w="5569714" h="5326672">
                  <a:moveTo>
                    <a:pt x="0" y="0"/>
                  </a:moveTo>
                  <a:lnTo>
                    <a:pt x="5569714" y="0"/>
                  </a:lnTo>
                  <a:lnTo>
                    <a:pt x="5569714" y="5326672"/>
                  </a:lnTo>
                  <a:lnTo>
                    <a:pt x="0" y="5326672"/>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sp>
      </p:grpSp>
      <p:sp>
        <p:nvSpPr>
          <p:cNvPr id="6" name="TextBox 6"/>
          <p:cNvSpPr txBox="1"/>
          <p:nvPr/>
        </p:nvSpPr>
        <p:spPr>
          <a:xfrm>
            <a:off x="1028700" y="2776364"/>
            <a:ext cx="15371622" cy="418084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This project offers a smart and accessible solution to assist students in selecting the appropriate college according to their own interests and academic history. With the help of web technologies such as HTML, CSS, and JavaScript, the site provides an easy, accessible, and interactive experience. Overall, the system is designed to minimize confusion, save time, and assist students in making wise decisions regarding their higher education.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E5F74"/>
        </a:solidFill>
        <a:effectLst/>
      </p:bgPr>
    </p:bg>
    <p:spTree>
      <p:nvGrpSpPr>
        <p:cNvPr id="1" name=""/>
        <p:cNvGrpSpPr/>
        <p:nvPr/>
      </p:nvGrpSpPr>
      <p:grpSpPr>
        <a:xfrm>
          <a:off x="0" y="0"/>
          <a:ext cx="0" cy="0"/>
          <a:chOff x="0" y="0"/>
          <a:chExt cx="0" cy="0"/>
        </a:xfrm>
      </p:grpSpPr>
      <p:grpSp>
        <p:nvGrpSpPr>
          <p:cNvPr id="2" name="Group 2"/>
          <p:cNvGrpSpPr/>
          <p:nvPr/>
        </p:nvGrpSpPr>
        <p:grpSpPr>
          <a:xfrm>
            <a:off x="-4745017" y="-9808328"/>
            <a:ext cx="29903656" cy="29903656"/>
            <a:chOff x="0" y="0"/>
            <a:chExt cx="39871541" cy="39871541"/>
          </a:xfrm>
        </p:grpSpPr>
        <p:sp>
          <p:nvSpPr>
            <p:cNvPr id="3" name="Freeform 3"/>
            <p:cNvSpPr/>
            <p:nvPr/>
          </p:nvSpPr>
          <p:spPr>
            <a:xfrm>
              <a:off x="0" y="0"/>
              <a:ext cx="39871541" cy="39871541"/>
            </a:xfrm>
            <a:custGeom>
              <a:avLst/>
              <a:gdLst/>
              <a:ahLst/>
              <a:cxnLst/>
              <a:rect l="l" t="t" r="r" b="b"/>
              <a:pathLst>
                <a:path w="39871541" h="39871541">
                  <a:moveTo>
                    <a:pt x="0" y="0"/>
                  </a:moveTo>
                  <a:lnTo>
                    <a:pt x="39871541" y="0"/>
                  </a:lnTo>
                  <a:lnTo>
                    <a:pt x="39871541" y="39871541"/>
                  </a:lnTo>
                  <a:lnTo>
                    <a:pt x="0" y="398715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503871" y="10459562"/>
              <a:ext cx="18986940" cy="18952418"/>
            </a:xfrm>
            <a:custGeom>
              <a:avLst/>
              <a:gdLst/>
              <a:ahLst/>
              <a:cxnLst/>
              <a:rect l="l" t="t" r="r" b="b"/>
              <a:pathLst>
                <a:path w="18986940" h="18952418">
                  <a:moveTo>
                    <a:pt x="0" y="0"/>
                  </a:moveTo>
                  <a:lnTo>
                    <a:pt x="18986940" y="0"/>
                  </a:lnTo>
                  <a:lnTo>
                    <a:pt x="18986940" y="18952417"/>
                  </a:lnTo>
                  <a:lnTo>
                    <a:pt x="0" y="18952417"/>
                  </a:lnTo>
                  <a:lnTo>
                    <a:pt x="0" y="0"/>
                  </a:lnTo>
                  <a:close/>
                </a:path>
              </a:pathLst>
            </a:custGeom>
            <a:blipFill>
              <a:blip r:embed="rId4">
                <a:alphaModFix amt="27000"/>
                <a:extLst>
                  <a:ext uri="{96DAC541-7B7A-43D3-8B79-37D633B846F1}">
                    <asvg:svgBlip xmlns:asvg="http://schemas.microsoft.com/office/drawing/2016/SVG/main" r:embed="rId5"/>
                  </a:ext>
                </a:extLst>
              </a:blip>
              <a:stretch>
                <a:fillRect/>
              </a:stretch>
            </a:blipFill>
          </p:spPr>
        </p:sp>
      </p:grpSp>
      <p:sp>
        <p:nvSpPr>
          <p:cNvPr id="5" name="Freeform 5"/>
          <p:cNvSpPr/>
          <p:nvPr/>
        </p:nvSpPr>
        <p:spPr>
          <a:xfrm>
            <a:off x="1028700" y="3137320"/>
            <a:ext cx="16501490" cy="4012360"/>
          </a:xfrm>
          <a:custGeom>
            <a:avLst/>
            <a:gdLst/>
            <a:ahLst/>
            <a:cxnLst/>
            <a:rect l="l" t="t" r="r" b="b"/>
            <a:pathLst>
              <a:path w="16501490" h="4012360">
                <a:moveTo>
                  <a:pt x="0" y="0"/>
                </a:moveTo>
                <a:lnTo>
                  <a:pt x="16501490" y="0"/>
                </a:lnTo>
                <a:lnTo>
                  <a:pt x="16501490" y="4012360"/>
                </a:lnTo>
                <a:lnTo>
                  <a:pt x="0" y="4012360"/>
                </a:lnTo>
                <a:lnTo>
                  <a:pt x="0" y="0"/>
                </a:lnTo>
                <a:close/>
              </a:path>
            </a:pathLst>
          </a:custGeom>
          <a:blipFill>
            <a:blip r:embed="rId6"/>
            <a:stretch>
              <a:fillRect l="-656" r="-656"/>
            </a:stretch>
          </a:blipFill>
        </p:spPr>
      </p:sp>
      <p:sp>
        <p:nvSpPr>
          <p:cNvPr id="6" name="TextBox 6"/>
          <p:cNvSpPr txBox="1"/>
          <p:nvPr/>
        </p:nvSpPr>
        <p:spPr>
          <a:xfrm>
            <a:off x="1028700" y="952500"/>
            <a:ext cx="2841272" cy="695474"/>
          </a:xfrm>
          <a:prstGeom prst="rect">
            <a:avLst/>
          </a:prstGeom>
        </p:spPr>
        <p:txBody>
          <a:bodyPr lIns="0" tIns="0" rIns="0" bIns="0" rtlCol="0" anchor="t">
            <a:spAutoFit/>
          </a:bodyPr>
          <a:lstStyle/>
          <a:p>
            <a:pPr marL="0" lvl="0" indent="0" algn="l">
              <a:lnSpc>
                <a:spcPts val="5766"/>
              </a:lnSpc>
            </a:pPr>
            <a:r>
              <a:rPr lang="en-US" sz="4119">
                <a:solidFill>
                  <a:srgbClr val="FBFCFB"/>
                </a:solidFill>
                <a:latin typeface="The Youngest Serif"/>
                <a:ea typeface="The Youngest Serif"/>
                <a:cs typeface="The Youngest Serif"/>
                <a:sym typeface="The Youngest Serif"/>
              </a:rPr>
              <a:t>TeamWork</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304</Words>
  <Application>Microsoft Office PowerPoint</Application>
  <PresentationFormat>Custom</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PT Serif Bold</vt:lpstr>
      <vt:lpstr>Canva Sans Bold</vt:lpstr>
      <vt:lpstr>Canva Sans</vt:lpstr>
      <vt:lpstr>PT Serif</vt:lpstr>
      <vt:lpstr>Arial</vt:lpstr>
      <vt:lpstr>The Youngest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Recommendation Systems</dc:title>
  <cp:lastModifiedBy>Lakshay Gupta</cp:lastModifiedBy>
  <cp:revision>3</cp:revision>
  <dcterms:created xsi:type="dcterms:W3CDTF">2006-08-16T00:00:00Z</dcterms:created>
  <dcterms:modified xsi:type="dcterms:W3CDTF">2025-04-13T19:22:07Z</dcterms:modified>
  <dc:identifier>DAGkdetL1R4</dc:identifier>
</cp:coreProperties>
</file>