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6" r:id="rId2"/>
    <p:sldId id="287" r:id="rId3"/>
    <p:sldId id="288" r:id="rId4"/>
    <p:sldId id="289" r:id="rId5"/>
    <p:sldId id="290" r:id="rId6"/>
    <p:sldId id="292" r:id="rId7"/>
    <p:sldId id="291" r:id="rId8"/>
    <p:sldId id="293" r:id="rId9"/>
    <p:sldId id="300" r:id="rId10"/>
    <p:sldId id="301" r:id="rId11"/>
    <p:sldId id="302" r:id="rId12"/>
    <p:sldId id="296" r:id="rId13"/>
    <p:sldId id="297" r:id="rId14"/>
    <p:sldId id="298" r:id="rId15"/>
    <p:sldId id="295" r:id="rId16"/>
    <p:sldId id="294" r:id="rId17"/>
    <p:sldId id="299"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9C948-B947-4E4B-91D5-891B81C3ACFC}"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9DCCD-E741-4760-BD02-82F0EFD23E19}" type="slidenum">
              <a:rPr lang="en-IN" smtClean="0"/>
              <a:t>‹#›</a:t>
            </a:fld>
            <a:endParaRPr lang="en-IN"/>
          </a:p>
        </p:txBody>
      </p:sp>
    </p:spTree>
    <p:extLst>
      <p:ext uri="{BB962C8B-B14F-4D97-AF65-F5344CB8AC3E}">
        <p14:creationId xmlns:p14="http://schemas.microsoft.com/office/powerpoint/2010/main" val="32993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9782-C0A9-4991-9862-F04C42506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DEED25-0A0B-4AC2-BB5B-342AEDC2F62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4AB91-457C-41CD-98CA-3B0929F16F75}"/>
              </a:ext>
            </a:extLst>
          </p:cNvPr>
          <p:cNvSpPr>
            <a:spLocks noGrp="1"/>
          </p:cNvSpPr>
          <p:nvPr>
            <p:ph type="dt" sz="half" idx="10"/>
          </p:nvPr>
        </p:nvSpPr>
        <p:spPr/>
        <p:txBody>
          <a:bodyPr/>
          <a:lstStyle/>
          <a:p>
            <a:fld id="{A1BC6678-91A9-4DB0-B1FA-02968E87E3CC}" type="datetime1">
              <a:rPr lang="en-US" smtClean="0"/>
              <a:t>12/19/2024</a:t>
            </a:fld>
            <a:endParaRPr lang="en-US" dirty="0"/>
          </a:p>
        </p:txBody>
      </p:sp>
      <p:sp>
        <p:nvSpPr>
          <p:cNvPr id="5" name="Footer Placeholder 4">
            <a:extLst>
              <a:ext uri="{FF2B5EF4-FFF2-40B4-BE49-F238E27FC236}">
                <a16:creationId xmlns:a16="http://schemas.microsoft.com/office/drawing/2014/main" id="{5A92A4FD-D3BE-4238-8E56-894E96535FFB}"/>
              </a:ext>
            </a:extLst>
          </p:cNvPr>
          <p:cNvSpPr>
            <a:spLocks noGrp="1"/>
          </p:cNvSpPr>
          <p:nvPr>
            <p:ph type="ftr" sz="quarter" idx="11"/>
          </p:nvPr>
        </p:nvSpPr>
        <p:spPr/>
        <p:txBody>
          <a:bodyPr/>
          <a:lstStyle/>
          <a:p>
            <a:r>
              <a:rPr lang="en-US"/>
              <a:t>CISC-2024</a:t>
            </a:r>
            <a:endParaRPr lang="en-US" dirty="0"/>
          </a:p>
        </p:txBody>
      </p:sp>
      <p:sp>
        <p:nvSpPr>
          <p:cNvPr id="6" name="Slide Number Placeholder 5">
            <a:extLst>
              <a:ext uri="{FF2B5EF4-FFF2-40B4-BE49-F238E27FC236}">
                <a16:creationId xmlns:a16="http://schemas.microsoft.com/office/drawing/2014/main" id="{9BC2C99F-E51C-4482-9512-00BC59F4980C}"/>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249392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7E18-1828-4FDE-A8DF-866ED07DFA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B0677C-89DA-4511-8F7D-4F4EB800C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A9A81-E083-48FB-BB65-31103153AF7E}"/>
              </a:ext>
            </a:extLst>
          </p:cNvPr>
          <p:cNvSpPr>
            <a:spLocks noGrp="1"/>
          </p:cNvSpPr>
          <p:nvPr>
            <p:ph type="dt" sz="half" idx="10"/>
          </p:nvPr>
        </p:nvSpPr>
        <p:spPr/>
        <p:txBody>
          <a:bodyPr/>
          <a:lstStyle/>
          <a:p>
            <a:fld id="{F5FA9D0E-F729-4FAF-A31F-5C93176F6E30}" type="datetime1">
              <a:rPr lang="en-US" smtClean="0"/>
              <a:t>12/19/2024</a:t>
            </a:fld>
            <a:endParaRPr lang="en-US" dirty="0"/>
          </a:p>
        </p:txBody>
      </p:sp>
      <p:sp>
        <p:nvSpPr>
          <p:cNvPr id="5" name="Footer Placeholder 4">
            <a:extLst>
              <a:ext uri="{FF2B5EF4-FFF2-40B4-BE49-F238E27FC236}">
                <a16:creationId xmlns:a16="http://schemas.microsoft.com/office/drawing/2014/main" id="{E0CF9F82-B634-458C-9A06-0D2D2B88E0DB}"/>
              </a:ext>
            </a:extLst>
          </p:cNvPr>
          <p:cNvSpPr>
            <a:spLocks noGrp="1"/>
          </p:cNvSpPr>
          <p:nvPr>
            <p:ph type="ftr" sz="quarter" idx="11"/>
          </p:nvPr>
        </p:nvSpPr>
        <p:spPr/>
        <p:txBody>
          <a:bodyPr/>
          <a:lstStyle/>
          <a:p>
            <a:r>
              <a:rPr lang="en-US"/>
              <a:t>CISC-2024</a:t>
            </a:r>
            <a:endParaRPr lang="en-US" dirty="0"/>
          </a:p>
        </p:txBody>
      </p:sp>
      <p:sp>
        <p:nvSpPr>
          <p:cNvPr id="6" name="Slide Number Placeholder 5">
            <a:extLst>
              <a:ext uri="{FF2B5EF4-FFF2-40B4-BE49-F238E27FC236}">
                <a16:creationId xmlns:a16="http://schemas.microsoft.com/office/drawing/2014/main" id="{BFA59905-1065-482B-B8E8-406F2C0B84D7}"/>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129582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68803-5E77-4292-ACB3-3E5C3A92AFE1}"/>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73D33B-6C09-46DC-A447-38801189D04E}"/>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8CBA6-FC43-4EA6-84AF-C9E543AB6401}"/>
              </a:ext>
            </a:extLst>
          </p:cNvPr>
          <p:cNvSpPr>
            <a:spLocks noGrp="1"/>
          </p:cNvSpPr>
          <p:nvPr>
            <p:ph type="dt" sz="half" idx="10"/>
          </p:nvPr>
        </p:nvSpPr>
        <p:spPr/>
        <p:txBody>
          <a:bodyPr/>
          <a:lstStyle/>
          <a:p>
            <a:fld id="{53E2ED5E-9BBB-4753-9E03-00CF1D59E6EE}" type="datetime1">
              <a:rPr lang="en-US" smtClean="0"/>
              <a:t>12/19/2024</a:t>
            </a:fld>
            <a:endParaRPr lang="en-US" dirty="0"/>
          </a:p>
        </p:txBody>
      </p:sp>
      <p:sp>
        <p:nvSpPr>
          <p:cNvPr id="5" name="Footer Placeholder 4">
            <a:extLst>
              <a:ext uri="{FF2B5EF4-FFF2-40B4-BE49-F238E27FC236}">
                <a16:creationId xmlns:a16="http://schemas.microsoft.com/office/drawing/2014/main" id="{B3FA1501-BD77-4518-A7D0-3A1769622036}"/>
              </a:ext>
            </a:extLst>
          </p:cNvPr>
          <p:cNvSpPr>
            <a:spLocks noGrp="1"/>
          </p:cNvSpPr>
          <p:nvPr>
            <p:ph type="ftr" sz="quarter" idx="11"/>
          </p:nvPr>
        </p:nvSpPr>
        <p:spPr/>
        <p:txBody>
          <a:bodyPr/>
          <a:lstStyle/>
          <a:p>
            <a:r>
              <a:rPr lang="en-US"/>
              <a:t>CISC-2024</a:t>
            </a:r>
            <a:endParaRPr lang="en-US" dirty="0"/>
          </a:p>
        </p:txBody>
      </p:sp>
      <p:sp>
        <p:nvSpPr>
          <p:cNvPr id="6" name="Slide Number Placeholder 5">
            <a:extLst>
              <a:ext uri="{FF2B5EF4-FFF2-40B4-BE49-F238E27FC236}">
                <a16:creationId xmlns:a16="http://schemas.microsoft.com/office/drawing/2014/main" id="{12A8E70A-1585-40F0-952D-CB32DF2903BD}"/>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139751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E1B7-FFEB-4C0C-9D2C-9F0E24D2A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8F102-D103-4497-AD19-1306A8D546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7D274-663B-4AA9-8626-355E94AE81E7}"/>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E870A0CC-877F-4239-881F-A7CC45045F70}"/>
              </a:ext>
            </a:extLst>
          </p:cNvPr>
          <p:cNvSpPr>
            <a:spLocks noGrp="1"/>
          </p:cNvSpPr>
          <p:nvPr>
            <p:ph type="ftr" sz="quarter" idx="11"/>
          </p:nvPr>
        </p:nvSpPr>
        <p:spPr/>
        <p:txBody>
          <a:bodyPr/>
          <a:lstStyle/>
          <a:p>
            <a:r>
              <a:rPr lang="en-US"/>
              <a:t>CISC-2024</a:t>
            </a:r>
            <a:endParaRPr lang="en-US" dirty="0"/>
          </a:p>
        </p:txBody>
      </p:sp>
      <p:sp>
        <p:nvSpPr>
          <p:cNvPr id="6" name="Slide Number Placeholder 5">
            <a:extLst>
              <a:ext uri="{FF2B5EF4-FFF2-40B4-BE49-F238E27FC236}">
                <a16:creationId xmlns:a16="http://schemas.microsoft.com/office/drawing/2014/main" id="{8E52E2F3-64BA-47A3-AADE-1B50463FD788}"/>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256305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146F-2BA1-4DC6-AE4C-B243BDB81EAA}"/>
              </a:ext>
            </a:extLst>
          </p:cNvPr>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648FC3-B8EC-4B76-95D9-E84154D2C07C}"/>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0A7456-284E-4C8D-AACB-0259B2E5DDD2}"/>
              </a:ext>
            </a:extLst>
          </p:cNvPr>
          <p:cNvSpPr>
            <a:spLocks noGrp="1"/>
          </p:cNvSpPr>
          <p:nvPr>
            <p:ph type="dt" sz="half" idx="10"/>
          </p:nvPr>
        </p:nvSpPr>
        <p:spPr/>
        <p:txBody>
          <a:bodyPr/>
          <a:lstStyle/>
          <a:p>
            <a:fld id="{C3BA7141-6394-4E10-B36A-06F90D1012EE}" type="datetime1">
              <a:rPr lang="en-US" smtClean="0"/>
              <a:t>12/19/2024</a:t>
            </a:fld>
            <a:endParaRPr lang="en-US" dirty="0"/>
          </a:p>
        </p:txBody>
      </p:sp>
      <p:sp>
        <p:nvSpPr>
          <p:cNvPr id="5" name="Footer Placeholder 4">
            <a:extLst>
              <a:ext uri="{FF2B5EF4-FFF2-40B4-BE49-F238E27FC236}">
                <a16:creationId xmlns:a16="http://schemas.microsoft.com/office/drawing/2014/main" id="{B4AB594B-AC94-4538-AB5C-3A5876AF5E8E}"/>
              </a:ext>
            </a:extLst>
          </p:cNvPr>
          <p:cNvSpPr>
            <a:spLocks noGrp="1"/>
          </p:cNvSpPr>
          <p:nvPr>
            <p:ph type="ftr" sz="quarter" idx="11"/>
          </p:nvPr>
        </p:nvSpPr>
        <p:spPr/>
        <p:txBody>
          <a:bodyPr/>
          <a:lstStyle/>
          <a:p>
            <a:r>
              <a:rPr lang="en-US"/>
              <a:t>CISC-2024</a:t>
            </a:r>
            <a:endParaRPr lang="en-US" dirty="0"/>
          </a:p>
        </p:txBody>
      </p:sp>
      <p:sp>
        <p:nvSpPr>
          <p:cNvPr id="6" name="Slide Number Placeholder 5">
            <a:extLst>
              <a:ext uri="{FF2B5EF4-FFF2-40B4-BE49-F238E27FC236}">
                <a16:creationId xmlns:a16="http://schemas.microsoft.com/office/drawing/2014/main" id="{96303431-F87E-4FF5-BB30-5642C644AFF4}"/>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49910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F591-0DE3-400D-9BAE-7D3C0BF85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A90D7-6CE4-4A8C-97B3-D41D54EF2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92CB7-54A6-413D-8DFB-7784C3CEF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0A73E7-7FCA-43D6-A42D-E7144EED47A2}"/>
              </a:ext>
            </a:extLst>
          </p:cNvPr>
          <p:cNvSpPr>
            <a:spLocks noGrp="1"/>
          </p:cNvSpPr>
          <p:nvPr>
            <p:ph type="dt" sz="half" idx="10"/>
          </p:nvPr>
        </p:nvSpPr>
        <p:spPr/>
        <p:txBody>
          <a:bodyPr/>
          <a:lstStyle/>
          <a:p>
            <a:fld id="{CE63252B-69A0-430F-880C-947D76E03F34}" type="datetime1">
              <a:rPr lang="en-US" smtClean="0"/>
              <a:t>12/19/2024</a:t>
            </a:fld>
            <a:endParaRPr lang="en-US" dirty="0"/>
          </a:p>
        </p:txBody>
      </p:sp>
      <p:sp>
        <p:nvSpPr>
          <p:cNvPr id="6" name="Footer Placeholder 5">
            <a:extLst>
              <a:ext uri="{FF2B5EF4-FFF2-40B4-BE49-F238E27FC236}">
                <a16:creationId xmlns:a16="http://schemas.microsoft.com/office/drawing/2014/main" id="{06B7A1D7-4160-4228-A517-3FA6F4FEAB06}"/>
              </a:ext>
            </a:extLst>
          </p:cNvPr>
          <p:cNvSpPr>
            <a:spLocks noGrp="1"/>
          </p:cNvSpPr>
          <p:nvPr>
            <p:ph type="ftr" sz="quarter" idx="11"/>
          </p:nvPr>
        </p:nvSpPr>
        <p:spPr/>
        <p:txBody>
          <a:bodyPr/>
          <a:lstStyle/>
          <a:p>
            <a:r>
              <a:rPr lang="en-US"/>
              <a:t>CISC-2024</a:t>
            </a:r>
            <a:endParaRPr lang="en-US" dirty="0"/>
          </a:p>
        </p:txBody>
      </p:sp>
      <p:sp>
        <p:nvSpPr>
          <p:cNvPr id="7" name="Slide Number Placeholder 6">
            <a:extLst>
              <a:ext uri="{FF2B5EF4-FFF2-40B4-BE49-F238E27FC236}">
                <a16:creationId xmlns:a16="http://schemas.microsoft.com/office/drawing/2014/main" id="{B7D05236-BBA5-4332-B7A5-501ABC6C1A20}"/>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304518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B226-0174-4B78-B551-B58984DDAE16}"/>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BC5D74-F8C6-4A9E-A1BA-9E1D3156B1C8}"/>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C4F9D8-5D47-4427-BA92-7E3323786E2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E9881-FF99-49E9-B692-E0630A4C51AB}"/>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65983-58E4-4B31-BFEB-F884B9C80031}"/>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B67667-6ABB-4D10-AFD2-D0F182480571}"/>
              </a:ext>
            </a:extLst>
          </p:cNvPr>
          <p:cNvSpPr>
            <a:spLocks noGrp="1"/>
          </p:cNvSpPr>
          <p:nvPr>
            <p:ph type="dt" sz="half" idx="10"/>
          </p:nvPr>
        </p:nvSpPr>
        <p:spPr/>
        <p:txBody>
          <a:bodyPr/>
          <a:lstStyle/>
          <a:p>
            <a:fld id="{7DEB27D3-98E6-4D5D-B263-E77FD6728FD1}" type="datetime1">
              <a:rPr lang="en-US" smtClean="0"/>
              <a:t>12/19/2024</a:t>
            </a:fld>
            <a:endParaRPr lang="en-US" dirty="0"/>
          </a:p>
        </p:txBody>
      </p:sp>
      <p:sp>
        <p:nvSpPr>
          <p:cNvPr id="8" name="Footer Placeholder 7">
            <a:extLst>
              <a:ext uri="{FF2B5EF4-FFF2-40B4-BE49-F238E27FC236}">
                <a16:creationId xmlns:a16="http://schemas.microsoft.com/office/drawing/2014/main" id="{FF1214C5-B9C9-4ED2-B919-77AB8AD43199}"/>
              </a:ext>
            </a:extLst>
          </p:cNvPr>
          <p:cNvSpPr>
            <a:spLocks noGrp="1"/>
          </p:cNvSpPr>
          <p:nvPr>
            <p:ph type="ftr" sz="quarter" idx="11"/>
          </p:nvPr>
        </p:nvSpPr>
        <p:spPr/>
        <p:txBody>
          <a:bodyPr/>
          <a:lstStyle/>
          <a:p>
            <a:r>
              <a:rPr lang="en-US"/>
              <a:t>CISC-2024</a:t>
            </a:r>
            <a:endParaRPr lang="en-US" dirty="0"/>
          </a:p>
        </p:txBody>
      </p:sp>
      <p:sp>
        <p:nvSpPr>
          <p:cNvPr id="9" name="Slide Number Placeholder 8">
            <a:extLst>
              <a:ext uri="{FF2B5EF4-FFF2-40B4-BE49-F238E27FC236}">
                <a16:creationId xmlns:a16="http://schemas.microsoft.com/office/drawing/2014/main" id="{3471160C-F16D-4E3B-8DD6-4CC4CA678A77}"/>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187501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5525-7BB8-4EF8-8690-6EADE5581C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A92D3-AF4A-4BB2-8F31-D39C84D68C96}"/>
              </a:ext>
            </a:extLst>
          </p:cNvPr>
          <p:cNvSpPr>
            <a:spLocks noGrp="1"/>
          </p:cNvSpPr>
          <p:nvPr>
            <p:ph type="dt" sz="half" idx="10"/>
          </p:nvPr>
        </p:nvSpPr>
        <p:spPr/>
        <p:txBody>
          <a:bodyPr/>
          <a:lstStyle/>
          <a:p>
            <a:fld id="{9AE187C1-EA1E-4DE8-BB0B-D247E69BF395}" type="datetime1">
              <a:rPr lang="en-US" smtClean="0"/>
              <a:t>12/19/2024</a:t>
            </a:fld>
            <a:endParaRPr lang="en-US" dirty="0"/>
          </a:p>
        </p:txBody>
      </p:sp>
      <p:sp>
        <p:nvSpPr>
          <p:cNvPr id="4" name="Footer Placeholder 3">
            <a:extLst>
              <a:ext uri="{FF2B5EF4-FFF2-40B4-BE49-F238E27FC236}">
                <a16:creationId xmlns:a16="http://schemas.microsoft.com/office/drawing/2014/main" id="{828554D0-AD10-46C3-B303-60BEDEDB2E5D}"/>
              </a:ext>
            </a:extLst>
          </p:cNvPr>
          <p:cNvSpPr>
            <a:spLocks noGrp="1"/>
          </p:cNvSpPr>
          <p:nvPr>
            <p:ph type="ftr" sz="quarter" idx="11"/>
          </p:nvPr>
        </p:nvSpPr>
        <p:spPr/>
        <p:txBody>
          <a:bodyPr/>
          <a:lstStyle/>
          <a:p>
            <a:r>
              <a:rPr lang="en-US"/>
              <a:t>CISC-2024</a:t>
            </a:r>
            <a:endParaRPr lang="en-US" dirty="0"/>
          </a:p>
        </p:txBody>
      </p:sp>
      <p:sp>
        <p:nvSpPr>
          <p:cNvPr id="5" name="Slide Number Placeholder 4">
            <a:extLst>
              <a:ext uri="{FF2B5EF4-FFF2-40B4-BE49-F238E27FC236}">
                <a16:creationId xmlns:a16="http://schemas.microsoft.com/office/drawing/2014/main" id="{BE204F2B-8332-43B4-A0B2-54443A9202CD}"/>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166096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6BACF-1655-4964-B8C9-BCFA68CA79DE}"/>
              </a:ext>
            </a:extLst>
          </p:cNvPr>
          <p:cNvSpPr>
            <a:spLocks noGrp="1"/>
          </p:cNvSpPr>
          <p:nvPr>
            <p:ph type="dt" sz="half" idx="10"/>
          </p:nvPr>
        </p:nvSpPr>
        <p:spPr/>
        <p:txBody>
          <a:bodyPr/>
          <a:lstStyle/>
          <a:p>
            <a:fld id="{EA0D8856-11F3-46DF-9B8F-45B3007B1130}" type="datetime1">
              <a:rPr lang="en-US" smtClean="0"/>
              <a:t>12/19/2024</a:t>
            </a:fld>
            <a:endParaRPr lang="en-US" dirty="0"/>
          </a:p>
        </p:txBody>
      </p:sp>
      <p:sp>
        <p:nvSpPr>
          <p:cNvPr id="3" name="Footer Placeholder 2">
            <a:extLst>
              <a:ext uri="{FF2B5EF4-FFF2-40B4-BE49-F238E27FC236}">
                <a16:creationId xmlns:a16="http://schemas.microsoft.com/office/drawing/2014/main" id="{CEE0FCCC-A367-422A-BFC4-361B0B52F088}"/>
              </a:ext>
            </a:extLst>
          </p:cNvPr>
          <p:cNvSpPr>
            <a:spLocks noGrp="1"/>
          </p:cNvSpPr>
          <p:nvPr>
            <p:ph type="ftr" sz="quarter" idx="11"/>
          </p:nvPr>
        </p:nvSpPr>
        <p:spPr/>
        <p:txBody>
          <a:bodyPr/>
          <a:lstStyle/>
          <a:p>
            <a:r>
              <a:rPr lang="en-US"/>
              <a:t>CISC-2024</a:t>
            </a:r>
            <a:endParaRPr lang="en-US" dirty="0"/>
          </a:p>
        </p:txBody>
      </p:sp>
      <p:sp>
        <p:nvSpPr>
          <p:cNvPr id="4" name="Slide Number Placeholder 3">
            <a:extLst>
              <a:ext uri="{FF2B5EF4-FFF2-40B4-BE49-F238E27FC236}">
                <a16:creationId xmlns:a16="http://schemas.microsoft.com/office/drawing/2014/main" id="{104BD5EB-35B0-46C6-A755-2E6E1DF8904D}"/>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422588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C6DB-12E6-4583-8DDC-388EF549B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26FF4E-5E65-45FC-8420-3F9F12C81005}"/>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8D245-60A8-422C-A488-19411571A74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96622-D3F9-41EE-B872-59D70562024E}"/>
              </a:ext>
            </a:extLst>
          </p:cNvPr>
          <p:cNvSpPr>
            <a:spLocks noGrp="1"/>
          </p:cNvSpPr>
          <p:nvPr>
            <p:ph type="dt" sz="half" idx="10"/>
          </p:nvPr>
        </p:nvSpPr>
        <p:spPr/>
        <p:txBody>
          <a:bodyPr/>
          <a:lstStyle/>
          <a:p>
            <a:fld id="{F001BAA4-C308-4D4C-9531-63A3010FC531}" type="datetime1">
              <a:rPr lang="en-US" smtClean="0"/>
              <a:t>12/19/2024</a:t>
            </a:fld>
            <a:endParaRPr lang="en-US" dirty="0"/>
          </a:p>
        </p:txBody>
      </p:sp>
      <p:sp>
        <p:nvSpPr>
          <p:cNvPr id="6" name="Footer Placeholder 5">
            <a:extLst>
              <a:ext uri="{FF2B5EF4-FFF2-40B4-BE49-F238E27FC236}">
                <a16:creationId xmlns:a16="http://schemas.microsoft.com/office/drawing/2014/main" id="{E405DB36-F624-4F97-BDA8-86AD006C8B0D}"/>
              </a:ext>
            </a:extLst>
          </p:cNvPr>
          <p:cNvSpPr>
            <a:spLocks noGrp="1"/>
          </p:cNvSpPr>
          <p:nvPr>
            <p:ph type="ftr" sz="quarter" idx="11"/>
          </p:nvPr>
        </p:nvSpPr>
        <p:spPr/>
        <p:txBody>
          <a:bodyPr/>
          <a:lstStyle/>
          <a:p>
            <a:r>
              <a:rPr lang="en-US"/>
              <a:t>CISC-2024</a:t>
            </a:r>
            <a:endParaRPr lang="en-US" dirty="0"/>
          </a:p>
        </p:txBody>
      </p:sp>
      <p:sp>
        <p:nvSpPr>
          <p:cNvPr id="7" name="Slide Number Placeholder 6">
            <a:extLst>
              <a:ext uri="{FF2B5EF4-FFF2-40B4-BE49-F238E27FC236}">
                <a16:creationId xmlns:a16="http://schemas.microsoft.com/office/drawing/2014/main" id="{C6D10B16-B45A-4AD2-9D03-03398FA2C6EC}"/>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2404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927E-EB6F-46C3-A449-05129DBE8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6CB5D-6D2B-46AE-B670-6DFB4E72608C}"/>
              </a:ext>
            </a:extLst>
          </p:cNvPr>
          <p:cNvSpPr>
            <a:spLocks noGrp="1"/>
          </p:cNvSpPr>
          <p:nvPr>
            <p:ph type="pic" idx="1"/>
          </p:nvPr>
        </p:nvSpPr>
        <p:spPr>
          <a:xfrm>
            <a:off x="5183188" y="987431"/>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5F90AAC-23FE-417F-8D8C-90DC01252B2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85848-0485-422F-9AA3-D5B647D0121F}"/>
              </a:ext>
            </a:extLst>
          </p:cNvPr>
          <p:cNvSpPr>
            <a:spLocks noGrp="1"/>
          </p:cNvSpPr>
          <p:nvPr>
            <p:ph type="dt" sz="half" idx="10"/>
          </p:nvPr>
        </p:nvSpPr>
        <p:spPr/>
        <p:txBody>
          <a:bodyPr/>
          <a:lstStyle/>
          <a:p>
            <a:fld id="{954B6E8F-26AA-45F2-A6DB-E6BA45A80D72}" type="datetime1">
              <a:rPr lang="en-US" smtClean="0"/>
              <a:t>12/19/2024</a:t>
            </a:fld>
            <a:endParaRPr lang="en-US" dirty="0"/>
          </a:p>
        </p:txBody>
      </p:sp>
      <p:sp>
        <p:nvSpPr>
          <p:cNvPr id="6" name="Footer Placeholder 5">
            <a:extLst>
              <a:ext uri="{FF2B5EF4-FFF2-40B4-BE49-F238E27FC236}">
                <a16:creationId xmlns:a16="http://schemas.microsoft.com/office/drawing/2014/main" id="{02C007A6-994E-4F44-943A-AC4CCD3FEBDC}"/>
              </a:ext>
            </a:extLst>
          </p:cNvPr>
          <p:cNvSpPr>
            <a:spLocks noGrp="1"/>
          </p:cNvSpPr>
          <p:nvPr>
            <p:ph type="ftr" sz="quarter" idx="11"/>
          </p:nvPr>
        </p:nvSpPr>
        <p:spPr/>
        <p:txBody>
          <a:bodyPr/>
          <a:lstStyle/>
          <a:p>
            <a:r>
              <a:rPr lang="en-US"/>
              <a:t>CISC-2024</a:t>
            </a:r>
            <a:endParaRPr lang="en-US" dirty="0"/>
          </a:p>
        </p:txBody>
      </p:sp>
      <p:sp>
        <p:nvSpPr>
          <p:cNvPr id="7" name="Slide Number Placeholder 6">
            <a:extLst>
              <a:ext uri="{FF2B5EF4-FFF2-40B4-BE49-F238E27FC236}">
                <a16:creationId xmlns:a16="http://schemas.microsoft.com/office/drawing/2014/main" id="{6FC6B49C-0DD6-485D-83F1-6AEDCEA63BCE}"/>
              </a:ext>
            </a:extLst>
          </p:cNvPr>
          <p:cNvSpPr>
            <a:spLocks noGrp="1"/>
          </p:cNvSpPr>
          <p:nvPr>
            <p:ph type="sldNum" sz="quarter" idx="12"/>
          </p:nvPr>
        </p:nvSpPr>
        <p:spPr/>
        <p:txBody>
          <a:body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354140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4D06E7-9784-41F8-B480-C3A49F1FDDDC}"/>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0CD31F-BFF6-40C3-978B-936F7149C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D753E-17AE-46C0-B028-681F9CD11BE8}"/>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31728-9038-4582-98B0-84E9FE6100FA}" type="datetime1">
              <a:rPr lang="en-US" smtClean="0"/>
              <a:t>12/19/2024</a:t>
            </a:fld>
            <a:endParaRPr lang="en-US" dirty="0"/>
          </a:p>
        </p:txBody>
      </p:sp>
      <p:sp>
        <p:nvSpPr>
          <p:cNvPr id="5" name="Footer Placeholder 4">
            <a:extLst>
              <a:ext uri="{FF2B5EF4-FFF2-40B4-BE49-F238E27FC236}">
                <a16:creationId xmlns:a16="http://schemas.microsoft.com/office/drawing/2014/main" id="{24B5D8A1-A12B-4614-A2DF-24CF39EDDD67}"/>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CISC-2024</a:t>
            </a:r>
            <a:endParaRPr lang="en-US" dirty="0"/>
          </a:p>
        </p:txBody>
      </p:sp>
      <p:sp>
        <p:nvSpPr>
          <p:cNvPr id="6" name="Slide Number Placeholder 5">
            <a:extLst>
              <a:ext uri="{FF2B5EF4-FFF2-40B4-BE49-F238E27FC236}">
                <a16:creationId xmlns:a16="http://schemas.microsoft.com/office/drawing/2014/main" id="{69F527AD-A261-415D-9738-C5FBF47B68D3}"/>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D5E12-F14B-470B-81FE-1C7AF1762DB9}" type="slidenum">
              <a:rPr lang="en-US" smtClean="0"/>
              <a:pPr/>
              <a:t>‹#›</a:t>
            </a:fld>
            <a:endParaRPr lang="en-US" dirty="0"/>
          </a:p>
        </p:txBody>
      </p:sp>
    </p:spTree>
    <p:extLst>
      <p:ext uri="{BB962C8B-B14F-4D97-AF65-F5344CB8AC3E}">
        <p14:creationId xmlns:p14="http://schemas.microsoft.com/office/powerpoint/2010/main" val="86325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0EC1B-8313-9720-BD30-9EB5CCA6A3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4001" y="152400"/>
            <a:ext cx="1730199" cy="1295400"/>
          </a:xfrm>
          <a:prstGeom prst="rect">
            <a:avLst/>
          </a:prstGeom>
        </p:spPr>
      </p:pic>
      <p:sp>
        <p:nvSpPr>
          <p:cNvPr id="6" name="Text Box 1">
            <a:extLst>
              <a:ext uri="{FF2B5EF4-FFF2-40B4-BE49-F238E27FC236}">
                <a16:creationId xmlns:a16="http://schemas.microsoft.com/office/drawing/2014/main" id="{D29D2F50-871E-797D-4874-31382CA6A472}"/>
              </a:ext>
            </a:extLst>
          </p:cNvPr>
          <p:cNvSpPr txBox="1">
            <a:spLocks noChangeArrowheads="1"/>
          </p:cNvSpPr>
          <p:nvPr/>
        </p:nvSpPr>
        <p:spPr bwMode="auto">
          <a:xfrm>
            <a:off x="1752600" y="1988840"/>
            <a:ext cx="8424936" cy="1440160"/>
          </a:xfrm>
          <a:prstGeom prst="rect">
            <a:avLst/>
          </a:prstGeom>
          <a:noFill/>
          <a:ln w="9525">
            <a:noFill/>
            <a:round/>
            <a:headEnd/>
            <a:tailEnd/>
          </a:ln>
        </p:spPr>
        <p:txBody>
          <a:bodyPr anchor="ctr"/>
          <a:lstStyle/>
          <a:p>
            <a:pPr algn="ctr"/>
            <a:r>
              <a:rPr lang="en-US" sz="3200" b="1" dirty="0">
                <a:solidFill>
                  <a:srgbClr val="002060"/>
                </a:solidFill>
                <a:latin typeface="Times New Roman" pitchFamily="18" charset="0"/>
                <a:cs typeface="Times New Roman" pitchFamily="18" charset="0"/>
              </a:rPr>
              <a:t>AI-Driven Talent Acquisition Platform for Enhanced Recruitment Efficiency </a:t>
            </a:r>
          </a:p>
        </p:txBody>
      </p:sp>
      <p:sp>
        <p:nvSpPr>
          <p:cNvPr id="8" name="Text Box 2">
            <a:extLst>
              <a:ext uri="{FF2B5EF4-FFF2-40B4-BE49-F238E27FC236}">
                <a16:creationId xmlns:a16="http://schemas.microsoft.com/office/drawing/2014/main" id="{C43201FE-386D-193C-9637-5472548E7604}"/>
              </a:ext>
            </a:extLst>
          </p:cNvPr>
          <p:cNvSpPr txBox="1">
            <a:spLocks noChangeArrowheads="1"/>
          </p:cNvSpPr>
          <p:nvPr/>
        </p:nvSpPr>
        <p:spPr bwMode="auto">
          <a:xfrm>
            <a:off x="2328577" y="4191000"/>
            <a:ext cx="7272982" cy="1369120"/>
          </a:xfrm>
          <a:prstGeom prst="rect">
            <a:avLst/>
          </a:prstGeom>
          <a:noFill/>
          <a:ln w="9525">
            <a:noFill/>
            <a:round/>
            <a:headEnd/>
            <a:tailEnd/>
          </a:ln>
        </p:spPr>
        <p:txBody>
          <a:bodyPr/>
          <a:lstStyle/>
          <a:p>
            <a:pPr algn="ctr"/>
            <a:r>
              <a:rPr lang="en-US" sz="2400" b="1" dirty="0">
                <a:solidFill>
                  <a:srgbClr val="002060"/>
                </a:solidFill>
                <a:latin typeface="Times New Roman" pitchFamily="18" charset="0"/>
                <a:cs typeface="Times New Roman" pitchFamily="18" charset="0"/>
              </a:rPr>
              <a:t>BANDI MOKSHAGNA REDDY</a:t>
            </a:r>
          </a:p>
          <a:p>
            <a:pPr algn="ctr">
              <a:lnSpc>
                <a:spcPct val="90000"/>
              </a:lnSpc>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2060"/>
                </a:solidFill>
                <a:latin typeface="Times New Roman" pitchFamily="18" charset="0"/>
                <a:cs typeface="Times New Roman" pitchFamily="18" charset="0"/>
              </a:rPr>
              <a:t>7th Semester, Dept. of CSE, Presidency University, Bengaluru</a:t>
            </a:r>
          </a:p>
        </p:txBody>
      </p:sp>
      <p:sp>
        <p:nvSpPr>
          <p:cNvPr id="9" name="Text Box 10">
            <a:extLst>
              <a:ext uri="{FF2B5EF4-FFF2-40B4-BE49-F238E27FC236}">
                <a16:creationId xmlns:a16="http://schemas.microsoft.com/office/drawing/2014/main" id="{E79F06BA-C1C3-B199-A30A-4675F0D23159}"/>
              </a:ext>
            </a:extLst>
          </p:cNvPr>
          <p:cNvSpPr txBox="1">
            <a:spLocks noChangeArrowheads="1"/>
          </p:cNvSpPr>
          <p:nvPr/>
        </p:nvSpPr>
        <p:spPr bwMode="auto">
          <a:xfrm>
            <a:off x="2209528" y="5562600"/>
            <a:ext cx="7848872" cy="1077218"/>
          </a:xfrm>
          <a:prstGeom prst="rect">
            <a:avLst/>
          </a:prstGeom>
          <a:solidFill>
            <a:schemeClr val="bg1"/>
          </a:solidFill>
          <a:ln w="9525">
            <a:noFill/>
            <a:miter lim="800000"/>
            <a:headEnd/>
            <a:tailEnd/>
          </a:ln>
        </p:spPr>
        <p:txBody>
          <a:bodyPr wrap="square">
            <a:spAutoFit/>
          </a:bodyPr>
          <a:lstStyle/>
          <a:p>
            <a:pPr algn="ctr"/>
            <a:r>
              <a:rPr lang="en-GB" sz="1600" dirty="0" err="1">
                <a:solidFill>
                  <a:schemeClr val="tx1"/>
                </a:solidFill>
                <a:latin typeface="Times New Roman" pitchFamily="18" charset="0"/>
                <a:cs typeface="Times New Roman" pitchFamily="18" charset="0"/>
              </a:rPr>
              <a:t>Nithin</a:t>
            </a:r>
            <a:r>
              <a:rPr lang="en-GB" sz="1600" dirty="0">
                <a:solidFill>
                  <a:schemeClr val="tx1"/>
                </a:solidFill>
                <a:latin typeface="Times New Roman" pitchFamily="18" charset="0"/>
                <a:cs typeface="Times New Roman" pitchFamily="18" charset="0"/>
              </a:rPr>
              <a:t> R - 7th Semester, Dept. of CSE, Presidency University</a:t>
            </a:r>
          </a:p>
          <a:p>
            <a:pPr algn="ctr"/>
            <a:r>
              <a:rPr lang="en-GB" sz="1600" dirty="0">
                <a:solidFill>
                  <a:schemeClr val="tx1"/>
                </a:solidFill>
                <a:latin typeface="Times New Roman" pitchFamily="18" charset="0"/>
                <a:cs typeface="Times New Roman" pitchFamily="18" charset="0"/>
              </a:rPr>
              <a:t>Harshith Reddy </a:t>
            </a:r>
            <a:r>
              <a:rPr lang="en-GB" sz="1600" dirty="0" err="1">
                <a:solidFill>
                  <a:schemeClr val="tx1"/>
                </a:solidFill>
                <a:latin typeface="Times New Roman" pitchFamily="18" charset="0"/>
                <a:cs typeface="Times New Roman" pitchFamily="18" charset="0"/>
              </a:rPr>
              <a:t>Mannem</a:t>
            </a:r>
            <a:r>
              <a:rPr lang="en-GB" sz="1600" dirty="0">
                <a:solidFill>
                  <a:schemeClr val="tx1"/>
                </a:solidFill>
                <a:latin typeface="Times New Roman" pitchFamily="18" charset="0"/>
                <a:cs typeface="Times New Roman" pitchFamily="18" charset="0"/>
              </a:rPr>
              <a:t> - 7th Semester, Dept. of CSE , Presidency University</a:t>
            </a:r>
          </a:p>
          <a:p>
            <a:pPr algn="ctr"/>
            <a:r>
              <a:rPr lang="en-GB" sz="1600" dirty="0" err="1">
                <a:solidFill>
                  <a:schemeClr val="tx1"/>
                </a:solidFill>
                <a:latin typeface="Times New Roman" pitchFamily="18" charset="0"/>
                <a:cs typeface="Times New Roman" pitchFamily="18" charset="0"/>
              </a:rPr>
              <a:t>Satharla</a:t>
            </a:r>
            <a:r>
              <a:rPr lang="en-GB" sz="1600" dirty="0">
                <a:solidFill>
                  <a:schemeClr val="tx1"/>
                </a:solidFill>
                <a:latin typeface="Times New Roman" pitchFamily="18" charset="0"/>
                <a:cs typeface="Times New Roman" pitchFamily="18" charset="0"/>
              </a:rPr>
              <a:t> Mohammed Maaz - 7th Semester, Dept. of CSE , Presidency University</a:t>
            </a:r>
          </a:p>
          <a:p>
            <a:pPr algn="ctr"/>
            <a:r>
              <a:rPr lang="en-GB" sz="1600" dirty="0">
                <a:solidFill>
                  <a:schemeClr val="tx1"/>
                </a:solidFill>
                <a:latin typeface="Times New Roman" pitchFamily="18" charset="0"/>
                <a:cs typeface="Times New Roman" pitchFamily="18" charset="0"/>
              </a:rPr>
              <a:t>Ms. Soumya G D - Assistant Professor, School of CSE , Presidency University</a:t>
            </a:r>
          </a:p>
        </p:txBody>
      </p:sp>
      <p:sp>
        <p:nvSpPr>
          <p:cNvPr id="10" name="Date Placeholder 9">
            <a:extLst>
              <a:ext uri="{FF2B5EF4-FFF2-40B4-BE49-F238E27FC236}">
                <a16:creationId xmlns:a16="http://schemas.microsoft.com/office/drawing/2014/main" id="{85C9DDA4-948C-BB94-A958-32E82F6826C4}"/>
              </a:ext>
            </a:extLst>
          </p:cNvPr>
          <p:cNvSpPr>
            <a:spLocks noGrp="1"/>
          </p:cNvSpPr>
          <p:nvPr>
            <p:ph type="dt" sz="half" idx="10"/>
          </p:nvPr>
        </p:nvSpPr>
        <p:spPr/>
        <p:txBody>
          <a:bodyPr/>
          <a:lstStyle/>
          <a:p>
            <a:fld id="{0E732931-8D4F-410C-9AE1-E84EEFB0CEC5}" type="datetime1">
              <a:rPr lang="en-US" smtClean="0"/>
              <a:t>12/19/2024</a:t>
            </a:fld>
            <a:endParaRPr lang="en-US" dirty="0"/>
          </a:p>
        </p:txBody>
      </p:sp>
      <p:sp>
        <p:nvSpPr>
          <p:cNvPr id="11" name="Footer Placeholder 10">
            <a:extLst>
              <a:ext uri="{FF2B5EF4-FFF2-40B4-BE49-F238E27FC236}">
                <a16:creationId xmlns:a16="http://schemas.microsoft.com/office/drawing/2014/main" id="{FB7D669F-9623-BD26-50C2-55716C1998A4}"/>
              </a:ext>
            </a:extLst>
          </p:cNvPr>
          <p:cNvSpPr>
            <a:spLocks noGrp="1"/>
          </p:cNvSpPr>
          <p:nvPr>
            <p:ph type="ftr" sz="quarter" idx="11"/>
          </p:nvPr>
        </p:nvSpPr>
        <p:spPr>
          <a:xfrm>
            <a:off x="7864980" y="6359209"/>
            <a:ext cx="4114800" cy="365125"/>
          </a:xfrm>
        </p:spPr>
        <p:txBody>
          <a:bodyPr/>
          <a:lstStyle/>
          <a:p>
            <a:r>
              <a:rPr lang="en-US" dirty="0"/>
              <a:t>CISC-2024</a:t>
            </a:r>
          </a:p>
        </p:txBody>
      </p:sp>
    </p:spTree>
    <p:extLst>
      <p:ext uri="{BB962C8B-B14F-4D97-AF65-F5344CB8AC3E}">
        <p14:creationId xmlns:p14="http://schemas.microsoft.com/office/powerpoint/2010/main" val="2930045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0F93-A495-1147-57E2-7FD31F93CB95}"/>
              </a:ext>
            </a:extLst>
          </p:cNvPr>
          <p:cNvSpPr>
            <a:spLocks noGrp="1"/>
          </p:cNvSpPr>
          <p:nvPr>
            <p:ph type="title"/>
          </p:nvPr>
        </p:nvSpPr>
        <p:spPr/>
        <p:txBody>
          <a:bodyPr/>
          <a:lstStyle/>
          <a:p>
            <a:r>
              <a:rPr lang="en-US" b="1" dirty="0"/>
              <a:t>System designed and Working </a:t>
            </a:r>
            <a:endParaRPr lang="en-US" dirty="0"/>
          </a:p>
        </p:txBody>
      </p:sp>
      <p:sp>
        <p:nvSpPr>
          <p:cNvPr id="3" name="Content Placeholder 2">
            <a:extLst>
              <a:ext uri="{FF2B5EF4-FFF2-40B4-BE49-F238E27FC236}">
                <a16:creationId xmlns:a16="http://schemas.microsoft.com/office/drawing/2014/main" id="{5665A358-BBC2-A0D2-9D45-2E913AE5A17E}"/>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Working Principle:</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Verifies and maintains a list of companies and information in the database.</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Collects and analyzes user profile data, resume data, and learning experiences to recommend jobs.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Offers detailed job descriptions with AI-powered chat and company insights.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Provides precise learning topics based on market demand and job specifications.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Creates predefined learning content, quizzes, Q&amp;A, and various testing formats.</a:t>
            </a:r>
          </a:p>
          <a:p>
            <a:endParaRPr lang="en-US" sz="2000" dirty="0"/>
          </a:p>
        </p:txBody>
      </p:sp>
      <p:sp>
        <p:nvSpPr>
          <p:cNvPr id="4" name="Date Placeholder 3">
            <a:extLst>
              <a:ext uri="{FF2B5EF4-FFF2-40B4-BE49-F238E27FC236}">
                <a16:creationId xmlns:a16="http://schemas.microsoft.com/office/drawing/2014/main" id="{9D21CA58-BF51-74BF-1CCF-9815E4FE65CD}"/>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4A48E2A8-39BD-9535-0E51-51DD6FEEA317}"/>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1687925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2DBD-803F-4FE8-B654-B414A9EC2944}"/>
              </a:ext>
            </a:extLst>
          </p:cNvPr>
          <p:cNvSpPr>
            <a:spLocks noGrp="1"/>
          </p:cNvSpPr>
          <p:nvPr>
            <p:ph type="title"/>
          </p:nvPr>
        </p:nvSpPr>
        <p:spPr/>
        <p:txBody>
          <a:bodyPr/>
          <a:lstStyle/>
          <a:p>
            <a:r>
              <a:rPr lang="en-US" b="1" dirty="0"/>
              <a:t>System designed and Working </a:t>
            </a:r>
            <a:endParaRPr lang="en-US" dirty="0"/>
          </a:p>
        </p:txBody>
      </p:sp>
      <p:sp>
        <p:nvSpPr>
          <p:cNvPr id="3" name="Content Placeholder 2">
            <a:extLst>
              <a:ext uri="{FF2B5EF4-FFF2-40B4-BE49-F238E27FC236}">
                <a16:creationId xmlns:a16="http://schemas.microsoft.com/office/drawing/2014/main" id="{54EE7CC8-16F1-FF31-DD33-7921DD87874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AI and ML 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Each learning page, quiz section, job detail, and content element has a unique ID.</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err="1">
                <a:ln>
                  <a:noFill/>
                </a:ln>
                <a:solidFill>
                  <a:schemeClr val="tx1"/>
                </a:solidFill>
                <a:effectLst/>
                <a:latin typeface="Arial" panose="020B0604020202020204" pitchFamily="34" charset="0"/>
              </a:rPr>
              <a:t>FastAPI</a:t>
            </a:r>
            <a:r>
              <a:rPr kumimoji="0" lang="en-US" altLang="en-US" sz="2000" i="0" u="none" strike="noStrike" cap="none" normalizeH="0" baseline="0" dirty="0">
                <a:ln>
                  <a:noFill/>
                </a:ln>
                <a:solidFill>
                  <a:schemeClr val="tx1"/>
                </a:solidFill>
                <a:effectLst/>
                <a:latin typeface="Arial" panose="020B0604020202020204" pitchFamily="34" charset="0"/>
              </a:rPr>
              <a:t> and </a:t>
            </a:r>
            <a:r>
              <a:rPr kumimoji="0" lang="en-US" altLang="en-US" sz="2000" i="0" u="none" strike="noStrike" cap="none" normalizeH="0" baseline="0" dirty="0" err="1">
                <a:ln>
                  <a:noFill/>
                </a:ln>
                <a:solidFill>
                  <a:schemeClr val="tx1"/>
                </a:solidFill>
                <a:effectLst/>
                <a:latin typeface="Arial" panose="020B0604020202020204" pitchFamily="34" charset="0"/>
              </a:rPr>
              <a:t>LangChain</a:t>
            </a:r>
            <a:r>
              <a:rPr kumimoji="0" lang="en-US" altLang="en-US" sz="2000" i="0" u="none" strike="noStrike" cap="none" normalizeH="0" baseline="0" dirty="0">
                <a:ln>
                  <a:noFill/>
                </a:ln>
                <a:solidFill>
                  <a:schemeClr val="tx1"/>
                </a:solidFill>
                <a:effectLst/>
                <a:latin typeface="Arial" panose="020B0604020202020204" pitchFamily="34" charset="0"/>
              </a:rPr>
              <a:t> extract data and convert it into vector form for quick analysis.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AI models analyze data and provide relevant responses based on user queries.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Content is constantly updated and converted into vector form for efficient access and response generation.</a:t>
            </a:r>
          </a:p>
          <a:p>
            <a:endParaRPr lang="en-US" sz="2000" dirty="0"/>
          </a:p>
        </p:txBody>
      </p:sp>
      <p:sp>
        <p:nvSpPr>
          <p:cNvPr id="4" name="Date Placeholder 3">
            <a:extLst>
              <a:ext uri="{FF2B5EF4-FFF2-40B4-BE49-F238E27FC236}">
                <a16:creationId xmlns:a16="http://schemas.microsoft.com/office/drawing/2014/main" id="{1DCA5EB6-2C4B-A337-F5A6-794F6856C6FE}"/>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1F480A69-FF02-3818-EB8E-1E87B872AEC2}"/>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109464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D184-609B-42BF-6330-C1F5DA3E5467}"/>
              </a:ext>
            </a:extLst>
          </p:cNvPr>
          <p:cNvSpPr>
            <a:spLocks noGrp="1"/>
          </p:cNvSpPr>
          <p:nvPr>
            <p:ph type="title"/>
          </p:nvPr>
        </p:nvSpPr>
        <p:spPr/>
        <p:txBody>
          <a:bodyPr/>
          <a:lstStyle/>
          <a:p>
            <a:r>
              <a:rPr lang="en-US" b="1" dirty="0"/>
              <a:t>Results and Discussion </a:t>
            </a:r>
          </a:p>
        </p:txBody>
      </p:sp>
      <p:sp>
        <p:nvSpPr>
          <p:cNvPr id="3" name="Content Placeholder 2">
            <a:extLst>
              <a:ext uri="{FF2B5EF4-FFF2-40B4-BE49-F238E27FC236}">
                <a16:creationId xmlns:a16="http://schemas.microsoft.com/office/drawing/2014/main" id="{22E622E4-E48C-32BC-4BBC-C36F0C5144E8}"/>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implementation and evaluation of the AI-driven platform yielded positive outcomes across various aspects:</a:t>
            </a:r>
          </a:p>
          <a:p>
            <a:pPr defTabSz="9144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Improved User Experience:</a:t>
            </a:r>
            <a:r>
              <a:rPr kumimoji="0" lang="en-US" altLang="en-US" sz="2000" b="0" i="0" u="none" strike="noStrike" cap="none" normalizeH="0" baseline="0" dirty="0">
                <a:ln>
                  <a:noFill/>
                </a:ln>
                <a:solidFill>
                  <a:schemeClr val="tx1"/>
                </a:solidFill>
                <a:effectLst/>
                <a:latin typeface="Arial" panose="020B0604020202020204" pitchFamily="34" charset="0"/>
              </a:rPr>
              <a:t> Users reported a significantly enhanced experience compared to traditional methods, highlighting the platform's ease of use, personalized recommendations, and helpful AI-powered features.</a:t>
            </a:r>
          </a:p>
          <a:p>
            <a:pPr marL="0" indent="0" defTabSz="91440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Enhanced Job Matching Accuracy:</a:t>
            </a:r>
            <a:r>
              <a:rPr kumimoji="0" lang="en-US" altLang="en-US" sz="2000" b="0" i="0" u="none" strike="noStrike" cap="none" normalizeH="0" baseline="0" dirty="0">
                <a:ln>
                  <a:noFill/>
                </a:ln>
                <a:solidFill>
                  <a:schemeClr val="tx1"/>
                </a:solidFill>
                <a:effectLst/>
                <a:latin typeface="Arial" panose="020B0604020202020204" pitchFamily="34" charset="0"/>
              </a:rPr>
              <a:t> The personalized job recommendations based on AI-powered data analysis resulted in a higher degree of relevance, connecting candidates with opportunities that better matched their skills and aspirations.</a:t>
            </a:r>
          </a:p>
          <a:p>
            <a:pPr marL="0" indent="0" defTabSz="91440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Increased Learning Engagement:</a:t>
            </a:r>
            <a:r>
              <a:rPr kumimoji="0" lang="en-US" altLang="en-US" sz="2000" b="0" i="0" u="none" strike="noStrike" cap="none" normalizeH="0" baseline="0" dirty="0">
                <a:ln>
                  <a:noFill/>
                </a:ln>
                <a:solidFill>
                  <a:schemeClr val="tx1"/>
                </a:solidFill>
                <a:effectLst/>
                <a:latin typeface="Arial" panose="020B0604020202020204" pitchFamily="34" charset="0"/>
              </a:rPr>
              <a:t> The interactive learning environment, with features like AI chatbots, word definitions, content summaries, and personalized quizzes, significantly increased user engagement and promoted deeper understanding of the learning material.</a:t>
            </a:r>
          </a:p>
        </p:txBody>
      </p:sp>
      <p:sp>
        <p:nvSpPr>
          <p:cNvPr id="4" name="Date Placeholder 3">
            <a:extLst>
              <a:ext uri="{FF2B5EF4-FFF2-40B4-BE49-F238E27FC236}">
                <a16:creationId xmlns:a16="http://schemas.microsoft.com/office/drawing/2014/main" id="{9917FE8F-C027-7B64-BACA-AB403E6701CC}"/>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3E56B6CC-152F-4765-508A-6E6A6D58270A}"/>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423598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641D6-2D7C-3175-82DD-BDFCE836A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366CA-F2B1-8F99-37F7-CB85D5CABAEF}"/>
              </a:ext>
            </a:extLst>
          </p:cNvPr>
          <p:cNvSpPr>
            <a:spLocks noGrp="1"/>
          </p:cNvSpPr>
          <p:nvPr>
            <p:ph type="title"/>
          </p:nvPr>
        </p:nvSpPr>
        <p:spPr/>
        <p:txBody>
          <a:bodyPr/>
          <a:lstStyle/>
          <a:p>
            <a:r>
              <a:rPr lang="en-US" b="1" dirty="0"/>
              <a:t>Results and Discussion </a:t>
            </a:r>
          </a:p>
        </p:txBody>
      </p:sp>
      <p:sp>
        <p:nvSpPr>
          <p:cNvPr id="3" name="Content Placeholder 2">
            <a:extLst>
              <a:ext uri="{FF2B5EF4-FFF2-40B4-BE49-F238E27FC236}">
                <a16:creationId xmlns:a16="http://schemas.microsoft.com/office/drawing/2014/main" id="{49C3701A-23FD-8E78-9B7F-E4DD8F1FAD3F}"/>
              </a:ext>
            </a:extLst>
          </p:cNvPr>
          <p:cNvSpPr>
            <a:spLocks noGrp="1"/>
          </p:cNvSpPr>
          <p:nvPr>
            <p:ph idx="1"/>
          </p:nvPr>
        </p:nvSpPr>
        <p:spPr/>
        <p:txBody>
          <a:bodyPr>
            <a:noAutofit/>
          </a:bodyPr>
          <a:lstStyle/>
          <a:p>
            <a:pPr defTabSz="914400"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Increased Efficiency:</a:t>
            </a:r>
            <a:r>
              <a:rPr kumimoji="0" lang="en-US" altLang="en-US" sz="2000" b="0" i="0" u="none" strike="noStrike" cap="none" normalizeH="0" baseline="0" dirty="0">
                <a:ln>
                  <a:noFill/>
                </a:ln>
                <a:solidFill>
                  <a:schemeClr val="tx1"/>
                </a:solidFill>
                <a:effectLst/>
                <a:latin typeface="Arial" panose="020B0604020202020204" pitchFamily="34" charset="0"/>
              </a:rPr>
              <a:t> Automating various processes like candidate screening, job matching, and compliance checks streamlined the recruitment process, leading to reduced time-to-hire and increased efficiency for both candidates and recruiters.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Market Trends and Demand:</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One of the key strengths of the AI-driven platform is its ability to provide </a:t>
            </a:r>
            <a:r>
              <a:rPr kumimoji="0" lang="en-US" altLang="en-US" sz="2000" b="1" i="0" u="none" strike="noStrike" cap="none" normalizeH="0" baseline="0" dirty="0">
                <a:ln>
                  <a:noFill/>
                </a:ln>
                <a:solidFill>
                  <a:schemeClr val="tx1"/>
                </a:solidFill>
                <a:effectLst/>
                <a:latin typeface="Arial" panose="020B0604020202020204" pitchFamily="34" charset="0"/>
              </a:rPr>
              <a:t>real-time insights into market trends and demands.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defTabSz="914400" eaLnBrk="0" fontAlgn="base" hangingPunct="0">
              <a:lnSpc>
                <a:spcPct val="100000"/>
              </a:lnSpc>
              <a:spcBef>
                <a:spcPct val="0"/>
              </a:spcBef>
              <a:spcAft>
                <a:spcPct val="0"/>
              </a:spcAft>
            </a:pPr>
            <a:endParaRPr lang="en-US" altLang="en-US" sz="2000" dirty="0">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Personalized Learning and Skill Development:</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platform goes beyond traditional, static learning methods by incorporating </a:t>
            </a:r>
            <a:r>
              <a:rPr kumimoji="0" lang="en-US" altLang="en-US" sz="2000" b="1" i="0" u="none" strike="noStrike" cap="none" normalizeH="0" baseline="0" dirty="0">
                <a:ln>
                  <a:noFill/>
                </a:ln>
                <a:solidFill>
                  <a:schemeClr val="tx1"/>
                </a:solidFill>
                <a:effectLst/>
                <a:latin typeface="Arial" panose="020B0604020202020204" pitchFamily="34" charset="0"/>
              </a:rPr>
              <a:t>personalized learning pathways</a:t>
            </a:r>
            <a:r>
              <a:rPr kumimoji="0" lang="en-US" altLang="en-US" sz="2000" b="0" i="0" u="none" strike="noStrike" cap="none" normalizeH="0" baseline="0" dirty="0">
                <a:ln>
                  <a:noFill/>
                </a:ln>
                <a:solidFill>
                  <a:schemeClr val="tx1"/>
                </a:solidFill>
                <a:effectLst/>
                <a:latin typeface="Arial" panose="020B0604020202020204" pitchFamily="34" charset="0"/>
              </a:rPr>
              <a:t> that cater to individual needs and aspirations. </a:t>
            </a:r>
          </a:p>
          <a:p>
            <a:pPr defTabSz="9144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Enhanced Content Understanding: </a:t>
            </a:r>
            <a:r>
              <a:rPr kumimoji="0" lang="en-US" altLang="en-US" sz="2000" b="0" i="0" u="none" strike="noStrike" cap="none" normalizeH="0" baseline="0" dirty="0">
                <a:ln>
                  <a:noFill/>
                </a:ln>
                <a:solidFill>
                  <a:schemeClr val="tx1"/>
                </a:solidFill>
                <a:effectLst/>
                <a:latin typeface="Arial" panose="020B0604020202020204" pitchFamily="34" charset="0"/>
              </a:rPr>
              <a:t>The integration of </a:t>
            </a:r>
            <a:r>
              <a:rPr kumimoji="0" lang="en-US" altLang="en-US" sz="2000" b="1" i="0" u="none" strike="noStrike" cap="none" normalizeH="0" baseline="0" dirty="0">
                <a:ln>
                  <a:noFill/>
                </a:ln>
                <a:solidFill>
                  <a:schemeClr val="tx1"/>
                </a:solidFill>
                <a:effectLst/>
                <a:latin typeface="Arial" panose="020B0604020202020204" pitchFamily="34" charset="0"/>
              </a:rPr>
              <a:t>AI-powered tools</a:t>
            </a:r>
            <a:r>
              <a:rPr kumimoji="0" lang="en-US" altLang="en-US" sz="2000" b="0" i="0" u="none" strike="noStrike" cap="none" normalizeH="0" baseline="0" dirty="0">
                <a:ln>
                  <a:noFill/>
                </a:ln>
                <a:solidFill>
                  <a:schemeClr val="tx1"/>
                </a:solidFill>
                <a:effectLst/>
                <a:latin typeface="Arial" panose="020B0604020202020204" pitchFamily="34" charset="0"/>
              </a:rPr>
              <a:t> such as word definitions, pronunciation guides, and content clarification mechanisms significantly enhances the learning process.</a:t>
            </a: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6776280E-F249-DEE8-E960-A1B57C87918F}"/>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B060454C-25E7-B92E-D4D9-C8F62B3B5B43}"/>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98282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4003-4764-3244-3E3D-ED95EFCD3D5B}"/>
              </a:ext>
            </a:extLst>
          </p:cNvPr>
          <p:cNvSpPr>
            <a:spLocks noGrp="1"/>
          </p:cNvSpPr>
          <p:nvPr>
            <p:ph type="title"/>
          </p:nvPr>
        </p:nvSpPr>
        <p:spPr/>
        <p:txBody>
          <a:bodyPr/>
          <a:lstStyle/>
          <a:p>
            <a:r>
              <a:rPr lang="en-US" b="1" dirty="0"/>
              <a:t>Results and Discussion </a:t>
            </a:r>
            <a:endParaRPr lang="en-US" dirty="0"/>
          </a:p>
        </p:txBody>
      </p:sp>
      <p:sp>
        <p:nvSpPr>
          <p:cNvPr id="4" name="Date Placeholder 3">
            <a:extLst>
              <a:ext uri="{FF2B5EF4-FFF2-40B4-BE49-F238E27FC236}">
                <a16:creationId xmlns:a16="http://schemas.microsoft.com/office/drawing/2014/main" id="{AE19848D-1E47-9C7B-BACA-53AEEAD8B04E}"/>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2BA5BF6C-4467-B3D0-0354-9C279FE581FA}"/>
              </a:ext>
            </a:extLst>
          </p:cNvPr>
          <p:cNvSpPr>
            <a:spLocks noGrp="1"/>
          </p:cNvSpPr>
          <p:nvPr>
            <p:ph type="ftr" sz="quarter" idx="11"/>
          </p:nvPr>
        </p:nvSpPr>
        <p:spPr/>
        <p:txBody>
          <a:bodyPr/>
          <a:lstStyle/>
          <a:p>
            <a:r>
              <a:rPr lang="en-US" dirty="0"/>
              <a:t>CISC-2024</a:t>
            </a:r>
          </a:p>
        </p:txBody>
      </p:sp>
      <p:graphicFrame>
        <p:nvGraphicFramePr>
          <p:cNvPr id="16" name="Content Placeholder 15">
            <a:extLst>
              <a:ext uri="{FF2B5EF4-FFF2-40B4-BE49-F238E27FC236}">
                <a16:creationId xmlns:a16="http://schemas.microsoft.com/office/drawing/2014/main" id="{F448CDB9-2EF0-AA35-8DE5-691267A44D61}"/>
              </a:ext>
            </a:extLst>
          </p:cNvPr>
          <p:cNvGraphicFramePr>
            <a:graphicFrameLocks noGrp="1"/>
          </p:cNvGraphicFramePr>
          <p:nvPr>
            <p:ph idx="1"/>
            <p:extLst>
              <p:ext uri="{D42A27DB-BD31-4B8C-83A1-F6EECF244321}">
                <p14:modId xmlns:p14="http://schemas.microsoft.com/office/powerpoint/2010/main" val="2704139064"/>
              </p:ext>
            </p:extLst>
          </p:nvPr>
        </p:nvGraphicFramePr>
        <p:xfrm>
          <a:off x="838200" y="1898174"/>
          <a:ext cx="10515600" cy="4480560"/>
        </p:xfrm>
        <a:graphic>
          <a:graphicData uri="http://schemas.openxmlformats.org/drawingml/2006/table">
            <a:tbl>
              <a:tblPr/>
              <a:tblGrid>
                <a:gridCol w="3505200">
                  <a:extLst>
                    <a:ext uri="{9D8B030D-6E8A-4147-A177-3AD203B41FA5}">
                      <a16:colId xmlns:a16="http://schemas.microsoft.com/office/drawing/2014/main" val="3725125072"/>
                    </a:ext>
                  </a:extLst>
                </a:gridCol>
                <a:gridCol w="3505200">
                  <a:extLst>
                    <a:ext uri="{9D8B030D-6E8A-4147-A177-3AD203B41FA5}">
                      <a16:colId xmlns:a16="http://schemas.microsoft.com/office/drawing/2014/main" val="3691553154"/>
                    </a:ext>
                  </a:extLst>
                </a:gridCol>
                <a:gridCol w="3505200">
                  <a:extLst>
                    <a:ext uri="{9D8B030D-6E8A-4147-A177-3AD203B41FA5}">
                      <a16:colId xmlns:a16="http://schemas.microsoft.com/office/drawing/2014/main" val="2910201710"/>
                    </a:ext>
                  </a:extLst>
                </a:gridCol>
              </a:tblGrid>
              <a:tr h="0">
                <a:tc>
                  <a:txBody>
                    <a:bodyPr/>
                    <a:lstStyle/>
                    <a:p>
                      <a:r>
                        <a:rPr lang="en-US" b="1" dirty="0">
                          <a:solidFill>
                            <a:schemeClr val="bg1"/>
                          </a:solidFill>
                          <a:effectLst/>
                          <a:latin typeface="Arial" panose="020B0604020202020204" pitchFamily="34" charset="0"/>
                          <a:cs typeface="Arial" panose="020B0604020202020204" pitchFamily="34" charset="0"/>
                        </a:rPr>
                        <a:t>Feature</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chemeClr val="tx1"/>
                    </a:solidFill>
                  </a:tcPr>
                </a:tc>
                <a:tc>
                  <a:txBody>
                    <a:bodyPr/>
                    <a:lstStyle/>
                    <a:p>
                      <a:r>
                        <a:rPr lang="en-US" b="1" dirty="0">
                          <a:solidFill>
                            <a:schemeClr val="bg1"/>
                          </a:solidFill>
                          <a:effectLst/>
                          <a:latin typeface="Arial" panose="020B0604020202020204" pitchFamily="34" charset="0"/>
                          <a:cs typeface="Arial" panose="020B0604020202020204" pitchFamily="34" charset="0"/>
                        </a:rPr>
                        <a:t>Traditional Approach</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chemeClr val="tx1"/>
                    </a:solidFill>
                  </a:tcPr>
                </a:tc>
                <a:tc>
                  <a:txBody>
                    <a:bodyPr/>
                    <a:lstStyle/>
                    <a:p>
                      <a:r>
                        <a:rPr lang="en-US" b="1" dirty="0">
                          <a:solidFill>
                            <a:schemeClr val="bg1"/>
                          </a:solidFill>
                          <a:effectLst/>
                          <a:latin typeface="Arial" panose="020B0604020202020204" pitchFamily="34" charset="0"/>
                          <a:cs typeface="Arial" panose="020B0604020202020204" pitchFamily="34" charset="0"/>
                        </a:rPr>
                        <a:t>AI-Driven Platform Advantages</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chemeClr val="tx1"/>
                    </a:solidFill>
                  </a:tcPr>
                </a:tc>
                <a:extLst>
                  <a:ext uri="{0D108BD9-81ED-4DB2-BD59-A6C34878D82A}">
                    <a16:rowId xmlns:a16="http://schemas.microsoft.com/office/drawing/2014/main" val="4146675161"/>
                  </a:ext>
                </a:extLst>
              </a:tr>
              <a:tr h="0">
                <a:tc>
                  <a:txBody>
                    <a:bodyPr/>
                    <a:lstStyle/>
                    <a:p>
                      <a:r>
                        <a:rPr lang="en-US" b="1" dirty="0">
                          <a:effectLst/>
                          <a:latin typeface="Arial" panose="020B0604020202020204" pitchFamily="34" charset="0"/>
                          <a:cs typeface="Arial" panose="020B0604020202020204" pitchFamily="34" charset="0"/>
                        </a:rPr>
                        <a:t>Information Access</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Limited, fragmented resources</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tc>
                  <a:txBody>
                    <a:bodyPr/>
                    <a:lstStyle/>
                    <a:p>
                      <a:r>
                        <a:rPr lang="en-US" b="1" dirty="0">
                          <a:effectLst/>
                          <a:latin typeface="Arial" panose="020B0604020202020204" pitchFamily="34" charset="0"/>
                          <a:cs typeface="Arial" panose="020B0604020202020204" pitchFamily="34" charset="0"/>
                        </a:rPr>
                        <a:t>Centralized, comprehensive repository</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649995433"/>
                  </a:ext>
                </a:extLst>
              </a:tr>
              <a:tr h="0">
                <a:tc>
                  <a:txBody>
                    <a:bodyPr/>
                    <a:lstStyle/>
                    <a:p>
                      <a:r>
                        <a:rPr lang="en-US" b="1" dirty="0">
                          <a:effectLst/>
                          <a:latin typeface="Arial" panose="020B0604020202020204" pitchFamily="34" charset="0"/>
                          <a:cs typeface="Arial" panose="020B0604020202020204" pitchFamily="34" charset="0"/>
                        </a:rPr>
                        <a:t>Learning</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tc>
                  <a:txBody>
                    <a:bodyPr/>
                    <a:lstStyle/>
                    <a:p>
                      <a:r>
                        <a:rPr lang="en-US" dirty="0">
                          <a:effectLst/>
                          <a:latin typeface="Arial" panose="020B0604020202020204" pitchFamily="34" charset="0"/>
                          <a:cs typeface="Arial" panose="020B0604020202020204" pitchFamily="34" charset="0"/>
                        </a:rPr>
                        <a:t>Static, often offline</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tc>
                  <a:txBody>
                    <a:bodyPr/>
                    <a:lstStyle/>
                    <a:p>
                      <a:r>
                        <a:rPr lang="en-US" b="1">
                          <a:effectLst/>
                          <a:latin typeface="Arial" panose="020B0604020202020204" pitchFamily="34" charset="0"/>
                          <a:cs typeface="Arial" panose="020B0604020202020204" pitchFamily="34" charset="0"/>
                        </a:rPr>
                        <a:t>Interactive, AI-powered, personalized content</a:t>
                      </a:r>
                      <a:endParaRPr lang="en-US">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3077645150"/>
                  </a:ext>
                </a:extLst>
              </a:tr>
              <a:tr h="0">
                <a:tc>
                  <a:txBody>
                    <a:bodyPr/>
                    <a:lstStyle/>
                    <a:p>
                      <a:r>
                        <a:rPr lang="en-US" b="1" dirty="0">
                          <a:effectLst/>
                          <a:latin typeface="Arial" panose="020B0604020202020204" pitchFamily="34" charset="0"/>
                          <a:cs typeface="Arial" panose="020B0604020202020204" pitchFamily="34" charset="0"/>
                        </a:rPr>
                        <a:t>Job Matching</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tc>
                  <a:txBody>
                    <a:bodyPr/>
                    <a:lstStyle/>
                    <a:p>
                      <a:r>
                        <a:rPr lang="en-US" dirty="0">
                          <a:effectLst/>
                          <a:latin typeface="Arial" panose="020B0604020202020204" pitchFamily="34" charset="0"/>
                          <a:cs typeface="Arial" panose="020B0604020202020204" pitchFamily="34" charset="0"/>
                        </a:rPr>
                        <a:t>Manual, time-consuming</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tc>
                  <a:txBody>
                    <a:bodyPr/>
                    <a:lstStyle/>
                    <a:p>
                      <a:r>
                        <a:rPr lang="en-US" b="1" dirty="0">
                          <a:effectLst/>
                          <a:latin typeface="Arial" panose="020B0604020202020204" pitchFamily="34" charset="0"/>
                          <a:cs typeface="Arial" panose="020B0604020202020204" pitchFamily="34" charset="0"/>
                        </a:rPr>
                        <a:t>AI-driven, personalized recommendations</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2698248494"/>
                  </a:ext>
                </a:extLst>
              </a:tr>
              <a:tr h="0">
                <a:tc>
                  <a:txBody>
                    <a:bodyPr/>
                    <a:lstStyle/>
                    <a:p>
                      <a:r>
                        <a:rPr lang="en-US" b="1" dirty="0">
                          <a:effectLst/>
                          <a:latin typeface="Arial" panose="020B0604020202020204" pitchFamily="34" charset="0"/>
                          <a:cs typeface="Arial" panose="020B0604020202020204" pitchFamily="34" charset="0"/>
                        </a:rPr>
                        <a:t>Application Process</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tc>
                  <a:txBody>
                    <a:bodyPr/>
                    <a:lstStyle/>
                    <a:p>
                      <a:r>
                        <a:rPr lang="en-US">
                          <a:effectLst/>
                          <a:latin typeface="Arial" panose="020B0604020202020204" pitchFamily="34" charset="0"/>
                          <a:cs typeface="Arial" panose="020B0604020202020204" pitchFamily="34" charset="0"/>
                        </a:rPr>
                        <a:t>Paper-based, multiple steps</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tc>
                  <a:txBody>
                    <a:bodyPr/>
                    <a:lstStyle/>
                    <a:p>
                      <a:r>
                        <a:rPr lang="en-US" b="1">
                          <a:effectLst/>
                          <a:latin typeface="Arial" panose="020B0604020202020204" pitchFamily="34" charset="0"/>
                          <a:cs typeface="Arial" panose="020B0604020202020204" pitchFamily="34" charset="0"/>
                        </a:rPr>
                        <a:t>Streamlined, online, real-time updates</a:t>
                      </a:r>
                      <a:endParaRPr lang="en-US">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3809751621"/>
                  </a:ext>
                </a:extLst>
              </a:tr>
              <a:tr h="0">
                <a:tc>
                  <a:txBody>
                    <a:bodyPr/>
                    <a:lstStyle/>
                    <a:p>
                      <a:r>
                        <a:rPr lang="en-US" b="1">
                          <a:effectLst/>
                          <a:latin typeface="Arial" panose="020B0604020202020204" pitchFamily="34" charset="0"/>
                          <a:cs typeface="Arial" panose="020B0604020202020204" pitchFamily="34" charset="0"/>
                        </a:rPr>
                        <a:t>Candidate-Employer Engagement</a:t>
                      </a:r>
                      <a:endParaRPr lang="en-US">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Limited interaction</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tc>
                  <a:txBody>
                    <a:bodyPr/>
                    <a:lstStyle/>
                    <a:p>
                      <a:r>
                        <a:rPr lang="en-US" b="1">
                          <a:effectLst/>
                          <a:latin typeface="Arial" panose="020B0604020202020204" pitchFamily="34" charset="0"/>
                          <a:cs typeface="Arial" panose="020B0604020202020204" pitchFamily="34" charset="0"/>
                        </a:rPr>
                        <a:t>Seamless communication via chatbots, FAQs</a:t>
                      </a:r>
                      <a:endParaRPr lang="en-US">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481115884"/>
                  </a:ext>
                </a:extLst>
              </a:tr>
              <a:tr h="0">
                <a:tc>
                  <a:txBody>
                    <a:bodyPr/>
                    <a:lstStyle/>
                    <a:p>
                      <a:r>
                        <a:rPr lang="en-US" b="1" dirty="0">
                          <a:effectLst/>
                          <a:latin typeface="Arial" panose="020B0604020202020204" pitchFamily="34" charset="0"/>
                          <a:cs typeface="Arial" panose="020B0604020202020204" pitchFamily="34" charset="0"/>
                        </a:rPr>
                        <a:t>Career Guidance</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tc>
                  <a:txBody>
                    <a:bodyPr/>
                    <a:lstStyle/>
                    <a:p>
                      <a:r>
                        <a:rPr lang="en-US">
                          <a:effectLst/>
                          <a:latin typeface="Arial" panose="020B0604020202020204" pitchFamily="34" charset="0"/>
                          <a:cs typeface="Arial" panose="020B0604020202020204" pitchFamily="34" charset="0"/>
                        </a:rPr>
                        <a:t>Restricted opportunities</a:t>
                      </a: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tc>
                  <a:txBody>
                    <a:bodyPr/>
                    <a:lstStyle/>
                    <a:p>
                      <a:r>
                        <a:rPr lang="en-US" b="1" dirty="0">
                          <a:effectLst/>
                          <a:latin typeface="Arial" panose="020B0604020202020204" pitchFamily="34" charset="0"/>
                          <a:cs typeface="Arial" panose="020B0604020202020204" pitchFamily="34" charset="0"/>
                        </a:rPr>
                        <a:t>AI-powered insights, broader career visibility</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D0D7DE"/>
                      </a:solidFill>
                      <a:prstDash val="solid"/>
                      <a:round/>
                      <a:headEnd type="none" w="med" len="med"/>
                      <a:tailEnd type="none" w="med" len="med"/>
                    </a:lnL>
                    <a:lnR w="7620" cap="flat" cmpd="sng" algn="ctr">
                      <a:solidFill>
                        <a:srgbClr val="D0D7DE"/>
                      </a:solidFill>
                      <a:prstDash val="solid"/>
                      <a:round/>
                      <a:headEnd type="none" w="med" len="med"/>
                      <a:tailEnd type="none" w="med" len="med"/>
                    </a:lnR>
                    <a:lnT w="7620" cap="flat" cmpd="sng" algn="ctr">
                      <a:solidFill>
                        <a:srgbClr val="D0D7DE"/>
                      </a:solidFill>
                      <a:prstDash val="solid"/>
                      <a:round/>
                      <a:headEnd type="none" w="med" len="med"/>
                      <a:tailEnd type="none" w="med" len="med"/>
                    </a:lnT>
                    <a:lnB w="7620"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1031823147"/>
                  </a:ext>
                </a:extLst>
              </a:tr>
            </a:tbl>
          </a:graphicData>
        </a:graphic>
      </p:graphicFrame>
    </p:spTree>
    <p:extLst>
      <p:ext uri="{BB962C8B-B14F-4D97-AF65-F5344CB8AC3E}">
        <p14:creationId xmlns:p14="http://schemas.microsoft.com/office/powerpoint/2010/main" val="277444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A9AE-B83B-1329-D10C-54444A12CB9A}"/>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E07561CA-F9D7-2599-1421-AD7972EDF74A}"/>
              </a:ext>
            </a:extLst>
          </p:cNvPr>
          <p:cNvSpPr>
            <a:spLocks noGrp="1"/>
          </p:cNvSpPr>
          <p:nvPr>
            <p:ph idx="1"/>
          </p:nvPr>
        </p:nvSpPr>
        <p:spPr/>
        <p:txBody>
          <a:bodyPr>
            <a:normAutofit/>
          </a:bodyPr>
          <a:lstStyle/>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research successfully developed and implemented an AI-driven talent acquisition platform that effectively addresses the challenges of traditional recruitment processes.</a:t>
            </a:r>
          </a:p>
          <a:p>
            <a:pPr defTabSz="9144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platform provides a comprehensive solution by integrating personalized job recommendations, interactive learning pathways, and real-time compliance monitoring, empowering both individuals and organizations to succeed in a competitive job market.</a:t>
            </a:r>
          </a:p>
          <a:p>
            <a:pPr defTabSz="9144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By leveraging the power of AI and continuous learning, this platform contributes to a more efficient, equitable, and adaptable talent ecosystem, benefiting both job seekers and employers.</a:t>
            </a:r>
          </a:p>
          <a:p>
            <a:r>
              <a:rPr lang="en-US" sz="2000" dirty="0">
                <a:latin typeface="Arial" panose="020B0604020202020204" pitchFamily="34" charset="0"/>
                <a:cs typeface="Arial" panose="020B0604020202020204" pitchFamily="34" charset="0"/>
              </a:rPr>
              <a:t>It empowers both job seekers and organizations to thrive in a competitive job market</a:t>
            </a:r>
          </a:p>
        </p:txBody>
      </p:sp>
      <p:sp>
        <p:nvSpPr>
          <p:cNvPr id="4" name="Date Placeholder 3">
            <a:extLst>
              <a:ext uri="{FF2B5EF4-FFF2-40B4-BE49-F238E27FC236}">
                <a16:creationId xmlns:a16="http://schemas.microsoft.com/office/drawing/2014/main" id="{52A12174-FA2C-06AA-0A9D-58378C0BABF7}"/>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DDF9A0CA-B692-75F6-4A8B-8EFBE6803F1F}"/>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256973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D725-6585-B58D-07A8-FA40E9ACFDC7}"/>
              </a:ext>
            </a:extLst>
          </p:cNvPr>
          <p:cNvSpPr>
            <a:spLocks noGrp="1"/>
          </p:cNvSpPr>
          <p:nvPr>
            <p:ph type="title"/>
          </p:nvPr>
        </p:nvSpPr>
        <p:spPr/>
        <p:txBody>
          <a:bodyPr/>
          <a:lstStyle/>
          <a:p>
            <a:r>
              <a:rPr lang="en-US" b="1" dirty="0"/>
              <a:t>Future Scope</a:t>
            </a:r>
          </a:p>
        </p:txBody>
      </p:sp>
      <p:sp>
        <p:nvSpPr>
          <p:cNvPr id="3" name="Content Placeholder 2">
            <a:extLst>
              <a:ext uri="{FF2B5EF4-FFF2-40B4-BE49-F238E27FC236}">
                <a16:creationId xmlns:a16="http://schemas.microsoft.com/office/drawing/2014/main" id="{1C15F34B-A2A9-833B-6307-452CB14FD1ED}"/>
              </a:ext>
            </a:extLst>
          </p:cNvPr>
          <p:cNvSpPr>
            <a:spLocks noGrp="1"/>
          </p:cNvSpPr>
          <p:nvPr>
            <p:ph idx="1"/>
          </p:nvPr>
        </p:nvSpPr>
        <p:spPr/>
        <p:txBody>
          <a:bodyPr>
            <a:normAutofit/>
          </a:bodyPr>
          <a:lstStyle/>
          <a:p>
            <a:pPr marL="0" indent="0" defTabSz="91440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Arial" panose="020B0604020202020204" pitchFamily="34" charset="0"/>
              </a:rPr>
              <a:t>The research has significant potential for future expansion and enhancement:</a:t>
            </a:r>
          </a:p>
          <a:p>
            <a:pPr marL="0" indent="0" defTabSz="91440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Personalized career pathing</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Expansion to diverse industries</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Integration with emerging technologies</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AI-powered mentorship and coaching</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Enhanced personalization through data analytics</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Focus on soft skills development</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Creation of a talent marketplace</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Global reach and multilingual support</a:t>
            </a: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Application of AI-powered learning methods in various educational and professional fields</a:t>
            </a:r>
          </a:p>
        </p:txBody>
      </p:sp>
      <p:sp>
        <p:nvSpPr>
          <p:cNvPr id="4" name="Date Placeholder 3">
            <a:extLst>
              <a:ext uri="{FF2B5EF4-FFF2-40B4-BE49-F238E27FC236}">
                <a16:creationId xmlns:a16="http://schemas.microsoft.com/office/drawing/2014/main" id="{6C0A945B-B45F-C8EB-7A15-9A6FBEDF2AC3}"/>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A06318AB-C5F3-BAA8-4064-8EFCD827CA59}"/>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158899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3A5C-6F97-7AAA-47A0-B2ED007B18B9}"/>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731FA927-5FA1-FC84-12E0-EB33ECFD2336}"/>
              </a:ext>
            </a:extLst>
          </p:cNvPr>
          <p:cNvSpPr>
            <a:spLocks noGrp="1"/>
          </p:cNvSpPr>
          <p:nvPr>
            <p:ph idx="1"/>
          </p:nvPr>
        </p:nvSpPr>
        <p:spPr/>
        <p:txBody>
          <a:bodyPr>
            <a:normAutofit/>
          </a:bodyPr>
          <a:lstStyle/>
          <a:p>
            <a:pPr marL="0" marR="23495" indent="0" algn="just" fontAlgn="base">
              <a:lnSpc>
                <a:spcPct val="95000"/>
              </a:lnSpc>
              <a:spcAft>
                <a:spcPts val="100"/>
              </a:spcAft>
              <a:buClr>
                <a:srgbClr val="000000"/>
              </a:buClr>
              <a:buSzPts val="800"/>
              <a:buNone/>
            </a:pP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 Brewster and S. J. Lunn, "Virtual Hiring Managers: Student Perceptions and Agent Preferences," 2023 IEEE Frontiers in Education Conference (FIE), College Station, TX, USA, 2023.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23495" indent="0" algn="just" fontAlgn="base">
              <a:lnSpc>
                <a:spcPct val="95000"/>
              </a:lnSpc>
              <a:spcAft>
                <a:spcPts val="270"/>
              </a:spcAft>
              <a:buClr>
                <a:srgbClr val="000000"/>
              </a:buClr>
              <a:buSzPts val="800"/>
              <a:buNone/>
            </a:pP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 El </a:t>
            </a:r>
            <a:r>
              <a:rPr lang="en-GB"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Hachami</a:t>
            </a: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M. </a:t>
            </a:r>
            <a:r>
              <a:rPr lang="en-GB"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Tkiouat</a:t>
            </a: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 approach for </a:t>
            </a:r>
            <a:r>
              <a:rPr lang="en-GB"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modeling</a:t>
            </a: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the economy as a complex system using agent-based theory," 2018 International Conference on Intelligent Systems and Computer Vision (ISCV), Fez, Morocco, 2018</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23495" indent="0" algn="just" fontAlgn="base">
              <a:lnSpc>
                <a:spcPct val="95000"/>
              </a:lnSpc>
              <a:spcAft>
                <a:spcPts val="270"/>
              </a:spcAft>
              <a:buClr>
                <a:srgbClr val="000000"/>
              </a:buClr>
              <a:buSzPts val="800"/>
              <a:buNone/>
            </a:pP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 Nabi, "Comparative analysis of AI Vs Human based hiring process: A Survey," 2023 International Conference on Computational Intelligence and Knowledge Economy (ICCIKE), Dubai, United Arab Emirates, 2023.</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23495" indent="0" algn="just" fontAlgn="base">
              <a:lnSpc>
                <a:spcPct val="95000"/>
              </a:lnSpc>
              <a:spcAft>
                <a:spcPts val="270"/>
              </a:spcAft>
              <a:buClr>
                <a:srgbClr val="000000"/>
              </a:buClr>
              <a:buSzPts val="800"/>
              <a:buNone/>
            </a:pP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A. Mahmoud, T. AL </a:t>
            </a:r>
            <a:r>
              <a:rPr lang="en-GB"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Shawabkeh</a:t>
            </a:r>
            <a:r>
              <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W. A. Salameh and I. Al Amro, "Performance Predicting in Hiring Process and Performance Appraisals Using Machine Learning," 2019 10th International Conference on Information and Communication Systems (ICICS), Irbid, Jordan, 2019, </a:t>
            </a:r>
            <a:endPar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23495" indent="0" algn="just" fontAlgn="base">
              <a:lnSpc>
                <a:spcPct val="95000"/>
              </a:lnSpc>
              <a:spcAft>
                <a:spcPts val="270"/>
              </a:spcAft>
              <a:buClr>
                <a:srgbClr val="000000"/>
              </a:buClr>
              <a:buSzPts val="800"/>
              <a:buNone/>
            </a:pPr>
            <a:endParaRPr lang="en-GB"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461B6F-F082-A6D7-33C2-AC9C2BA6A63E}"/>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C207C489-3379-F6BD-A589-91C8DB83401A}"/>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56972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9849-E45B-F037-2361-8DB9E1CFC648}"/>
              </a:ext>
            </a:extLst>
          </p:cNvPr>
          <p:cNvSpPr>
            <a:spLocks noGrp="1"/>
          </p:cNvSpPr>
          <p:nvPr>
            <p:ph type="ctrTitle"/>
          </p:nvPr>
        </p:nvSpPr>
        <p:spPr/>
        <p:txBody>
          <a:bodyPr/>
          <a:lstStyle/>
          <a:p>
            <a:r>
              <a:rPr lang="en-US" b="1" dirty="0"/>
              <a:t>Thank You</a:t>
            </a:r>
          </a:p>
        </p:txBody>
      </p:sp>
      <p:sp>
        <p:nvSpPr>
          <p:cNvPr id="3" name="Subtitle 2">
            <a:extLst>
              <a:ext uri="{FF2B5EF4-FFF2-40B4-BE49-F238E27FC236}">
                <a16:creationId xmlns:a16="http://schemas.microsoft.com/office/drawing/2014/main" id="{8357895E-7AF2-4E40-65DE-FD86B4E60959}"/>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FEC33B17-9BCF-4CF9-1A9B-D77CD0B52F47}"/>
              </a:ext>
            </a:extLst>
          </p:cNvPr>
          <p:cNvSpPr>
            <a:spLocks noGrp="1"/>
          </p:cNvSpPr>
          <p:nvPr>
            <p:ph type="dt" sz="half" idx="10"/>
          </p:nvPr>
        </p:nvSpPr>
        <p:spPr/>
        <p:txBody>
          <a:bodyPr/>
          <a:lstStyle/>
          <a:p>
            <a:fld id="{A1BC6678-91A9-4DB0-B1FA-02968E87E3CC}" type="datetime1">
              <a:rPr lang="en-US" smtClean="0"/>
              <a:t>12/19/2024</a:t>
            </a:fld>
            <a:endParaRPr lang="en-US" dirty="0"/>
          </a:p>
        </p:txBody>
      </p:sp>
      <p:sp>
        <p:nvSpPr>
          <p:cNvPr id="5" name="Footer Placeholder 4">
            <a:extLst>
              <a:ext uri="{FF2B5EF4-FFF2-40B4-BE49-F238E27FC236}">
                <a16:creationId xmlns:a16="http://schemas.microsoft.com/office/drawing/2014/main" id="{5DA9081D-161E-8527-A6C3-E1B9E0451042}"/>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62122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9BD08-5836-C8DF-CE5B-B43205134AF9}"/>
              </a:ext>
            </a:extLst>
          </p:cNvPr>
          <p:cNvSpPr>
            <a:spLocks noGrp="1"/>
          </p:cNvSpPr>
          <p:nvPr>
            <p:ph idx="1"/>
          </p:nvPr>
        </p:nvSpPr>
        <p:spPr/>
        <p:txBody>
          <a:bodyPr>
            <a:normAutofit fontScale="92500" lnSpcReduction="10000"/>
          </a:bodyPr>
          <a:lstStyle/>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Introduction (1 slide)</a:t>
            </a:r>
          </a:p>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Motivation (1 slide)</a:t>
            </a:r>
          </a:p>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Objective and Contributions (1 slide)</a:t>
            </a:r>
          </a:p>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Literature survey (2-3 slides, show summary in table format)</a:t>
            </a:r>
          </a:p>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Block diagram/System designed and Working (4-5 slides)</a:t>
            </a:r>
          </a:p>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Results and Discussion (3-4 slides or as required)</a:t>
            </a:r>
          </a:p>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Conclusion (1 slide)</a:t>
            </a:r>
          </a:p>
          <a:p>
            <a:pPr marL="984250" lvl="1" indent="-527050" algn="just">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Future Scope (1 slide)</a:t>
            </a:r>
          </a:p>
          <a:p>
            <a:pPr marL="984250" lvl="1" indent="-527050">
              <a:lnSpc>
                <a:spcPct val="90000"/>
              </a:lnSpc>
              <a:spcBef>
                <a:spcPts val="600"/>
              </a:spcBef>
              <a:spcAft>
                <a:spcPts val="600"/>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Times New Roman" pitchFamily="18" charset="0"/>
                <a:cs typeface="Times New Roman" pitchFamily="18" charset="0"/>
              </a:rPr>
              <a:t>References (as needed)</a:t>
            </a:r>
          </a:p>
          <a:p>
            <a:endParaRPr lang="en-IN" dirty="0"/>
          </a:p>
        </p:txBody>
      </p:sp>
      <p:sp>
        <p:nvSpPr>
          <p:cNvPr id="4" name="Date Placeholder 3">
            <a:extLst>
              <a:ext uri="{FF2B5EF4-FFF2-40B4-BE49-F238E27FC236}">
                <a16:creationId xmlns:a16="http://schemas.microsoft.com/office/drawing/2014/main" id="{3E1EC4AB-214E-B48C-7D26-A69C3A859819}"/>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2D863332-CF2B-DBDB-BBCC-690F151B05F4}"/>
              </a:ext>
            </a:extLst>
          </p:cNvPr>
          <p:cNvSpPr>
            <a:spLocks noGrp="1"/>
          </p:cNvSpPr>
          <p:nvPr>
            <p:ph type="ftr" sz="quarter" idx="11"/>
          </p:nvPr>
        </p:nvSpPr>
        <p:spPr>
          <a:xfrm>
            <a:off x="8001000" y="6356356"/>
            <a:ext cx="4114800" cy="365125"/>
          </a:xfrm>
        </p:spPr>
        <p:txBody>
          <a:bodyPr/>
          <a:lstStyle/>
          <a:p>
            <a:r>
              <a:rPr lang="en-US" dirty="0"/>
              <a:t>CISC-2024</a:t>
            </a:r>
          </a:p>
        </p:txBody>
      </p:sp>
      <p:sp>
        <p:nvSpPr>
          <p:cNvPr id="6" name="Title 5">
            <a:extLst>
              <a:ext uri="{FF2B5EF4-FFF2-40B4-BE49-F238E27FC236}">
                <a16:creationId xmlns:a16="http://schemas.microsoft.com/office/drawing/2014/main" id="{7F2AB4D4-A9F8-96A7-300C-C2322CBACE59}"/>
              </a:ext>
            </a:extLst>
          </p:cNvPr>
          <p:cNvSpPr txBox="1">
            <a:spLocks noGrp="1"/>
          </p:cNvSpPr>
          <p:nvPr>
            <p:ph type="title"/>
          </p:nvPr>
        </p:nvSpPr>
        <p:spPr>
          <a:xfrm>
            <a:off x="838200" y="787841"/>
            <a:ext cx="10515600" cy="480131"/>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Contents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78801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99C7-29E4-7299-E19E-0F164E92973F}"/>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57D39228-3C27-654A-4EF0-4062FDCA1CC8}"/>
              </a:ext>
            </a:extLst>
          </p:cNvPr>
          <p:cNvSpPr>
            <a:spLocks noGrp="1"/>
          </p:cNvSpPr>
          <p:nvPr>
            <p:ph idx="1"/>
          </p:nvPr>
        </p:nvSpPr>
        <p:spPr/>
        <p:txBody>
          <a:bodyPr>
            <a:normAutofit fontScale="70000" lnSpcReduction="20000"/>
          </a:bodyPr>
          <a:lstStyle/>
          <a:p>
            <a:pPr defTabSz="914400"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The business landscape is rapidly evolving due to digitization across industries. This shift necessitates innovative solutions to </a:t>
            </a:r>
            <a:r>
              <a:rPr kumimoji="0" lang="en-US" altLang="en-US" sz="2800" b="1" i="0" u="none" strike="noStrike" cap="none" normalizeH="0" baseline="0" dirty="0">
                <a:ln>
                  <a:noFill/>
                </a:ln>
                <a:solidFill>
                  <a:schemeClr val="tx1"/>
                </a:solidFill>
                <a:effectLst/>
                <a:latin typeface="Arial" panose="020B0604020202020204" pitchFamily="34" charset="0"/>
              </a:rPr>
              <a:t>meet the growing demands of talent acquisition and development</a:t>
            </a:r>
            <a:r>
              <a:rPr kumimoji="0" lang="en-US" altLang="en-US" sz="2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Traditional recruitment methods are often </a:t>
            </a:r>
            <a:r>
              <a:rPr kumimoji="0" lang="en-US" altLang="en-US" sz="2800" b="1" i="0" u="none" strike="noStrike" cap="none" normalizeH="0" baseline="0" dirty="0">
                <a:ln>
                  <a:noFill/>
                </a:ln>
                <a:solidFill>
                  <a:schemeClr val="tx1"/>
                </a:solidFill>
                <a:effectLst/>
                <a:latin typeface="Arial" panose="020B0604020202020204" pitchFamily="34" charset="0"/>
              </a:rPr>
              <a:t>slow, inefficient, and lack the personalization needed</a:t>
            </a:r>
            <a:r>
              <a:rPr kumimoji="0" lang="en-US" altLang="en-US" sz="2800" b="0" i="0" u="none" strike="noStrike" cap="none" normalizeH="0" baseline="0" dirty="0">
                <a:ln>
                  <a:noFill/>
                </a:ln>
                <a:solidFill>
                  <a:schemeClr val="tx1"/>
                </a:solidFill>
                <a:effectLst/>
                <a:latin typeface="Arial" panose="020B0604020202020204" pitchFamily="34" charset="0"/>
              </a:rPr>
              <a:t> to effectively connect candidates with the right opportunities.</a:t>
            </a:r>
          </a:p>
          <a:p>
            <a:pPr defTabSz="914400"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Furthermore, the </a:t>
            </a:r>
            <a:r>
              <a:rPr kumimoji="0" lang="en-US" altLang="en-US" sz="2800" b="1" i="0" u="none" strike="noStrike" cap="none" normalizeH="0" baseline="0" dirty="0">
                <a:ln>
                  <a:noFill/>
                </a:ln>
                <a:solidFill>
                  <a:schemeClr val="tx1"/>
                </a:solidFill>
                <a:effectLst/>
                <a:latin typeface="Arial" panose="020B0604020202020204" pitchFamily="34" charset="0"/>
              </a:rPr>
              <a:t>rapid pace of technological advancements results in a constant need for upskilling and reskilling</a:t>
            </a:r>
            <a:r>
              <a:rPr kumimoji="0" lang="en-US" altLang="en-US" sz="2800" b="0" i="0" u="none" strike="noStrike" cap="none" normalizeH="0" baseline="0" dirty="0">
                <a:ln>
                  <a:noFill/>
                </a:ln>
                <a:solidFill>
                  <a:schemeClr val="tx1"/>
                </a:solidFill>
                <a:effectLst/>
                <a:latin typeface="Arial" panose="020B0604020202020204" pitchFamily="34" charset="0"/>
              </a:rPr>
              <a:t>, making traditional workforce development strategies inadequate.</a:t>
            </a:r>
          </a:p>
          <a:p>
            <a:pPr defTabSz="914400"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This research proposes an </a:t>
            </a:r>
            <a:r>
              <a:rPr kumimoji="0" lang="en-US" altLang="en-US" sz="2800" b="1" i="0" u="none" strike="noStrike" cap="none" normalizeH="0" baseline="0" dirty="0">
                <a:ln>
                  <a:noFill/>
                </a:ln>
                <a:solidFill>
                  <a:schemeClr val="tx1"/>
                </a:solidFill>
                <a:effectLst/>
                <a:latin typeface="Arial" panose="020B0604020202020204" pitchFamily="34" charset="0"/>
              </a:rPr>
              <a:t>AI-driven platform designed to revolutionize the recruitment process and enhance workforce development</a:t>
            </a:r>
            <a:r>
              <a:rPr kumimoji="0" lang="en-US" altLang="en-US" sz="2800" b="0" i="0" u="none" strike="noStrike" cap="none" normalizeH="0" baseline="0" dirty="0">
                <a:ln>
                  <a:noFill/>
                </a:ln>
                <a:solidFill>
                  <a:schemeClr val="tx1"/>
                </a:solidFill>
                <a:effectLst/>
                <a:latin typeface="Arial" panose="020B0604020202020204" pitchFamily="34" charset="0"/>
              </a:rPr>
              <a:t>. This platform integrates cutting-edge technologies like machine learning and predictive analytics to streamline candidate selection, improve job matching accuracy, and reduce time-to-hire.</a:t>
            </a:r>
          </a:p>
          <a:p>
            <a:endParaRPr lang="en-US" dirty="0"/>
          </a:p>
        </p:txBody>
      </p:sp>
      <p:sp>
        <p:nvSpPr>
          <p:cNvPr id="4" name="Date Placeholder 3">
            <a:extLst>
              <a:ext uri="{FF2B5EF4-FFF2-40B4-BE49-F238E27FC236}">
                <a16:creationId xmlns:a16="http://schemas.microsoft.com/office/drawing/2014/main" id="{64D7B3B5-7D7E-D31F-385A-B05517E9CF3E}"/>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10FF1193-5CBE-2811-2A65-584F313F519F}"/>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379746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A612-19A5-EFB6-8270-CF21018A8698}"/>
              </a:ext>
            </a:extLst>
          </p:cNvPr>
          <p:cNvSpPr>
            <a:spLocks noGrp="1"/>
          </p:cNvSpPr>
          <p:nvPr>
            <p:ph type="title"/>
          </p:nvPr>
        </p:nvSpPr>
        <p:spPr/>
        <p:txBody>
          <a:bodyPr/>
          <a:lstStyle/>
          <a:p>
            <a:r>
              <a:rPr lang="en-US" b="1" dirty="0"/>
              <a:t>Motivation</a:t>
            </a:r>
          </a:p>
        </p:txBody>
      </p:sp>
      <p:sp>
        <p:nvSpPr>
          <p:cNvPr id="3" name="Content Placeholder 2">
            <a:extLst>
              <a:ext uri="{FF2B5EF4-FFF2-40B4-BE49-F238E27FC236}">
                <a16:creationId xmlns:a16="http://schemas.microsoft.com/office/drawing/2014/main" id="{05967A6C-0CB1-86B6-80D6-FBE0955DDD43}"/>
              </a:ext>
            </a:extLst>
          </p:cNvPr>
          <p:cNvSpPr>
            <a:spLocks noGrp="1"/>
          </p:cNvSpPr>
          <p:nvPr>
            <p:ph idx="1"/>
          </p:nvPr>
        </p:nvSpPr>
        <p:spPr>
          <a:xfrm>
            <a:off x="838200" y="1825624"/>
            <a:ext cx="10515600" cy="4422775"/>
          </a:xfrm>
        </p:spPr>
        <p:txBody>
          <a:bodyPr>
            <a:normAutofit fontScale="92500" lnSpcReduction="20000"/>
          </a:bodyPr>
          <a:lstStyle/>
          <a:p>
            <a:pPr marL="0" indent="0" defTabSz="914400" eaLnBrk="0" fontAlgn="base" hangingPunct="0">
              <a:lnSpc>
                <a:spcPct val="100000"/>
              </a:lnSpc>
              <a:spcBef>
                <a:spcPct val="0"/>
              </a:spcBef>
              <a:spcAft>
                <a:spcPct val="0"/>
              </a:spcAft>
              <a:buNone/>
            </a:pPr>
            <a:r>
              <a:rPr kumimoji="0" lang="en-US" altLang="en-US" sz="2000" i="0" u="none" strike="noStrike" cap="none" normalizeH="0" baseline="0" dirty="0">
                <a:ln>
                  <a:noFill/>
                </a:ln>
                <a:solidFill>
                  <a:schemeClr val="tx1"/>
                </a:solidFill>
                <a:effectLst/>
                <a:latin typeface="Arial" panose="020B0604020202020204" pitchFamily="34" charset="0"/>
              </a:rPr>
              <a:t>This research is motivated by the urgent need to overcome these challenges and develop a comprehensive, AI-driven solution that enhances recruitment efficiency, promotes workforce development, and ensures ethical AI practices</a:t>
            </a:r>
          </a:p>
          <a:p>
            <a:pPr marL="0" indent="0" defTabSz="914400" eaLnBrk="0" fontAlgn="base" hangingPunct="0">
              <a:lnSpc>
                <a:spcPct val="100000"/>
              </a:lnSpc>
              <a:spcBef>
                <a:spcPct val="0"/>
              </a:spcBef>
              <a:spcAft>
                <a:spcPct val="0"/>
              </a:spcAft>
              <a:buNone/>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Existing recruitment systems face challenges in addressing skill gaps, regulatory complexities, and high operational costs.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Current platforms lack holistic integration of recruitment, compliance, and workforce development.</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Systems often fail to adapt to rapidly changing regulatory frameworks.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They lack focus on soft skills and cultural fit, crucial for long-term success.</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There is a need for quality, detailed data on job requirements and skill acquisition.</a:t>
            </a:r>
          </a:p>
          <a:p>
            <a:pPr defTabSz="914400"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Precise and interactive learning approaches are needed to guide candidates</a:t>
            </a:r>
          </a:p>
        </p:txBody>
      </p:sp>
      <p:sp>
        <p:nvSpPr>
          <p:cNvPr id="4" name="Date Placeholder 3">
            <a:extLst>
              <a:ext uri="{FF2B5EF4-FFF2-40B4-BE49-F238E27FC236}">
                <a16:creationId xmlns:a16="http://schemas.microsoft.com/office/drawing/2014/main" id="{EECEC170-4BB0-ABFC-6CD6-63EE67E9A4DD}"/>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889866CB-06F1-79DB-ED19-9D299314F0E9}"/>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68528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5D29-1621-C736-BFD6-CF5C28797AA3}"/>
              </a:ext>
            </a:extLst>
          </p:cNvPr>
          <p:cNvSpPr>
            <a:spLocks noGrp="1"/>
          </p:cNvSpPr>
          <p:nvPr>
            <p:ph type="title"/>
          </p:nvPr>
        </p:nvSpPr>
        <p:spPr/>
        <p:txBody>
          <a:bodyPr/>
          <a:lstStyle/>
          <a:p>
            <a:r>
              <a:rPr lang="en-US" b="1" dirty="0"/>
              <a:t>Objectives and Contributions</a:t>
            </a:r>
          </a:p>
        </p:txBody>
      </p:sp>
      <p:sp>
        <p:nvSpPr>
          <p:cNvPr id="3" name="Content Placeholder 2">
            <a:extLst>
              <a:ext uri="{FF2B5EF4-FFF2-40B4-BE49-F238E27FC236}">
                <a16:creationId xmlns:a16="http://schemas.microsoft.com/office/drawing/2014/main" id="{429FC332-D67E-7007-6103-39337CE7741F}"/>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Develop an AI-powered system that optimizes recruitment: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Reduce time-to-hire.</a:t>
            </a:r>
          </a:p>
          <a:p>
            <a:pPr defTabSz="914400"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Improve candidate matching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Provide personalized data for job matches, learning concepts, and skill acquisition.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Improve learning methods with AI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Offer better content understanding.</a:t>
            </a:r>
          </a:p>
          <a:p>
            <a:pPr defTabSz="914400"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Implement AI-powered chat for efficient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Bridge skill gaps with adaptive training modules.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Promote ethical AI practices for transparency and fairness.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Design a unified and scalable platform for recruitment, compliance, and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1B6CC928-AF37-A78C-083C-76296AEECE12}"/>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CE7B5365-5F2B-F8E5-07E5-990B6EE99FF4}"/>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143428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24D21-667C-CA6A-4A0A-CCCBC2AFF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01EB-75B1-A5C6-9860-91400143C98D}"/>
              </a:ext>
            </a:extLst>
          </p:cNvPr>
          <p:cNvSpPr>
            <a:spLocks noGrp="1"/>
          </p:cNvSpPr>
          <p:nvPr>
            <p:ph type="title"/>
          </p:nvPr>
        </p:nvSpPr>
        <p:spPr/>
        <p:txBody>
          <a:bodyPr/>
          <a:lstStyle/>
          <a:p>
            <a:r>
              <a:rPr lang="en-US" b="1" dirty="0"/>
              <a:t>Literature survey</a:t>
            </a:r>
            <a:endParaRPr lang="en-US" dirty="0"/>
          </a:p>
        </p:txBody>
      </p:sp>
      <p:graphicFrame>
        <p:nvGraphicFramePr>
          <p:cNvPr id="8" name="Content Placeholder 7">
            <a:extLst>
              <a:ext uri="{FF2B5EF4-FFF2-40B4-BE49-F238E27FC236}">
                <a16:creationId xmlns:a16="http://schemas.microsoft.com/office/drawing/2014/main" id="{3A174721-14AF-9BE3-8593-FC32D3AED7B5}"/>
              </a:ext>
            </a:extLst>
          </p:cNvPr>
          <p:cNvGraphicFramePr>
            <a:graphicFrameLocks noGrp="1"/>
          </p:cNvGraphicFramePr>
          <p:nvPr>
            <p:ph idx="1"/>
            <p:extLst>
              <p:ext uri="{D42A27DB-BD31-4B8C-83A1-F6EECF244321}">
                <p14:modId xmlns:p14="http://schemas.microsoft.com/office/powerpoint/2010/main" val="1396401672"/>
              </p:ext>
            </p:extLst>
          </p:nvPr>
        </p:nvGraphicFramePr>
        <p:xfrm>
          <a:off x="838200" y="1825625"/>
          <a:ext cx="10896600" cy="4541063"/>
        </p:xfrm>
        <a:graphic>
          <a:graphicData uri="http://schemas.openxmlformats.org/drawingml/2006/table">
            <a:tbl>
              <a:tblPr firstRow="1" bandRow="1">
                <a:tableStyleId>{073A0DAA-6AF3-43AB-8588-CEC1D06C72B9}</a:tableStyleId>
              </a:tblPr>
              <a:tblGrid>
                <a:gridCol w="2819400">
                  <a:extLst>
                    <a:ext uri="{9D8B030D-6E8A-4147-A177-3AD203B41FA5}">
                      <a16:colId xmlns:a16="http://schemas.microsoft.com/office/drawing/2014/main" val="3849157444"/>
                    </a:ext>
                  </a:extLst>
                </a:gridCol>
                <a:gridCol w="2286000">
                  <a:extLst>
                    <a:ext uri="{9D8B030D-6E8A-4147-A177-3AD203B41FA5}">
                      <a16:colId xmlns:a16="http://schemas.microsoft.com/office/drawing/2014/main" val="1697370308"/>
                    </a:ext>
                  </a:extLst>
                </a:gridCol>
                <a:gridCol w="5791200">
                  <a:extLst>
                    <a:ext uri="{9D8B030D-6E8A-4147-A177-3AD203B41FA5}">
                      <a16:colId xmlns:a16="http://schemas.microsoft.com/office/drawing/2014/main" val="658953303"/>
                    </a:ext>
                  </a:extLst>
                </a:gridCol>
              </a:tblGrid>
              <a:tr h="363329">
                <a:tc>
                  <a:txBody>
                    <a:bodyPr/>
                    <a:lstStyle/>
                    <a:p>
                      <a:r>
                        <a:rPr lang="en-US" sz="1800" b="1" i="0" kern="1200" dirty="0">
                          <a:solidFill>
                            <a:schemeClr val="lt1"/>
                          </a:solidFill>
                          <a:effectLst/>
                          <a:latin typeface="+mn-lt"/>
                          <a:ea typeface="+mn-ea"/>
                          <a:cs typeface="+mn-cs"/>
                        </a:rPr>
                        <a:t>Area</a:t>
                      </a:r>
                      <a:endParaRPr lang="en-US" dirty="0"/>
                    </a:p>
                  </a:txBody>
                  <a:tcPr/>
                </a:tc>
                <a:tc>
                  <a:txBody>
                    <a:bodyPr/>
                    <a:lstStyle/>
                    <a:p>
                      <a:r>
                        <a:rPr lang="en-US" sz="1800" b="1" i="0" kern="1200" dirty="0">
                          <a:solidFill>
                            <a:schemeClr val="lt1"/>
                          </a:solidFill>
                          <a:effectLst/>
                          <a:latin typeface="+mn-lt"/>
                          <a:ea typeface="+mn-ea"/>
                          <a:cs typeface="+mn-cs"/>
                        </a:rPr>
                        <a:t>Authors</a:t>
                      </a:r>
                      <a:endParaRPr lang="en-US" dirty="0"/>
                    </a:p>
                  </a:txBody>
                  <a:tcPr/>
                </a:tc>
                <a:tc>
                  <a:txBody>
                    <a:bodyPr/>
                    <a:lstStyle/>
                    <a:p>
                      <a:r>
                        <a:rPr lang="en-US" sz="1800" b="1" i="0" kern="1200" dirty="0">
                          <a:solidFill>
                            <a:schemeClr val="lt1"/>
                          </a:solidFill>
                          <a:effectLst/>
                          <a:latin typeface="+mn-lt"/>
                          <a:ea typeface="+mn-ea"/>
                          <a:cs typeface="+mn-cs"/>
                        </a:rPr>
                        <a:t>Key Findings/Limitations</a:t>
                      </a:r>
                      <a:endParaRPr lang="en-US" dirty="0"/>
                    </a:p>
                  </a:txBody>
                  <a:tcPr/>
                </a:tc>
                <a:extLst>
                  <a:ext uri="{0D108BD9-81ED-4DB2-BD59-A6C34878D82A}">
                    <a16:rowId xmlns:a16="http://schemas.microsoft.com/office/drawing/2014/main" val="1063079350"/>
                  </a:ext>
                </a:extLst>
              </a:tr>
              <a:tr h="1180819">
                <a:tc>
                  <a:txBody>
                    <a:bodyPr/>
                    <a:lstStyle/>
                    <a:p>
                      <a:r>
                        <a:rPr lang="en-US" sz="1800" b="1" i="0" kern="1200" dirty="0">
                          <a:solidFill>
                            <a:schemeClr val="dk1"/>
                          </a:solidFill>
                          <a:effectLst/>
                          <a:latin typeface="+mn-lt"/>
                          <a:ea typeface="+mn-ea"/>
                          <a:cs typeface="+mn-cs"/>
                        </a:rPr>
                        <a:t>Data-Driven Job Search</a:t>
                      </a:r>
                      <a:endParaRPr lang="en-US" dirty="0"/>
                    </a:p>
                  </a:txBody>
                  <a:tcPr/>
                </a:tc>
                <a:tc>
                  <a:txBody>
                    <a:bodyPr/>
                    <a:lstStyle/>
                    <a:p>
                      <a:r>
                        <a:rPr lang="en-US" sz="1800" b="0" i="0" kern="1200" dirty="0" err="1">
                          <a:solidFill>
                            <a:schemeClr val="dk1"/>
                          </a:solidFill>
                          <a:effectLst/>
                          <a:latin typeface="+mn-lt"/>
                          <a:ea typeface="+mn-ea"/>
                          <a:cs typeface="+mn-cs"/>
                        </a:rPr>
                        <a:t>Muthyala</a:t>
                      </a:r>
                      <a:r>
                        <a:rPr lang="en-US" sz="1800" b="0" i="0" kern="1200" dirty="0">
                          <a:solidFill>
                            <a:schemeClr val="dk1"/>
                          </a:solidFill>
                          <a:effectLst/>
                          <a:latin typeface="+mn-lt"/>
                          <a:ea typeface="+mn-ea"/>
                          <a:cs typeface="+mn-cs"/>
                        </a:rPr>
                        <a:t> et al.</a:t>
                      </a:r>
                      <a:endParaRPr lang="en-US" dirty="0"/>
                    </a:p>
                  </a:txBody>
                  <a:tcPr/>
                </a:tc>
                <a:tc>
                  <a:txBody>
                    <a:bodyPr/>
                    <a:lstStyle/>
                    <a:p>
                      <a:r>
                        <a:rPr lang="en-US" sz="1800" b="0" i="0" kern="1200" dirty="0">
                          <a:solidFill>
                            <a:schemeClr val="dk1"/>
                          </a:solidFill>
                          <a:effectLst/>
                          <a:latin typeface="+mn-lt"/>
                          <a:ea typeface="+mn-ea"/>
                          <a:cs typeface="+mn-cs"/>
                        </a:rPr>
                        <a:t>Data-driven job search engines can enhance matching by leveraging skills and company attributes, providing candidates with more relevant and targeted job recommendations.</a:t>
                      </a:r>
                      <a:endParaRPr lang="en-US" dirty="0"/>
                    </a:p>
                  </a:txBody>
                  <a:tcPr/>
                </a:tc>
                <a:extLst>
                  <a:ext uri="{0D108BD9-81ED-4DB2-BD59-A6C34878D82A}">
                    <a16:rowId xmlns:a16="http://schemas.microsoft.com/office/drawing/2014/main" val="2689137330"/>
                  </a:ext>
                </a:extLst>
              </a:tr>
              <a:tr h="1384027">
                <a:tc>
                  <a:txBody>
                    <a:bodyPr/>
                    <a:lstStyle/>
                    <a:p>
                      <a:r>
                        <a:rPr lang="en-US" sz="1800" b="1" i="0" kern="1200" dirty="0">
                          <a:solidFill>
                            <a:schemeClr val="dk1"/>
                          </a:solidFill>
                          <a:effectLst/>
                          <a:latin typeface="+mn-lt"/>
                          <a:ea typeface="+mn-ea"/>
                          <a:cs typeface="+mn-cs"/>
                        </a:rPr>
                        <a:t>Ethical Considerations in AI</a:t>
                      </a:r>
                      <a:endParaRPr lang="en-US" dirty="0"/>
                    </a:p>
                  </a:txBody>
                  <a:tcPr/>
                </a:tc>
                <a:tc>
                  <a:txBody>
                    <a:bodyPr/>
                    <a:lstStyle/>
                    <a:p>
                      <a:r>
                        <a:rPr lang="en-US" sz="1800" b="0" i="0" kern="1200" dirty="0">
                          <a:solidFill>
                            <a:schemeClr val="dk1"/>
                          </a:solidFill>
                          <a:effectLst/>
                          <a:latin typeface="+mn-lt"/>
                          <a:ea typeface="+mn-ea"/>
                          <a:cs typeface="+mn-cs"/>
                        </a:rPr>
                        <a:t>Agarwal16, Sharma et al.</a:t>
                      </a:r>
                      <a:endParaRPr lang="en-US" dirty="0"/>
                    </a:p>
                  </a:txBody>
                  <a:tcPr/>
                </a:tc>
                <a:tc>
                  <a:txBody>
                    <a:bodyPr/>
                    <a:lstStyle/>
                    <a:p>
                      <a:r>
                        <a:rPr lang="en-US" sz="1800" b="0" i="0" kern="1200" dirty="0">
                          <a:solidFill>
                            <a:schemeClr val="dk1"/>
                          </a:solidFill>
                          <a:effectLst/>
                          <a:latin typeface="+mn-lt"/>
                          <a:ea typeface="+mn-ea"/>
                          <a:cs typeface="+mn-cs"/>
                        </a:rPr>
                        <a:t>Ensuring ethical AI practices in recruitment is crucial to mitigate bias, promote transparency, and ensure fair decision-making processes. Continuously monitoring and evaluating AI systems for potential biases is essential.</a:t>
                      </a:r>
                      <a:endParaRPr lang="en-US" dirty="0"/>
                    </a:p>
                  </a:txBody>
                  <a:tcPr/>
                </a:tc>
                <a:extLst>
                  <a:ext uri="{0D108BD9-81ED-4DB2-BD59-A6C34878D82A}">
                    <a16:rowId xmlns:a16="http://schemas.microsoft.com/office/drawing/2014/main" val="1912775611"/>
                  </a:ext>
                </a:extLst>
              </a:tr>
              <a:tr h="1602556">
                <a:tc>
                  <a:txBody>
                    <a:bodyPr/>
                    <a:lstStyle/>
                    <a:p>
                      <a:r>
                        <a:rPr lang="en-US" sz="1800" b="1" i="0" kern="1200" dirty="0">
                          <a:solidFill>
                            <a:schemeClr val="dk1"/>
                          </a:solidFill>
                          <a:effectLst/>
                          <a:latin typeface="+mn-lt"/>
                          <a:ea typeface="+mn-ea"/>
                          <a:cs typeface="+mn-cs"/>
                        </a:rPr>
                        <a:t>Adaptive Training Modules</a:t>
                      </a:r>
                      <a:endParaRPr lang="en-US" dirty="0"/>
                    </a:p>
                  </a:txBody>
                  <a:tcPr/>
                </a:tc>
                <a:tc>
                  <a:txBody>
                    <a:bodyPr/>
                    <a:lstStyle/>
                    <a:p>
                      <a:r>
                        <a:rPr lang="en-US" sz="1800" b="0" i="0" kern="1200" dirty="0" err="1">
                          <a:solidFill>
                            <a:schemeClr val="dk1"/>
                          </a:solidFill>
                          <a:effectLst/>
                          <a:latin typeface="+mn-lt"/>
                          <a:ea typeface="+mn-ea"/>
                          <a:cs typeface="+mn-cs"/>
                        </a:rPr>
                        <a:t>Pendyala</a:t>
                      </a:r>
                      <a:r>
                        <a:rPr lang="en-US" sz="1800" b="0" i="0" kern="1200" dirty="0">
                          <a:solidFill>
                            <a:schemeClr val="dk1"/>
                          </a:solidFill>
                          <a:effectLst/>
                          <a:latin typeface="+mn-lt"/>
                          <a:ea typeface="+mn-ea"/>
                          <a:cs typeface="+mn-cs"/>
                        </a:rPr>
                        <a:t> et al.</a:t>
                      </a:r>
                      <a:endParaRPr lang="en-US" dirty="0"/>
                    </a:p>
                  </a:txBody>
                  <a:tcPr/>
                </a:tc>
                <a:tc>
                  <a:txBody>
                    <a:bodyPr/>
                    <a:lstStyle/>
                    <a:p>
                      <a:r>
                        <a:rPr lang="en-US" sz="1800" b="0" i="0" kern="1200" dirty="0">
                          <a:solidFill>
                            <a:schemeClr val="dk1"/>
                          </a:solidFill>
                          <a:effectLst/>
                          <a:latin typeface="+mn-lt"/>
                          <a:ea typeface="+mn-ea"/>
                          <a:cs typeface="+mn-cs"/>
                        </a:rPr>
                        <a:t>Existing training solutions often lack the adaptability to keep pace with rapidly evolving regulatory frameworks and industry demands. Adaptive training modules that personalize content and learning pathways are essential for workforce development.</a:t>
                      </a:r>
                      <a:endParaRPr lang="en-US" dirty="0"/>
                    </a:p>
                  </a:txBody>
                  <a:tcPr/>
                </a:tc>
                <a:extLst>
                  <a:ext uri="{0D108BD9-81ED-4DB2-BD59-A6C34878D82A}">
                    <a16:rowId xmlns:a16="http://schemas.microsoft.com/office/drawing/2014/main" val="1541997402"/>
                  </a:ext>
                </a:extLst>
              </a:tr>
            </a:tbl>
          </a:graphicData>
        </a:graphic>
      </p:graphicFrame>
      <p:sp>
        <p:nvSpPr>
          <p:cNvPr id="4" name="Date Placeholder 3">
            <a:extLst>
              <a:ext uri="{FF2B5EF4-FFF2-40B4-BE49-F238E27FC236}">
                <a16:creationId xmlns:a16="http://schemas.microsoft.com/office/drawing/2014/main" id="{A78201DB-5F83-E021-CEA5-250AFDE1EE84}"/>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5F99CCEE-D08A-4427-0884-45AFA2156AAB}"/>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200338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2719-C586-257E-8CE4-860EA23ECC81}"/>
              </a:ext>
            </a:extLst>
          </p:cNvPr>
          <p:cNvSpPr>
            <a:spLocks noGrp="1"/>
          </p:cNvSpPr>
          <p:nvPr>
            <p:ph type="title"/>
          </p:nvPr>
        </p:nvSpPr>
        <p:spPr/>
        <p:txBody>
          <a:bodyPr/>
          <a:lstStyle/>
          <a:p>
            <a:r>
              <a:rPr lang="en-US" b="1" dirty="0"/>
              <a:t>Literature survey</a:t>
            </a:r>
            <a:endParaRPr lang="en-US" dirty="0"/>
          </a:p>
        </p:txBody>
      </p:sp>
      <p:graphicFrame>
        <p:nvGraphicFramePr>
          <p:cNvPr id="8" name="Content Placeholder 7">
            <a:extLst>
              <a:ext uri="{FF2B5EF4-FFF2-40B4-BE49-F238E27FC236}">
                <a16:creationId xmlns:a16="http://schemas.microsoft.com/office/drawing/2014/main" id="{4FA4789F-6404-DB34-CB13-B5BFB15B9A56}"/>
              </a:ext>
            </a:extLst>
          </p:cNvPr>
          <p:cNvGraphicFramePr>
            <a:graphicFrameLocks noGrp="1"/>
          </p:cNvGraphicFramePr>
          <p:nvPr>
            <p:ph idx="1"/>
            <p:extLst>
              <p:ext uri="{D42A27DB-BD31-4B8C-83A1-F6EECF244321}">
                <p14:modId xmlns:p14="http://schemas.microsoft.com/office/powerpoint/2010/main" val="2471943094"/>
              </p:ext>
            </p:extLst>
          </p:nvPr>
        </p:nvGraphicFramePr>
        <p:xfrm>
          <a:off x="838200" y="1825625"/>
          <a:ext cx="10896600" cy="4541063"/>
        </p:xfrm>
        <a:graphic>
          <a:graphicData uri="http://schemas.openxmlformats.org/drawingml/2006/table">
            <a:tbl>
              <a:tblPr firstRow="1" bandRow="1">
                <a:tableStyleId>{073A0DAA-6AF3-43AB-8588-CEC1D06C72B9}</a:tableStyleId>
              </a:tblPr>
              <a:tblGrid>
                <a:gridCol w="3439928">
                  <a:extLst>
                    <a:ext uri="{9D8B030D-6E8A-4147-A177-3AD203B41FA5}">
                      <a16:colId xmlns:a16="http://schemas.microsoft.com/office/drawing/2014/main" val="3849157444"/>
                    </a:ext>
                  </a:extLst>
                </a:gridCol>
                <a:gridCol w="2690150">
                  <a:extLst>
                    <a:ext uri="{9D8B030D-6E8A-4147-A177-3AD203B41FA5}">
                      <a16:colId xmlns:a16="http://schemas.microsoft.com/office/drawing/2014/main" val="1697370308"/>
                    </a:ext>
                  </a:extLst>
                </a:gridCol>
                <a:gridCol w="4766522">
                  <a:extLst>
                    <a:ext uri="{9D8B030D-6E8A-4147-A177-3AD203B41FA5}">
                      <a16:colId xmlns:a16="http://schemas.microsoft.com/office/drawing/2014/main" val="658953303"/>
                    </a:ext>
                  </a:extLst>
                </a:gridCol>
              </a:tblGrid>
              <a:tr h="363329">
                <a:tc>
                  <a:txBody>
                    <a:bodyPr/>
                    <a:lstStyle/>
                    <a:p>
                      <a:r>
                        <a:rPr lang="en-US" sz="1800" b="1" i="0" kern="1200" dirty="0">
                          <a:solidFill>
                            <a:schemeClr val="lt1"/>
                          </a:solidFill>
                          <a:effectLst/>
                          <a:latin typeface="+mn-lt"/>
                          <a:ea typeface="+mn-ea"/>
                          <a:cs typeface="+mn-cs"/>
                        </a:rPr>
                        <a:t>Area</a:t>
                      </a:r>
                      <a:endParaRPr lang="en-US" dirty="0"/>
                    </a:p>
                  </a:txBody>
                  <a:tcPr/>
                </a:tc>
                <a:tc>
                  <a:txBody>
                    <a:bodyPr/>
                    <a:lstStyle/>
                    <a:p>
                      <a:r>
                        <a:rPr lang="en-US" sz="1800" b="1" i="0" kern="1200" dirty="0">
                          <a:solidFill>
                            <a:schemeClr val="lt1"/>
                          </a:solidFill>
                          <a:effectLst/>
                          <a:latin typeface="+mn-lt"/>
                          <a:ea typeface="+mn-ea"/>
                          <a:cs typeface="+mn-cs"/>
                        </a:rPr>
                        <a:t>Authors</a:t>
                      </a:r>
                      <a:endParaRPr lang="en-US" dirty="0"/>
                    </a:p>
                  </a:txBody>
                  <a:tcPr/>
                </a:tc>
                <a:tc>
                  <a:txBody>
                    <a:bodyPr/>
                    <a:lstStyle/>
                    <a:p>
                      <a:r>
                        <a:rPr lang="en-US" sz="1800" b="1" i="0" kern="1200" dirty="0">
                          <a:solidFill>
                            <a:schemeClr val="lt1"/>
                          </a:solidFill>
                          <a:effectLst/>
                          <a:latin typeface="+mn-lt"/>
                          <a:ea typeface="+mn-ea"/>
                          <a:cs typeface="+mn-cs"/>
                        </a:rPr>
                        <a:t>Key Findings/Limitations</a:t>
                      </a:r>
                      <a:endParaRPr lang="en-US" dirty="0"/>
                    </a:p>
                  </a:txBody>
                  <a:tcPr/>
                </a:tc>
                <a:extLst>
                  <a:ext uri="{0D108BD9-81ED-4DB2-BD59-A6C34878D82A}">
                    <a16:rowId xmlns:a16="http://schemas.microsoft.com/office/drawing/2014/main" val="1063079350"/>
                  </a:ext>
                </a:extLst>
              </a:tr>
              <a:tr h="1180819">
                <a:tc>
                  <a:txBody>
                    <a:bodyPr/>
                    <a:lstStyle/>
                    <a:p>
                      <a:r>
                        <a:rPr lang="en-US" sz="1800" b="1" i="0" kern="1200" dirty="0">
                          <a:solidFill>
                            <a:schemeClr val="dk1"/>
                          </a:solidFill>
                          <a:effectLst/>
                          <a:latin typeface="+mn-lt"/>
                          <a:ea typeface="+mn-ea"/>
                          <a:cs typeface="+mn-cs"/>
                        </a:rPr>
                        <a:t>Virtual Hiring Managers</a:t>
                      </a:r>
                      <a:endParaRPr lang="en-US" dirty="0"/>
                    </a:p>
                  </a:txBody>
                  <a:tcPr/>
                </a:tc>
                <a:tc>
                  <a:txBody>
                    <a:bodyPr/>
                    <a:lstStyle/>
                    <a:p>
                      <a:r>
                        <a:rPr lang="en-US" sz="1800" b="0" i="0" kern="1200" dirty="0">
                          <a:solidFill>
                            <a:schemeClr val="dk1"/>
                          </a:solidFill>
                          <a:effectLst/>
                          <a:latin typeface="+mn-lt"/>
                          <a:ea typeface="+mn-ea"/>
                          <a:cs typeface="+mn-cs"/>
                        </a:rPr>
                        <a:t>Brewster and Lunn</a:t>
                      </a:r>
                      <a:endParaRPr lang="en-US" dirty="0"/>
                    </a:p>
                  </a:txBody>
                  <a:tcPr/>
                </a:tc>
                <a:tc>
                  <a:txBody>
                    <a:bodyPr/>
                    <a:lstStyle/>
                    <a:p>
                      <a:r>
                        <a:rPr lang="en-US" sz="1800" b="0" i="0" kern="1200" dirty="0">
                          <a:solidFill>
                            <a:schemeClr val="dk1"/>
                          </a:solidFill>
                          <a:effectLst/>
                          <a:latin typeface="+mn-lt"/>
                          <a:ea typeface="+mn-ea"/>
                          <a:cs typeface="+mn-cs"/>
                        </a:rPr>
                        <a:t>Virtual hiring managers can improve efficiency and positively influence candidate perceptions, but require careful design to ensure effectiveness.</a:t>
                      </a:r>
                      <a:endParaRPr lang="en-US" dirty="0"/>
                    </a:p>
                  </a:txBody>
                  <a:tcPr/>
                </a:tc>
                <a:extLst>
                  <a:ext uri="{0D108BD9-81ED-4DB2-BD59-A6C34878D82A}">
                    <a16:rowId xmlns:a16="http://schemas.microsoft.com/office/drawing/2014/main" val="2689137330"/>
                  </a:ext>
                </a:extLst>
              </a:tr>
              <a:tr h="1384027">
                <a:tc>
                  <a:txBody>
                    <a:bodyPr/>
                    <a:lstStyle/>
                    <a:p>
                      <a:r>
                        <a:rPr lang="en-US" sz="1800" b="1" i="0" kern="1200" dirty="0">
                          <a:solidFill>
                            <a:schemeClr val="dk1"/>
                          </a:solidFill>
                          <a:effectLst/>
                          <a:latin typeface="+mn-lt"/>
                          <a:ea typeface="+mn-ea"/>
                          <a:cs typeface="+mn-cs"/>
                        </a:rPr>
                        <a:t>AI-Based Hiring Systems</a:t>
                      </a:r>
                      <a:endParaRPr lang="en-US" dirty="0"/>
                    </a:p>
                  </a:txBody>
                  <a:tcPr/>
                </a:tc>
                <a:tc>
                  <a:txBody>
                    <a:bodyPr/>
                    <a:lstStyle/>
                    <a:p>
                      <a:r>
                        <a:rPr lang="en-US" sz="1800" b="0" i="0" kern="1200" dirty="0">
                          <a:solidFill>
                            <a:schemeClr val="dk1"/>
                          </a:solidFill>
                          <a:effectLst/>
                          <a:latin typeface="+mn-lt"/>
                          <a:ea typeface="+mn-ea"/>
                          <a:cs typeface="+mn-cs"/>
                        </a:rPr>
                        <a:t>Nabi</a:t>
                      </a:r>
                      <a:endParaRPr lang="en-US" dirty="0"/>
                    </a:p>
                  </a:txBody>
                  <a:tcPr/>
                </a:tc>
                <a:tc>
                  <a:txBody>
                    <a:bodyPr/>
                    <a:lstStyle/>
                    <a:p>
                      <a:r>
                        <a:rPr lang="en-US" sz="1800" b="0" i="0" kern="1200" dirty="0">
                          <a:solidFill>
                            <a:schemeClr val="dk1"/>
                          </a:solidFill>
                          <a:effectLst/>
                          <a:latin typeface="+mn-lt"/>
                          <a:ea typeface="+mn-ea"/>
                          <a:cs typeface="+mn-cs"/>
                        </a:rPr>
                        <a:t>AI-based hiring systems demonstrate advantages in speed and accuracy compared to human-led approaches, but require attention to bias mitigation and ethical considerations.</a:t>
                      </a:r>
                      <a:endParaRPr lang="en-US" dirty="0"/>
                    </a:p>
                  </a:txBody>
                  <a:tcPr/>
                </a:tc>
                <a:extLst>
                  <a:ext uri="{0D108BD9-81ED-4DB2-BD59-A6C34878D82A}">
                    <a16:rowId xmlns:a16="http://schemas.microsoft.com/office/drawing/2014/main" val="1912775611"/>
                  </a:ext>
                </a:extLst>
              </a:tr>
              <a:tr h="1602556">
                <a:tc>
                  <a:txBody>
                    <a:bodyPr/>
                    <a:lstStyle/>
                    <a:p>
                      <a:r>
                        <a:rPr lang="en-US" sz="1800" b="1" i="0" kern="1200" dirty="0">
                          <a:solidFill>
                            <a:schemeClr val="dk1"/>
                          </a:solidFill>
                          <a:effectLst/>
                          <a:latin typeface="+mn-lt"/>
                          <a:ea typeface="+mn-ea"/>
                          <a:cs typeface="+mn-cs"/>
                        </a:rPr>
                        <a:t>Data-Driven Job Search</a:t>
                      </a:r>
                      <a:endParaRPr lang="en-US" dirty="0"/>
                    </a:p>
                  </a:txBody>
                  <a:tcPr/>
                </a:tc>
                <a:tc>
                  <a:txBody>
                    <a:bodyPr/>
                    <a:lstStyle/>
                    <a:p>
                      <a:r>
                        <a:rPr lang="en-US" sz="1800" b="0" i="0" kern="1200" dirty="0" err="1">
                          <a:solidFill>
                            <a:schemeClr val="dk1"/>
                          </a:solidFill>
                          <a:effectLst/>
                          <a:latin typeface="+mn-lt"/>
                          <a:ea typeface="+mn-ea"/>
                          <a:cs typeface="+mn-cs"/>
                        </a:rPr>
                        <a:t>Muthyala</a:t>
                      </a:r>
                      <a:r>
                        <a:rPr lang="en-US" sz="1800" b="0" i="0" kern="1200" dirty="0">
                          <a:solidFill>
                            <a:schemeClr val="dk1"/>
                          </a:solidFill>
                          <a:effectLst/>
                          <a:latin typeface="+mn-lt"/>
                          <a:ea typeface="+mn-ea"/>
                          <a:cs typeface="+mn-cs"/>
                        </a:rPr>
                        <a:t> et al.</a:t>
                      </a:r>
                      <a:endParaRPr lang="en-US" dirty="0"/>
                    </a:p>
                  </a:txBody>
                  <a:tcPr/>
                </a:tc>
                <a:tc>
                  <a:txBody>
                    <a:bodyPr/>
                    <a:lstStyle/>
                    <a:p>
                      <a:r>
                        <a:rPr lang="en-US" sz="1800" b="0" i="0" kern="1200" dirty="0">
                          <a:solidFill>
                            <a:schemeClr val="dk1"/>
                          </a:solidFill>
                          <a:effectLst/>
                          <a:latin typeface="+mn-lt"/>
                          <a:ea typeface="+mn-ea"/>
                          <a:cs typeface="+mn-cs"/>
                        </a:rPr>
                        <a:t>Data-driven job search engines can enhance matching by leveraging skills and company attributes, providing candidates with more relevant and targeted job recommendations.</a:t>
                      </a:r>
                      <a:endParaRPr lang="en-US" dirty="0"/>
                    </a:p>
                  </a:txBody>
                  <a:tcPr/>
                </a:tc>
                <a:extLst>
                  <a:ext uri="{0D108BD9-81ED-4DB2-BD59-A6C34878D82A}">
                    <a16:rowId xmlns:a16="http://schemas.microsoft.com/office/drawing/2014/main" val="1541997402"/>
                  </a:ext>
                </a:extLst>
              </a:tr>
            </a:tbl>
          </a:graphicData>
        </a:graphic>
      </p:graphicFrame>
      <p:sp>
        <p:nvSpPr>
          <p:cNvPr id="4" name="Date Placeholder 3">
            <a:extLst>
              <a:ext uri="{FF2B5EF4-FFF2-40B4-BE49-F238E27FC236}">
                <a16:creationId xmlns:a16="http://schemas.microsoft.com/office/drawing/2014/main" id="{231A2C8D-2E48-2FE2-6A2D-BBCB70EBCAA9}"/>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E13E11D8-6BC2-FAC7-2F8C-E009E72DD66C}"/>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4328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1614-2561-D08B-A6BD-B077466D1EE9}"/>
              </a:ext>
            </a:extLst>
          </p:cNvPr>
          <p:cNvSpPr>
            <a:spLocks noGrp="1"/>
          </p:cNvSpPr>
          <p:nvPr>
            <p:ph type="title"/>
          </p:nvPr>
        </p:nvSpPr>
        <p:spPr/>
        <p:txBody>
          <a:bodyPr/>
          <a:lstStyle/>
          <a:p>
            <a:r>
              <a:rPr lang="en-US" b="1" dirty="0"/>
              <a:t>System designed and Working </a:t>
            </a:r>
          </a:p>
        </p:txBody>
      </p:sp>
      <p:sp>
        <p:nvSpPr>
          <p:cNvPr id="3" name="Content Placeholder 2">
            <a:extLst>
              <a:ext uri="{FF2B5EF4-FFF2-40B4-BE49-F238E27FC236}">
                <a16:creationId xmlns:a16="http://schemas.microsoft.com/office/drawing/2014/main" id="{7C203C87-CDE8-C9E5-49CF-F9316149514B}"/>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System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The system utilizes a modular architecture integrating advanced technologies: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Front-end: HTML, CSS, JS</a:t>
            </a:r>
          </a:p>
          <a:p>
            <a:pPr defTabSz="9144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Back-end: PHP and Python</a:t>
            </a:r>
          </a:p>
          <a:p>
            <a:pPr defTabSz="9144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Database: MySQL</a:t>
            </a:r>
          </a:p>
          <a:p>
            <a:pPr defTabSz="9144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APIs: ChatGPT, Gemini, </a:t>
            </a:r>
            <a:r>
              <a:rPr kumimoji="0" lang="en-US" altLang="en-US" sz="2000" b="0" i="0" u="none" strike="noStrike" cap="none" normalizeH="0" baseline="0" dirty="0" err="1">
                <a:ln>
                  <a:noFill/>
                </a:ln>
                <a:solidFill>
                  <a:schemeClr val="tx1"/>
                </a:solidFill>
                <a:effectLst/>
                <a:latin typeface="Arial" panose="020B0604020202020204" pitchFamily="34" charset="0"/>
              </a:rPr>
              <a:t>Groq</a:t>
            </a:r>
            <a:r>
              <a:rPr kumimoji="0" lang="en-US" altLang="en-US" sz="2000" b="0" i="0" u="none" strike="noStrike" cap="none" normalizeH="0" baseline="0" dirty="0">
                <a:ln>
                  <a:noFill/>
                </a:ln>
                <a:solidFill>
                  <a:schemeClr val="tx1"/>
                </a:solidFill>
                <a:effectLst/>
                <a:latin typeface="Arial" panose="020B0604020202020204" pitchFamily="34" charset="0"/>
              </a:rPr>
              <a:t>, Quiz API, Dictionary API, </a:t>
            </a:r>
            <a:r>
              <a:rPr kumimoji="0" lang="en-US" altLang="en-US" sz="2000" b="0" i="0" u="none" strike="noStrike" cap="none" normalizeH="0" baseline="0" dirty="0" err="1">
                <a:ln>
                  <a:noFill/>
                </a:ln>
                <a:solidFill>
                  <a:schemeClr val="tx1"/>
                </a:solidFill>
                <a:effectLst/>
                <a:latin typeface="Arial" panose="020B0604020202020204" pitchFamily="34" charset="0"/>
              </a:rPr>
              <a:t>FastAPI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LangChain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Emphasizes scalability, modularity, and user-centric functionality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B9FE04A8-3A64-949F-B958-30E851E4E886}"/>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0036F018-E55C-A09F-2048-B62DFDC9FBCD}"/>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138649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32EA-B20B-5BC1-4EB3-8E4EAFD29663}"/>
              </a:ext>
            </a:extLst>
          </p:cNvPr>
          <p:cNvSpPr>
            <a:spLocks noGrp="1"/>
          </p:cNvSpPr>
          <p:nvPr>
            <p:ph type="title"/>
          </p:nvPr>
        </p:nvSpPr>
        <p:spPr/>
        <p:txBody>
          <a:bodyPr/>
          <a:lstStyle/>
          <a:p>
            <a:r>
              <a:rPr lang="en-US" b="1" dirty="0"/>
              <a:t>System designed and Working </a:t>
            </a:r>
            <a:endParaRPr lang="en-US" dirty="0"/>
          </a:p>
        </p:txBody>
      </p:sp>
      <p:sp>
        <p:nvSpPr>
          <p:cNvPr id="3" name="Content Placeholder 2">
            <a:extLst>
              <a:ext uri="{FF2B5EF4-FFF2-40B4-BE49-F238E27FC236}">
                <a16:creationId xmlns:a16="http://schemas.microsoft.com/office/drawing/2014/main" id="{3145A022-873A-10E2-7B39-0F25907A785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System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Connects front-end and back-end through APIs: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APIs enable functionalities like AI analysis, job application tracking, data processing, and file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Leverages libraries for enhanced design, improved functionality, and code efficiency: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Examples include jQuery, Font Awesome, Google Fonts, and PHP Mailer.</a:t>
            </a:r>
          </a:p>
          <a:p>
            <a:pPr marL="0" indent="0">
              <a:buNone/>
            </a:pPr>
            <a:endParaRPr lang="en-US" sz="2000" dirty="0"/>
          </a:p>
        </p:txBody>
      </p:sp>
      <p:sp>
        <p:nvSpPr>
          <p:cNvPr id="4" name="Date Placeholder 3">
            <a:extLst>
              <a:ext uri="{FF2B5EF4-FFF2-40B4-BE49-F238E27FC236}">
                <a16:creationId xmlns:a16="http://schemas.microsoft.com/office/drawing/2014/main" id="{957A0F69-187D-858D-A274-FF9A8CECAB2A}"/>
              </a:ext>
            </a:extLst>
          </p:cNvPr>
          <p:cNvSpPr>
            <a:spLocks noGrp="1"/>
          </p:cNvSpPr>
          <p:nvPr>
            <p:ph type="dt" sz="half" idx="10"/>
          </p:nvPr>
        </p:nvSpPr>
        <p:spPr/>
        <p:txBody>
          <a:bodyPr/>
          <a:lstStyle/>
          <a:p>
            <a:fld id="{DC4B3C13-843A-4989-AA00-D9CA8FBB3234}" type="datetime1">
              <a:rPr lang="en-US" smtClean="0"/>
              <a:t>12/19/2024</a:t>
            </a:fld>
            <a:endParaRPr lang="en-US" dirty="0"/>
          </a:p>
        </p:txBody>
      </p:sp>
      <p:sp>
        <p:nvSpPr>
          <p:cNvPr id="5" name="Footer Placeholder 4">
            <a:extLst>
              <a:ext uri="{FF2B5EF4-FFF2-40B4-BE49-F238E27FC236}">
                <a16:creationId xmlns:a16="http://schemas.microsoft.com/office/drawing/2014/main" id="{D2D133BC-5DE4-5FFF-937E-934556031017}"/>
              </a:ext>
            </a:extLst>
          </p:cNvPr>
          <p:cNvSpPr>
            <a:spLocks noGrp="1"/>
          </p:cNvSpPr>
          <p:nvPr>
            <p:ph type="ftr" sz="quarter" idx="11"/>
          </p:nvPr>
        </p:nvSpPr>
        <p:spPr/>
        <p:txBody>
          <a:bodyPr/>
          <a:lstStyle/>
          <a:p>
            <a:r>
              <a:rPr lang="en-US"/>
              <a:t>CISC-2024</a:t>
            </a:r>
            <a:endParaRPr lang="en-US" dirty="0"/>
          </a:p>
        </p:txBody>
      </p:sp>
    </p:spTree>
    <p:extLst>
      <p:ext uri="{BB962C8B-B14F-4D97-AF65-F5344CB8AC3E}">
        <p14:creationId xmlns:p14="http://schemas.microsoft.com/office/powerpoint/2010/main" val="306257153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8300</TotalTime>
  <Words>1626</Words>
  <Application>Microsoft Office PowerPoint</Application>
  <PresentationFormat>Widescreen</PresentationFormat>
  <Paragraphs>230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Theme1</vt:lpstr>
      <vt:lpstr>PowerPoint Presentation</vt:lpstr>
      <vt:lpstr>Contents</vt:lpstr>
      <vt:lpstr>Introduction</vt:lpstr>
      <vt:lpstr>Motivation</vt:lpstr>
      <vt:lpstr>Objectives and Contributions</vt:lpstr>
      <vt:lpstr>Literature survey</vt:lpstr>
      <vt:lpstr>Literature survey</vt:lpstr>
      <vt:lpstr>System designed and Working </vt:lpstr>
      <vt:lpstr>System designed and Working </vt:lpstr>
      <vt:lpstr>System designed and Working </vt:lpstr>
      <vt:lpstr>System designed and Working </vt:lpstr>
      <vt:lpstr>Results and Discussion </vt:lpstr>
      <vt:lpstr>Results and Discussion </vt:lpstr>
      <vt:lpstr>Results and Discussion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B Mokshagna Reddy</cp:lastModifiedBy>
  <cp:revision>54</cp:revision>
  <dcterms:created xsi:type="dcterms:W3CDTF">2021-12-10T14:26:24Z</dcterms:created>
  <dcterms:modified xsi:type="dcterms:W3CDTF">2024-12-19T14:03:03Z</dcterms:modified>
</cp:coreProperties>
</file>