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0" r:id="rId4"/>
    <p:sldId id="258" r:id="rId5"/>
    <p:sldId id="261" r:id="rId6"/>
    <p:sldId id="263" r:id="rId7"/>
    <p:sldId id="264" r:id="rId8"/>
    <p:sldId id="265" r:id="rId9"/>
    <p:sldId id="266" r:id="rId10"/>
    <p:sldId id="267" r:id="rId11"/>
    <p:sldId id="270" r:id="rId12"/>
    <p:sldId id="268" r:id="rId13"/>
    <p:sldId id="269" r:id="rId14"/>
    <p:sldId id="272" r:id="rId15"/>
    <p:sldId id="271" r:id="rId16"/>
    <p:sldId id="273" r:id="rId17"/>
    <p:sldId id="275" r:id="rId18"/>
    <p:sldId id="274"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snapToGrid="0">
      <p:cViewPr>
        <p:scale>
          <a:sx n="96" d="100"/>
          <a:sy n="96" d="100"/>
        </p:scale>
        <p:origin x="17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4FC51FE-1F75-48E3-8951-DC099C49CBD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9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5C651-9C07-49E7-90BA-93943D266A4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C51FE-1F75-48E3-8951-DC099C49CBDF}" type="slidenum">
              <a:rPr lang="en-IN" smtClean="0"/>
              <a:t>‹#›</a:t>
            </a:fld>
            <a:endParaRPr lang="en-IN"/>
          </a:p>
        </p:txBody>
      </p:sp>
    </p:spTree>
    <p:extLst>
      <p:ext uri="{BB962C8B-B14F-4D97-AF65-F5344CB8AC3E}">
        <p14:creationId xmlns:p14="http://schemas.microsoft.com/office/powerpoint/2010/main" val="181478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68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02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spTree>
    <p:extLst>
      <p:ext uri="{BB962C8B-B14F-4D97-AF65-F5344CB8AC3E}">
        <p14:creationId xmlns:p14="http://schemas.microsoft.com/office/powerpoint/2010/main" val="2399261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331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39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32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71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spTree>
    <p:extLst>
      <p:ext uri="{BB962C8B-B14F-4D97-AF65-F5344CB8AC3E}">
        <p14:creationId xmlns:p14="http://schemas.microsoft.com/office/powerpoint/2010/main" val="72382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C651-9C07-49E7-90BA-93943D266A4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C51FE-1F75-48E3-8951-DC099C49CBD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511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05C651-9C07-49E7-90BA-93943D266A4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C51FE-1F75-48E3-8951-DC099C49CBDF}" type="slidenum">
              <a:rPr lang="en-IN" smtClean="0"/>
              <a:t>‹#›</a:t>
            </a:fld>
            <a:endParaRPr lang="en-IN"/>
          </a:p>
        </p:txBody>
      </p:sp>
    </p:spTree>
    <p:extLst>
      <p:ext uri="{BB962C8B-B14F-4D97-AF65-F5344CB8AC3E}">
        <p14:creationId xmlns:p14="http://schemas.microsoft.com/office/powerpoint/2010/main" val="247899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05C651-9C07-49E7-90BA-93943D266A49}"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FC51FE-1F75-48E3-8951-DC099C49CBD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05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05C651-9C07-49E7-90BA-93943D266A49}"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FC51FE-1F75-48E3-8951-DC099C49CBD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68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5C651-9C07-49E7-90BA-93943D266A49}"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FC51FE-1F75-48E3-8951-DC099C49CBDF}" type="slidenum">
              <a:rPr lang="en-IN" smtClean="0"/>
              <a:t>‹#›</a:t>
            </a:fld>
            <a:endParaRPr lang="en-IN"/>
          </a:p>
        </p:txBody>
      </p:sp>
    </p:spTree>
    <p:extLst>
      <p:ext uri="{BB962C8B-B14F-4D97-AF65-F5344CB8AC3E}">
        <p14:creationId xmlns:p14="http://schemas.microsoft.com/office/powerpoint/2010/main" val="315933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5C651-9C07-49E7-90BA-93943D266A4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C51FE-1F75-48E3-8951-DC099C49CBD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12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5C651-9C07-49E7-90BA-93943D266A4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C51FE-1F75-48E3-8951-DC099C49CBDF}" type="slidenum">
              <a:rPr lang="en-IN" smtClean="0"/>
              <a:t>‹#›</a:t>
            </a:fld>
            <a:endParaRPr lang="en-IN"/>
          </a:p>
        </p:txBody>
      </p:sp>
    </p:spTree>
    <p:extLst>
      <p:ext uri="{BB962C8B-B14F-4D97-AF65-F5344CB8AC3E}">
        <p14:creationId xmlns:p14="http://schemas.microsoft.com/office/powerpoint/2010/main" val="241227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05C651-9C07-49E7-90BA-93943D266A49}" type="datetimeFigureOut">
              <a:rPr lang="en-IN" smtClean="0"/>
              <a:t>05-04-2024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FC51FE-1F75-48E3-8951-DC099C49CBDF}" type="slidenum">
              <a:rPr lang="en-IN" smtClean="0"/>
              <a:t>‹#›</a:t>
            </a:fld>
            <a:endParaRPr lang="en-IN"/>
          </a:p>
        </p:txBody>
      </p:sp>
    </p:spTree>
    <p:extLst>
      <p:ext uri="{BB962C8B-B14F-4D97-AF65-F5344CB8AC3E}">
        <p14:creationId xmlns:p14="http://schemas.microsoft.com/office/powerpoint/2010/main" val="3111180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C4287-C798-8B36-9AAC-F9788AFAD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982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43DB3-7149-10A5-EF3D-E589D6821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18" y="1102811"/>
            <a:ext cx="5869812" cy="4878622"/>
          </a:xfrm>
          <a:prstGeom prst="rect">
            <a:avLst/>
          </a:prstGeom>
        </p:spPr>
      </p:pic>
      <p:pic>
        <p:nvPicPr>
          <p:cNvPr id="5" name="Picture 4">
            <a:extLst>
              <a:ext uri="{FF2B5EF4-FFF2-40B4-BE49-F238E27FC236}">
                <a16:creationId xmlns:a16="http://schemas.microsoft.com/office/drawing/2014/main" id="{663CF99F-9B98-406E-E1BA-505FFB4B5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630" y="2371508"/>
            <a:ext cx="4628560" cy="2114984"/>
          </a:xfrm>
          <a:prstGeom prst="rect">
            <a:avLst/>
          </a:prstGeom>
        </p:spPr>
      </p:pic>
    </p:spTree>
    <p:extLst>
      <p:ext uri="{BB962C8B-B14F-4D97-AF65-F5344CB8AC3E}">
        <p14:creationId xmlns:p14="http://schemas.microsoft.com/office/powerpoint/2010/main" val="316094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B400F-AEA0-365B-945E-749603470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01" y="1225484"/>
            <a:ext cx="5710353" cy="4732158"/>
          </a:xfrm>
          <a:prstGeom prst="rect">
            <a:avLst/>
          </a:prstGeom>
        </p:spPr>
      </p:pic>
      <p:pic>
        <p:nvPicPr>
          <p:cNvPr id="5" name="Picture 4">
            <a:extLst>
              <a:ext uri="{FF2B5EF4-FFF2-40B4-BE49-F238E27FC236}">
                <a16:creationId xmlns:a16="http://schemas.microsoft.com/office/drawing/2014/main" id="{E16B630F-3737-5B5B-0798-4412F4410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772" y="2346951"/>
            <a:ext cx="5111927" cy="2164097"/>
          </a:xfrm>
          <a:prstGeom prst="rect">
            <a:avLst/>
          </a:prstGeom>
        </p:spPr>
      </p:pic>
    </p:spTree>
    <p:extLst>
      <p:ext uri="{BB962C8B-B14F-4D97-AF65-F5344CB8AC3E}">
        <p14:creationId xmlns:p14="http://schemas.microsoft.com/office/powerpoint/2010/main" val="29430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EAC81-D784-8D46-54C1-D4FB9A936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30" y="1159497"/>
            <a:ext cx="5450170" cy="4878225"/>
          </a:xfrm>
          <a:prstGeom prst="rect">
            <a:avLst/>
          </a:prstGeom>
        </p:spPr>
      </p:pic>
      <p:pic>
        <p:nvPicPr>
          <p:cNvPr id="5" name="Picture 4">
            <a:extLst>
              <a:ext uri="{FF2B5EF4-FFF2-40B4-BE49-F238E27FC236}">
                <a16:creationId xmlns:a16="http://schemas.microsoft.com/office/drawing/2014/main" id="{08149AE4-A4DB-99EE-578D-E15821D7A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457" y="2372304"/>
            <a:ext cx="5338713" cy="2113392"/>
          </a:xfrm>
          <a:prstGeom prst="rect">
            <a:avLst/>
          </a:prstGeom>
        </p:spPr>
      </p:pic>
    </p:spTree>
    <p:extLst>
      <p:ext uri="{BB962C8B-B14F-4D97-AF65-F5344CB8AC3E}">
        <p14:creationId xmlns:p14="http://schemas.microsoft.com/office/powerpoint/2010/main" val="396778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0F2E7-1BFB-71D4-7A68-1D121807D492}"/>
              </a:ext>
            </a:extLst>
          </p:cNvPr>
          <p:cNvSpPr txBox="1"/>
          <p:nvPr/>
        </p:nvSpPr>
        <p:spPr>
          <a:xfrm>
            <a:off x="878588" y="797320"/>
            <a:ext cx="6117996" cy="369332"/>
          </a:xfrm>
          <a:prstGeom prst="rect">
            <a:avLst/>
          </a:prstGeom>
          <a:noFill/>
        </p:spPr>
        <p:txBody>
          <a:bodyPr wrap="square">
            <a:spAutoFit/>
          </a:bodyPr>
          <a:lstStyle/>
          <a:p>
            <a:pPr algn="l"/>
            <a:r>
              <a:rPr lang="en-IN" b="1" dirty="0">
                <a:solidFill>
                  <a:srgbClr val="FF0000"/>
                </a:solidFill>
                <a:highlight>
                  <a:srgbClr val="FFFFFF"/>
                </a:highlight>
                <a:latin typeface="Cambria Math" panose="02040503050406030204" pitchFamily="18" charset="0"/>
                <a:ea typeface="Cambria Math" panose="02040503050406030204" pitchFamily="18" charset="0"/>
              </a:rPr>
              <a:t>2</a:t>
            </a:r>
            <a:r>
              <a:rPr lang="en-IN" sz="1800" b="1" i="0" dirty="0">
                <a:solidFill>
                  <a:srgbClr val="FF0000"/>
                </a:solidFill>
                <a:effectLst/>
                <a:highlight>
                  <a:srgbClr val="FFFFFF"/>
                </a:highlight>
                <a:latin typeface="Cambria Math" panose="02040503050406030204" pitchFamily="18" charset="0"/>
                <a:ea typeface="Cambria Math" panose="02040503050406030204" pitchFamily="18" charset="0"/>
              </a:rPr>
              <a:t>. </a:t>
            </a:r>
            <a:r>
              <a:rPr lang="en-IN" b="1" dirty="0">
                <a:solidFill>
                  <a:srgbClr val="FF0000"/>
                </a:solidFill>
                <a:highlight>
                  <a:srgbClr val="FFFFFF"/>
                </a:highlight>
                <a:latin typeface="Cambria Math" panose="02040503050406030204" pitchFamily="18" charset="0"/>
                <a:ea typeface="Cambria Math" panose="02040503050406030204" pitchFamily="18" charset="0"/>
              </a:rPr>
              <a:t>Player</a:t>
            </a:r>
            <a:r>
              <a:rPr lang="en-IN" sz="1800" b="1" i="0" dirty="0">
                <a:solidFill>
                  <a:srgbClr val="FF0000"/>
                </a:solidFill>
                <a:effectLst/>
                <a:highlight>
                  <a:srgbClr val="FFFFFF"/>
                </a:highlight>
                <a:latin typeface="Cambria Math" panose="02040503050406030204" pitchFamily="18" charset="0"/>
                <a:ea typeface="Cambria Math" panose="02040503050406030204" pitchFamily="18" charset="0"/>
              </a:rPr>
              <a:t> Performance Analysis:</a:t>
            </a:r>
          </a:p>
        </p:txBody>
      </p:sp>
      <p:pic>
        <p:nvPicPr>
          <p:cNvPr id="5" name="Picture 4">
            <a:extLst>
              <a:ext uri="{FF2B5EF4-FFF2-40B4-BE49-F238E27FC236}">
                <a16:creationId xmlns:a16="http://schemas.microsoft.com/office/drawing/2014/main" id="{715A8FB5-6B3D-68CF-FC9B-D36B73BE7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778" y="1637969"/>
            <a:ext cx="4496427" cy="3108959"/>
          </a:xfrm>
          <a:prstGeom prst="rect">
            <a:avLst/>
          </a:prstGeom>
        </p:spPr>
      </p:pic>
      <p:pic>
        <p:nvPicPr>
          <p:cNvPr id="7" name="Picture 6">
            <a:extLst>
              <a:ext uri="{FF2B5EF4-FFF2-40B4-BE49-F238E27FC236}">
                <a16:creationId xmlns:a16="http://schemas.microsoft.com/office/drawing/2014/main" id="{ED508F0F-9434-A576-5E5F-48ADB1DA7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88" y="1343770"/>
            <a:ext cx="5326627" cy="4532244"/>
          </a:xfrm>
          <a:prstGeom prst="rect">
            <a:avLst/>
          </a:prstGeom>
        </p:spPr>
      </p:pic>
    </p:spTree>
    <p:extLst>
      <p:ext uri="{BB962C8B-B14F-4D97-AF65-F5344CB8AC3E}">
        <p14:creationId xmlns:p14="http://schemas.microsoft.com/office/powerpoint/2010/main" val="3824332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9689C8-6DD5-D586-0D6A-5BB5A166E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987" y="954157"/>
            <a:ext cx="5788256" cy="5001369"/>
          </a:xfrm>
          <a:prstGeom prst="rect">
            <a:avLst/>
          </a:prstGeom>
        </p:spPr>
      </p:pic>
      <p:pic>
        <p:nvPicPr>
          <p:cNvPr id="5" name="Picture 4">
            <a:extLst>
              <a:ext uri="{FF2B5EF4-FFF2-40B4-BE49-F238E27FC236}">
                <a16:creationId xmlns:a16="http://schemas.microsoft.com/office/drawing/2014/main" id="{76FB59EA-6DD9-5309-5BC2-DD804B7A4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527" y="1455088"/>
            <a:ext cx="4229690" cy="3164619"/>
          </a:xfrm>
          <a:prstGeom prst="rect">
            <a:avLst/>
          </a:prstGeom>
        </p:spPr>
      </p:pic>
    </p:spTree>
    <p:extLst>
      <p:ext uri="{BB962C8B-B14F-4D97-AF65-F5344CB8AC3E}">
        <p14:creationId xmlns:p14="http://schemas.microsoft.com/office/powerpoint/2010/main" val="203870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EEBB5-ABF1-E774-B9D3-CE7C67697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573" y="1566408"/>
            <a:ext cx="3677163" cy="3593988"/>
          </a:xfrm>
          <a:prstGeom prst="rect">
            <a:avLst/>
          </a:prstGeom>
        </p:spPr>
      </p:pic>
      <p:pic>
        <p:nvPicPr>
          <p:cNvPr id="5" name="Picture 4">
            <a:extLst>
              <a:ext uri="{FF2B5EF4-FFF2-40B4-BE49-F238E27FC236}">
                <a16:creationId xmlns:a16="http://schemas.microsoft.com/office/drawing/2014/main" id="{92E438FD-C6BB-A8C0-DFE3-5F2FCEDE6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121" y="1004549"/>
            <a:ext cx="6233492" cy="4848902"/>
          </a:xfrm>
          <a:prstGeom prst="rect">
            <a:avLst/>
          </a:prstGeom>
        </p:spPr>
      </p:pic>
    </p:spTree>
    <p:extLst>
      <p:ext uri="{BB962C8B-B14F-4D97-AF65-F5344CB8AC3E}">
        <p14:creationId xmlns:p14="http://schemas.microsoft.com/office/powerpoint/2010/main" val="8155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149242-C132-56D6-11CA-0A651DA690B4}"/>
              </a:ext>
            </a:extLst>
          </p:cNvPr>
          <p:cNvSpPr txBox="1"/>
          <p:nvPr/>
        </p:nvSpPr>
        <p:spPr>
          <a:xfrm>
            <a:off x="838863" y="793345"/>
            <a:ext cx="6114552" cy="369332"/>
          </a:xfrm>
          <a:prstGeom prst="rect">
            <a:avLst/>
          </a:prstGeom>
          <a:noFill/>
        </p:spPr>
        <p:txBody>
          <a:bodyPr wrap="square">
            <a:spAutoFit/>
          </a:bodyPr>
          <a:lstStyle/>
          <a:p>
            <a:pPr algn="l"/>
            <a:r>
              <a:rPr lang="en-IN" sz="1800" b="1" i="0" dirty="0">
                <a:solidFill>
                  <a:srgbClr val="FF0000"/>
                </a:solidFill>
                <a:effectLst/>
                <a:highlight>
                  <a:srgbClr val="FFFFFF"/>
                </a:highlight>
                <a:latin typeface="Cambria Math" panose="02040503050406030204" pitchFamily="18" charset="0"/>
                <a:ea typeface="Cambria Math" panose="02040503050406030204" pitchFamily="18" charset="0"/>
              </a:rPr>
              <a:t>3. Opposition &amp; </a:t>
            </a:r>
            <a:r>
              <a:rPr lang="en-IN" b="1" dirty="0">
                <a:solidFill>
                  <a:srgbClr val="FF0000"/>
                </a:solidFill>
                <a:highlight>
                  <a:srgbClr val="FFFFFF"/>
                </a:highlight>
                <a:latin typeface="Cambria Math" panose="02040503050406030204" pitchFamily="18" charset="0"/>
                <a:ea typeface="Cambria Math" panose="02040503050406030204" pitchFamily="18" charset="0"/>
              </a:rPr>
              <a:t>Ground</a:t>
            </a:r>
            <a:r>
              <a:rPr lang="en-IN" sz="1800" b="1" i="0" dirty="0">
                <a:solidFill>
                  <a:srgbClr val="FF0000"/>
                </a:solidFill>
                <a:effectLst/>
                <a:highlight>
                  <a:srgbClr val="FFFFFF"/>
                </a:highlight>
                <a:latin typeface="Cambria Math" panose="02040503050406030204" pitchFamily="18" charset="0"/>
                <a:ea typeface="Cambria Math" panose="02040503050406030204" pitchFamily="18" charset="0"/>
              </a:rPr>
              <a:t> Analysis:</a:t>
            </a:r>
          </a:p>
        </p:txBody>
      </p:sp>
      <p:pic>
        <p:nvPicPr>
          <p:cNvPr id="5" name="Picture 4">
            <a:extLst>
              <a:ext uri="{FF2B5EF4-FFF2-40B4-BE49-F238E27FC236}">
                <a16:creationId xmlns:a16="http://schemas.microsoft.com/office/drawing/2014/main" id="{3EDC98F3-321B-2074-A628-B1EFA24A3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51" y="1359673"/>
            <a:ext cx="10217426" cy="4572000"/>
          </a:xfrm>
          <a:prstGeom prst="rect">
            <a:avLst/>
          </a:prstGeom>
        </p:spPr>
      </p:pic>
    </p:spTree>
    <p:extLst>
      <p:ext uri="{BB962C8B-B14F-4D97-AF65-F5344CB8AC3E}">
        <p14:creationId xmlns:p14="http://schemas.microsoft.com/office/powerpoint/2010/main" val="35878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7623D6-63F9-B366-7DEF-0AF028DC0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78" y="755374"/>
            <a:ext cx="10384402" cy="5467686"/>
          </a:xfrm>
          <a:prstGeom prst="rect">
            <a:avLst/>
          </a:prstGeom>
        </p:spPr>
      </p:pic>
    </p:spTree>
    <p:extLst>
      <p:ext uri="{BB962C8B-B14F-4D97-AF65-F5344CB8AC3E}">
        <p14:creationId xmlns:p14="http://schemas.microsoft.com/office/powerpoint/2010/main" val="817716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31A1EC-BC91-7B66-ABFD-CEBF574EC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25" y="1678172"/>
            <a:ext cx="4848902" cy="3307295"/>
          </a:xfrm>
          <a:prstGeom prst="rect">
            <a:avLst/>
          </a:prstGeom>
        </p:spPr>
      </p:pic>
      <p:pic>
        <p:nvPicPr>
          <p:cNvPr id="5" name="Picture 4">
            <a:extLst>
              <a:ext uri="{FF2B5EF4-FFF2-40B4-BE49-F238E27FC236}">
                <a16:creationId xmlns:a16="http://schemas.microsoft.com/office/drawing/2014/main" id="{11F94BA1-7EAC-9A48-51CF-84D532295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415" y="1524192"/>
            <a:ext cx="5107388" cy="3461275"/>
          </a:xfrm>
          <a:prstGeom prst="rect">
            <a:avLst/>
          </a:prstGeom>
        </p:spPr>
      </p:pic>
      <p:sp>
        <p:nvSpPr>
          <p:cNvPr id="7" name="TextBox 6">
            <a:extLst>
              <a:ext uri="{FF2B5EF4-FFF2-40B4-BE49-F238E27FC236}">
                <a16:creationId xmlns:a16="http://schemas.microsoft.com/office/drawing/2014/main" id="{31949B3F-C1FF-0D0F-D7CB-D7D3533A94F8}"/>
              </a:ext>
            </a:extLst>
          </p:cNvPr>
          <p:cNvSpPr txBox="1"/>
          <p:nvPr/>
        </p:nvSpPr>
        <p:spPr>
          <a:xfrm>
            <a:off x="885592" y="989937"/>
            <a:ext cx="3781824" cy="400110"/>
          </a:xfrm>
          <a:prstGeom prst="rect">
            <a:avLst/>
          </a:prstGeom>
          <a:noFill/>
        </p:spPr>
        <p:txBody>
          <a:bodyPr wrap="square" rtlCol="0">
            <a:spAutoFit/>
          </a:bodyPr>
          <a:lstStyle/>
          <a:p>
            <a:r>
              <a:rPr lang="en-IN" sz="2000" dirty="0">
                <a:solidFill>
                  <a:srgbClr val="00B0F0"/>
                </a:solidFill>
                <a:latin typeface="Times New Roman" panose="02020603050405020304" pitchFamily="18" charset="0"/>
                <a:cs typeface="Times New Roman" panose="02020603050405020304" pitchFamily="18" charset="0"/>
              </a:rPr>
              <a:t>Team-wise</a:t>
            </a:r>
            <a:r>
              <a:rPr lang="en-IN" dirty="0">
                <a:solidFill>
                  <a:srgbClr val="00B0F0"/>
                </a:solidFill>
                <a:latin typeface="Times New Roman" panose="02020603050405020304" pitchFamily="18" charset="0"/>
                <a:cs typeface="Times New Roman" panose="02020603050405020304" pitchFamily="18" charset="0"/>
              </a:rPr>
              <a:t> Performance Analysis :</a:t>
            </a:r>
          </a:p>
        </p:txBody>
      </p:sp>
      <p:sp>
        <p:nvSpPr>
          <p:cNvPr id="9" name="TextBox 8">
            <a:extLst>
              <a:ext uri="{FF2B5EF4-FFF2-40B4-BE49-F238E27FC236}">
                <a16:creationId xmlns:a16="http://schemas.microsoft.com/office/drawing/2014/main" id="{A4EB5E7B-B3B0-A83E-53C8-8BACC81977E3}"/>
              </a:ext>
            </a:extLst>
          </p:cNvPr>
          <p:cNvSpPr txBox="1"/>
          <p:nvPr/>
        </p:nvSpPr>
        <p:spPr>
          <a:xfrm>
            <a:off x="6349116" y="1020715"/>
            <a:ext cx="3781824" cy="400110"/>
          </a:xfrm>
          <a:prstGeom prst="rect">
            <a:avLst/>
          </a:prstGeom>
          <a:noFill/>
        </p:spPr>
        <p:txBody>
          <a:bodyPr wrap="square">
            <a:spAutoFit/>
          </a:bodyPr>
          <a:lstStyle/>
          <a:p>
            <a:r>
              <a:rPr lang="en-IN" sz="2000" dirty="0">
                <a:solidFill>
                  <a:srgbClr val="00B0F0"/>
                </a:solidFill>
              </a:rPr>
              <a:t>Player-wise Performance Analysis :</a:t>
            </a:r>
          </a:p>
        </p:txBody>
      </p:sp>
    </p:spTree>
    <p:extLst>
      <p:ext uri="{BB962C8B-B14F-4D97-AF65-F5344CB8AC3E}">
        <p14:creationId xmlns:p14="http://schemas.microsoft.com/office/powerpoint/2010/main" val="424734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DD5CAD-98AB-92EB-CF5D-78D95A353173}"/>
              </a:ext>
            </a:extLst>
          </p:cNvPr>
          <p:cNvSpPr txBox="1"/>
          <p:nvPr/>
        </p:nvSpPr>
        <p:spPr>
          <a:xfrm>
            <a:off x="822960" y="817198"/>
            <a:ext cx="6114552" cy="369332"/>
          </a:xfrm>
          <a:prstGeom prst="rect">
            <a:avLst/>
          </a:prstGeom>
          <a:noFill/>
        </p:spPr>
        <p:txBody>
          <a:bodyPr wrap="square">
            <a:spAutoFit/>
          </a:bodyPr>
          <a:lstStyle/>
          <a:p>
            <a:pPr algn="l"/>
            <a:r>
              <a:rPr lang="en-IN" b="1" dirty="0">
                <a:solidFill>
                  <a:srgbClr val="FF0000"/>
                </a:solidFill>
                <a:highlight>
                  <a:srgbClr val="FFFFFF"/>
                </a:highlight>
                <a:latin typeface="Cambria Math" panose="02040503050406030204" pitchFamily="18" charset="0"/>
                <a:ea typeface="Cambria Math" panose="02040503050406030204" pitchFamily="18" charset="0"/>
              </a:rPr>
              <a:t>4</a:t>
            </a:r>
            <a:r>
              <a:rPr lang="en-IN" sz="1800" b="1" i="0" dirty="0">
                <a:solidFill>
                  <a:srgbClr val="FF0000"/>
                </a:solidFill>
                <a:effectLst/>
                <a:highlight>
                  <a:srgbClr val="FFFFFF"/>
                </a:highlight>
                <a:latin typeface="Cambria Math" panose="02040503050406030204" pitchFamily="18" charset="0"/>
                <a:ea typeface="Cambria Math" panose="02040503050406030204" pitchFamily="18" charset="0"/>
              </a:rPr>
              <a:t>. </a:t>
            </a:r>
            <a:r>
              <a:rPr lang="en-IN" b="1" dirty="0">
                <a:solidFill>
                  <a:srgbClr val="FF0000"/>
                </a:solidFill>
                <a:highlight>
                  <a:srgbClr val="FFFFFF"/>
                </a:highlight>
                <a:latin typeface="Cambria Math" panose="02040503050406030204" pitchFamily="18" charset="0"/>
                <a:ea typeface="Cambria Math" panose="02040503050406030204" pitchFamily="18" charset="0"/>
              </a:rPr>
              <a:t>Temporal</a:t>
            </a:r>
            <a:r>
              <a:rPr lang="en-IN" sz="1800" b="1" i="0" dirty="0">
                <a:solidFill>
                  <a:srgbClr val="FF0000"/>
                </a:solidFill>
                <a:effectLst/>
                <a:highlight>
                  <a:srgbClr val="FFFFFF"/>
                </a:highlight>
                <a:latin typeface="Cambria Math" panose="02040503050406030204" pitchFamily="18" charset="0"/>
                <a:ea typeface="Cambria Math" panose="02040503050406030204" pitchFamily="18" charset="0"/>
              </a:rPr>
              <a:t> Analysis:</a:t>
            </a:r>
          </a:p>
        </p:txBody>
      </p:sp>
      <p:pic>
        <p:nvPicPr>
          <p:cNvPr id="5" name="Picture 4">
            <a:extLst>
              <a:ext uri="{FF2B5EF4-FFF2-40B4-BE49-F238E27FC236}">
                <a16:creationId xmlns:a16="http://schemas.microsoft.com/office/drawing/2014/main" id="{B6645785-D366-D0F3-9267-B9B78032E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866" y="1322449"/>
            <a:ext cx="9363929" cy="4658375"/>
          </a:xfrm>
          <a:prstGeom prst="rect">
            <a:avLst/>
          </a:prstGeom>
        </p:spPr>
      </p:pic>
    </p:spTree>
    <p:extLst>
      <p:ext uri="{BB962C8B-B14F-4D97-AF65-F5344CB8AC3E}">
        <p14:creationId xmlns:p14="http://schemas.microsoft.com/office/powerpoint/2010/main" val="796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B2E63-DD04-2291-DB22-4753E9D06AFE}"/>
              </a:ext>
            </a:extLst>
          </p:cNvPr>
          <p:cNvSpPr/>
          <p:nvPr/>
        </p:nvSpPr>
        <p:spPr>
          <a:xfrm>
            <a:off x="1307140" y="1817265"/>
            <a:ext cx="9294917" cy="3046988"/>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mbria" panose="02040503050406030204" pitchFamily="18" charset="0"/>
                <a:ea typeface="Cambria" panose="02040503050406030204" pitchFamily="18" charset="0"/>
              </a:rPr>
              <a:t>World Cup 2023</a:t>
            </a:r>
          </a:p>
          <a:p>
            <a:pPr algn="ctr"/>
            <a:r>
              <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mbria" panose="02040503050406030204" pitchFamily="18" charset="0"/>
                <a:ea typeface="Cambria" panose="02040503050406030204" pitchFamily="18" charset="0"/>
              </a:rPr>
              <a:t> Data Analysis</a:t>
            </a:r>
            <a:endParaRPr lang="en-IN"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66037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D07334-4706-57F1-CC9F-1AC1E9B38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24" y="988532"/>
            <a:ext cx="10281036" cy="4706007"/>
          </a:xfrm>
          <a:prstGeom prst="rect">
            <a:avLst/>
          </a:prstGeom>
        </p:spPr>
      </p:pic>
    </p:spTree>
    <p:extLst>
      <p:ext uri="{BB962C8B-B14F-4D97-AF65-F5344CB8AC3E}">
        <p14:creationId xmlns:p14="http://schemas.microsoft.com/office/powerpoint/2010/main" val="341033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2409A-6BDB-2A30-C153-BF00B0F0B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52" y="914400"/>
            <a:ext cx="10340181" cy="5025224"/>
          </a:xfrm>
          <a:prstGeom prst="rect">
            <a:avLst/>
          </a:prstGeom>
        </p:spPr>
      </p:pic>
    </p:spTree>
    <p:extLst>
      <p:ext uri="{BB962C8B-B14F-4D97-AF65-F5344CB8AC3E}">
        <p14:creationId xmlns:p14="http://schemas.microsoft.com/office/powerpoint/2010/main" val="46211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07028-523F-AF47-41ED-162445290FF2}"/>
              </a:ext>
            </a:extLst>
          </p:cNvPr>
          <p:cNvSpPr txBox="1"/>
          <p:nvPr/>
        </p:nvSpPr>
        <p:spPr>
          <a:xfrm>
            <a:off x="781050" y="4485467"/>
            <a:ext cx="10610850"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ICC Men's Cricket World Cup 2023 is the 13th edition of the premier international cricket tournament. It is scheduled to be held in India and features the world's top cricket teams competing in One Day International (ODI) matches. The tournament showcases cricketing excellence and is a highly anticipated event, with teams vying for the coveted title.</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34D868-D488-4C5B-F164-DBDDE01AF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185" y="887103"/>
            <a:ext cx="3918995" cy="3918995"/>
          </a:xfrm>
          <a:prstGeom prst="rect">
            <a:avLst/>
          </a:prstGeom>
        </p:spPr>
      </p:pic>
      <p:sp>
        <p:nvSpPr>
          <p:cNvPr id="5" name="Rectangle 4">
            <a:extLst>
              <a:ext uri="{FF2B5EF4-FFF2-40B4-BE49-F238E27FC236}">
                <a16:creationId xmlns:a16="http://schemas.microsoft.com/office/drawing/2014/main" id="{7F4F8FC4-CA08-3750-8697-E5E440C92155}"/>
              </a:ext>
            </a:extLst>
          </p:cNvPr>
          <p:cNvSpPr/>
          <p:nvPr/>
        </p:nvSpPr>
        <p:spPr>
          <a:xfrm>
            <a:off x="3935047" y="701165"/>
            <a:ext cx="37651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INTRODUCTION</a:t>
            </a:r>
          </a:p>
        </p:txBody>
      </p:sp>
    </p:spTree>
    <p:extLst>
      <p:ext uri="{BB962C8B-B14F-4D97-AF65-F5344CB8AC3E}">
        <p14:creationId xmlns:p14="http://schemas.microsoft.com/office/powerpoint/2010/main" val="253580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C0DA8F-46E5-9CD6-34C1-3EBFBBE95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342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CCF66-0DC1-306E-BF63-07D69B237343}"/>
              </a:ext>
            </a:extLst>
          </p:cNvPr>
          <p:cNvSpPr txBox="1"/>
          <p:nvPr/>
        </p:nvSpPr>
        <p:spPr>
          <a:xfrm>
            <a:off x="857250" y="3882424"/>
            <a:ext cx="4930816"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Problem Statement:</a:t>
            </a:r>
          </a:p>
        </p:txBody>
      </p:sp>
      <p:sp>
        <p:nvSpPr>
          <p:cNvPr id="3" name="TextBox 2">
            <a:extLst>
              <a:ext uri="{FF2B5EF4-FFF2-40B4-BE49-F238E27FC236}">
                <a16:creationId xmlns:a16="http://schemas.microsoft.com/office/drawing/2014/main" id="{7B19E3EB-1BB5-2F8B-4FC2-44029B7D385F}"/>
              </a:ext>
            </a:extLst>
          </p:cNvPr>
          <p:cNvSpPr txBox="1"/>
          <p:nvPr/>
        </p:nvSpPr>
        <p:spPr>
          <a:xfrm>
            <a:off x="785812" y="4616010"/>
            <a:ext cx="10620375"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Performing a detailed exploratory data analysis on the World Cup 2023 dataset. The goal is to uncover patterns, trends, and notable statistics that provide a delicate understanding of team and player performance. The analysis should encompass both batting and bowling aspects, considering key metrics such as runs, wickets, strike rate, economy rate, and other relevant factors.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33C74B-25EF-C194-C9C7-D872E832E1E5}"/>
              </a:ext>
            </a:extLst>
          </p:cNvPr>
          <p:cNvSpPr txBox="1"/>
          <p:nvPr/>
        </p:nvSpPr>
        <p:spPr>
          <a:xfrm>
            <a:off x="785812" y="746863"/>
            <a:ext cx="10548938" cy="3631763"/>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Procedure:</a:t>
            </a:r>
          </a:p>
          <a:p>
            <a:pPr marL="285750" indent="-285750"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Ide</a:t>
            </a:r>
            <a:r>
              <a:rPr lang="en-IN" sz="2000" dirty="0">
                <a:latin typeface="Times New Roman" panose="02020603050405020304" pitchFamily="18" charset="0"/>
                <a:ea typeface="Cambria" panose="02040503050406030204" pitchFamily="18" charset="0"/>
                <a:cs typeface="Times New Roman" panose="02020603050405020304" pitchFamily="18" charset="0"/>
              </a:rPr>
              <a:t>ntifying problem statement</a:t>
            </a:r>
          </a:p>
          <a:p>
            <a:pPr marL="285750" indent="-285750" algn="just">
              <a:lnSpc>
                <a:spcPct val="150000"/>
              </a:lnSpc>
              <a:buFont typeface="Wingdings" panose="05000000000000000000" pitchFamily="2" charset="2"/>
              <a:buChar char="v"/>
            </a:pPr>
            <a:r>
              <a:rPr lang="en-IN" sz="2000" dirty="0">
                <a:latin typeface="Times New Roman" panose="02020603050405020304" pitchFamily="18" charset="0"/>
                <a:ea typeface="Cambria" panose="02040503050406030204" pitchFamily="18" charset="0"/>
                <a:cs typeface="Times New Roman" panose="02020603050405020304" pitchFamily="18" charset="0"/>
              </a:rPr>
              <a:t>Import Necessary Libraries</a:t>
            </a:r>
          </a:p>
          <a:p>
            <a:pPr marL="285750" indent="-285750" algn="just">
              <a:lnSpc>
                <a:spcPct val="150000"/>
              </a:lnSpc>
              <a:buFont typeface="Wingdings" panose="05000000000000000000" pitchFamily="2" charset="2"/>
              <a:buChar char="v"/>
            </a:pPr>
            <a:r>
              <a:rPr lang="en-IN" sz="2000" dirty="0">
                <a:latin typeface="Times New Roman" panose="02020603050405020304" pitchFamily="18" charset="0"/>
                <a:ea typeface="Cambria" panose="02040503050406030204" pitchFamily="18" charset="0"/>
                <a:cs typeface="Times New Roman" panose="02020603050405020304" pitchFamily="18" charset="0"/>
              </a:rPr>
              <a:t>Data Loading</a:t>
            </a:r>
          </a:p>
          <a:p>
            <a:pPr marL="285750" indent="-285750" algn="just">
              <a:lnSpc>
                <a:spcPct val="150000"/>
              </a:lnSpc>
              <a:buFont typeface="Wingdings" panose="05000000000000000000" pitchFamily="2" charset="2"/>
              <a:buChar char="v"/>
            </a:pPr>
            <a:r>
              <a:rPr lang="en-IN" sz="2000" dirty="0">
                <a:latin typeface="Times New Roman" panose="02020603050405020304" pitchFamily="18" charset="0"/>
                <a:ea typeface="Cambria" panose="02040503050406030204" pitchFamily="18" charset="0"/>
                <a:cs typeface="Times New Roman" panose="02020603050405020304" pitchFamily="18" charset="0"/>
              </a:rPr>
              <a:t>EDA</a:t>
            </a:r>
          </a:p>
          <a:p>
            <a:pPr marL="285750" indent="-285750" algn="just">
              <a:lnSpc>
                <a:spcPct val="150000"/>
              </a:lnSpc>
              <a:buFont typeface="Wingdings" panose="05000000000000000000" pitchFamily="2" charset="2"/>
              <a:buChar char="v"/>
            </a:pPr>
            <a:r>
              <a:rPr lang="en-IN" sz="2000" dirty="0">
                <a:latin typeface="Times New Roman" panose="02020603050405020304" pitchFamily="18" charset="0"/>
                <a:ea typeface="Cambria" panose="02040503050406030204" pitchFamily="18" charset="0"/>
                <a:cs typeface="Times New Roman" panose="02020603050405020304" pitchFamily="18" charset="0"/>
              </a:rPr>
              <a:t>Conclusion</a:t>
            </a:r>
          </a:p>
          <a:p>
            <a:pPr marL="571500" indent="-571500">
              <a:buFont typeface="Arial" panose="020B0604020202020204" pitchFamily="34" charset="0"/>
              <a:buChar char="•"/>
            </a:pPr>
            <a:endParaRPr lang="en-IN"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674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7F91C7-A430-BEB2-D456-1A966B432979}"/>
              </a:ext>
            </a:extLst>
          </p:cNvPr>
          <p:cNvSpPr txBox="1"/>
          <p:nvPr/>
        </p:nvSpPr>
        <p:spPr>
          <a:xfrm>
            <a:off x="831838" y="530353"/>
            <a:ext cx="10251650" cy="6624249"/>
          </a:xfrm>
          <a:prstGeom prst="rect">
            <a:avLst/>
          </a:prstGeom>
          <a:noFill/>
        </p:spPr>
        <p:txBody>
          <a:bodyPr wrap="square">
            <a:spAutoFit/>
          </a:bodyPr>
          <a:lstStyle/>
          <a:p>
            <a:r>
              <a:rPr lang="en-IN" sz="4000" dirty="0">
                <a:latin typeface="Cambria" panose="02040503050406030204" pitchFamily="18" charset="0"/>
                <a:ea typeface="Cambria" panose="02040503050406030204" pitchFamily="18" charset="0"/>
                <a:cs typeface="Times New Roman" panose="02020603050405020304" pitchFamily="18" charset="0"/>
              </a:rPr>
              <a:t>Libraries</a:t>
            </a:r>
            <a:r>
              <a:rPr lang="en-IN" sz="4000" dirty="0">
                <a:latin typeface="Cambria" panose="02040503050406030204" pitchFamily="18" charset="0"/>
                <a:ea typeface="Cambria" panose="02040503050406030204" pitchFamily="18" charset="0"/>
              </a:rPr>
              <a:t>:</a:t>
            </a:r>
          </a:p>
          <a:p>
            <a:pPr marL="285750" indent="-285750" algn="just">
              <a:lnSpc>
                <a:spcPct val="150000"/>
              </a:lnSpc>
              <a:buFont typeface="Wingdings" panose="05000000000000000000" pitchFamily="2" charset="2"/>
              <a:buChar char="v"/>
            </a:pPr>
            <a:r>
              <a:rPr lang="en-IN" sz="2000" dirty="0" err="1">
                <a:latin typeface="Times New Roman" panose="02020603050405020304" pitchFamily="18" charset="0"/>
                <a:ea typeface="Cambria" panose="02040503050406030204" pitchFamily="18" charset="0"/>
                <a:cs typeface="Times New Roman" panose="02020603050405020304" pitchFamily="18" charset="0"/>
              </a:rPr>
              <a:t>Numpy</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IN" sz="2000" dirty="0">
                <a:latin typeface="Times New Roman" panose="02020603050405020304" pitchFamily="18" charset="0"/>
                <a:ea typeface="Cambria" panose="02040503050406030204" pitchFamily="18" charset="0"/>
                <a:cs typeface="Times New Roman" panose="02020603050405020304" pitchFamily="18" charset="0"/>
              </a:rPr>
              <a:t>Pandas</a:t>
            </a:r>
          </a:p>
          <a:p>
            <a:pPr marL="285750" indent="-285750" algn="just">
              <a:lnSpc>
                <a:spcPct val="150000"/>
              </a:lnSpc>
              <a:buFont typeface="Wingdings" panose="05000000000000000000" pitchFamily="2" charset="2"/>
              <a:buChar char="v"/>
            </a:pPr>
            <a:r>
              <a:rPr lang="en-IN" sz="2000" dirty="0">
                <a:latin typeface="Times New Roman" panose="02020603050405020304" pitchFamily="18" charset="0"/>
                <a:ea typeface="Cambria" panose="02040503050406030204" pitchFamily="18" charset="0"/>
                <a:cs typeface="Times New Roman" panose="02020603050405020304" pitchFamily="18" charset="0"/>
              </a:rPr>
              <a:t>Matplotlib</a:t>
            </a:r>
          </a:p>
          <a:p>
            <a:pPr marL="285750" indent="-285750" algn="just">
              <a:lnSpc>
                <a:spcPct val="150000"/>
              </a:lnSpc>
              <a:buFont typeface="Wingdings" panose="05000000000000000000" pitchFamily="2" charset="2"/>
              <a:buChar char="v"/>
            </a:pPr>
            <a:r>
              <a:rPr lang="en-IN" sz="2000" dirty="0">
                <a:latin typeface="Times New Roman" panose="02020603050405020304" pitchFamily="18" charset="0"/>
                <a:ea typeface="Cambria" panose="02040503050406030204" pitchFamily="18" charset="0"/>
                <a:cs typeface="Times New Roman" panose="02020603050405020304" pitchFamily="18" charset="0"/>
              </a:rPr>
              <a:t>Seaborn</a:t>
            </a:r>
          </a:p>
          <a:p>
            <a:pPr algn="just">
              <a:lnSpc>
                <a:spcPct val="150000"/>
              </a:lnSpc>
            </a:pPr>
            <a:r>
              <a:rPr lang="en-IN" sz="4000" dirty="0">
                <a:latin typeface="Cambria" panose="02040503050406030204" pitchFamily="18" charset="0"/>
                <a:ea typeface="Cambria" panose="02040503050406030204" pitchFamily="18" charset="0"/>
                <a:cs typeface="Times New Roman" panose="02020603050405020304" pitchFamily="18" charset="0"/>
              </a:rPr>
              <a:t>Data Loading:</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Tx/>
              <a:buChar char="-"/>
            </a:pPr>
            <a:r>
              <a:rPr lang="en-US" sz="2000" dirty="0">
                <a:latin typeface="Times New Roman" panose="02020603050405020304" pitchFamily="18" charset="0"/>
                <a:ea typeface="Cambria" panose="02040503050406030204" pitchFamily="18" charset="0"/>
                <a:cs typeface="Times New Roman" panose="02020603050405020304" pitchFamily="18" charset="0"/>
              </a:rPr>
              <a:t>Team                                                      -  player                                 -  </a:t>
            </a:r>
            <a:r>
              <a:rPr lang="en-US" sz="2000" dirty="0" err="1">
                <a:latin typeface="Times New Roman" panose="02020603050405020304" pitchFamily="18" charset="0"/>
                <a:ea typeface="Cambria" panose="02040503050406030204" pitchFamily="18" charset="0"/>
                <a:cs typeface="Times New Roman" panose="02020603050405020304" pitchFamily="18" charset="0"/>
              </a:rPr>
              <a:t>bat_or_bowl</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Tx/>
              <a:buChar char="-"/>
            </a:pPr>
            <a:r>
              <a:rPr lang="en-US" sz="2000" dirty="0" err="1">
                <a:latin typeface="Times New Roman" panose="02020603050405020304" pitchFamily="18" charset="0"/>
                <a:ea typeface="Cambria" panose="02040503050406030204" pitchFamily="18" charset="0"/>
                <a:cs typeface="Times New Roman" panose="02020603050405020304" pitchFamily="18" charset="0"/>
              </a:rPr>
              <a:t>bb_bf</a:t>
            </a:r>
            <a:r>
              <a:rPr lang="en-US" sz="2000" dirty="0">
                <a:latin typeface="Times New Roman" panose="02020603050405020304" pitchFamily="18" charset="0"/>
                <a:ea typeface="Cambria" panose="02040503050406030204" pitchFamily="18" charset="0"/>
                <a:cs typeface="Times New Roman" panose="02020603050405020304" pitchFamily="18" charset="0"/>
              </a:rPr>
              <a:t> (balls bowled or balls faced)       -  runs                                    -  </a:t>
            </a:r>
            <a:r>
              <a:rPr lang="en-US" sz="2000" dirty="0" err="1">
                <a:latin typeface="Times New Roman" panose="02020603050405020304" pitchFamily="18" charset="0"/>
                <a:ea typeface="Cambria" panose="02040503050406030204" pitchFamily="18" charset="0"/>
                <a:cs typeface="Times New Roman" panose="02020603050405020304" pitchFamily="18" charset="0"/>
              </a:rPr>
              <a:t>wkts</a:t>
            </a:r>
            <a:r>
              <a:rPr lang="en-US" sz="2000" dirty="0">
                <a:latin typeface="Times New Roman" panose="02020603050405020304" pitchFamily="18" charset="0"/>
                <a:ea typeface="Cambria" panose="02040503050406030204" pitchFamily="18" charset="0"/>
                <a:cs typeface="Times New Roman" panose="02020603050405020304" pitchFamily="18" charset="0"/>
              </a:rPr>
              <a:t> (wickets)</a:t>
            </a:r>
          </a:p>
          <a:p>
            <a:pPr marL="342900" indent="-342900" algn="just">
              <a:buFontTx/>
              <a:buChar char="-"/>
            </a:pPr>
            <a:r>
              <a:rPr lang="en-US" sz="2000" dirty="0" err="1">
                <a:latin typeface="Times New Roman" panose="02020603050405020304" pitchFamily="18" charset="0"/>
                <a:ea typeface="Cambria" panose="02040503050406030204" pitchFamily="18" charset="0"/>
                <a:cs typeface="Times New Roman" panose="02020603050405020304" pitchFamily="18" charset="0"/>
              </a:rPr>
              <a:t>wicketball_prob</a:t>
            </a:r>
            <a:r>
              <a:rPr lang="en-US" sz="2000" dirty="0">
                <a:latin typeface="Times New Roman" panose="02020603050405020304" pitchFamily="18" charset="0"/>
                <a:ea typeface="Cambria" panose="02040503050406030204" pitchFamily="18" charset="0"/>
                <a:cs typeface="Times New Roman" panose="02020603050405020304" pitchFamily="18" charset="0"/>
              </a:rPr>
              <a:t>                                     -  </a:t>
            </a:r>
            <a:r>
              <a:rPr lang="en-US" sz="2000" dirty="0" err="1">
                <a:latin typeface="Times New Roman" panose="02020603050405020304" pitchFamily="18" charset="0"/>
                <a:ea typeface="Cambria" panose="02040503050406030204" pitchFamily="18" charset="0"/>
                <a:cs typeface="Times New Roman" panose="02020603050405020304" pitchFamily="18" charset="0"/>
              </a:rPr>
              <a:t>runs_per_ball</a:t>
            </a:r>
            <a:r>
              <a:rPr lang="en-US" sz="2000" dirty="0">
                <a:latin typeface="Times New Roman" panose="02020603050405020304" pitchFamily="18" charset="0"/>
                <a:ea typeface="Cambria" panose="02040503050406030204" pitchFamily="18" charset="0"/>
                <a:cs typeface="Times New Roman" panose="02020603050405020304" pitchFamily="18" charset="0"/>
              </a:rPr>
              <a:t>                     -  opposition</a:t>
            </a:r>
          </a:p>
          <a:p>
            <a:pPr marL="342900" indent="-342900" algn="just">
              <a:buFontTx/>
              <a:buChar char="-"/>
            </a:pPr>
            <a:r>
              <a:rPr lang="en-US" sz="2000" dirty="0">
                <a:latin typeface="Times New Roman" panose="02020603050405020304" pitchFamily="18" charset="0"/>
                <a:ea typeface="Cambria" panose="02040503050406030204" pitchFamily="18" charset="0"/>
                <a:cs typeface="Times New Roman" panose="02020603050405020304" pitchFamily="18" charset="0"/>
              </a:rPr>
              <a:t>ground                                                    -  </a:t>
            </a:r>
            <a:r>
              <a:rPr lang="en-US" sz="2000" dirty="0" err="1">
                <a:latin typeface="Times New Roman" panose="02020603050405020304" pitchFamily="18" charset="0"/>
                <a:ea typeface="Cambria" panose="02040503050406030204" pitchFamily="18" charset="0"/>
                <a:cs typeface="Times New Roman" panose="02020603050405020304" pitchFamily="18" charset="0"/>
              </a:rPr>
              <a:t>start_date</a:t>
            </a:r>
            <a:r>
              <a:rPr lang="en-US" sz="2000" dirty="0">
                <a:latin typeface="Times New Roman" panose="02020603050405020304" pitchFamily="18" charset="0"/>
                <a:ea typeface="Cambria" panose="02040503050406030204" pitchFamily="18" charset="0"/>
                <a:cs typeface="Times New Roman" panose="02020603050405020304" pitchFamily="18" charset="0"/>
              </a:rPr>
              <a:t>                           -  overs</a:t>
            </a:r>
          </a:p>
          <a:p>
            <a:pPr marL="342900" indent="-342900" algn="just">
              <a:buFontTx/>
              <a:buChar char="-"/>
            </a:pPr>
            <a:r>
              <a:rPr lang="en-US" sz="2000" dirty="0" err="1">
                <a:latin typeface="Times New Roman" panose="02020603050405020304" pitchFamily="18" charset="0"/>
                <a:ea typeface="Cambria" panose="02040503050406030204" pitchFamily="18" charset="0"/>
                <a:cs typeface="Times New Roman" panose="02020603050405020304" pitchFamily="18" charset="0"/>
              </a:rPr>
              <a:t>mdns</a:t>
            </a:r>
            <a:r>
              <a:rPr lang="en-US" sz="2000" dirty="0">
                <a:latin typeface="Times New Roman" panose="02020603050405020304" pitchFamily="18" charset="0"/>
                <a:ea typeface="Cambria" panose="02040503050406030204" pitchFamily="18" charset="0"/>
                <a:cs typeface="Times New Roman" panose="02020603050405020304" pitchFamily="18" charset="0"/>
              </a:rPr>
              <a:t> (maidens)                                      -  econ (economy rate)          -  inns (innings)</a:t>
            </a:r>
          </a:p>
          <a:p>
            <a:pPr marL="342900" indent="-342900" algn="just">
              <a:buFontTx/>
              <a:buChar char="-"/>
            </a:pPr>
            <a:r>
              <a:rPr lang="en-US" sz="2000" dirty="0">
                <a:latin typeface="Times New Roman" panose="02020603050405020304" pitchFamily="18" charset="0"/>
                <a:ea typeface="Cambria" panose="02040503050406030204" pitchFamily="18" charset="0"/>
                <a:cs typeface="Times New Roman" panose="02020603050405020304" pitchFamily="18" charset="0"/>
              </a:rPr>
              <a:t>4s (fours)                                                -  6s (sixes)                            -  </a:t>
            </a:r>
            <a:r>
              <a:rPr lang="en-US" sz="2000" dirty="0" err="1">
                <a:latin typeface="Times New Roman" panose="02020603050405020304" pitchFamily="18" charset="0"/>
                <a:ea typeface="Cambria" panose="02040503050406030204" pitchFamily="18" charset="0"/>
                <a:cs typeface="Times New Roman" panose="02020603050405020304" pitchFamily="18" charset="0"/>
              </a:rPr>
              <a:t>sr</a:t>
            </a:r>
            <a:r>
              <a:rPr lang="en-US" sz="2000" dirty="0">
                <a:latin typeface="Times New Roman" panose="02020603050405020304" pitchFamily="18" charset="0"/>
                <a:ea typeface="Cambria" panose="02040503050406030204" pitchFamily="18" charset="0"/>
                <a:cs typeface="Times New Roman" panose="02020603050405020304" pitchFamily="18" charset="0"/>
              </a:rPr>
              <a:t> (strike rate)</a:t>
            </a:r>
          </a:p>
          <a:p>
            <a:pPr marL="342900" indent="-342900" algn="just">
              <a:buFontTx/>
              <a:buChar char="-"/>
            </a:pPr>
            <a:r>
              <a:rPr lang="en-US" sz="2000" dirty="0" err="1">
                <a:latin typeface="Times New Roman" panose="02020603050405020304" pitchFamily="18" charset="0"/>
                <a:ea typeface="Cambria" panose="02040503050406030204" pitchFamily="18" charset="0"/>
                <a:cs typeface="Times New Roman" panose="02020603050405020304" pitchFamily="18" charset="0"/>
              </a:rPr>
              <a:t>not_out</a:t>
            </a:r>
            <a:r>
              <a:rPr lang="en-US" sz="2000" dirty="0">
                <a:latin typeface="Times New Roman" panose="02020603050405020304" pitchFamily="18" charset="0"/>
                <a:ea typeface="Cambria" panose="02040503050406030204" pitchFamily="18" charset="0"/>
                <a:cs typeface="Times New Roman" panose="02020603050405020304" pitchFamily="18" charset="0"/>
              </a:rPr>
              <a:t>                                                   - mins (minutes)</a:t>
            </a:r>
          </a:p>
          <a:p>
            <a:pPr algn="just"/>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396847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9273C9-D522-C896-1423-CD938B2D6647}"/>
              </a:ext>
            </a:extLst>
          </p:cNvPr>
          <p:cNvSpPr txBox="1"/>
          <p:nvPr/>
        </p:nvSpPr>
        <p:spPr>
          <a:xfrm>
            <a:off x="3299382" y="744718"/>
            <a:ext cx="6141717"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cs typeface="Times New Roman" panose="02020603050405020304" pitchFamily="18" charset="0"/>
              </a:rPr>
              <a:t>Exploratory Data Analysis</a:t>
            </a:r>
            <a:endParaRPr lang="en-IN" sz="4000" dirty="0"/>
          </a:p>
        </p:txBody>
      </p:sp>
      <p:pic>
        <p:nvPicPr>
          <p:cNvPr id="4" name="Picture 3">
            <a:extLst>
              <a:ext uri="{FF2B5EF4-FFF2-40B4-BE49-F238E27FC236}">
                <a16:creationId xmlns:a16="http://schemas.microsoft.com/office/drawing/2014/main" id="{AF80D53D-7A1D-A4C3-9075-AD2BD1B0F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25" y="2340197"/>
            <a:ext cx="10588003" cy="3610479"/>
          </a:xfrm>
          <a:prstGeom prst="rect">
            <a:avLst/>
          </a:prstGeom>
        </p:spPr>
      </p:pic>
      <p:sp>
        <p:nvSpPr>
          <p:cNvPr id="5" name="TextBox 4">
            <a:extLst>
              <a:ext uri="{FF2B5EF4-FFF2-40B4-BE49-F238E27FC236}">
                <a16:creationId xmlns:a16="http://schemas.microsoft.com/office/drawing/2014/main" id="{4EF69446-FAEF-3274-9D9F-0EDC923CB5F2}"/>
              </a:ext>
            </a:extLst>
          </p:cNvPr>
          <p:cNvSpPr txBox="1"/>
          <p:nvPr/>
        </p:nvSpPr>
        <p:spPr>
          <a:xfrm>
            <a:off x="922125" y="1568076"/>
            <a:ext cx="3960959" cy="400110"/>
          </a:xfrm>
          <a:prstGeom prst="rect">
            <a:avLst/>
          </a:prstGeom>
          <a:noFill/>
        </p:spPr>
        <p:txBody>
          <a:bodyPr wrap="square" rtlCol="0">
            <a:spAutoFit/>
          </a:bodyPr>
          <a:lstStyle/>
          <a:p>
            <a:pPr algn="l"/>
            <a:r>
              <a:rPr lang="en-IN" sz="2000" b="1" i="0" dirty="0">
                <a:solidFill>
                  <a:srgbClr val="FF0000"/>
                </a:solidFill>
                <a:effectLst/>
                <a:highlight>
                  <a:srgbClr val="FFFFFF"/>
                </a:highlight>
                <a:latin typeface="Cambria Math" panose="02040503050406030204" pitchFamily="18" charset="0"/>
                <a:ea typeface="Cambria Math" panose="02040503050406030204" pitchFamily="18" charset="0"/>
              </a:rPr>
              <a:t>1. Team Performance Analysis:</a:t>
            </a:r>
          </a:p>
        </p:txBody>
      </p:sp>
    </p:spTree>
    <p:extLst>
      <p:ext uri="{BB962C8B-B14F-4D97-AF65-F5344CB8AC3E}">
        <p14:creationId xmlns:p14="http://schemas.microsoft.com/office/powerpoint/2010/main" val="222384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96DA5F-65A1-3EC5-FF3B-86EBC6F6F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51" y="1767652"/>
            <a:ext cx="3743226" cy="2962688"/>
          </a:xfrm>
          <a:prstGeom prst="rect">
            <a:avLst/>
          </a:prstGeom>
        </p:spPr>
      </p:pic>
      <p:pic>
        <p:nvPicPr>
          <p:cNvPr id="5" name="Picture 4">
            <a:extLst>
              <a:ext uri="{FF2B5EF4-FFF2-40B4-BE49-F238E27FC236}">
                <a16:creationId xmlns:a16="http://schemas.microsoft.com/office/drawing/2014/main" id="{276211B7-CB69-1217-461A-9AF4E00CE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824" y="1853389"/>
            <a:ext cx="3557489" cy="2876951"/>
          </a:xfrm>
          <a:prstGeom prst="rect">
            <a:avLst/>
          </a:prstGeom>
        </p:spPr>
      </p:pic>
    </p:spTree>
    <p:extLst>
      <p:ext uri="{BB962C8B-B14F-4D97-AF65-F5344CB8AC3E}">
        <p14:creationId xmlns:p14="http://schemas.microsoft.com/office/powerpoint/2010/main" val="349057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C97374-251B-EB22-3249-B47E59C58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86" y="1101213"/>
            <a:ext cx="5525730" cy="4847303"/>
          </a:xfrm>
          <a:prstGeom prst="rect">
            <a:avLst/>
          </a:prstGeom>
        </p:spPr>
      </p:pic>
      <p:pic>
        <p:nvPicPr>
          <p:cNvPr id="7" name="Picture 6">
            <a:extLst>
              <a:ext uri="{FF2B5EF4-FFF2-40B4-BE49-F238E27FC236}">
                <a16:creationId xmlns:a16="http://schemas.microsoft.com/office/drawing/2014/main" id="{597C215C-FF5F-CA43-EA03-048CD6DDD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316" y="2328264"/>
            <a:ext cx="5092834" cy="2201472"/>
          </a:xfrm>
          <a:prstGeom prst="rect">
            <a:avLst/>
          </a:prstGeom>
        </p:spPr>
      </p:pic>
    </p:spTree>
    <p:extLst>
      <p:ext uri="{BB962C8B-B14F-4D97-AF65-F5344CB8AC3E}">
        <p14:creationId xmlns:p14="http://schemas.microsoft.com/office/powerpoint/2010/main" val="20169497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129</TotalTime>
  <Words>277</Words>
  <Application>Microsoft Office PowerPoint</Application>
  <PresentationFormat>Widescreen</PresentationFormat>
  <Paragraphs>33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Cambria</vt:lpstr>
      <vt:lpstr>Cambria Math</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Shedbale</dc:creator>
  <cp:lastModifiedBy>Akash Shedbale</cp:lastModifiedBy>
  <cp:revision>9</cp:revision>
  <dcterms:created xsi:type="dcterms:W3CDTF">2024-04-04T18:11:14Z</dcterms:created>
  <dcterms:modified xsi:type="dcterms:W3CDTF">2024-04-05T13:47:26Z</dcterms:modified>
</cp:coreProperties>
</file>