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1" r:id="rId3"/>
    <p:sldId id="277" r:id="rId4"/>
    <p:sldId id="284" r:id="rId5"/>
    <p:sldId id="283" r:id="rId6"/>
    <p:sldId id="269" r:id="rId7"/>
    <p:sldId id="266" r:id="rId8"/>
  </p:sldIdLst>
  <p:sldSz cx="9144000" cy="6858000" type="screen4x3"/>
  <p:notesSz cx="6858000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7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226">
          <p15:clr>
            <a:srgbClr val="A4A3A4"/>
          </p15:clr>
        </p15:guide>
        <p15:guide id="5" pos="5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A0"/>
    <a:srgbClr val="E4EED4"/>
    <a:srgbClr val="CADBA6"/>
    <a:srgbClr val="CAEFF1"/>
    <a:srgbClr val="00B0F0"/>
    <a:srgbClr val="FBE1E6"/>
    <a:srgbClr val="E8426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44A2F1-9E1F-4B54-A3A2-5F16C0AD49E2}">
  <a:tblStyle styleId="{8F44A2F1-9E1F-4B54-A3A2-5F16C0AD49E2}" styleName="RBS Table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ff" i="off"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lastCol>
    <a:firstRow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firstRow>
    <a:neCell>
      <a:tcTxStyle b="on" i="off"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chemeClr val="tx1"/>
              </a:solidFill>
              <a:prstDash val="solid"/>
              <a:miter lim="400000"/>
            </a:ln>
          </a:top>
          <a:bottom>
            <a:ln w="12700" cap="flat">
              <a:solidFill>
                <a:schemeClr val="tx1"/>
              </a:solidFill>
              <a:prstDash val="solid"/>
              <a:miter lim="400000"/>
            </a:ln>
          </a:bottom>
          <a:insideH>
            <a:ln w="12700" cap="flat">
              <a:solidFill>
                <a:schemeClr val="tx1"/>
              </a:solidFill>
              <a:prstDash val="solid"/>
              <a:miter lim="400000"/>
            </a:ln>
          </a:insideH>
          <a:insideV>
            <a:ln>
              <a:noFill/>
            </a:ln>
          </a:insideV>
        </a:tcBdr>
        <a:fill>
          <a:noFill/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0" autoAdjust="0"/>
    <p:restoredTop sz="92335" autoAdjust="0"/>
  </p:normalViewPr>
  <p:slideViewPr>
    <p:cSldViewPr snapToObjects="1">
      <p:cViewPr varScale="1">
        <p:scale>
          <a:sx n="90" d="100"/>
          <a:sy n="90" d="100"/>
        </p:scale>
        <p:origin x="1446" y="78"/>
      </p:cViewPr>
      <p:guideLst>
        <p:guide orient="horz" pos="867"/>
        <p:guide orient="horz" pos="3884"/>
        <p:guide orient="horz" pos="4319"/>
        <p:guide pos="226"/>
        <p:guide pos="55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559826B-1D76-480F-BE2A-F4141E9F6A29}" type="datetimeFigureOut">
              <a:rPr lang="en-GB"/>
              <a:pPr>
                <a:defRPr/>
              </a:pPr>
              <a:t>09/03/2020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0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1388"/>
            <a:ext cx="5486400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398563-CA5C-40D8-BF42-4705B12889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240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 userDrawn="1"/>
        </p:nvCxnSpPr>
        <p:spPr>
          <a:xfrm>
            <a:off x="350838" y="1187450"/>
            <a:ext cx="84232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59675" y="379413"/>
            <a:ext cx="1222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404000"/>
            <a:ext cx="8423275" cy="2160000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99" y="3888000"/>
            <a:ext cx="8425226" cy="1440000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60363" y="4410075"/>
            <a:ext cx="2703512" cy="379413"/>
          </a:xfrm>
        </p:spPr>
        <p:txBody>
          <a:bodyPr/>
          <a:lstStyle>
            <a:lvl1pPr>
              <a:lnSpc>
                <a:spcPts val="3000"/>
              </a:lnSpc>
              <a:defRPr sz="25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838" y="6465888"/>
            <a:ext cx="3086100" cy="1444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Information classification: Internal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9738" y="360363"/>
            <a:ext cx="723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99" y="360000"/>
            <a:ext cx="7604425" cy="792000"/>
          </a:xfrm>
        </p:spPr>
        <p:txBody>
          <a:bodyPr anchor="t">
            <a:noAutofit/>
          </a:bodyPr>
          <a:lstStyle>
            <a:lvl1pPr>
              <a:lnSpc>
                <a:spcPts val="3000"/>
              </a:lnSpc>
              <a:spcAft>
                <a:spcPts val="1134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075" y="1368000"/>
            <a:ext cx="6661149" cy="457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Information classification: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67738" y="6465888"/>
            <a:ext cx="215900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8844C-2753-4CC4-A10A-A1D63577627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,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99" y="2281508"/>
            <a:ext cx="8425226" cy="3544758"/>
          </a:xfrm>
        </p:spPr>
        <p:txBody>
          <a:bodyPr>
            <a:noAutofit/>
          </a:bodyPr>
          <a:lstStyle>
            <a:lvl1pPr>
              <a:lnSpc>
                <a:spcPts val="7000"/>
              </a:lnSpc>
              <a:defRPr sz="200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Information classification: Internal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0F57-F202-4E91-AE89-980B4AE1977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350838" y="1187450"/>
            <a:ext cx="84232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59675" y="379413"/>
            <a:ext cx="1222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55" y="1375200"/>
            <a:ext cx="8423275" cy="2160587"/>
          </a:xfrm>
        </p:spPr>
        <p:txBody>
          <a:bodyPr anchor="t">
            <a:noAutofit/>
          </a:bodyPr>
          <a:lstStyle>
            <a:lvl1pPr algn="l">
              <a:lnSpc>
                <a:spcPts val="7000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11825" y="6465888"/>
            <a:ext cx="3086100" cy="1444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Information classification: Internal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62850" y="379413"/>
            <a:ext cx="12160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34000" y="6464300"/>
            <a:ext cx="3086100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Information classification: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64563" y="6464300"/>
            <a:ext cx="215900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EBFEF-7578-4CAB-99C3-334F6D84917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365125"/>
            <a:ext cx="8424862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3824288"/>
            <a:ext cx="8424862" cy="21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4675" y="6465888"/>
            <a:ext cx="2057400" cy="144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0" y="6465888"/>
            <a:ext cx="3086100" cy="1444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u="none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Information classification: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3" y="6465888"/>
            <a:ext cx="215900" cy="1444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08AF4F-A046-416D-B91D-09DF1298C1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0363" y="1187450"/>
            <a:ext cx="84232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51800" y="365125"/>
            <a:ext cx="733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RN House Sans" pitchFamily="34" charset="0"/>
        </a:defRPr>
      </a:lvl9pPr>
    </p:titleStyle>
    <p:bodyStyle>
      <a:lvl1pPr marL="215900" indent="-215900" algn="l" rtl="0" eaLnBrk="0" fontAlgn="base" hangingPunct="0">
        <a:lnSpc>
          <a:spcPts val="3000"/>
        </a:lnSpc>
        <a:spcBef>
          <a:spcPct val="0"/>
        </a:spcBef>
        <a:spcAft>
          <a:spcPts val="1138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215900" algn="l" rtl="0" eaLnBrk="0" fontAlgn="base" hangingPunct="0">
        <a:lnSpc>
          <a:spcPts val="3000"/>
        </a:lnSpc>
        <a:spcBef>
          <a:spcPct val="0"/>
        </a:spcBef>
        <a:spcAft>
          <a:spcPts val="1138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indent="-215900" algn="l" rtl="0" eaLnBrk="0" fontAlgn="base" hangingPunct="0">
        <a:lnSpc>
          <a:spcPts val="3000"/>
        </a:lnSpc>
        <a:spcBef>
          <a:spcPct val="0"/>
        </a:spcBef>
        <a:spcAft>
          <a:spcPts val="1138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15900" algn="l" rtl="0" eaLnBrk="0" fontAlgn="base" hangingPunct="0">
        <a:lnSpc>
          <a:spcPts val="3000"/>
        </a:lnSpc>
        <a:spcBef>
          <a:spcPct val="0"/>
        </a:spcBef>
        <a:spcAft>
          <a:spcPts val="1138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15900" algn="l" rtl="0" eaLnBrk="0" fontAlgn="base" hangingPunct="0">
        <a:lnSpc>
          <a:spcPts val="3000"/>
        </a:lnSpc>
        <a:spcBef>
          <a:spcPct val="0"/>
        </a:spcBef>
        <a:spcAft>
          <a:spcPts val="1138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360363" y="1403350"/>
            <a:ext cx="8423275" cy="2160588"/>
          </a:xfrm>
        </p:spPr>
        <p:txBody>
          <a:bodyPr/>
          <a:lstStyle/>
          <a:p>
            <a:pPr eaLnBrk="1" hangingPunct="1"/>
            <a:r>
              <a:rPr lang="en-GB" altLang="en-US" sz="5200" dirty="0"/>
              <a:t>Performance and Business Management, </a:t>
            </a:r>
            <a:br>
              <a:rPr lang="en-GB" altLang="en-US" sz="5200" dirty="0"/>
            </a:br>
            <a:r>
              <a:rPr lang="en-GB" altLang="en-US" sz="5200" dirty="0"/>
              <a:t>Technology India</a:t>
            </a:r>
          </a:p>
        </p:txBody>
      </p:sp>
      <p:sp>
        <p:nvSpPr>
          <p:cNvPr id="8194" name="Subtitle 4"/>
          <p:cNvSpPr>
            <a:spLocks noGrp="1"/>
          </p:cNvSpPr>
          <p:nvPr>
            <p:ph type="subTitle" idx="1"/>
          </p:nvPr>
        </p:nvSpPr>
        <p:spPr>
          <a:xfrm>
            <a:off x="360363" y="3887788"/>
            <a:ext cx="8424862" cy="1439862"/>
          </a:xfrm>
        </p:spPr>
        <p:txBody>
          <a:bodyPr/>
          <a:lstStyle/>
          <a:p>
            <a:pPr eaLnBrk="1" hangingPunct="1"/>
            <a:r>
              <a:rPr lang="en-US" altLang="en-US" dirty="0"/>
              <a:t>	</a:t>
            </a:r>
            <a:endParaRPr lang="en-GB" altLang="en-US" dirty="0"/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lnSpc>
                <a:spcPts val="3000"/>
              </a:lnSpc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1pPr>
            <a:lvl2pPr marL="742950" indent="-285750" eaLnBrk="0" hangingPunct="0">
              <a:lnSpc>
                <a:spcPts val="3000"/>
              </a:lnSpc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2pPr>
            <a:lvl3pPr marL="1143000" indent="-228600" eaLnBrk="0" hangingPunct="0">
              <a:lnSpc>
                <a:spcPts val="3000"/>
              </a:lnSpc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3pPr>
            <a:lvl4pPr marL="1600200" indent="-228600" eaLnBrk="0" hangingPunct="0">
              <a:lnSpc>
                <a:spcPts val="3000"/>
              </a:lnSpc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4pPr>
            <a:lvl5pPr marL="2057400" indent="-228600" eaLnBrk="0" hangingPunct="0">
              <a:lnSpc>
                <a:spcPts val="3000"/>
              </a:lnSpc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ct val="0"/>
              </a:spcBef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ct val="0"/>
              </a:spcBef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ct val="0"/>
              </a:spcBef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ct val="0"/>
              </a:spcBef>
              <a:spcAft>
                <a:spcPts val="1138"/>
              </a:spcAft>
              <a:buFont typeface="Arial" charset="0"/>
              <a:buChar char="•"/>
              <a:defRPr sz="2500">
                <a:solidFill>
                  <a:schemeClr val="tx1"/>
                </a:solidFill>
                <a:latin typeface="RN House San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>
                <a:solidFill>
                  <a:schemeClr val="bg1"/>
                </a:solidFill>
              </a:rPr>
              <a:t>	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8436" name="Footer Placeholder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Information classification: Internal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5"/>
          <p:cNvSpPr>
            <a:spLocks noGrp="1"/>
          </p:cNvSpPr>
          <p:nvPr>
            <p:ph type="title" idx="4294967295"/>
          </p:nvPr>
        </p:nvSpPr>
        <p:spPr bwMode="gray">
          <a:xfrm>
            <a:off x="360363" y="360363"/>
            <a:ext cx="7604125" cy="792162"/>
          </a:xfrm>
        </p:spPr>
        <p:txBody>
          <a:bodyPr anchor="t"/>
          <a:lstStyle/>
          <a:p>
            <a:pPr eaLnBrk="1" hangingPunct="1">
              <a:lnSpc>
                <a:spcPts val="3000"/>
              </a:lnSpc>
              <a:spcAft>
                <a:spcPts val="1138"/>
              </a:spcAft>
            </a:pPr>
            <a:r>
              <a:rPr lang="en-GB" altLang="en-US"/>
              <a:t>Team Profile</a:t>
            </a:r>
          </a:p>
        </p:txBody>
      </p:sp>
      <p:sp>
        <p:nvSpPr>
          <p:cNvPr id="9218" name="Footer Placeholder 3"/>
          <p:cNvSpPr txBox="1">
            <a:spLocks noGrp="1"/>
          </p:cNvSpPr>
          <p:nvPr/>
        </p:nvSpPr>
        <p:spPr bwMode="gray">
          <a:xfrm>
            <a:off x="5334000" y="6465888"/>
            <a:ext cx="30861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r>
              <a:rPr lang="en-GB" altLang="en-US" sz="800">
                <a:latin typeface="RN House Sans"/>
              </a:rPr>
              <a:t>Information classification: Internal</a:t>
            </a:r>
          </a:p>
        </p:txBody>
      </p:sp>
      <p:sp>
        <p:nvSpPr>
          <p:cNvPr id="9219" name="Slide Number Placeholder 4"/>
          <p:cNvSpPr txBox="1">
            <a:spLocks noGrp="1"/>
          </p:cNvSpPr>
          <p:nvPr/>
        </p:nvSpPr>
        <p:spPr bwMode="gray">
          <a:xfrm>
            <a:off x="8567738" y="6465888"/>
            <a:ext cx="2159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fld id="{E042A9A1-96FB-4E09-B2CB-9339FA2CF5E4}" type="slidenum">
              <a:rPr lang="en-GB" altLang="en-US" sz="800">
                <a:latin typeface="RN House Sans"/>
              </a:rPr>
              <a:pPr algn="r"/>
              <a:t>2</a:t>
            </a:fld>
            <a:endParaRPr lang="en-GB" altLang="en-US" sz="800">
              <a:latin typeface="RN House Sans"/>
            </a:endParaRPr>
          </a:p>
        </p:txBody>
      </p:sp>
      <p:sp>
        <p:nvSpPr>
          <p:cNvPr id="9220" name="Content Placeholder 6"/>
          <p:cNvSpPr>
            <a:spLocks/>
          </p:cNvSpPr>
          <p:nvPr/>
        </p:nvSpPr>
        <p:spPr bwMode="auto">
          <a:xfrm>
            <a:off x="360363" y="1370013"/>
            <a:ext cx="8424862" cy="4795837"/>
          </a:xfrm>
          <a:prstGeom prst="roundRect">
            <a:avLst>
              <a:gd name="adj" fmla="val 2153"/>
            </a:avLst>
          </a:prstGeom>
          <a:solidFill>
            <a:srgbClr val="E8E8E8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GB" altLang="en-US" sz="1400" dirty="0">
                <a:latin typeface="RN House Sans"/>
              </a:rPr>
              <a:t>The Performance &amp; Business Management in India overlooks the following:</a:t>
            </a:r>
          </a:p>
          <a:p>
            <a:pPr marL="190500" lvl="1" indent="-188913" eaLnBrk="0" hangingPunct="0">
              <a:spcBef>
                <a:spcPct val="50000"/>
              </a:spcBef>
              <a:buFontTx/>
              <a:buChar char="•"/>
            </a:pPr>
            <a:r>
              <a:rPr lang="en-GB" altLang="en-US" sz="1400" dirty="0">
                <a:latin typeface="RN House Sans"/>
              </a:rPr>
              <a:t>People Operations &amp; Performance</a:t>
            </a:r>
          </a:p>
          <a:p>
            <a:pPr marL="190500" lvl="1" indent="-188913" eaLnBrk="0" hangingPunct="0">
              <a:spcBef>
                <a:spcPct val="50000"/>
              </a:spcBef>
              <a:buFontTx/>
              <a:buChar char="•"/>
            </a:pPr>
            <a:r>
              <a:rPr lang="en-GB" altLang="en-US" sz="1400" dirty="0">
                <a:latin typeface="RN House Sans"/>
              </a:rPr>
              <a:t>Vendor Management</a:t>
            </a:r>
          </a:p>
          <a:p>
            <a:pPr marL="190500" lvl="1" indent="-188913" eaLnBrk="0" hangingPunct="0">
              <a:spcBef>
                <a:spcPct val="50000"/>
              </a:spcBef>
              <a:buFontTx/>
              <a:buChar char="•"/>
            </a:pPr>
            <a:r>
              <a:rPr lang="en-GB" altLang="en-US" sz="1400" dirty="0">
                <a:latin typeface="RN House Sans"/>
              </a:rPr>
              <a:t>Risk Assurance &amp; Compliance</a:t>
            </a:r>
          </a:p>
          <a:p>
            <a:pPr marL="190500" lvl="1" indent="-188913" eaLnBrk="0" hangingPunct="0">
              <a:spcBef>
                <a:spcPct val="50000"/>
              </a:spcBef>
              <a:buFontTx/>
              <a:buChar char="•"/>
            </a:pPr>
            <a:r>
              <a:rPr lang="en-GB" altLang="en-US" sz="1400" dirty="0">
                <a:latin typeface="RN House Sans"/>
              </a:rPr>
              <a:t>Business Enablement &amp; Records Management</a:t>
            </a:r>
          </a:p>
          <a:p>
            <a:pPr marL="190500" lvl="1" indent="-188913" eaLnBrk="0" hangingPunct="0">
              <a:spcBef>
                <a:spcPct val="50000"/>
              </a:spcBef>
              <a:buFontTx/>
              <a:buChar char="•"/>
            </a:pPr>
            <a:r>
              <a:rPr lang="en-GB" altLang="en-US" sz="1400" dirty="0">
                <a:latin typeface="RN House Sans"/>
              </a:rPr>
              <a:t>Technology Academy</a:t>
            </a:r>
          </a:p>
          <a:p>
            <a:pPr marL="190500" lvl="1" indent="-188913" eaLnBrk="0" hangingPunct="0">
              <a:spcBef>
                <a:spcPct val="50000"/>
              </a:spcBef>
              <a:buFontTx/>
              <a:buChar char="•"/>
            </a:pPr>
            <a:r>
              <a:rPr lang="en-GB" altLang="en-US" sz="1400" dirty="0">
                <a:latin typeface="RN House Sans"/>
              </a:rPr>
              <a:t>Cost Management &amp; Strategic Programs</a:t>
            </a:r>
          </a:p>
          <a:p>
            <a:pPr marL="190500" lvl="1" indent="-188913" eaLnBrk="0" hangingPunct="0">
              <a:spcBef>
                <a:spcPct val="50000"/>
              </a:spcBef>
              <a:buFontTx/>
              <a:buChar char="•"/>
            </a:pPr>
            <a:r>
              <a:rPr lang="en-GB" altLang="en-US" sz="1400" dirty="0">
                <a:latin typeface="RN House Sans"/>
              </a:rPr>
              <a:t>Automation &amp; Digitalisation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5"/>
          <p:cNvSpPr>
            <a:spLocks noGrp="1"/>
          </p:cNvSpPr>
          <p:nvPr>
            <p:ph type="title" idx="4294967295"/>
          </p:nvPr>
        </p:nvSpPr>
        <p:spPr bwMode="gray">
          <a:xfrm>
            <a:off x="360363" y="360363"/>
            <a:ext cx="7604125" cy="792162"/>
          </a:xfrm>
        </p:spPr>
        <p:txBody>
          <a:bodyPr anchor="t"/>
          <a:lstStyle/>
          <a:p>
            <a:pPr eaLnBrk="1" hangingPunct="1">
              <a:lnSpc>
                <a:spcPts val="3000"/>
              </a:lnSpc>
              <a:spcAft>
                <a:spcPts val="1138"/>
              </a:spcAft>
            </a:pPr>
            <a:r>
              <a:rPr lang="en-GB" altLang="en-US" dirty="0"/>
              <a:t>India BU Organization Structure</a:t>
            </a:r>
          </a:p>
        </p:txBody>
      </p:sp>
      <p:sp>
        <p:nvSpPr>
          <p:cNvPr id="10242" name="Footer Placeholder 3"/>
          <p:cNvSpPr txBox="1">
            <a:spLocks noGrp="1"/>
          </p:cNvSpPr>
          <p:nvPr/>
        </p:nvSpPr>
        <p:spPr bwMode="gray">
          <a:xfrm>
            <a:off x="5334000" y="6465888"/>
            <a:ext cx="30861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r>
              <a:rPr lang="en-GB" altLang="en-US" sz="800" dirty="0">
                <a:latin typeface="RN House Sans"/>
              </a:rPr>
              <a:t>Information classification: Internal</a:t>
            </a:r>
          </a:p>
        </p:txBody>
      </p:sp>
      <p:sp>
        <p:nvSpPr>
          <p:cNvPr id="10243" name="Slide Number Placeholder 4"/>
          <p:cNvSpPr txBox="1">
            <a:spLocks noGrp="1"/>
          </p:cNvSpPr>
          <p:nvPr/>
        </p:nvSpPr>
        <p:spPr bwMode="gray">
          <a:xfrm>
            <a:off x="8567738" y="6465888"/>
            <a:ext cx="2159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fld id="{92BB1E14-8E51-469C-8B9A-550E4B6EE80B}" type="slidenum">
              <a:rPr lang="en-GB" altLang="en-US" sz="800">
                <a:latin typeface="RN House Sans"/>
              </a:rPr>
              <a:pPr algn="r"/>
              <a:t>3</a:t>
            </a:fld>
            <a:endParaRPr lang="en-GB" altLang="en-US" sz="800">
              <a:latin typeface="RN House Sans"/>
            </a:endParaRPr>
          </a:p>
        </p:txBody>
      </p:sp>
      <p:sp>
        <p:nvSpPr>
          <p:cNvPr id="10244" name="Rectangle 60"/>
          <p:cNvSpPr>
            <a:spLocks noChangeArrowheads="1"/>
          </p:cNvSpPr>
          <p:nvPr/>
        </p:nvSpPr>
        <p:spPr bwMode="auto">
          <a:xfrm>
            <a:off x="3581920" y="1432719"/>
            <a:ext cx="2057400" cy="6000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en-US" sz="1200" b="1" dirty="0">
                <a:solidFill>
                  <a:schemeClr val="bg1"/>
                </a:solidFill>
                <a:latin typeface="RN House Sans"/>
              </a:rPr>
              <a:t>Neeraj Goyal </a:t>
            </a:r>
          </a:p>
          <a:p>
            <a:pPr algn="ctr"/>
            <a:r>
              <a:rPr lang="en-US" altLang="en-US" sz="1200" dirty="0">
                <a:solidFill>
                  <a:schemeClr val="bg1"/>
                </a:solidFill>
                <a:latin typeface="RN House Sans"/>
              </a:rPr>
              <a:t>Head of Technology India</a:t>
            </a:r>
          </a:p>
        </p:txBody>
      </p:sp>
      <p:sp>
        <p:nvSpPr>
          <p:cNvPr id="10245" name="Rectangle 61"/>
          <p:cNvSpPr>
            <a:spLocks noChangeArrowheads="1"/>
          </p:cNvSpPr>
          <p:nvPr/>
        </p:nvSpPr>
        <p:spPr bwMode="auto">
          <a:xfrm>
            <a:off x="3581920" y="2285206"/>
            <a:ext cx="2057400" cy="731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en-US" sz="1200" b="1" dirty="0">
                <a:solidFill>
                  <a:schemeClr val="bg1"/>
                </a:solidFill>
                <a:latin typeface="RN House Sans"/>
              </a:rPr>
              <a:t>Chitra Saisekar</a:t>
            </a:r>
          </a:p>
          <a:p>
            <a:pPr algn="ctr"/>
            <a:r>
              <a:rPr lang="en-US" altLang="en-US" sz="1200" dirty="0">
                <a:solidFill>
                  <a:schemeClr val="bg1"/>
                </a:solidFill>
                <a:latin typeface="RN House Sans"/>
              </a:rPr>
              <a:t>Head – Performance &amp; Business Management</a:t>
            </a:r>
          </a:p>
        </p:txBody>
      </p:sp>
      <p:sp>
        <p:nvSpPr>
          <p:cNvPr id="10246" name="Rectangle 62"/>
          <p:cNvSpPr>
            <a:spLocks noChangeArrowheads="1"/>
          </p:cNvSpPr>
          <p:nvPr/>
        </p:nvSpPr>
        <p:spPr bwMode="auto">
          <a:xfrm>
            <a:off x="323528" y="3465513"/>
            <a:ext cx="1160463" cy="1568450"/>
          </a:xfrm>
          <a:prstGeom prst="rect">
            <a:avLst/>
          </a:prstGeom>
          <a:solidFill>
            <a:srgbClr val="CAEFF1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endParaRPr lang="en-US" altLang="en-US" sz="1200" dirty="0">
              <a:latin typeface="RN House Sans"/>
            </a:endParaRPr>
          </a:p>
          <a:p>
            <a:pPr algn="ctr"/>
            <a:r>
              <a:rPr lang="en-US" altLang="en-US" sz="1200" b="1" dirty="0">
                <a:latin typeface="RN House Sans"/>
              </a:rPr>
              <a:t>Nicky Appachu</a:t>
            </a:r>
          </a:p>
          <a:p>
            <a:pPr algn="ctr"/>
            <a:r>
              <a:rPr lang="en-US" altLang="en-US" sz="1200" dirty="0">
                <a:latin typeface="RN House Sans"/>
              </a:rPr>
              <a:t> </a:t>
            </a:r>
          </a:p>
          <a:p>
            <a:pPr algn="ctr"/>
            <a:r>
              <a:rPr lang="en-US" altLang="en-US" sz="1200" dirty="0">
                <a:latin typeface="RN House Sans"/>
              </a:rPr>
              <a:t>Business Enablement &amp;</a:t>
            </a:r>
            <a:br>
              <a:rPr lang="en-US" altLang="en-US" sz="1200" dirty="0">
                <a:latin typeface="RN House Sans"/>
              </a:rPr>
            </a:br>
            <a:r>
              <a:rPr lang="en-US" altLang="en-US" sz="1200" dirty="0">
                <a:latin typeface="RN House Sans"/>
              </a:rPr>
              <a:t>Records Management</a:t>
            </a:r>
          </a:p>
          <a:p>
            <a:pPr algn="ctr"/>
            <a:endParaRPr lang="en-US" altLang="en-US" sz="1200" dirty="0">
              <a:latin typeface="RN House Sans"/>
            </a:endParaRPr>
          </a:p>
        </p:txBody>
      </p:sp>
      <p:sp>
        <p:nvSpPr>
          <p:cNvPr id="10247" name="Rectangle 63"/>
          <p:cNvSpPr>
            <a:spLocks noChangeArrowheads="1"/>
          </p:cNvSpPr>
          <p:nvPr/>
        </p:nvSpPr>
        <p:spPr bwMode="auto">
          <a:xfrm>
            <a:off x="1533203" y="3465513"/>
            <a:ext cx="1160463" cy="1568450"/>
          </a:xfrm>
          <a:prstGeom prst="rect">
            <a:avLst/>
          </a:prstGeom>
          <a:solidFill>
            <a:srgbClr val="CAEFF1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en-US" sz="1200" b="1" dirty="0">
                <a:latin typeface="RN House Sans"/>
              </a:rPr>
              <a:t>Shivani Singal</a:t>
            </a:r>
          </a:p>
          <a:p>
            <a:pPr algn="ctr"/>
            <a:endParaRPr lang="en-US" altLang="en-US" sz="1200" b="1" dirty="0">
              <a:latin typeface="RN House Sans"/>
            </a:endParaRPr>
          </a:p>
          <a:p>
            <a:pPr algn="ctr"/>
            <a:r>
              <a:rPr lang="en-US" altLang="en-US" sz="1200" dirty="0">
                <a:latin typeface="RN House Sans"/>
              </a:rPr>
              <a:t>Technology Academy</a:t>
            </a:r>
          </a:p>
        </p:txBody>
      </p:sp>
      <p:sp>
        <p:nvSpPr>
          <p:cNvPr id="10248" name="Rectangle 64"/>
          <p:cNvSpPr>
            <a:spLocks noChangeArrowheads="1"/>
          </p:cNvSpPr>
          <p:nvPr/>
        </p:nvSpPr>
        <p:spPr bwMode="auto">
          <a:xfrm>
            <a:off x="2744466" y="3465513"/>
            <a:ext cx="1160462" cy="1568450"/>
          </a:xfrm>
          <a:prstGeom prst="rect">
            <a:avLst/>
          </a:prstGeom>
          <a:solidFill>
            <a:srgbClr val="CAEFF1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en-US" sz="1200" b="1" dirty="0">
                <a:latin typeface="RN House Sans"/>
              </a:rPr>
              <a:t>Pawan Wig</a:t>
            </a:r>
          </a:p>
          <a:p>
            <a:pPr algn="ctr"/>
            <a:endParaRPr lang="en-US" altLang="en-US" sz="1200" dirty="0">
              <a:latin typeface="RN House Sans"/>
            </a:endParaRPr>
          </a:p>
          <a:p>
            <a:pPr algn="ctr"/>
            <a:r>
              <a:rPr lang="en-US" altLang="en-US" sz="1200" dirty="0">
                <a:latin typeface="RN House Sans"/>
              </a:rPr>
              <a:t>Risk Assurance &amp; Compliance</a:t>
            </a:r>
          </a:p>
        </p:txBody>
      </p:sp>
      <p:sp>
        <p:nvSpPr>
          <p:cNvPr id="10249" name="Rectangle 65"/>
          <p:cNvSpPr>
            <a:spLocks noChangeArrowheads="1"/>
          </p:cNvSpPr>
          <p:nvPr/>
        </p:nvSpPr>
        <p:spPr bwMode="auto">
          <a:xfrm>
            <a:off x="3955728" y="3465513"/>
            <a:ext cx="1160463" cy="1568450"/>
          </a:xfrm>
          <a:prstGeom prst="rect">
            <a:avLst/>
          </a:prstGeom>
          <a:solidFill>
            <a:srgbClr val="CAEFF1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defTabSz="974725" eaLnBrk="0" hangingPunct="0"/>
            <a:r>
              <a:rPr lang="en-GB" altLang="en-US" sz="1200" b="1" dirty="0">
                <a:latin typeface="RN House Sans"/>
              </a:rPr>
              <a:t>Neerav Jain</a:t>
            </a:r>
          </a:p>
          <a:p>
            <a:pPr algn="ctr" defTabSz="974725" eaLnBrk="0" hangingPunct="0"/>
            <a:endParaRPr lang="en-GB" altLang="en-US" sz="1200" b="1" dirty="0">
              <a:latin typeface="RN House Sans"/>
            </a:endParaRPr>
          </a:p>
          <a:p>
            <a:pPr algn="ctr" defTabSz="974725" eaLnBrk="0" hangingPunct="0"/>
            <a:r>
              <a:rPr lang="en-GB" altLang="en-US" sz="1200" dirty="0">
                <a:latin typeface="RN House Sans"/>
              </a:rPr>
              <a:t>People Operations &amp; Performance</a:t>
            </a:r>
          </a:p>
        </p:txBody>
      </p:sp>
      <p:sp>
        <p:nvSpPr>
          <p:cNvPr id="10250" name="Rectangle 66"/>
          <p:cNvSpPr>
            <a:spLocks noChangeArrowheads="1"/>
          </p:cNvSpPr>
          <p:nvPr/>
        </p:nvSpPr>
        <p:spPr bwMode="auto">
          <a:xfrm>
            <a:off x="5166991" y="3465513"/>
            <a:ext cx="1160462" cy="1568450"/>
          </a:xfrm>
          <a:prstGeom prst="rect">
            <a:avLst/>
          </a:prstGeom>
          <a:solidFill>
            <a:srgbClr val="CAEFF1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altLang="en-US" sz="1200" b="1" dirty="0">
                <a:latin typeface="RN House Sans"/>
              </a:rPr>
              <a:t>Jigar Jobanputra</a:t>
            </a:r>
          </a:p>
          <a:p>
            <a:pPr algn="ctr"/>
            <a:endParaRPr lang="en-US" altLang="en-US" sz="1200" dirty="0">
              <a:latin typeface="RN House Sans"/>
            </a:endParaRPr>
          </a:p>
          <a:p>
            <a:pPr algn="ctr"/>
            <a:r>
              <a:rPr lang="en-US" altLang="en-US" sz="1200" dirty="0">
                <a:latin typeface="RN House Sans"/>
              </a:rPr>
              <a:t>Cost Management &amp; Strategic Programs</a:t>
            </a:r>
          </a:p>
        </p:txBody>
      </p:sp>
      <p:sp>
        <p:nvSpPr>
          <p:cNvPr id="10251" name="Rectangle 62"/>
          <p:cNvSpPr>
            <a:spLocks noChangeArrowheads="1"/>
          </p:cNvSpPr>
          <p:nvPr/>
        </p:nvSpPr>
        <p:spPr bwMode="auto">
          <a:xfrm>
            <a:off x="6378253" y="3465513"/>
            <a:ext cx="1160463" cy="1568450"/>
          </a:xfrm>
          <a:prstGeom prst="rect">
            <a:avLst/>
          </a:prstGeom>
          <a:solidFill>
            <a:srgbClr val="CAEFF1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endParaRPr lang="en-US" altLang="en-US" sz="1200" dirty="0">
              <a:latin typeface="RN House Sans"/>
            </a:endParaRPr>
          </a:p>
          <a:p>
            <a:pPr algn="ctr"/>
            <a:r>
              <a:rPr lang="en-US" altLang="en-US" sz="1200" b="1" dirty="0">
                <a:latin typeface="RN House Sans"/>
              </a:rPr>
              <a:t>Shakila Praveen</a:t>
            </a:r>
          </a:p>
          <a:p>
            <a:pPr algn="ctr"/>
            <a:endParaRPr lang="en-US" altLang="en-US" sz="1200" b="1" dirty="0">
              <a:latin typeface="RN House Sans"/>
            </a:endParaRPr>
          </a:p>
          <a:p>
            <a:pPr algn="ctr"/>
            <a:r>
              <a:rPr lang="en-US" altLang="en-US" sz="1200" dirty="0">
                <a:latin typeface="RN House Sans"/>
              </a:rPr>
              <a:t>Vendor Management</a:t>
            </a:r>
          </a:p>
          <a:p>
            <a:pPr algn="ctr"/>
            <a:endParaRPr lang="en-US" altLang="en-US" sz="1200" dirty="0">
              <a:latin typeface="RN House Sans"/>
            </a:endParaRPr>
          </a:p>
        </p:txBody>
      </p:sp>
      <p:cxnSp>
        <p:nvCxnSpPr>
          <p:cNvPr id="10253" name="AutoShape 330"/>
          <p:cNvCxnSpPr>
            <a:cxnSpLocks noChangeShapeType="1"/>
            <a:stCxn id="10244" idx="2"/>
            <a:endCxn id="10245" idx="0"/>
          </p:cNvCxnSpPr>
          <p:nvPr/>
        </p:nvCxnSpPr>
        <p:spPr bwMode="auto">
          <a:xfrm rot="5400000">
            <a:off x="4484414" y="2159000"/>
            <a:ext cx="252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7" name="AutoShape 334"/>
          <p:cNvCxnSpPr>
            <a:cxnSpLocks noChangeShapeType="1"/>
            <a:endCxn id="10249" idx="0"/>
          </p:cNvCxnSpPr>
          <p:nvPr/>
        </p:nvCxnSpPr>
        <p:spPr bwMode="auto">
          <a:xfrm>
            <a:off x="4535960" y="3241278"/>
            <a:ext cx="0" cy="224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Rectangle 62">
            <a:extLst>
              <a:ext uri="{FF2B5EF4-FFF2-40B4-BE49-F238E27FC236}">
                <a16:creationId xmlns:a16="http://schemas.microsoft.com/office/drawing/2014/main" id="{FBDFAB40-E4F4-4342-802C-27040587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44" y="3465514"/>
            <a:ext cx="1160463" cy="1568450"/>
          </a:xfrm>
          <a:prstGeom prst="rect">
            <a:avLst/>
          </a:prstGeom>
          <a:solidFill>
            <a:srgbClr val="CAEFF1"/>
          </a:solidFill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endParaRPr lang="en-US" altLang="en-US" sz="1200" dirty="0">
              <a:latin typeface="RN House Sans"/>
            </a:endParaRPr>
          </a:p>
          <a:p>
            <a:pPr algn="ctr"/>
            <a:r>
              <a:rPr lang="en-US" altLang="en-US" sz="1200" b="1" dirty="0">
                <a:latin typeface="RN House Sans"/>
              </a:rPr>
              <a:t>Seema Verma</a:t>
            </a:r>
          </a:p>
          <a:p>
            <a:pPr algn="ctr"/>
            <a:endParaRPr lang="en-US" altLang="en-US" sz="1200" b="1" dirty="0">
              <a:latin typeface="RN House Sans"/>
            </a:endParaRPr>
          </a:p>
          <a:p>
            <a:pPr algn="ctr"/>
            <a:r>
              <a:rPr lang="en-GB" altLang="en-US" sz="1200" dirty="0">
                <a:latin typeface="RN House Sans"/>
              </a:rPr>
              <a:t>Automation &amp; Digitalisation</a:t>
            </a:r>
            <a:endParaRPr lang="en-US" altLang="en-US" sz="1200" dirty="0">
              <a:latin typeface="RN House Sans"/>
            </a:endParaRPr>
          </a:p>
          <a:p>
            <a:pPr algn="ctr"/>
            <a:endParaRPr lang="en-US" altLang="en-US" sz="1200" dirty="0">
              <a:latin typeface="RN House Sans"/>
            </a:endParaRPr>
          </a:p>
        </p:txBody>
      </p:sp>
      <p:cxnSp>
        <p:nvCxnSpPr>
          <p:cNvPr id="29" name="AutoShape 334">
            <a:extLst>
              <a:ext uri="{FF2B5EF4-FFF2-40B4-BE49-F238E27FC236}">
                <a16:creationId xmlns:a16="http://schemas.microsoft.com/office/drawing/2014/main" id="{EB7548F9-81B8-452E-AAEE-F1028053AD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58484" y="3241277"/>
            <a:ext cx="0" cy="224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334">
            <a:extLst>
              <a:ext uri="{FF2B5EF4-FFF2-40B4-BE49-F238E27FC236}">
                <a16:creationId xmlns:a16="http://schemas.microsoft.com/office/drawing/2014/main" id="{85DA272F-3E0F-4C6C-856E-BB2F5B501A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60286" y="3252434"/>
            <a:ext cx="0" cy="224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334">
            <a:extLst>
              <a:ext uri="{FF2B5EF4-FFF2-40B4-BE49-F238E27FC236}">
                <a16:creationId xmlns:a16="http://schemas.microsoft.com/office/drawing/2014/main" id="{7C0D9080-D6A0-4069-9120-640FA62F1E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1632" y="3230119"/>
            <a:ext cx="0" cy="224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334">
            <a:extLst>
              <a:ext uri="{FF2B5EF4-FFF2-40B4-BE49-F238E27FC236}">
                <a16:creationId xmlns:a16="http://schemas.microsoft.com/office/drawing/2014/main" id="{DF714002-66D0-4822-A637-9F3BD8787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13434" y="3241276"/>
            <a:ext cx="0" cy="224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334">
            <a:extLst>
              <a:ext uri="{FF2B5EF4-FFF2-40B4-BE49-F238E27FC236}">
                <a16:creationId xmlns:a16="http://schemas.microsoft.com/office/drawing/2014/main" id="{F5666F85-311A-47AE-A3FB-FBB6BF3E19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4697" y="3252434"/>
            <a:ext cx="0" cy="224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334">
            <a:extLst>
              <a:ext uri="{FF2B5EF4-FFF2-40B4-BE49-F238E27FC236}">
                <a16:creationId xmlns:a16="http://schemas.microsoft.com/office/drawing/2014/main" id="{3BF08C7D-0FB9-438C-AA23-42B7634973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5020" y="3252433"/>
            <a:ext cx="0" cy="224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61655-FC1C-475C-859E-C1A0A563D39D}"/>
              </a:ext>
            </a:extLst>
          </p:cNvPr>
          <p:cNvCxnSpPr/>
          <p:nvPr/>
        </p:nvCxnSpPr>
        <p:spPr>
          <a:xfrm>
            <a:off x="911632" y="3230119"/>
            <a:ext cx="7248654" cy="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A907BD-AB3D-4225-950A-DDFA6D0E9EEB}"/>
              </a:ext>
            </a:extLst>
          </p:cNvPr>
          <p:cNvCxnSpPr>
            <a:stCxn id="10245" idx="2"/>
          </p:cNvCxnSpPr>
          <p:nvPr/>
        </p:nvCxnSpPr>
        <p:spPr>
          <a:xfrm>
            <a:off x="4610620" y="3017044"/>
            <a:ext cx="0" cy="23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5"/>
          <p:cNvSpPr>
            <a:spLocks noGrp="1"/>
          </p:cNvSpPr>
          <p:nvPr>
            <p:ph type="title" idx="4294967295"/>
          </p:nvPr>
        </p:nvSpPr>
        <p:spPr bwMode="gray">
          <a:xfrm>
            <a:off x="360363" y="360363"/>
            <a:ext cx="7604125" cy="792162"/>
          </a:xfrm>
        </p:spPr>
        <p:txBody>
          <a:bodyPr anchor="t"/>
          <a:lstStyle/>
          <a:p>
            <a:pPr eaLnBrk="1" hangingPunct="1">
              <a:lnSpc>
                <a:spcPts val="3000"/>
              </a:lnSpc>
              <a:spcAft>
                <a:spcPts val="1138"/>
              </a:spcAft>
            </a:pPr>
            <a:r>
              <a:rPr lang="en-GB" altLang="en-US" dirty="0"/>
              <a:t>Operating Model</a:t>
            </a:r>
          </a:p>
        </p:txBody>
      </p:sp>
      <p:sp>
        <p:nvSpPr>
          <p:cNvPr id="11266" name="Footer Placeholder 3"/>
          <p:cNvSpPr txBox="1">
            <a:spLocks noGrp="1"/>
          </p:cNvSpPr>
          <p:nvPr/>
        </p:nvSpPr>
        <p:spPr bwMode="gray">
          <a:xfrm>
            <a:off x="5334000" y="6465888"/>
            <a:ext cx="30861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r>
              <a:rPr lang="en-GB" altLang="en-US" sz="800">
                <a:latin typeface="RN House Sans"/>
              </a:rPr>
              <a:t>Information classification: Internal</a:t>
            </a:r>
          </a:p>
        </p:txBody>
      </p:sp>
      <p:sp>
        <p:nvSpPr>
          <p:cNvPr id="11267" name="Slide Number Placeholder 4"/>
          <p:cNvSpPr txBox="1">
            <a:spLocks noGrp="1"/>
          </p:cNvSpPr>
          <p:nvPr/>
        </p:nvSpPr>
        <p:spPr bwMode="gray">
          <a:xfrm>
            <a:off x="8567738" y="6465888"/>
            <a:ext cx="2159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fld id="{D3AF6E81-89DB-4573-91C3-8686E30C239B}" type="slidenum">
              <a:rPr lang="en-GB" altLang="en-US" sz="800">
                <a:latin typeface="RN House Sans"/>
              </a:rPr>
              <a:pPr algn="r"/>
              <a:t>4</a:t>
            </a:fld>
            <a:endParaRPr lang="en-GB" altLang="en-US" sz="800">
              <a:latin typeface="RN House Sans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gray">
          <a:xfrm>
            <a:off x="352425" y="1376363"/>
            <a:ext cx="1096963" cy="76517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 anchor="ctr"/>
          <a:lstStyle/>
          <a:p>
            <a:pPr algn="ctr" defTabSz="974725">
              <a:spcBef>
                <a:spcPct val="30000"/>
              </a:spcBef>
            </a:pPr>
            <a:r>
              <a:rPr lang="en-GB" altLang="en-US" sz="800" b="1">
                <a:solidFill>
                  <a:schemeClr val="bg1"/>
                </a:solidFill>
                <a:latin typeface="RN House Sans"/>
              </a:rPr>
              <a:t>Neerav Jain</a:t>
            </a:r>
          </a:p>
          <a:p>
            <a:pPr algn="ctr" defTabSz="974725">
              <a:spcBef>
                <a:spcPct val="30000"/>
              </a:spcBef>
            </a:pPr>
            <a:r>
              <a:rPr lang="en-GB" altLang="en-US" sz="800">
                <a:solidFill>
                  <a:schemeClr val="bg1"/>
                </a:solidFill>
                <a:latin typeface="RN House Sans"/>
              </a:rPr>
              <a:t>People Operations &amp; Performance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gray">
          <a:xfrm>
            <a:off x="1525588" y="1376363"/>
            <a:ext cx="1096962" cy="76517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 anchor="ctr"/>
          <a:lstStyle/>
          <a:p>
            <a:pPr algn="ctr" defTabSz="974725">
              <a:spcBef>
                <a:spcPct val="30000"/>
              </a:spcBef>
            </a:pPr>
            <a:r>
              <a:rPr lang="en-GB" altLang="en-US" sz="800" b="1" dirty="0">
                <a:solidFill>
                  <a:schemeClr val="bg1"/>
                </a:solidFill>
                <a:latin typeface="RN House Sans"/>
              </a:rPr>
              <a:t>Shakila Praveen</a:t>
            </a:r>
          </a:p>
          <a:p>
            <a:pPr algn="ctr" defTabSz="974725">
              <a:spcBef>
                <a:spcPct val="30000"/>
              </a:spcBef>
            </a:pPr>
            <a:r>
              <a:rPr lang="en-GB" altLang="en-US" sz="800" dirty="0">
                <a:solidFill>
                  <a:schemeClr val="bg1"/>
                </a:solidFill>
                <a:latin typeface="RN House Sans"/>
              </a:rPr>
              <a:t>Vendor Management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gray">
          <a:xfrm>
            <a:off x="2700338" y="1376363"/>
            <a:ext cx="1368425" cy="76517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 anchor="ctr"/>
          <a:lstStyle/>
          <a:p>
            <a:pPr algn="ctr" defTabSz="974725">
              <a:spcBef>
                <a:spcPct val="30000"/>
              </a:spcBef>
            </a:pPr>
            <a:r>
              <a:rPr lang="en-US" altLang="en-US" sz="800" b="1" dirty="0">
                <a:solidFill>
                  <a:schemeClr val="bg1"/>
                </a:solidFill>
                <a:latin typeface="RN House Sans"/>
              </a:rPr>
              <a:t>Pawan Wig</a:t>
            </a:r>
          </a:p>
          <a:p>
            <a:pPr algn="ctr" defTabSz="974725">
              <a:spcBef>
                <a:spcPct val="30000"/>
              </a:spcBef>
            </a:pPr>
            <a:r>
              <a:rPr lang="en-US" altLang="en-US" sz="800" dirty="0">
                <a:solidFill>
                  <a:schemeClr val="bg1"/>
                </a:solidFill>
                <a:latin typeface="RN House Sans"/>
              </a:rPr>
              <a:t>Risk Assurance &amp; Compliance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gray">
          <a:xfrm>
            <a:off x="4146550" y="1376363"/>
            <a:ext cx="1096963" cy="76517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 anchor="ctr"/>
          <a:lstStyle/>
          <a:p>
            <a:pPr algn="ctr" defTabSz="974725">
              <a:spcBef>
                <a:spcPct val="30000"/>
              </a:spcBef>
            </a:pPr>
            <a:r>
              <a:rPr lang="en-US" altLang="en-US" sz="800" b="1" dirty="0">
                <a:solidFill>
                  <a:schemeClr val="bg1"/>
                </a:solidFill>
                <a:latin typeface="RN House Sans"/>
              </a:rPr>
              <a:t>Seema Verma</a:t>
            </a:r>
          </a:p>
          <a:p>
            <a:pPr algn="ctr" defTabSz="974725">
              <a:spcBef>
                <a:spcPct val="30000"/>
              </a:spcBef>
            </a:pPr>
            <a:r>
              <a:rPr lang="en-GB" altLang="en-US" sz="800" dirty="0">
                <a:solidFill>
                  <a:schemeClr val="bg1"/>
                </a:solidFill>
                <a:latin typeface="RN House Sans"/>
              </a:rPr>
              <a:t>Automation &amp; Digitalisation</a:t>
            </a:r>
            <a:endParaRPr lang="en-US" altLang="en-US" sz="800" dirty="0">
              <a:solidFill>
                <a:schemeClr val="bg1"/>
              </a:solidFill>
              <a:latin typeface="RN House Sans"/>
            </a:endParaRPr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gray">
          <a:xfrm>
            <a:off x="352425" y="2149474"/>
            <a:ext cx="1096963" cy="4231853"/>
          </a:xfrm>
          <a:prstGeom prst="rect">
            <a:avLst/>
          </a:prstGeom>
          <a:solidFill>
            <a:srgbClr val="E8E8E8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/>
          <a:lstStyle/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>
                <a:latin typeface="RN House Sans"/>
              </a:rPr>
              <a:t>Culture &amp; Mobility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800">
                <a:latin typeface="RN House Sans"/>
              </a:rPr>
              <a:t>Capability 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>
                <a:latin typeface="RN House Sans"/>
              </a:rPr>
              <a:t>Organisation Design &amp; Effectiveness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>
                <a:latin typeface="RN House Sans"/>
              </a:rPr>
              <a:t>Pay &amp; Performance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800">
                <a:latin typeface="RN House Sans"/>
              </a:rPr>
              <a:t>Communications</a:t>
            </a:r>
            <a:endParaRPr lang="en-US" altLang="en-US" sz="800">
              <a:latin typeface="RN House Sans"/>
            </a:endParaRPr>
          </a:p>
        </p:txBody>
      </p:sp>
      <p:sp>
        <p:nvSpPr>
          <p:cNvPr id="11273" name="Rectangle 18"/>
          <p:cNvSpPr>
            <a:spLocks noChangeArrowheads="1"/>
          </p:cNvSpPr>
          <p:nvPr/>
        </p:nvSpPr>
        <p:spPr bwMode="gray">
          <a:xfrm>
            <a:off x="1525588" y="2149474"/>
            <a:ext cx="1096962" cy="4231853"/>
          </a:xfrm>
          <a:prstGeom prst="rect">
            <a:avLst/>
          </a:prstGeom>
          <a:solidFill>
            <a:srgbClr val="E8E8E8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/>
          <a:lstStyle/>
          <a:p>
            <a:pPr marL="123825" lvl="1" indent="-122238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800" dirty="0">
                <a:latin typeface="RN House Sans"/>
              </a:rPr>
              <a:t>SOW governance</a:t>
            </a:r>
          </a:p>
          <a:p>
            <a:pPr marL="123825" lvl="1" indent="-122238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Vendor Compliance and PO Governance</a:t>
            </a:r>
          </a:p>
          <a:p>
            <a:pPr marL="123825" lvl="1" indent="-122238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>
                <a:latin typeface="RN House Sans"/>
              </a:rPr>
              <a:t>Portfolio </a:t>
            </a:r>
            <a:r>
              <a:rPr lang="en-US" altLang="en-US" sz="800" dirty="0">
                <a:latin typeface="RN House Sans"/>
              </a:rPr>
              <a:t>Rebalancing</a:t>
            </a:r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gray">
          <a:xfrm>
            <a:off x="2700338" y="2149474"/>
            <a:ext cx="1368425" cy="4231853"/>
          </a:xfrm>
          <a:prstGeom prst="rect">
            <a:avLst/>
          </a:prstGeom>
          <a:solidFill>
            <a:srgbClr val="E8E8E8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/>
          <a:lstStyle/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800" dirty="0">
                <a:latin typeface="RN House Sans"/>
              </a:rPr>
              <a:t>Governance of India operational risks through technology India risk forum</a:t>
            </a:r>
            <a:endParaRPr lang="en-US" altLang="en-US" sz="800" dirty="0">
              <a:latin typeface="RN House Sans"/>
            </a:endParaRP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Submission of risk profile to various Global Hub India forums and UK forums</a:t>
            </a:r>
            <a:endParaRPr lang="en-GB" altLang="en-US" sz="800" dirty="0">
              <a:latin typeface="RN House Sans"/>
            </a:endParaRP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800" dirty="0">
                <a:latin typeface="RN House Sans"/>
              </a:rPr>
              <a:t>Issuance of Compliance Certificate – All regulatory compliance for technology India are complied with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800" dirty="0">
                <a:latin typeface="RN House Sans"/>
              </a:rPr>
              <a:t>Review, revisit and republish Business continuity plan on annual basis</a:t>
            </a:r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gray">
          <a:xfrm>
            <a:off x="4146550" y="2163763"/>
            <a:ext cx="1096963" cy="4231852"/>
          </a:xfrm>
          <a:prstGeom prst="rect">
            <a:avLst/>
          </a:prstGeom>
          <a:solidFill>
            <a:srgbClr val="E8E8E8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/>
          <a:lstStyle/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Automation &amp; Digitisation of Services provided by P&amp;BM across technology</a:t>
            </a:r>
          </a:p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Automation of new hiring workflow for perms and contractual</a:t>
            </a:r>
          </a:p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Enablement  of Visualization of Workforce Management data across technology through Tableau.</a:t>
            </a:r>
          </a:p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P&amp;BM Knowledge Centre as one stop shop to understand all services provided by us </a:t>
            </a:r>
          </a:p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Ongoing onboarding of new businesses on   the </a:t>
            </a:r>
            <a:r>
              <a:rPr lang="en-US" altLang="en-US" sz="800">
                <a:latin typeface="RN House Sans"/>
              </a:rPr>
              <a:t>automation platform</a:t>
            </a:r>
            <a:endParaRPr lang="en-GB" altLang="en-US" sz="800" dirty="0">
              <a:latin typeface="RN House Sans"/>
            </a:endParaRPr>
          </a:p>
        </p:txBody>
      </p:sp>
      <p:sp>
        <p:nvSpPr>
          <p:cNvPr id="11276" name="Rectangle 6"/>
          <p:cNvSpPr>
            <a:spLocks noChangeArrowheads="1"/>
          </p:cNvSpPr>
          <p:nvPr/>
        </p:nvSpPr>
        <p:spPr bwMode="gray">
          <a:xfrm>
            <a:off x="5321300" y="1376363"/>
            <a:ext cx="1096963" cy="76517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 anchor="ctr"/>
          <a:lstStyle/>
          <a:p>
            <a:pPr algn="ctr" defTabSz="974725">
              <a:spcBef>
                <a:spcPct val="30000"/>
              </a:spcBef>
            </a:pPr>
            <a:r>
              <a:rPr lang="en-US" altLang="en-US" sz="800" b="1">
                <a:solidFill>
                  <a:schemeClr val="bg1"/>
                </a:solidFill>
                <a:latin typeface="RN House Sans"/>
              </a:rPr>
              <a:t>Shivani Singal</a:t>
            </a:r>
          </a:p>
          <a:p>
            <a:pPr algn="ctr" defTabSz="974725">
              <a:spcBef>
                <a:spcPct val="30000"/>
              </a:spcBef>
            </a:pPr>
            <a:r>
              <a:rPr lang="en-US" altLang="en-US" sz="800">
                <a:solidFill>
                  <a:schemeClr val="bg1"/>
                </a:solidFill>
                <a:latin typeface="RN House Sans"/>
              </a:rPr>
              <a:t>India Technology Academy</a:t>
            </a:r>
          </a:p>
        </p:txBody>
      </p:sp>
      <p:sp>
        <p:nvSpPr>
          <p:cNvPr id="11277" name="Rectangle 17"/>
          <p:cNvSpPr>
            <a:spLocks noChangeArrowheads="1"/>
          </p:cNvSpPr>
          <p:nvPr/>
        </p:nvSpPr>
        <p:spPr bwMode="gray">
          <a:xfrm>
            <a:off x="5321300" y="2149474"/>
            <a:ext cx="1096963" cy="4231853"/>
          </a:xfrm>
          <a:prstGeom prst="rect">
            <a:avLst/>
          </a:prstGeom>
          <a:solidFill>
            <a:srgbClr val="E8E8E8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/>
          <a:lstStyle/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Capability Building –Technical, domain &amp; behavioral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Certification Programs – e.g. ITIL CSM etc.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Role –based programs 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Talent Management – Early Careers (Graduates)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Manager Capability Building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800" dirty="0">
                <a:latin typeface="RN House Sans"/>
              </a:rPr>
              <a:t>PDP Clinics</a:t>
            </a:r>
          </a:p>
        </p:txBody>
      </p:sp>
      <p:sp>
        <p:nvSpPr>
          <p:cNvPr id="11278" name="Rectangle 6"/>
          <p:cNvSpPr>
            <a:spLocks noChangeArrowheads="1"/>
          </p:cNvSpPr>
          <p:nvPr/>
        </p:nvSpPr>
        <p:spPr bwMode="gray">
          <a:xfrm>
            <a:off x="7670800" y="1376363"/>
            <a:ext cx="1096963" cy="76517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 anchor="ctr"/>
          <a:lstStyle/>
          <a:p>
            <a:pPr algn="ctr" defTabSz="974725">
              <a:spcBef>
                <a:spcPct val="30000"/>
              </a:spcBef>
            </a:pPr>
            <a:r>
              <a:rPr lang="en-US" altLang="en-US" sz="800" b="1" dirty="0">
                <a:solidFill>
                  <a:schemeClr val="bg1"/>
                </a:solidFill>
                <a:latin typeface="RN House Sans"/>
              </a:rPr>
              <a:t>Jigar Jobanputra</a:t>
            </a:r>
          </a:p>
          <a:p>
            <a:pPr algn="ctr" defTabSz="974725">
              <a:spcBef>
                <a:spcPct val="30000"/>
              </a:spcBef>
            </a:pPr>
            <a:r>
              <a:rPr lang="en-US" altLang="en-US" sz="800" dirty="0">
                <a:solidFill>
                  <a:schemeClr val="bg1"/>
                </a:solidFill>
                <a:latin typeface="RN House Sans"/>
              </a:rPr>
              <a:t>Cost Management &amp; Strategic Programs</a:t>
            </a:r>
          </a:p>
        </p:txBody>
      </p:sp>
      <p:sp>
        <p:nvSpPr>
          <p:cNvPr id="11279" name="Rectangle 6"/>
          <p:cNvSpPr>
            <a:spLocks noChangeArrowheads="1"/>
          </p:cNvSpPr>
          <p:nvPr/>
        </p:nvSpPr>
        <p:spPr bwMode="gray">
          <a:xfrm>
            <a:off x="6496050" y="1376363"/>
            <a:ext cx="1096963" cy="765175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 anchor="ctr"/>
          <a:lstStyle/>
          <a:p>
            <a:pPr algn="ctr" defTabSz="974725">
              <a:spcBef>
                <a:spcPct val="30000"/>
              </a:spcBef>
            </a:pPr>
            <a:r>
              <a:rPr lang="en-US" altLang="en-US" sz="800" b="1" dirty="0">
                <a:solidFill>
                  <a:schemeClr val="bg1"/>
                </a:solidFill>
                <a:latin typeface="RN House Sans"/>
              </a:rPr>
              <a:t>Nicky Appachu</a:t>
            </a:r>
            <a:r>
              <a:rPr lang="en-US" altLang="en-US" sz="800" dirty="0">
                <a:solidFill>
                  <a:schemeClr val="bg1"/>
                </a:solidFill>
                <a:latin typeface="RN House Sans"/>
              </a:rPr>
              <a:t> </a:t>
            </a:r>
          </a:p>
          <a:p>
            <a:pPr algn="ctr" defTabSz="974725">
              <a:spcBef>
                <a:spcPct val="30000"/>
              </a:spcBef>
            </a:pPr>
            <a:r>
              <a:rPr lang="en-US" altLang="en-US" sz="800" dirty="0">
                <a:solidFill>
                  <a:schemeClr val="bg1"/>
                </a:solidFill>
                <a:latin typeface="RN House Sans"/>
              </a:rPr>
              <a:t>Business Enablement &amp; Records Management</a:t>
            </a:r>
          </a:p>
          <a:p>
            <a:pPr algn="ctr" defTabSz="974725">
              <a:spcBef>
                <a:spcPct val="30000"/>
              </a:spcBef>
            </a:pPr>
            <a:endParaRPr lang="en-US" altLang="en-US" sz="800" dirty="0">
              <a:solidFill>
                <a:schemeClr val="bg1"/>
              </a:solidFill>
              <a:latin typeface="RN House Sans"/>
            </a:endParaRP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gray">
          <a:xfrm>
            <a:off x="6496050" y="2149474"/>
            <a:ext cx="1096963" cy="4231853"/>
          </a:xfrm>
          <a:prstGeom prst="rect">
            <a:avLst/>
          </a:prstGeom>
          <a:solidFill>
            <a:srgbClr val="E8E8E8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/>
          <a:lstStyle/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Supplier Management </a:t>
            </a:r>
          </a:p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Administrative Services</a:t>
            </a:r>
          </a:p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Business Enablement – Projects</a:t>
            </a:r>
          </a:p>
          <a:p>
            <a:pPr marL="171450" indent="-171450" defTabSz="974725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RN House Sans"/>
              </a:rPr>
              <a:t>Business Records – Management</a:t>
            </a:r>
          </a:p>
          <a:p>
            <a:pPr marL="114300" indent="-114300" defTabSz="9747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endParaRPr lang="en-US" altLang="en-US" sz="800" dirty="0">
              <a:latin typeface="RN House Sans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gray">
          <a:xfrm>
            <a:off x="7670800" y="2149474"/>
            <a:ext cx="1096963" cy="4231853"/>
          </a:xfrm>
          <a:prstGeom prst="rect">
            <a:avLst/>
          </a:prstGeom>
          <a:solidFill>
            <a:srgbClr val="E8E8E8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40074" tIns="40074" rIns="40074" bIns="40074"/>
          <a:lstStyle/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RN House Sans"/>
              </a:rPr>
              <a:t>Response to Cost &amp; Budget Challenges</a:t>
            </a:r>
            <a:endParaRPr lang="en-GB" sz="800" dirty="0">
              <a:latin typeface="RN House Sans"/>
            </a:endParaRPr>
          </a:p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GB" sz="800" dirty="0">
                <a:latin typeface="RN House Sans"/>
              </a:rPr>
              <a:t>Ensure Cost Tracking, Optimisation &amp; Transparency</a:t>
            </a:r>
          </a:p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GB" sz="800" dirty="0">
                <a:latin typeface="RN House Sans"/>
              </a:rPr>
              <a:t>Drive Productivity Budget Preparation, Investments/ Spend Governance</a:t>
            </a:r>
          </a:p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GB" sz="800" dirty="0">
                <a:latin typeface="RN House Sans"/>
              </a:rPr>
              <a:t>Transfer Pricing, SEZ and Tax related support</a:t>
            </a:r>
          </a:p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GB" sz="800" dirty="0">
                <a:latin typeface="RN House Sans"/>
              </a:rPr>
              <a:t>Services India initiatives </a:t>
            </a:r>
          </a:p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GB" sz="800" dirty="0">
                <a:latin typeface="RN House Sans"/>
              </a:rPr>
              <a:t>Efficient Allocations &amp; Chargeback</a:t>
            </a:r>
          </a:p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GB" sz="800" dirty="0">
                <a:latin typeface="RN House Sans"/>
              </a:rPr>
              <a:t>Offshore Transition and Support of key UK Processes in Cost Management</a:t>
            </a:r>
          </a:p>
          <a:p>
            <a:pPr marL="171450" lvl="1" indent="-171450" defTabSz="974725" eaLnBrk="0" hangingPunct="0">
              <a:spcBef>
                <a:spcPct val="500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RN House Sans"/>
              </a:rPr>
              <a:t>Central projects Admin Team (CPAT)</a:t>
            </a:r>
            <a:endParaRPr lang="en-GB" sz="800" dirty="0">
              <a:latin typeface="RN Hous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5"/>
          <p:cNvSpPr>
            <a:spLocks noGrp="1"/>
          </p:cNvSpPr>
          <p:nvPr>
            <p:ph type="title" idx="4294967295"/>
          </p:nvPr>
        </p:nvSpPr>
        <p:spPr bwMode="gray">
          <a:xfrm>
            <a:off x="360363" y="360363"/>
            <a:ext cx="7604125" cy="792162"/>
          </a:xfrm>
        </p:spPr>
        <p:txBody>
          <a:bodyPr anchor="t"/>
          <a:lstStyle/>
          <a:p>
            <a:pPr eaLnBrk="1" hangingPunct="1">
              <a:lnSpc>
                <a:spcPts val="3000"/>
              </a:lnSpc>
              <a:spcAft>
                <a:spcPts val="1138"/>
              </a:spcAft>
            </a:pPr>
            <a:r>
              <a:rPr lang="en-GB" altLang="en-US"/>
              <a:t>Stakeholders</a:t>
            </a:r>
          </a:p>
        </p:txBody>
      </p:sp>
      <p:sp>
        <p:nvSpPr>
          <p:cNvPr id="12290" name="Footer Placeholder 3"/>
          <p:cNvSpPr txBox="1">
            <a:spLocks noGrp="1"/>
          </p:cNvSpPr>
          <p:nvPr/>
        </p:nvSpPr>
        <p:spPr bwMode="gray">
          <a:xfrm>
            <a:off x="5334000" y="6465888"/>
            <a:ext cx="30861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r>
              <a:rPr lang="en-GB" altLang="en-US" sz="800">
                <a:latin typeface="RN House Sans"/>
              </a:rPr>
              <a:t>Information classification: Internal</a:t>
            </a:r>
          </a:p>
        </p:txBody>
      </p:sp>
      <p:sp>
        <p:nvSpPr>
          <p:cNvPr id="12291" name="Slide Number Placeholder 4"/>
          <p:cNvSpPr txBox="1">
            <a:spLocks noGrp="1"/>
          </p:cNvSpPr>
          <p:nvPr/>
        </p:nvSpPr>
        <p:spPr bwMode="gray">
          <a:xfrm>
            <a:off x="8567738" y="6465888"/>
            <a:ext cx="2159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fld id="{D4D2EEC2-46E3-477C-93B9-B47FEF2D3E3C}" type="slidenum">
              <a:rPr lang="en-GB" altLang="en-US" sz="800">
                <a:latin typeface="RN House Sans"/>
              </a:rPr>
              <a:pPr algn="r"/>
              <a:t>5</a:t>
            </a:fld>
            <a:endParaRPr lang="en-GB" altLang="en-US" sz="800">
              <a:latin typeface="RN House Sans"/>
            </a:endParaRPr>
          </a:p>
        </p:txBody>
      </p: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354013" y="872716"/>
            <a:ext cx="8429625" cy="3565025"/>
            <a:chOff x="223" y="863"/>
            <a:chExt cx="5310" cy="1329"/>
          </a:xfrm>
        </p:grpSpPr>
        <p:sp>
          <p:nvSpPr>
            <p:cNvPr id="12295" name="Rectangle 13"/>
            <p:cNvSpPr>
              <a:spLocks noChangeArrowheads="1"/>
            </p:cNvSpPr>
            <p:nvPr/>
          </p:nvSpPr>
          <p:spPr bwMode="gray">
            <a:xfrm>
              <a:off x="223" y="1064"/>
              <a:ext cx="5310" cy="1128"/>
            </a:xfrm>
            <a:prstGeom prst="roundRect">
              <a:avLst>
                <a:gd name="adj" fmla="val 2519"/>
              </a:avLst>
            </a:prstGeom>
            <a:solidFill>
              <a:srgbClr val="E8E8E8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tIns="228600"/>
            <a:lstStyle/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GB" altLang="en-US" sz="1200" dirty="0">
                  <a:latin typeface="RN House Sans"/>
                </a:rPr>
                <a:t>Finance change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GB" altLang="en-US" sz="1200" dirty="0">
                  <a:latin typeface="RN House Sans"/>
                </a:rPr>
                <a:t>Global Financial Services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GB" altLang="en-US" sz="1200" dirty="0">
                  <a:latin typeface="RN House Sans"/>
                </a:rPr>
                <a:t>Divisional and Group Treasury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GB" altLang="en-US" sz="1200" dirty="0">
                  <a:latin typeface="RN House Sans"/>
                </a:rPr>
                <a:t>CFO office (Regional &amp; Group)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GB" altLang="en-US" sz="1200" dirty="0">
                  <a:latin typeface="RN House Sans"/>
                </a:rPr>
                <a:t>Operations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GB" altLang="en-US" sz="1200" dirty="0">
                  <a:latin typeface="RN House Sans"/>
                </a:rPr>
                <a:t>Group Tax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GB" altLang="en-US" sz="1200" dirty="0">
                  <a:latin typeface="RN House Sans"/>
                </a:rPr>
                <a:t>Business Franchise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US" altLang="en-US" sz="1200" dirty="0">
                  <a:latin typeface="RN House Sans"/>
                </a:rPr>
                <a:t>Group Resourcing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US" altLang="en-US" sz="1200" dirty="0">
                  <a:latin typeface="RN House Sans"/>
                </a:rPr>
                <a:t>HR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US" altLang="en-US" sz="1200" dirty="0">
                  <a:latin typeface="RN House Sans"/>
                </a:rPr>
                <a:t>Group Audit</a:t>
              </a:r>
            </a:p>
            <a:p>
              <a:pPr marL="171450" indent="-171450" defTabSz="800100">
                <a:spcBef>
                  <a:spcPts val="300"/>
                </a:spcBef>
                <a:buClr>
                  <a:schemeClr val="tx1"/>
                </a:buClr>
                <a:buFontTx/>
                <a:buChar char="•"/>
              </a:pPr>
              <a:r>
                <a:rPr lang="en-US" altLang="en-US" sz="1200" dirty="0">
                  <a:latin typeface="RN House Sans"/>
                </a:rPr>
                <a:t>Legal</a:t>
              </a:r>
            </a:p>
          </p:txBody>
        </p:sp>
        <p:sp>
          <p:nvSpPr>
            <p:cNvPr id="12296" name="Rectangle 13"/>
            <p:cNvSpPr>
              <a:spLocks noChangeArrowheads="1"/>
            </p:cNvSpPr>
            <p:nvPr/>
          </p:nvSpPr>
          <p:spPr bwMode="gray">
            <a:xfrm>
              <a:off x="223" y="863"/>
              <a:ext cx="5310" cy="230"/>
            </a:xfrm>
            <a:prstGeom prst="roundRect">
              <a:avLst>
                <a:gd name="adj" fmla="val 14144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defTabSz="800100">
                <a:spcBef>
                  <a:spcPct val="50000"/>
                </a:spcBef>
              </a:pPr>
              <a:r>
                <a:rPr lang="en-GB" altLang="en-US" sz="1200" b="1">
                  <a:solidFill>
                    <a:schemeClr val="bg1"/>
                  </a:solidFill>
                  <a:latin typeface="RN House Sans"/>
                </a:rPr>
                <a:t>Internal</a:t>
              </a:r>
            </a:p>
          </p:txBody>
        </p:sp>
      </p:grpSp>
      <p:sp>
        <p:nvSpPr>
          <p:cNvPr id="12293" name="Rectangle 13"/>
          <p:cNvSpPr>
            <a:spLocks noChangeArrowheads="1"/>
          </p:cNvSpPr>
          <p:nvPr/>
        </p:nvSpPr>
        <p:spPr bwMode="gray">
          <a:xfrm>
            <a:off x="354013" y="4802866"/>
            <a:ext cx="8429625" cy="1362984"/>
          </a:xfrm>
          <a:prstGeom prst="roundRect">
            <a:avLst>
              <a:gd name="adj" fmla="val 2519"/>
            </a:avLst>
          </a:prstGeom>
          <a:solidFill>
            <a:srgbClr val="E8E8E8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tIns="228600"/>
          <a:lstStyle/>
          <a:p>
            <a:pPr marL="171450" indent="-171450" defTabSz="800100"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1200" dirty="0">
                <a:latin typeface="RN House Sans"/>
              </a:rPr>
              <a:t>Local Country regulators (RBI, STPI, SEZ, etc.)</a:t>
            </a:r>
          </a:p>
          <a:p>
            <a:pPr marL="171450" indent="-171450" defTabSz="800100"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1200" dirty="0">
                <a:latin typeface="RN House Sans"/>
              </a:rPr>
              <a:t>Suppliers</a:t>
            </a:r>
          </a:p>
          <a:p>
            <a:pPr marL="171450" indent="-171450" defTabSz="800100"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GB" altLang="en-US" sz="1200" dirty="0">
                <a:latin typeface="RN House Sans"/>
              </a:rPr>
              <a:t>NASCOM</a:t>
            </a:r>
          </a:p>
          <a:p>
            <a:pPr marL="171450" indent="-171450" defTabSz="800100">
              <a:spcBef>
                <a:spcPts val="3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1200" dirty="0">
                <a:latin typeface="RN House Sans"/>
              </a:rPr>
              <a:t>Various Educational Institutions &amp; Academics</a:t>
            </a:r>
            <a:endParaRPr lang="en-GB" altLang="en-US" sz="1200" dirty="0">
              <a:latin typeface="RN House Sans"/>
            </a:endParaRPr>
          </a:p>
        </p:txBody>
      </p:sp>
      <p:sp>
        <p:nvSpPr>
          <p:cNvPr id="12294" name="Rectangle 13"/>
          <p:cNvSpPr>
            <a:spLocks noChangeArrowheads="1"/>
          </p:cNvSpPr>
          <p:nvPr/>
        </p:nvSpPr>
        <p:spPr bwMode="gray">
          <a:xfrm>
            <a:off x="373022" y="4437741"/>
            <a:ext cx="8429625" cy="365125"/>
          </a:xfrm>
          <a:prstGeom prst="roundRect">
            <a:avLst>
              <a:gd name="adj" fmla="val 14144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defTabSz="80010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RN House Sans"/>
              </a:rPr>
              <a:t>External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3" y="2281238"/>
            <a:ext cx="8424862" cy="35448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Q&amp;A</a:t>
            </a:r>
          </a:p>
        </p:txBody>
      </p:sp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Information classification: Internal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7A0EED-DCE7-403F-87E1-42A7FFD1D77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350838" y="1374775"/>
            <a:ext cx="8423275" cy="2160588"/>
          </a:xfrm>
        </p:spPr>
        <p:txBody>
          <a:bodyPr/>
          <a:lstStyle/>
          <a:p>
            <a:pPr eaLnBrk="1" hangingPunct="1"/>
            <a:r>
              <a:rPr lang="en-GB" altLang="en-US"/>
              <a:t>Thank you</a:t>
            </a:r>
          </a:p>
        </p:txBody>
      </p:sp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Information classification: 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BS_PPT_Template_Standard">
  <a:themeElements>
    <a:clrScheme name="RBS">
      <a:dk1>
        <a:srgbClr val="001C39"/>
      </a:dk1>
      <a:lt1>
        <a:sysClr val="window" lastClr="FFFFFF"/>
      </a:lt1>
      <a:dk2>
        <a:srgbClr val="0A2F64"/>
      </a:dk2>
      <a:lt2>
        <a:srgbClr val="D4D4D4"/>
      </a:lt2>
      <a:accent1>
        <a:srgbClr val="666465"/>
      </a:accent1>
      <a:accent2>
        <a:srgbClr val="06B3BB"/>
      </a:accent2>
      <a:accent3>
        <a:srgbClr val="E84261"/>
      </a:accent3>
      <a:accent4>
        <a:srgbClr val="81AA28"/>
      </a:accent4>
      <a:accent5>
        <a:srgbClr val="F9B122"/>
      </a:accent5>
      <a:accent6>
        <a:srgbClr val="000000"/>
      </a:accent6>
      <a:hlink>
        <a:srgbClr val="0563C1"/>
      </a:hlink>
      <a:folHlink>
        <a:srgbClr val="954F72"/>
      </a:folHlink>
    </a:clrScheme>
    <a:fontScheme name="RBS">
      <a:majorFont>
        <a:latin typeface="RN House Sans"/>
        <a:ea typeface=""/>
        <a:cs typeface=""/>
      </a:majorFont>
      <a:minorFont>
        <a:latin typeface="RN Hous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numCol="1" spcCol="180000" rtlCol="0">
        <a:noAutofit/>
      </a:bodyPr>
      <a:lstStyle>
        <a:defPPr>
          <a:lnSpc>
            <a:spcPts val="1400"/>
          </a:lnSpc>
          <a:spcAft>
            <a:spcPts val="1200"/>
          </a:spcAft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.potx" id="{EC9EEC2E-4071-4A28-B868-3EE990EE1494}" vid="{A2D51448-B35C-4313-9BB4-16AEFDF236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RBS_PPT_Template_Standard</Template>
  <TotalTime>986</TotalTime>
  <Words>458</Words>
  <Application>Microsoft Office PowerPoint</Application>
  <PresentationFormat>On-screen Show (4:3)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RN House Sans</vt:lpstr>
      <vt:lpstr>RBS_PPT_Template_Standard</vt:lpstr>
      <vt:lpstr>Performance and Business Management,  Technology India</vt:lpstr>
      <vt:lpstr>Team Profile</vt:lpstr>
      <vt:lpstr>India BU Organization Structure</vt:lpstr>
      <vt:lpstr>Operating Model</vt:lpstr>
      <vt:lpstr>Stakeholders</vt:lpstr>
      <vt:lpstr>Q&amp;A</vt:lpstr>
      <vt:lpstr>Thank you</vt:lpstr>
    </vt:vector>
  </TitlesOfParts>
  <Company>The Royal Bank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heading here.</dc:title>
  <dc:creator>Hyamsc</dc:creator>
  <cp:lastModifiedBy>Mishra, Vibha (P&amp;BM, Technology)</cp:lastModifiedBy>
  <cp:revision>257</cp:revision>
  <cp:lastPrinted>2016-07-14T13:30:49Z</cp:lastPrinted>
  <dcterms:created xsi:type="dcterms:W3CDTF">2016-07-15T08:27:33Z</dcterms:created>
  <dcterms:modified xsi:type="dcterms:W3CDTF">2020-03-09T08:12:08Z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YBIMO Template">
    <vt:bool>true</vt:bool>
  </property>
  <property fmtid="{D5CDD505-2E9C-101B-9397-08002B2CF9AE}" pid="3" name="ContentTypeId">
    <vt:lpwstr>0x010100634BF9FE955A4640AC0E96B7B578D17E00479388E2961AC74F803D4D112818351A</vt:lpwstr>
  </property>
  <property fmtid="{D5CDD505-2E9C-101B-9397-08002B2CF9AE}" pid="4" name="RbsBusinessOwner">
    <vt:lpwstr/>
  </property>
  <property fmtid="{D5CDD505-2E9C-101B-9397-08002B2CF9AE}" pid="5" name="RbsDocumentDescription">
    <vt:lpwstr/>
  </property>
  <property fmtid="{D5CDD505-2E9C-101B-9397-08002B2CF9AE}" pid="6" name="RbsSecurityClassification">
    <vt:lpwstr>IC1 – Internal – Information intended to be shared within the Group. This could be Group-wide (covering employees, contractors and third-party users).</vt:lpwstr>
  </property>
  <property fmtid="{D5CDD505-2E9C-101B-9397-08002B2CF9AE}" pid="7" name="f83392ae46624cc79c2cd3340305e650">
    <vt:lpwstr/>
  </property>
  <property fmtid="{D5CDD505-2E9C-101B-9397-08002B2CF9AE}" pid="8" name="TaxCatchAll">
    <vt:lpwstr/>
  </property>
  <property fmtid="{D5CDD505-2E9C-101B-9397-08002B2CF9AE}" pid="9" name="_NewReviewCycle">
    <vt:lpwstr/>
  </property>
</Properties>
</file>