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handoutMasterIdLst>
    <p:handoutMasterId r:id="rId18"/>
  </p:handoutMasterIdLst>
  <p:sldIdLst>
    <p:sldId id="531" r:id="rId2"/>
    <p:sldId id="289" r:id="rId3"/>
    <p:sldId id="292" r:id="rId4"/>
    <p:sldId id="534" r:id="rId5"/>
    <p:sldId id="294" r:id="rId6"/>
    <p:sldId id="535" r:id="rId7"/>
    <p:sldId id="537" r:id="rId8"/>
    <p:sldId id="538" r:id="rId9"/>
    <p:sldId id="298" r:id="rId10"/>
    <p:sldId id="533" r:id="rId11"/>
    <p:sldId id="302" r:id="rId12"/>
    <p:sldId id="303" r:id="rId13"/>
    <p:sldId id="539" r:id="rId14"/>
    <p:sldId id="307" r:id="rId15"/>
    <p:sldId id="301" r:id="rId16"/>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
      <p:font typeface="Montserrat" panose="020B0604020202020204" charset="0"/>
      <p:regular r:id="rId27"/>
      <p:bold r:id="rId28"/>
      <p:italic r:id="rId29"/>
      <p:boldItalic r:id="rId30"/>
    </p:embeddedFont>
    <p:embeddedFont>
      <p:font typeface="Open Sans" panose="020B0604020202020204" charset="0"/>
      <p:regular r:id="rId31"/>
      <p:bold r:id="rId32"/>
      <p:italic r:id="rId33"/>
      <p:boldItalic r:id="rId34"/>
    </p:embeddedFont>
    <p:embeddedFont>
      <p:font typeface="Montserrat Medium" panose="020B0604020202020204" charset="0"/>
      <p:regular r:id="rId35"/>
      <p:italic r:id="rId36"/>
    </p:embeddedFont>
    <p:embeddedFont>
      <p:font typeface="Poppins SemiBold" panose="020B0604020202020204" charset="0"/>
      <p:regular r:id="rId37"/>
      <p:bold r:id="rId38"/>
      <p:italic r:id="rId39"/>
      <p:boldItalic r:id="rId40"/>
    </p:embeddedFont>
    <p:embeddedFont>
      <p:font typeface="Aharoni" panose="020B0604020202020204" charset="-79"/>
      <p:bold r:id="rId41"/>
    </p:embeddedFont>
    <p:embeddedFont>
      <p:font typeface="Plus Jakarta Sans" panose="020B0604020202020204" charset="0"/>
      <p:regular r:id="rId42"/>
      <p:bold r:id="rId43"/>
      <p:italic r:id="rId44"/>
      <p:boldItalic r:id="rId45"/>
    </p:embeddedFont>
  </p:embeddedFontLst>
  <p:custDataLst>
    <p:tags r:id="rId4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gs" Target="tags/tag1.xml"/><Relationship Id="rId20" Type="http://schemas.openxmlformats.org/officeDocument/2006/relationships/font" Target="fonts/font2.fntdata"/><Relationship Id="rId41" Type="http://schemas.openxmlformats.org/officeDocument/2006/relationships/font" Target="fonts/font23.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23-09-2025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7948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082" y="-130995"/>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426720" y="4504626"/>
            <a:ext cx="4174632"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endParaRPr lang="en-US" sz="1400" b="1" i="0" u="none" strike="noStrike" cap="none" dirty="0" smtClean="0">
              <a:solidFill>
                <a:schemeClr val="dk1"/>
              </a:solidFill>
              <a:latin typeface="Montserrat Medium"/>
              <a:ea typeface="Montserrat Medium"/>
              <a:cs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endParaRPr lang="en-US" sz="1400" b="1" i="0" u="none" strike="noStrike" cap="none" dirty="0">
              <a:solidFill>
                <a:schemeClr val="dk1"/>
              </a:solidFill>
              <a:latin typeface="Montserrat Medium"/>
              <a:ea typeface="Montserrat Medium"/>
              <a:cs typeface="Montserrat Medium"/>
              <a:sym typeface="Montserrat Medium"/>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8965106" y="4451380"/>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lvl="0" indent="-285750" algn="ctr">
              <a:buSzPts val="1400"/>
              <a:buFont typeface="Arial" panose="020B0604020202020204" pitchFamily="34" charset="0"/>
              <a:buChar char="•"/>
            </a:pPr>
            <a:r>
              <a:rPr lang="en-US" b="1" dirty="0" smtClean="0">
                <a:solidFill>
                  <a:schemeClr val="dk1"/>
                </a:solidFill>
                <a:latin typeface="Montserrat Medium"/>
                <a:sym typeface="Montserrat Medium"/>
              </a:rPr>
              <a:t>Dr</a:t>
            </a:r>
            <a:r>
              <a:rPr lang="en-US" b="1" dirty="0">
                <a:solidFill>
                  <a:schemeClr val="dk1"/>
                </a:solidFill>
                <a:latin typeface="Montserrat Medium"/>
                <a:sym typeface="Montserrat Medium"/>
              </a:rPr>
              <a:t>. </a:t>
            </a:r>
            <a:r>
              <a:rPr lang="en-US" b="1" dirty="0" err="1">
                <a:solidFill>
                  <a:schemeClr val="dk1"/>
                </a:solidFill>
                <a:latin typeface="Montserrat Medium"/>
                <a:sym typeface="Montserrat Medium"/>
              </a:rPr>
              <a:t>Avishek</a:t>
            </a:r>
            <a:r>
              <a:rPr lang="en-US" b="1" dirty="0">
                <a:solidFill>
                  <a:schemeClr val="dk1"/>
                </a:solidFill>
                <a:latin typeface="Montserrat Medium"/>
                <a:sym typeface="Montserrat Medium"/>
              </a:rPr>
              <a:t> Chakraborty </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0" indent="-285750" algn="ctr">
              <a:buSzPts val="1400"/>
              <a:buFont typeface="Arial" panose="020B0604020202020204" pitchFamily="34" charset="0"/>
              <a:buChar char="•"/>
            </a:pPr>
            <a:r>
              <a:rPr lang="en-US" b="1" dirty="0" smtClean="0">
                <a:solidFill>
                  <a:schemeClr val="dk1"/>
                </a:solidFill>
                <a:latin typeface="Montserrat Medium" panose="020B0604020202020204" charset="0"/>
                <a:sym typeface="Montserrat Medium"/>
              </a:rPr>
              <a:t>Dr. </a:t>
            </a:r>
            <a:r>
              <a:rPr lang="en-IN" b="1" dirty="0">
                <a:latin typeface="Montserrat Medium" panose="020B0604020202020204" charset="0"/>
              </a:rPr>
              <a:t>Jaya Prakash </a:t>
            </a:r>
            <a:r>
              <a:rPr lang="en-IN" b="1" dirty="0" err="1">
                <a:latin typeface="Montserrat Medium" panose="020B0604020202020204" charset="0"/>
              </a:rPr>
              <a:t>Sahoo</a:t>
            </a:r>
            <a:endParaRPr lang="en-US" sz="1400" b="1" i="0" u="none" strike="noStrike" cap="none" dirty="0">
              <a:solidFill>
                <a:schemeClr val="dk1"/>
              </a:solidFill>
              <a:latin typeface="Montserrat Medium" panose="020B0604020202020204" charset="0"/>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566420" y="604583"/>
            <a:ext cx="11084560" cy="523180"/>
          </a:xfrm>
          <a:prstGeom prst="rect">
            <a:avLst/>
          </a:prstGeom>
          <a:noFill/>
          <a:ln>
            <a:noFill/>
          </a:ln>
        </p:spPr>
        <p:txBody>
          <a:bodyPr spcFirstLastPara="1" wrap="square" lIns="91425" tIns="45700" rIns="91425" bIns="45700" anchor="t" anchorCtr="0">
            <a:spAutoFit/>
          </a:bodyPr>
          <a:lstStyle/>
          <a:p>
            <a:pPr lvl="0" algn="ctr"/>
            <a:r>
              <a:rPr lang="en-US" sz="2800" b="1" i="0" u="none" strike="noStrike" cap="none" dirty="0">
                <a:solidFill>
                  <a:srgbClr val="007069"/>
                </a:solidFill>
                <a:latin typeface="Open Sans"/>
                <a:ea typeface="Open Sans"/>
                <a:cs typeface="Open Sans"/>
                <a:sym typeface="Open Sans"/>
              </a:rPr>
              <a:t>Title of the </a:t>
            </a:r>
            <a:r>
              <a:rPr lang="en-US" sz="2800" b="1" i="0" u="none" strike="noStrike" cap="none" dirty="0" smtClean="0">
                <a:solidFill>
                  <a:srgbClr val="007069"/>
                </a:solidFill>
                <a:latin typeface="Open Sans"/>
                <a:ea typeface="Open Sans"/>
                <a:cs typeface="Open Sans"/>
                <a:sym typeface="Open Sans"/>
              </a:rPr>
              <a:t>Project : Quantum </a:t>
            </a:r>
            <a:r>
              <a:rPr lang="en-US" sz="2800" b="1" i="0" u="none" strike="noStrike" cap="none" dirty="0" smtClean="0">
                <a:solidFill>
                  <a:srgbClr val="007069"/>
                </a:solidFill>
                <a:latin typeface="Open Sans"/>
                <a:ea typeface="Open Sans"/>
                <a:cs typeface="Open Sans"/>
                <a:sym typeface="Open Sans"/>
              </a:rPr>
              <a:t>Inspired Antenna Array Design</a:t>
            </a:r>
            <a:endParaRPr lang="en-US" sz="2800" b="1"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10718366" y="122940"/>
            <a:ext cx="1438763"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
        <p:nvSpPr>
          <p:cNvPr id="3" name="Rectangle 2"/>
          <p:cNvSpPr>
            <a:spLocks noChangeArrowheads="1"/>
          </p:cNvSpPr>
          <p:nvPr/>
        </p:nvSpPr>
        <p:spPr bwMode="auto">
          <a:xfrm>
            <a:off x="369003" y="4828905"/>
            <a:ext cx="40783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Montserrat Medium" panose="020B0604020202020204" charset="0"/>
              </a:rPr>
              <a:t>MEESALA EESHA(BU22EECE0100424)</a:t>
            </a:r>
          </a:p>
          <a:p>
            <a:pPr lvl="0" eaLnBrk="0" fontAlgn="base" hangingPunct="0">
              <a:spcBef>
                <a:spcPct val="0"/>
              </a:spcBef>
              <a:spcAft>
                <a:spcPct val="0"/>
              </a:spcAft>
              <a:buClrTx/>
              <a:buFontTx/>
              <a:buChar char="•"/>
            </a:pPr>
            <a:r>
              <a:rPr lang="en-IN" b="1" dirty="0">
                <a:latin typeface="Montserrat Medium" panose="020B0604020202020204" charset="0"/>
              </a:rPr>
              <a:t>MOKSHAGNA REDDY(BU22EECE0100089</a:t>
            </a:r>
            <a:r>
              <a:rPr lang="en-IN" b="1" dirty="0" smtClean="0">
                <a:latin typeface="Montserrat Medium" panose="020B0604020202020204" charset="0"/>
              </a:rPr>
              <a:t>)</a:t>
            </a:r>
          </a:p>
          <a:p>
            <a:pPr lvl="0" eaLnBrk="0" fontAlgn="base" hangingPunct="0">
              <a:spcBef>
                <a:spcPct val="0"/>
              </a:spcBef>
              <a:spcAft>
                <a:spcPct val="0"/>
              </a:spcAft>
              <a:buClrTx/>
              <a:buFontTx/>
              <a:buChar char="•"/>
            </a:pPr>
            <a:r>
              <a:rPr lang="en-IN" b="1" dirty="0">
                <a:latin typeface="Montserrat Medium" panose="020B0604020202020204" charset="0"/>
              </a:rPr>
              <a:t>ALURU RAKSHITHA(BU22EECE0100222)</a:t>
            </a:r>
            <a:endParaRPr kumimoji="0" lang="en-US" altLang="en-US" b="1" i="0" u="none" strike="noStrike" cap="none" normalizeH="0" baseline="0" dirty="0" smtClean="0">
              <a:ln>
                <a:noFill/>
              </a:ln>
              <a:solidFill>
                <a:schemeClr val="tx1"/>
              </a:solidFill>
              <a:effectLst/>
              <a:latin typeface="Montserrat Medium"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1330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t>
            </a:r>
            <a:r>
              <a:rPr lang="en-US" sz="2400" b="1" i="0" u="none" strike="noStrike" cap="none">
                <a:solidFill>
                  <a:srgbClr val="000000"/>
                </a:solidFill>
                <a:latin typeface="Montserrat"/>
                <a:ea typeface="Montserrat"/>
                <a:cs typeface="Montserrat"/>
                <a:sym typeface="Montserrat"/>
              </a:rPr>
              <a:t>&amp; </a:t>
            </a:r>
            <a:r>
              <a:rPr lang="en-US" sz="2400" b="1" i="0" u="none" strike="noStrike" cap="none" smtClean="0">
                <a:solidFill>
                  <a:srgbClr val="000000"/>
                </a:solidFill>
                <a:latin typeface="Montserrat"/>
                <a:ea typeface="Montserrat"/>
                <a:cs typeface="Montserrat"/>
                <a:sym typeface="Montserrat"/>
              </a:rPr>
              <a:t>Testing(Upcoming)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10491640" cy="5735761"/>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6" name="Google Shape;125;p3">
            <a:extLst>
              <a:ext uri="{FF2B5EF4-FFF2-40B4-BE49-F238E27FC236}">
                <a16:creationId xmlns:a16="http://schemas.microsoft.com/office/drawing/2014/main" id="{1DFC5A03-8723-D0D0-00E3-3B2AA3C32CD5}"/>
              </a:ext>
            </a:extLst>
          </p:cNvPr>
          <p:cNvSpPr txBox="1"/>
          <p:nvPr/>
        </p:nvSpPr>
        <p:spPr>
          <a:xfrm>
            <a:off x="356135" y="757114"/>
            <a:ext cx="11619557" cy="5735761"/>
          </a:xfrm>
          <a:prstGeom prst="rect">
            <a:avLst/>
          </a:prstGeom>
          <a:noFill/>
          <a:ln>
            <a:noFill/>
          </a:ln>
        </p:spPr>
        <p:txBody>
          <a:bodyPr spcFirstLastPara="1" wrap="square" lIns="91425" tIns="45700" rIns="91425" bIns="45700" anchor="t" anchorCtr="0">
            <a:noAutofit/>
          </a:bodyPr>
          <a:lstStyle/>
          <a:p>
            <a:r>
              <a:rPr lang="en-US" sz="1800" b="1" dirty="0"/>
              <a:t>Use Cases</a:t>
            </a:r>
            <a:endParaRPr lang="en-US" sz="1800" dirty="0"/>
          </a:p>
          <a:p>
            <a:r>
              <a:rPr lang="en-US" sz="1800" b="1" dirty="0"/>
              <a:t>5G/6G:</a:t>
            </a:r>
            <a:r>
              <a:rPr lang="en-US" sz="1800" dirty="0"/>
              <a:t> Our methods can be applied to massive MIMO systems to enable smarter and more efficient beamforming, increasing system capacity and coverage.</a:t>
            </a:r>
          </a:p>
          <a:p>
            <a:r>
              <a:rPr lang="en-US" sz="1800" b="1" dirty="0"/>
              <a:t>Adaptive Radar:</a:t>
            </a:r>
            <a:r>
              <a:rPr lang="en-US" sz="1800" dirty="0"/>
              <a:t> Quantum-inspired algorithms can be used for adaptive nulling to suppress unwanted interference and improve target tracking in radar systems.</a:t>
            </a:r>
          </a:p>
          <a:p>
            <a:r>
              <a:rPr lang="en-US" sz="1800" b="1" dirty="0"/>
              <a:t>Satellite Communications:</a:t>
            </a:r>
            <a:r>
              <a:rPr lang="en-US" sz="1800" dirty="0"/>
              <a:t> The methods can be applied to optimize satellite links, ensuring efficient communication with minimal interference.</a:t>
            </a:r>
          </a:p>
          <a:p>
            <a:r>
              <a:rPr lang="en-US" sz="1800" b="1" dirty="0"/>
              <a:t>Defense:</a:t>
            </a:r>
            <a:r>
              <a:rPr lang="en-US" sz="1800" dirty="0"/>
              <a:t> The ability to perform adaptive beamforming and interference suppression makes these methods useful for secure communication systems, even under jamming attacks</a:t>
            </a:r>
            <a:r>
              <a:rPr lang="en-US" sz="1800" dirty="0" smtClean="0"/>
              <a:t>.</a:t>
            </a:r>
          </a:p>
          <a:p>
            <a:endParaRPr lang="en-US" sz="1800" dirty="0"/>
          </a:p>
          <a:p>
            <a:endParaRPr lang="en-US" sz="1800" dirty="0"/>
          </a:p>
          <a:p>
            <a:r>
              <a:rPr lang="en-US" sz="1800" b="1" dirty="0"/>
              <a:t>Test Cases</a:t>
            </a:r>
            <a:endParaRPr lang="en-US" sz="1800" dirty="0"/>
          </a:p>
          <a:p>
            <a:r>
              <a:rPr lang="en-US" sz="1800" b="1" dirty="0"/>
              <a:t>Algorithm Comparison:</a:t>
            </a:r>
            <a:r>
              <a:rPr lang="en-US" sz="1800" dirty="0"/>
              <a:t> We will compare the performance of our QGA and QFT implementations against classical methods like GA and DFT.</a:t>
            </a:r>
          </a:p>
          <a:p>
            <a:r>
              <a:rPr lang="en-US" sz="1800" b="1" dirty="0"/>
              <a:t>Array Size Evaluation:</a:t>
            </a:r>
            <a:r>
              <a:rPr lang="en-US" sz="1800" dirty="0"/>
              <a:t> The performance will be evaluated on both 16-element and 32-element arrays using simulation tools like MATLAB.</a:t>
            </a:r>
          </a:p>
          <a:p>
            <a:r>
              <a:rPr lang="en-US" sz="1800" b="1" dirty="0"/>
              <a:t>Metrics:</a:t>
            </a:r>
            <a:r>
              <a:rPr lang="en-US" sz="1800" dirty="0"/>
              <a:t> We will measure key metrics, including null depth, </a:t>
            </a:r>
            <a:r>
              <a:rPr lang="en-US" sz="1800" dirty="0" err="1"/>
              <a:t>sidelobe</a:t>
            </a:r>
            <a:r>
              <a:rPr lang="en-US" sz="1800" dirty="0"/>
              <a:t> level (SLL), </a:t>
            </a:r>
            <a:r>
              <a:rPr lang="en-US" sz="1800" dirty="0" err="1"/>
              <a:t>beamwidth</a:t>
            </a:r>
            <a:r>
              <a:rPr lang="en-US" sz="1800" dirty="0"/>
              <a:t>, and convergence speed.</a:t>
            </a:r>
          </a:p>
          <a:p>
            <a:pPr marL="0" marR="0" lvl="0" indent="0" rtl="0">
              <a:lnSpc>
                <a:spcPct val="100000"/>
              </a:lnSpc>
              <a:spcBef>
                <a:spcPts val="0"/>
              </a:spcBef>
              <a:spcAft>
                <a:spcPts val="0"/>
              </a:spcAft>
              <a:buNone/>
            </a:pPr>
            <a:r>
              <a:rPr lang="en-IN" b="1" dirty="0" smtClean="0">
                <a:latin typeface="Verdana" panose="020B0604030504040204" pitchFamily="34" charset="0"/>
                <a:ea typeface="Verdana" panose="020B0604030504040204" pitchFamily="34" charset="0"/>
              </a:rPr>
              <a:t> </a:t>
            </a: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64824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1468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788368" y="22264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a:t>
            </a:r>
            <a:r>
              <a:rPr lang="en-US" sz="2400" b="1" i="0" u="none" strike="noStrike" cap="none" dirty="0" smtClean="0">
                <a:solidFill>
                  <a:srgbClr val="000000"/>
                </a:solidFill>
                <a:latin typeface="Montserrat"/>
                <a:ea typeface="Montserrat"/>
                <a:cs typeface="Montserrat"/>
                <a:sym typeface="Montserrat"/>
              </a:rPr>
              <a:t>3(Optional)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13770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384907" y="621275"/>
            <a:ext cx="11326761" cy="5735761"/>
          </a:xfrm>
          <a:prstGeom prst="rect">
            <a:avLst/>
          </a:prstGeom>
          <a:noFill/>
          <a:ln>
            <a:noFill/>
          </a:ln>
        </p:spPr>
        <p:txBody>
          <a:bodyPr spcFirstLastPara="1" wrap="square" lIns="91425" tIns="45700" rIns="91425" bIns="45700" anchor="t" anchorCtr="0">
            <a:noAutofit/>
          </a:bodyPr>
          <a:lstStyle/>
          <a:p>
            <a:r>
              <a:rPr lang="en-US" sz="1800" b="1" dirty="0"/>
              <a:t>Summary and </a:t>
            </a:r>
            <a:r>
              <a:rPr lang="en-US" sz="1800" b="1" dirty="0" smtClean="0"/>
              <a:t>Conclusion</a:t>
            </a:r>
          </a:p>
          <a:p>
            <a:endParaRPr lang="en-US" sz="1800" dirty="0"/>
          </a:p>
          <a:p>
            <a:r>
              <a:rPr lang="en-US" sz="1800" dirty="0"/>
              <a:t>Quantum-inspired methods have been shown to be a highly promising approach for solving complex antenna array optimization problems.</a:t>
            </a:r>
          </a:p>
          <a:p>
            <a:r>
              <a:rPr lang="en-US" sz="1800" dirty="0"/>
              <a:t>QGA provides superior performance, achieving deeper nulls and faster convergence than classical GAs.</a:t>
            </a:r>
          </a:p>
          <a:p>
            <a:r>
              <a:rPr lang="en-US" sz="1800" dirty="0"/>
              <a:t>QFT offers a significant computational advantage for radiation pattern analysis, reducing complexity and computation time.</a:t>
            </a:r>
          </a:p>
          <a:p>
            <a:r>
              <a:rPr lang="en-US" sz="1800" dirty="0"/>
              <a:t>The feasibility of these methods has been successfully validated through simulations on frameworks like IBM </a:t>
            </a:r>
            <a:r>
              <a:rPr lang="en-US" sz="1800" dirty="0" err="1"/>
              <a:t>Qiskit</a:t>
            </a:r>
            <a:r>
              <a:rPr lang="en-US" sz="1800" dirty="0"/>
              <a:t>, showing they can accurately match classical results while offering a path to future speed-ups</a:t>
            </a:r>
            <a:r>
              <a:rPr lang="en-US" sz="1800" dirty="0" smtClean="0"/>
              <a:t>.</a:t>
            </a:r>
          </a:p>
          <a:p>
            <a:endParaRPr lang="en-US" sz="1800" dirty="0"/>
          </a:p>
          <a:p>
            <a:r>
              <a:rPr lang="en-US" sz="1800" b="1" dirty="0"/>
              <a:t>Future </a:t>
            </a:r>
            <a:r>
              <a:rPr lang="en-US" sz="1800" b="1" dirty="0" smtClean="0"/>
              <a:t>Work</a:t>
            </a:r>
          </a:p>
          <a:p>
            <a:endParaRPr lang="en-US" sz="1800" dirty="0"/>
          </a:p>
          <a:p>
            <a:r>
              <a:rPr lang="en-US" sz="1800" b="1" dirty="0"/>
              <a:t>Scalability:</a:t>
            </a:r>
            <a:r>
              <a:rPr lang="en-US" sz="1800" dirty="0"/>
              <a:t> We plan to extend our work to large-scale phased arrays and massive MIMO systems, which are key components of future 6G networks.</a:t>
            </a:r>
          </a:p>
          <a:p>
            <a:r>
              <a:rPr lang="en-US" sz="1800" b="1" dirty="0"/>
              <a:t>Hybrid Solutions:</a:t>
            </a:r>
            <a:r>
              <a:rPr lang="en-US" sz="1800" dirty="0"/>
              <a:t> We will explore the development of hybrid quantum-classical solvers that can leverage both classical and quantum hardware to overcome the limitations of current quantum processors.</a:t>
            </a:r>
          </a:p>
          <a:p>
            <a:r>
              <a:rPr lang="en-US" sz="1800" b="1" dirty="0"/>
              <a:t>Hardware Implementation:</a:t>
            </a:r>
            <a:r>
              <a:rPr lang="en-US" sz="1800" dirty="0"/>
              <a:t> As quantum hardware evolves, we will test and validate our algorithms on more scalable, real quantum processors to move beyond simulation.</a:t>
            </a:r>
          </a:p>
          <a:p>
            <a:endParaRPr lang="en-US" sz="1600" dirty="0"/>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dirty="0">
                <a:solidFill>
                  <a:srgbClr val="007069"/>
                </a:solidFill>
                <a:latin typeface="Open Sans"/>
                <a:ea typeface="Open Sans"/>
                <a:cs typeface="Open Sans"/>
                <a:sym typeface="Open Sans"/>
              </a:rPr>
              <a:t>THANK </a:t>
            </a:r>
            <a:r>
              <a:rPr lang="en-US" sz="11500" b="1" i="0" u="none" strike="noStrike" cap="none" dirty="0" smtClean="0">
                <a:solidFill>
                  <a:srgbClr val="A5A5A5"/>
                </a:solidFill>
                <a:latin typeface="Open Sans"/>
                <a:ea typeface="Open Sans"/>
                <a:cs typeface="Open Sans"/>
                <a:sym typeface="Open Sans"/>
              </a:rPr>
              <a:t>YOU</a:t>
            </a:r>
            <a:endParaRPr sz="1400" b="0" i="0" u="none" strike="noStrike" cap="none" dirty="0">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a:t>
            </a:r>
            <a:r>
              <a:rPr lang="en-US" sz="2000" b="1" dirty="0" smtClean="0">
                <a:solidFill>
                  <a:srgbClr val="7F7F7F"/>
                </a:solidFill>
                <a:latin typeface="Open Sans"/>
                <a:ea typeface="Open Sans"/>
                <a:cs typeface="Open Sans"/>
                <a:sym typeface="Open Sans"/>
              </a:rPr>
              <a:t>!</a:t>
            </a:r>
          </a:p>
          <a:p>
            <a:pPr lvl="0" algn="ctr">
              <a:buSzPts val="2000"/>
            </a:pPr>
            <a:r>
              <a:rPr lang="en-US" sz="2000" dirty="0"/>
              <a:t>🌟 </a:t>
            </a:r>
            <a:r>
              <a:rPr lang="en-US" sz="2000" i="1" dirty="0"/>
              <a:t>“Quantum today, Smarter Antennas tomorrow!”</a:t>
            </a:r>
            <a:r>
              <a:rPr lang="en-US" sz="2000" dirty="0"/>
              <a:t> 🌟</a:t>
            </a:r>
            <a:r>
              <a:rPr lang="en-US" sz="2000" b="1" dirty="0" smtClean="0">
                <a:solidFill>
                  <a:srgbClr val="7F7F7F"/>
                </a:solidFill>
                <a:latin typeface="Open Sans"/>
                <a:ea typeface="Open Sans"/>
                <a:cs typeface="Open Sans"/>
                <a:sym typeface="Open Sans"/>
              </a:rPr>
              <a:t> </a:t>
            </a:r>
            <a:endParaRPr sz="1400" b="0" i="0" u="none" strike="noStrike" cap="none" dirty="0">
              <a:solidFill>
                <a:srgbClr val="000000"/>
              </a:solidFill>
              <a:latin typeface="Aharoni"/>
              <a:ea typeface="Aharoni"/>
              <a:cs typeface="Aharoni"/>
              <a:sym typeface="Aharon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631886" y="2935191"/>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2492990"/>
          </a:xfrm>
          <a:prstGeom prst="rect">
            <a:avLst/>
          </a:prstGeom>
          <a:noFill/>
        </p:spPr>
        <p:txBody>
          <a:bodyPr wrap="square" rtlCol="0">
            <a:spAutoFit/>
          </a:bodyPr>
          <a:lstStyle/>
          <a:p>
            <a:r>
              <a:rPr lang="en-US" sz="1800" dirty="0"/>
              <a:t>The main objective of this project is to design and analyze antenna arrays for modern communication systems by leveraging the principles of quantum computing. The project aims to develop more efficient, intelligent, and faster systems for tasks like beamforming and interference suppression by integrating quantum-inspired algorithms.</a:t>
            </a:r>
            <a:endParaRPr lang="en-IN" sz="18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00124" y="2824673"/>
            <a:ext cx="9943179" cy="523220"/>
          </a:xfrm>
          <a:prstGeom prst="rect">
            <a:avLst/>
          </a:prstGeom>
          <a:noFill/>
        </p:spPr>
        <p:txBody>
          <a:bodyPr wrap="square" rtlCol="0">
            <a:spAutoFit/>
          </a:bodyPr>
          <a:lstStyle/>
          <a:p>
            <a:endParaRPr lang="en-US" dirty="0" smtClean="0"/>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4" name="Rectangle 2"/>
          <p:cNvSpPr>
            <a:spLocks noChangeArrowheads="1"/>
          </p:cNvSpPr>
          <p:nvPr/>
        </p:nvSpPr>
        <p:spPr bwMode="auto">
          <a:xfrm>
            <a:off x="990774" y="3574653"/>
            <a:ext cx="98296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800" b="1" dirty="0"/>
              <a:t>Main Goals:</a:t>
            </a:r>
            <a:r>
              <a:rPr lang="en-IN" sz="1800" dirty="0"/>
              <a:t> Implement QGA and QFT to optimize antenna array radiation patterns, benchmark them against classical methods, and apply them to 5G/6G, radar, and satellite systems.</a:t>
            </a:r>
          </a:p>
          <a:p>
            <a:r>
              <a:rPr lang="en-IN" sz="1800" b="1" dirty="0"/>
              <a:t>Additional Goals:</a:t>
            </a:r>
            <a:r>
              <a:rPr lang="en-IN" sz="1800" dirty="0"/>
              <a:t> Explore other quantum-inspired algorithms like RQGA and Quantum Annealing, develop a project management plan with a Gantt Chart, and test the methods on different array geometries and a hybrid quantum-classical framework.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9641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596583" y="832341"/>
            <a:ext cx="5065396" cy="4621085"/>
          </a:xfrm>
          <a:prstGeom prst="rect">
            <a:avLst/>
          </a:prstGeom>
          <a:noFill/>
          <a:ln>
            <a:noFill/>
          </a:ln>
        </p:spPr>
        <p:txBody>
          <a:bodyPr spcFirstLastPara="1" wrap="square" lIns="91425" tIns="45700" rIns="91425" bIns="45700" anchor="t" anchorCtr="0">
            <a:noAutofit/>
          </a:bodyPr>
          <a:lstStyle/>
          <a:p>
            <a:endParaRPr lang="en-US" dirty="0"/>
          </a:p>
          <a:p>
            <a:endParaRPr lang="en-US" dirty="0" smtClean="0"/>
          </a:p>
          <a:p>
            <a:endParaRPr lang="en-US" dirty="0"/>
          </a:p>
          <a:p>
            <a:pPr marL="285750" indent="-285750">
              <a:buFont typeface="Wingdings" panose="05000000000000000000" pitchFamily="2" charset="2"/>
              <a:buChar char="§"/>
            </a:pPr>
            <a:r>
              <a:rPr lang="en-US" sz="1800" b="1" dirty="0" smtClean="0"/>
              <a:t>Phase 1: Foundation (Completed)                                                                           </a:t>
            </a:r>
          </a:p>
          <a:p>
            <a:pPr marL="285750" indent="-285750">
              <a:buFont typeface="Wingdings" panose="05000000000000000000" pitchFamily="2" charset="2"/>
              <a:buChar char="§"/>
            </a:pPr>
            <a:r>
              <a:rPr lang="en-US" sz="1800" b="1" dirty="0" smtClean="0"/>
              <a:t>Goal</a:t>
            </a:r>
            <a:r>
              <a:rPr lang="en-US" sz="1800" b="1" dirty="0"/>
              <a:t>:</a:t>
            </a:r>
            <a:r>
              <a:rPr lang="en-US" sz="1800" dirty="0"/>
              <a:t> To set up the project's basic theory and structure.</a:t>
            </a:r>
          </a:p>
          <a:p>
            <a:pPr marL="285750" indent="-285750">
              <a:buFont typeface="Wingdings" panose="05000000000000000000" pitchFamily="2" charset="2"/>
              <a:buChar char="§"/>
            </a:pPr>
            <a:r>
              <a:rPr lang="en-US" sz="1800" b="1" dirty="0"/>
              <a:t>Milestones:</a:t>
            </a:r>
            <a:endParaRPr lang="en-US" sz="1800" dirty="0"/>
          </a:p>
          <a:p>
            <a:pPr marL="285750" lvl="1" indent="-285750">
              <a:buFont typeface="Wingdings" panose="05000000000000000000" pitchFamily="2" charset="2"/>
              <a:buChar char="§"/>
            </a:pPr>
            <a:r>
              <a:rPr lang="en-US" sz="1800" dirty="0"/>
              <a:t>Project proposal approved.</a:t>
            </a:r>
          </a:p>
          <a:p>
            <a:pPr marL="285750" lvl="1" indent="-285750">
              <a:buFont typeface="Wingdings" panose="05000000000000000000" pitchFamily="2" charset="2"/>
              <a:buChar char="§"/>
            </a:pPr>
            <a:r>
              <a:rPr lang="en-US" sz="1800" dirty="0"/>
              <a:t>Research on existing work is </a:t>
            </a:r>
            <a:r>
              <a:rPr lang="en-US" sz="1800" dirty="0" smtClean="0"/>
              <a:t>done and Initial </a:t>
            </a:r>
            <a:r>
              <a:rPr lang="en-US" sz="1800" dirty="0"/>
              <a:t>design is complete</a:t>
            </a:r>
            <a:r>
              <a:rPr lang="en-US" sz="1800" dirty="0" smtClean="0"/>
              <a:t>.</a:t>
            </a:r>
          </a:p>
          <a:p>
            <a:pPr marL="285750" lvl="1"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b="1" dirty="0"/>
              <a:t>Phase 2: QGA Testing </a:t>
            </a:r>
            <a:r>
              <a:rPr lang="en-US" sz="1800" b="1" dirty="0" smtClean="0"/>
              <a:t>(Upcoming)</a:t>
            </a:r>
            <a:endParaRPr lang="en-US" sz="1800" b="1" dirty="0"/>
          </a:p>
          <a:p>
            <a:pPr marL="285750" indent="-285750">
              <a:buFont typeface="Wingdings" panose="05000000000000000000" pitchFamily="2" charset="2"/>
              <a:buChar char="§"/>
            </a:pPr>
            <a:r>
              <a:rPr lang="en-US" sz="1800" b="1" dirty="0"/>
              <a:t>Goal:</a:t>
            </a:r>
            <a:r>
              <a:rPr lang="en-US" sz="1800" dirty="0"/>
              <a:t> To build and test the Quantum Genetic Algorithm (QGA).</a:t>
            </a:r>
          </a:p>
          <a:p>
            <a:pPr marL="285750" indent="-285750">
              <a:buFont typeface="Wingdings" panose="05000000000000000000" pitchFamily="2" charset="2"/>
              <a:buChar char="§"/>
            </a:pPr>
            <a:r>
              <a:rPr lang="en-US" sz="1800" b="1" dirty="0"/>
              <a:t>Milestones:</a:t>
            </a:r>
            <a:endParaRPr lang="en-US" sz="1800" dirty="0"/>
          </a:p>
          <a:p>
            <a:pPr marL="285750" lvl="1" indent="-285750">
              <a:buFont typeface="Wingdings" panose="05000000000000000000" pitchFamily="2" charset="2"/>
              <a:buChar char="§"/>
            </a:pPr>
            <a:r>
              <a:rPr lang="en-US" sz="1800" dirty="0"/>
              <a:t>QGA code is built and ready.</a:t>
            </a:r>
          </a:p>
          <a:p>
            <a:pPr marL="285750" lvl="1" indent="-285750">
              <a:buFont typeface="Wingdings" panose="05000000000000000000" pitchFamily="2" charset="2"/>
              <a:buChar char="§"/>
            </a:pPr>
            <a:r>
              <a:rPr lang="en-US" sz="1800" dirty="0"/>
              <a:t>Results for 16- and 32-element arrays are </a:t>
            </a:r>
            <a:r>
              <a:rPr lang="en-US" sz="1800" dirty="0" smtClean="0"/>
              <a:t>collected and report </a:t>
            </a:r>
            <a:r>
              <a:rPr lang="en-US" sz="1800" dirty="0"/>
              <a:t>comparing QGA and classical GA is written.</a:t>
            </a:r>
          </a:p>
          <a:p>
            <a:pPr marL="285750" lvl="1" indent="-285750">
              <a:buFont typeface="Wingdings" panose="05000000000000000000" pitchFamily="2" charset="2"/>
              <a:buChar char="§"/>
            </a:pPr>
            <a:r>
              <a:rPr lang="en-US" sz="1800" b="1" dirty="0"/>
              <a:t>Review-II Presentation is complete.</a:t>
            </a:r>
            <a:endParaRPr lang="en-US" sz="1800" dirty="0"/>
          </a:p>
          <a:p>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a:xfrm>
            <a:off x="9448799" y="6523355"/>
            <a:ext cx="2743200" cy="365125"/>
          </a:xfrm>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634364" y="54783"/>
            <a:ext cx="10515600" cy="493857"/>
          </a:xfrm>
          <a:prstGeom prst="rect">
            <a:avLst/>
          </a:prstGeom>
          <a:noFill/>
          <a:ln>
            <a:noFill/>
          </a:ln>
        </p:spPr>
        <p:txBody>
          <a:bodyPr spcFirstLastPara="1" wrap="square" lIns="91425" tIns="45700" rIns="91425" bIns="45700" anchor="t" anchorCtr="0">
            <a:noAutofit/>
          </a:bodyPr>
          <a:lstStyle/>
          <a:p>
            <a:pPr lvl="0" algn="ctr"/>
            <a:r>
              <a:rPr lang="en-US" sz="2400" b="1" i="0" u="none" strike="noStrike" cap="none" dirty="0">
                <a:solidFill>
                  <a:srgbClr val="000000"/>
                </a:solidFill>
                <a:latin typeface="Montserrat"/>
                <a:ea typeface="Montserrat"/>
                <a:cs typeface="Montserrat"/>
                <a:sym typeface="Montserrat"/>
              </a:rPr>
              <a:t>Project </a:t>
            </a:r>
            <a:r>
              <a:rPr lang="en-US" sz="2400" b="1" i="0" u="none" strike="noStrike" cap="none" dirty="0" smtClean="0">
                <a:solidFill>
                  <a:srgbClr val="000000"/>
                </a:solidFill>
                <a:latin typeface="Montserrat"/>
                <a:ea typeface="Montserrat"/>
                <a:cs typeface="Montserrat"/>
                <a:sym typeface="Montserrat"/>
              </a:rPr>
              <a:t>Plan:</a:t>
            </a:r>
            <a:r>
              <a:rPr lang="en-IN" sz="2400" b="1" dirty="0">
                <a:latin typeface="Montserrat Medium" panose="020B0604020202020204" charset="0"/>
              </a:rPr>
              <a:t>Quantum-Inspired Antenna Array Design</a:t>
            </a:r>
            <a:endParaRPr sz="2400" b="1" dirty="0">
              <a:latin typeface="Montserrat Medium" panose="020B0604020202020204" charset="0"/>
            </a:endParaRPr>
          </a:p>
        </p:txBody>
      </p:sp>
      <p:sp>
        <p:nvSpPr>
          <p:cNvPr id="18" name="Rectangle 17"/>
          <p:cNvSpPr/>
          <p:nvPr/>
        </p:nvSpPr>
        <p:spPr>
          <a:xfrm>
            <a:off x="6126480" y="1540413"/>
            <a:ext cx="5628640" cy="4524315"/>
          </a:xfrm>
          <a:prstGeom prst="rect">
            <a:avLst/>
          </a:prstGeom>
        </p:spPr>
        <p:txBody>
          <a:bodyPr wrap="square">
            <a:spAutoFit/>
          </a:bodyPr>
          <a:lstStyle/>
          <a:p>
            <a:pPr marL="285750" indent="-285750">
              <a:buFont typeface="Wingdings" panose="05000000000000000000" pitchFamily="2" charset="2"/>
              <a:buChar char="§"/>
            </a:pPr>
            <a:r>
              <a:rPr lang="en-US" sz="1800" b="1" dirty="0"/>
              <a:t>Phase 3: QFT Integration (Upcoming)</a:t>
            </a:r>
          </a:p>
          <a:p>
            <a:pPr marL="285750" indent="-285750">
              <a:buFont typeface="Wingdings" panose="05000000000000000000" pitchFamily="2" charset="2"/>
              <a:buChar char="§"/>
            </a:pPr>
            <a:r>
              <a:rPr lang="en-US" sz="1800" b="1" dirty="0"/>
              <a:t>Goal:</a:t>
            </a:r>
            <a:r>
              <a:rPr lang="en-US" sz="1800" dirty="0"/>
              <a:t> To add the Quantum Fourier Transform (QFT) for faster analysis.</a:t>
            </a:r>
          </a:p>
          <a:p>
            <a:pPr marL="285750" indent="-285750">
              <a:buFont typeface="Wingdings" panose="05000000000000000000" pitchFamily="2" charset="2"/>
              <a:buChar char="§"/>
            </a:pPr>
            <a:r>
              <a:rPr lang="en-US" sz="1800" b="1" dirty="0"/>
              <a:t>Milestones:</a:t>
            </a:r>
            <a:endParaRPr lang="en-US" sz="1800" dirty="0"/>
          </a:p>
          <a:p>
            <a:pPr marL="285750" lvl="1" indent="-285750">
              <a:buFont typeface="Wingdings" panose="05000000000000000000" pitchFamily="2" charset="2"/>
              <a:buChar char="§"/>
            </a:pPr>
            <a:r>
              <a:rPr lang="en-US" sz="1800" dirty="0"/>
              <a:t>QFT code is integrated with the main project.</a:t>
            </a:r>
          </a:p>
          <a:p>
            <a:pPr marL="285750" lvl="1" indent="-285750">
              <a:buFont typeface="Wingdings" panose="05000000000000000000" pitchFamily="2" charset="2"/>
              <a:buChar char="§"/>
            </a:pPr>
            <a:r>
              <a:rPr lang="en-US" sz="1800" dirty="0"/>
              <a:t>QFT's speed is compared with classical methods.</a:t>
            </a:r>
          </a:p>
          <a:p>
            <a:pPr marL="285750" lvl="1" indent="-285750">
              <a:buFont typeface="Wingdings" panose="05000000000000000000" pitchFamily="2" charset="2"/>
              <a:buChar char="§"/>
            </a:pPr>
            <a:r>
              <a:rPr lang="en-US" sz="1800" dirty="0"/>
              <a:t>The final results are checked and confirmed.</a:t>
            </a:r>
          </a:p>
          <a:p>
            <a:pPr marL="285750" lvl="1" indent="-285750">
              <a:buFont typeface="Wingdings" panose="05000000000000000000" pitchFamily="2" charset="2"/>
              <a:buChar char="§"/>
            </a:pPr>
            <a:r>
              <a:rPr lang="en-US" sz="1800" b="1" dirty="0"/>
              <a:t>Review-III Presentation is complete</a:t>
            </a:r>
            <a:r>
              <a:rPr lang="en-US" sz="1800" b="1" dirty="0" smtClean="0"/>
              <a:t>.</a:t>
            </a:r>
          </a:p>
          <a:p>
            <a:pPr lvl="1"/>
            <a:endParaRPr lang="en-US" sz="1800" dirty="0"/>
          </a:p>
          <a:p>
            <a:pPr marL="285750" indent="-285750">
              <a:buFont typeface="Wingdings" panose="05000000000000000000" pitchFamily="2" charset="2"/>
              <a:buChar char="§"/>
            </a:pPr>
            <a:r>
              <a:rPr lang="en-US" sz="1800" b="1" dirty="0"/>
              <a:t>Phase 4: Final Submission (Upcoming)</a:t>
            </a:r>
          </a:p>
          <a:p>
            <a:pPr marL="285750" indent="-285750">
              <a:buFont typeface="Wingdings" panose="05000000000000000000" pitchFamily="2" charset="2"/>
              <a:buChar char="§"/>
            </a:pPr>
            <a:r>
              <a:rPr lang="en-US" sz="1800" b="1" dirty="0"/>
              <a:t>Goal:</a:t>
            </a:r>
            <a:r>
              <a:rPr lang="en-US" sz="1800" dirty="0"/>
              <a:t> To finish all project work and prepare for the final defense.</a:t>
            </a:r>
          </a:p>
          <a:p>
            <a:pPr marL="285750" indent="-285750">
              <a:buFont typeface="Wingdings" panose="05000000000000000000" pitchFamily="2" charset="2"/>
              <a:buChar char="§"/>
            </a:pPr>
            <a:r>
              <a:rPr lang="en-US" sz="1800" b="1" dirty="0"/>
              <a:t>Milestones:</a:t>
            </a:r>
            <a:endParaRPr lang="en-US" sz="1800" dirty="0"/>
          </a:p>
          <a:p>
            <a:pPr marL="285750" lvl="1" indent="-285750">
              <a:buFont typeface="Wingdings" panose="05000000000000000000" pitchFamily="2" charset="2"/>
              <a:buChar char="§"/>
            </a:pPr>
            <a:r>
              <a:rPr lang="en-US" sz="1800" dirty="0"/>
              <a:t>The final project report is submitted.</a:t>
            </a:r>
          </a:p>
          <a:p>
            <a:pPr marL="285750" lvl="1" indent="-285750">
              <a:buFont typeface="Wingdings" panose="05000000000000000000" pitchFamily="2" charset="2"/>
              <a:buChar char="§"/>
            </a:pPr>
            <a:r>
              <a:rPr lang="en-US" sz="1800" dirty="0"/>
              <a:t>The final presentation is ready.</a:t>
            </a:r>
          </a:p>
          <a:p>
            <a:pPr marL="285750" lvl="1" indent="-285750">
              <a:buFont typeface="Wingdings" panose="05000000000000000000" pitchFamily="2" charset="2"/>
              <a:buChar char="§"/>
            </a:pPr>
            <a:r>
              <a:rPr lang="en-US" sz="1800" b="1" dirty="0"/>
              <a:t>Project Defense is complete.</a:t>
            </a:r>
            <a:endParaRPr lang="en-US" sz="1800" dirty="0"/>
          </a:p>
        </p:txBody>
      </p:sp>
      <p:sp>
        <p:nvSpPr>
          <p:cNvPr id="19" name="Rectangle 18"/>
          <p:cNvSpPr/>
          <p:nvPr/>
        </p:nvSpPr>
        <p:spPr>
          <a:xfrm>
            <a:off x="558800" y="721361"/>
            <a:ext cx="10850880" cy="646331"/>
          </a:xfrm>
          <a:prstGeom prst="rect">
            <a:avLst/>
          </a:prstGeom>
        </p:spPr>
        <p:txBody>
          <a:bodyPr wrap="square">
            <a:spAutoFit/>
          </a:bodyPr>
          <a:lstStyle/>
          <a:p>
            <a:r>
              <a:rPr lang="en-US" sz="1800" dirty="0"/>
              <a:t>This project plan provides a simple, clear overview of the key phases and milestones for your capstone project</a:t>
            </a:r>
            <a:r>
              <a:rPr lang="en-US" dirty="0"/>
              <a:t>.</a:t>
            </a:r>
          </a:p>
        </p:txBody>
      </p:sp>
      <p:cxnSp>
        <p:nvCxnSpPr>
          <p:cNvPr id="21" name="Straight Connector 20"/>
          <p:cNvCxnSpPr/>
          <p:nvPr/>
        </p:nvCxnSpPr>
        <p:spPr>
          <a:xfrm>
            <a:off x="5865574" y="1321435"/>
            <a:ext cx="6906" cy="5272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91920" y="548640"/>
            <a:ext cx="8971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315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11643" y="782320"/>
            <a:ext cx="11373957" cy="4891936"/>
          </a:xfrm>
          <a:prstGeom prst="rect">
            <a:avLst/>
          </a:prstGeom>
          <a:noFill/>
          <a:ln>
            <a:noFill/>
          </a:ln>
        </p:spPr>
        <p:txBody>
          <a:bodyPr spcFirstLastPara="1" wrap="square" lIns="91425" tIns="45700" rIns="91425" bIns="45700" anchor="t" anchorCtr="0">
            <a:noAutofit/>
          </a:bodyPr>
          <a:lstStyle/>
          <a:p>
            <a:r>
              <a:rPr lang="en-US" sz="1800" b="1" dirty="0" smtClean="0"/>
              <a:t>1. </a:t>
            </a:r>
            <a:r>
              <a:rPr lang="en-US" sz="1800" b="1" dirty="0"/>
              <a:t>Quantum-Inspired Optimization</a:t>
            </a:r>
            <a:endParaRPr lang="en-US" sz="1800" dirty="0"/>
          </a:p>
          <a:p>
            <a:r>
              <a:rPr lang="en-US" sz="1800" dirty="0"/>
              <a:t>Traditional antenna array optimization problems are </a:t>
            </a:r>
            <a:r>
              <a:rPr lang="en-US" sz="1800" dirty="0" smtClean="0"/>
              <a:t>often</a:t>
            </a:r>
          </a:p>
          <a:p>
            <a:r>
              <a:rPr lang="en-US" sz="1800" dirty="0" smtClean="0"/>
              <a:t> </a:t>
            </a:r>
            <a:endParaRPr lang="en-US" sz="1800" dirty="0"/>
          </a:p>
          <a:p>
            <a:r>
              <a:rPr lang="en-US" sz="1800" b="1" dirty="0" smtClean="0"/>
              <a:t>2.NP-hard</a:t>
            </a:r>
            <a:r>
              <a:rPr lang="en-US" sz="1800" dirty="0" smtClean="0"/>
              <a:t> </a:t>
            </a:r>
            <a:r>
              <a:rPr lang="en-US" sz="1800" dirty="0"/>
              <a:t>and computationally demanding, especially for large arrays. Classical metaheuristic algorithms like Genetic Algorithms (GA) can get stuck in a local optimum and have slower convergence</a:t>
            </a:r>
            <a:r>
              <a:rPr lang="en-US" sz="1800" dirty="0" smtClean="0"/>
              <a:t>.</a:t>
            </a:r>
          </a:p>
          <a:p>
            <a:endParaRPr lang="en-US" sz="1800" dirty="0" smtClean="0"/>
          </a:p>
          <a:p>
            <a:r>
              <a:rPr lang="en-US" sz="1800" b="1" dirty="0" smtClean="0"/>
              <a:t>3.Qantum-inspired </a:t>
            </a:r>
            <a:r>
              <a:rPr lang="en-US" sz="1800" b="1" dirty="0"/>
              <a:t>algorithms</a:t>
            </a:r>
            <a:r>
              <a:rPr lang="en-US" sz="1800" dirty="0"/>
              <a:t> offer a solution by incorporating principles from quantum mechanics into classical computation</a:t>
            </a:r>
            <a:r>
              <a:rPr lang="en-US" sz="1800" dirty="0" smtClean="0"/>
              <a:t>.</a:t>
            </a:r>
          </a:p>
          <a:p>
            <a:endParaRPr lang="en-US" sz="1800" b="1" dirty="0"/>
          </a:p>
          <a:p>
            <a:r>
              <a:rPr lang="en-US" sz="1800" b="1" dirty="0" smtClean="0"/>
              <a:t>4.Qubit </a:t>
            </a:r>
            <a:r>
              <a:rPr lang="en-US" sz="1800" b="1" dirty="0"/>
              <a:t>Representation</a:t>
            </a:r>
            <a:r>
              <a:rPr lang="en-US" sz="1800" dirty="0"/>
              <a:t>: Unlike a classical bit (0 or 1), a </a:t>
            </a:r>
            <a:r>
              <a:rPr lang="en-US" sz="1800" b="1" dirty="0"/>
              <a:t>qubit</a:t>
            </a:r>
            <a:r>
              <a:rPr lang="en-US" sz="1800" dirty="0"/>
              <a:t> can exist in a </a:t>
            </a:r>
            <a:r>
              <a:rPr lang="en-US" sz="1800" b="1" dirty="0"/>
              <a:t>superposition</a:t>
            </a:r>
            <a:r>
              <a:rPr lang="en-US" sz="1800" dirty="0"/>
              <a:t> of both states simultaneously. In this approach, a single qubit can represent a combination of all possible solutions, allowing the algorithm to explore a wider search space and maintain population </a:t>
            </a:r>
            <a:r>
              <a:rPr lang="en-US" sz="1800" dirty="0" smtClean="0"/>
              <a:t>diversity.</a:t>
            </a:r>
          </a:p>
          <a:p>
            <a:endParaRPr lang="en-US" sz="1800" dirty="0"/>
          </a:p>
          <a:p>
            <a:r>
              <a:rPr lang="en-US" sz="1800" b="1" dirty="0" smtClean="0"/>
              <a:t>5.Quantum </a:t>
            </a:r>
            <a:r>
              <a:rPr lang="en-US" sz="1800" b="1" dirty="0"/>
              <a:t>Gates</a:t>
            </a:r>
            <a:r>
              <a:rPr lang="en-US" sz="1800" dirty="0"/>
              <a:t>: The algorithm uses </a:t>
            </a:r>
            <a:r>
              <a:rPr lang="en-US" sz="1800" b="1" dirty="0"/>
              <a:t>quantum gates</a:t>
            </a:r>
            <a:r>
              <a:rPr lang="en-US" sz="1800" dirty="0"/>
              <a:t>, such as rotation gates, to evolve the population. These gates manipulate the phase and amplitude of the qubits, guiding the search toward the optimal </a:t>
            </a:r>
            <a:r>
              <a:rPr lang="en-US" sz="1800" dirty="0" smtClean="0"/>
              <a:t>solution.</a:t>
            </a:r>
          </a:p>
          <a:p>
            <a:endParaRPr lang="en-US" sz="1800" dirty="0"/>
          </a:p>
          <a:p>
            <a:r>
              <a:rPr lang="en-US" sz="1800" b="1" dirty="0" smtClean="0"/>
              <a:t>6.Measurement</a:t>
            </a:r>
            <a:r>
              <a:rPr lang="en-US" sz="1800" dirty="0"/>
              <a:t>: A measurement operation is performed to collapse the superposition, yielding a single classical solution that can be evaluated.</a:t>
            </a:r>
            <a:endParaRPr lang="en-US" sz="1800" dirty="0" smtClean="0"/>
          </a:p>
          <a:p>
            <a:endParaRPr lang="en-US" sz="1800" b="1" dirty="0"/>
          </a:p>
          <a:p>
            <a:endParaRPr lang="en-IN" sz="1800" b="1" dirty="0"/>
          </a:p>
          <a:p>
            <a:pPr marL="0" marR="0" lvl="0" indent="0" algn="ctr" rtl="0">
              <a:lnSpc>
                <a:spcPct val="100000"/>
              </a:lnSpc>
              <a:spcBef>
                <a:spcPts val="0"/>
              </a:spcBef>
              <a:spcAft>
                <a:spcPts val="0"/>
              </a:spcAft>
              <a:buNone/>
            </a:pPr>
            <a:r>
              <a:rPr lang="en-IN" dirty="0" smtClean="0">
                <a:latin typeface="Verdana" panose="020B0604030504040204" pitchFamily="34" charset="0"/>
                <a:ea typeface="Verdana" panose="020B0604030504040204" pitchFamily="34" charset="0"/>
              </a:rPr>
              <a:t> </a:t>
            </a: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634364" y="54783"/>
            <a:ext cx="10515600" cy="493857"/>
          </a:xfrm>
          <a:prstGeom prst="rect">
            <a:avLst/>
          </a:prstGeom>
          <a:noFill/>
          <a:ln>
            <a:noFill/>
          </a:ln>
        </p:spPr>
        <p:txBody>
          <a:bodyPr spcFirstLastPara="1" wrap="square" lIns="91425" tIns="45700" rIns="91425" bIns="45700" anchor="t" anchorCtr="0">
            <a:noAutofit/>
          </a:bodyPr>
          <a:lstStyle/>
          <a:p>
            <a:pPr algn="ctr"/>
            <a:r>
              <a:rPr lang="en-US" sz="2400" b="1" dirty="0" smtClean="0">
                <a:latin typeface="Montserrat"/>
                <a:sym typeface="Montserrat"/>
              </a:rPr>
              <a:t>Concepts and Theory </a:t>
            </a:r>
            <a:endParaRPr lang="en-IN" b="1" dirty="0"/>
          </a:p>
          <a:p>
            <a:pPr marL="0" marR="0" lvl="0" indent="0" algn="ctr" rtl="0">
              <a:lnSpc>
                <a:spcPct val="100000"/>
              </a:lnSpc>
              <a:spcBef>
                <a:spcPts val="0"/>
              </a:spcBef>
              <a:spcAft>
                <a:spcPts val="0"/>
              </a:spcAft>
              <a:buNone/>
            </a:pPr>
            <a:endParaRPr dirty="0"/>
          </a:p>
        </p:txBody>
      </p:sp>
    </p:spTree>
    <p:extLst>
      <p:ext uri="{BB962C8B-B14F-4D97-AF65-F5344CB8AC3E}">
        <p14:creationId xmlns:p14="http://schemas.microsoft.com/office/powerpoint/2010/main" val="4235279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254124" y="125754"/>
            <a:ext cx="10135236" cy="2291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dirty="0">
                <a:latin typeface="Montserrat"/>
                <a:sym typeface="Montserrat"/>
              </a:rPr>
              <a:t>Literature </a:t>
            </a:r>
            <a:r>
              <a:rPr lang="en-US" sz="2800" b="1" dirty="0" smtClean="0">
                <a:latin typeface="Montserrat"/>
                <a:sym typeface="Montserrat"/>
              </a:rPr>
              <a:t>Survey</a:t>
            </a:r>
          </a:p>
          <a:p>
            <a:pPr algn="ctr"/>
            <a:r>
              <a:rPr lang="en-US" sz="1600" b="1" dirty="0"/>
              <a:t>Key Publications from our Review</a:t>
            </a:r>
          </a:p>
          <a:p>
            <a:pPr marL="0" marR="0" lvl="0" indent="0" algn="ctr" rtl="0">
              <a:lnSpc>
                <a:spcPct val="100000"/>
              </a:lnSpc>
              <a:spcBef>
                <a:spcPts val="0"/>
              </a:spcBef>
              <a:spcAft>
                <a:spcPts val="0"/>
              </a:spcAft>
              <a:buNone/>
            </a:pPr>
            <a:endParaRPr sz="1800"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177963" y="888692"/>
            <a:ext cx="7675717" cy="5254948"/>
          </a:xfrm>
          <a:prstGeom prst="rect">
            <a:avLst/>
          </a:prstGeom>
          <a:noFill/>
          <a:ln>
            <a:noFill/>
          </a:ln>
        </p:spPr>
        <p:txBody>
          <a:bodyPr spcFirstLastPara="1" wrap="square" lIns="91425" tIns="45700" rIns="91425" bIns="45700" anchor="t" anchorCtr="0">
            <a:noAutofit/>
          </a:bodyPr>
          <a:lstStyle/>
          <a:p>
            <a:endParaRPr lang="en-US" sz="1800" dirty="0"/>
          </a:p>
          <a:p>
            <a:r>
              <a:rPr lang="en-IN" sz="1800" b="1" dirty="0"/>
              <a:t>Radiation Pattern Synthesis and Optimization</a:t>
            </a:r>
          </a:p>
          <a:p>
            <a:r>
              <a:rPr lang="en-IN" sz="1800" b="1" dirty="0"/>
              <a:t>Improved Quantum Genetic Algorithm (QGA):</a:t>
            </a:r>
            <a:r>
              <a:rPr lang="en-IN" sz="1800" dirty="0"/>
              <a:t> A paper by Ming Liu et al. presents an improved QGA that uses quantum principles to optimize the amplitudes and phases of antenna arrays. This method achieved </a:t>
            </a:r>
            <a:r>
              <a:rPr lang="en-IN" sz="1800" b="1" dirty="0"/>
              <a:t>deeper nulls</a:t>
            </a:r>
            <a:r>
              <a:rPr lang="en-IN" sz="1800" dirty="0"/>
              <a:t> (around −85 dB compared to −70 dB with classical GA) and </a:t>
            </a:r>
            <a:r>
              <a:rPr lang="en-IN" sz="1800" b="1" dirty="0"/>
              <a:t>faster convergence</a:t>
            </a:r>
            <a:r>
              <a:rPr lang="en-IN" sz="1800" dirty="0"/>
              <a:t> for a 32-element linear array</a:t>
            </a:r>
            <a:r>
              <a:rPr lang="en-IN" sz="1800" dirty="0" smtClean="0"/>
              <a:t>.</a:t>
            </a:r>
          </a:p>
          <a:p>
            <a:endParaRPr lang="en-IN" sz="1800" dirty="0"/>
          </a:p>
          <a:p>
            <a:r>
              <a:rPr lang="en-IN" sz="1800" b="1" dirty="0"/>
              <a:t>Real-Coded Quantum Genetic Algorithm (RQGA):</a:t>
            </a:r>
            <a:r>
              <a:rPr lang="en-IN" sz="1800" dirty="0"/>
              <a:t> Another study by Ming Liu et al. introduces an RQGA that uses a real-number encoding instead of binary. This approach resulted in </a:t>
            </a:r>
            <a:r>
              <a:rPr lang="en-IN" sz="1800" b="1" dirty="0"/>
              <a:t>higher precision, better stability, and faster convergence</a:t>
            </a:r>
            <a:r>
              <a:rPr lang="en-IN" sz="1800" dirty="0"/>
              <a:t> for radiation pattern synthesis in smart antennas</a:t>
            </a:r>
            <a:r>
              <a:rPr lang="en-IN" sz="1800" dirty="0" smtClean="0"/>
              <a:t>.</a:t>
            </a:r>
          </a:p>
          <a:p>
            <a:endParaRPr lang="en-IN" sz="1800" dirty="0"/>
          </a:p>
          <a:p>
            <a:r>
              <a:rPr lang="en-IN" sz="1800" b="1" dirty="0"/>
              <a:t>Quantum Annealing:</a:t>
            </a:r>
            <a:r>
              <a:rPr lang="en-IN" sz="1800" dirty="0"/>
              <a:t> A paper by Annalise </a:t>
            </a:r>
            <a:r>
              <a:rPr lang="en-IN" sz="1800" dirty="0" err="1"/>
              <a:t>Stockley</a:t>
            </a:r>
            <a:r>
              <a:rPr lang="en-IN" sz="1800" dirty="0"/>
              <a:t> and Keith Briggs reformulates the NP-hard antenna beamforming problem into a format solvable by a quantum </a:t>
            </a:r>
            <a:r>
              <a:rPr lang="en-IN" sz="1800" dirty="0" err="1"/>
              <a:t>annealer</a:t>
            </a:r>
            <a:r>
              <a:rPr lang="en-IN" sz="1800" dirty="0"/>
              <a:t>. This offers a potential for </a:t>
            </a:r>
            <a:r>
              <a:rPr lang="en-IN" sz="1800" b="1" dirty="0"/>
              <a:t>time and energy savings</a:t>
            </a:r>
            <a:r>
              <a:rPr lang="en-IN" sz="1800" dirty="0"/>
              <a:t> for large-scale optimization.</a:t>
            </a:r>
          </a:p>
          <a:p>
            <a:endParaRPr lang="en-US" dirty="0"/>
          </a:p>
          <a:p>
            <a:endParaRPr lang="en-US" dirty="0"/>
          </a:p>
          <a:p>
            <a:endParaRPr lang="en-IN" dirty="0" smtClean="0"/>
          </a:p>
          <a:p>
            <a:endParaRPr lang="en-IN" dirty="0"/>
          </a:p>
          <a:p>
            <a:endParaRPr lang="en-IN" dirty="0" smtClean="0"/>
          </a:p>
          <a:p>
            <a:endParaRPr lang="en-IN" dirty="0"/>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pic>
        <p:nvPicPr>
          <p:cNvPr id="4099" name="Picture 3" descr="Antenna Theory - Radiatio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680" y="1727200"/>
            <a:ext cx="4199907" cy="3317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241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21803" y="800413"/>
            <a:ext cx="5877397" cy="5254948"/>
          </a:xfrm>
          <a:prstGeom prst="rect">
            <a:avLst/>
          </a:prstGeom>
          <a:noFill/>
          <a:ln>
            <a:noFill/>
          </a:ln>
        </p:spPr>
        <p:txBody>
          <a:bodyPr spcFirstLastPara="1" wrap="square" lIns="91425" tIns="45700" rIns="91425" bIns="45700" anchor="t" anchorCtr="0">
            <a:noAutofit/>
          </a:bodyPr>
          <a:lstStyle/>
          <a:p>
            <a:r>
              <a:rPr lang="en-US" sz="1800" b="1" dirty="0"/>
              <a:t>Computational Speed and </a:t>
            </a:r>
            <a:r>
              <a:rPr lang="en-US" sz="1800" b="1" dirty="0" smtClean="0"/>
              <a:t>Analysis</a:t>
            </a:r>
          </a:p>
          <a:p>
            <a:endParaRPr lang="en-US" sz="1800" b="1" dirty="0"/>
          </a:p>
          <a:p>
            <a:r>
              <a:rPr lang="en-US" sz="1800" b="1" dirty="0"/>
              <a:t>Quantum Fourier Transform (QFT):</a:t>
            </a:r>
            <a:r>
              <a:rPr lang="en-US" sz="1800" dirty="0"/>
              <a:t> Several papers by Luca Tosi and Paolo Rocca et al. explore the use of QFT to compute radiation patterns. Their research demonstrates a significant </a:t>
            </a:r>
            <a:r>
              <a:rPr lang="en-US" sz="1800" b="1" dirty="0"/>
              <a:t>exponential speed-up</a:t>
            </a:r>
            <a:r>
              <a:rPr lang="en-US" sz="1800" dirty="0"/>
              <a:t>, reducing computational complexity from O(</a:t>
            </a:r>
            <a:r>
              <a:rPr lang="en-US" sz="1800" dirty="0" err="1"/>
              <a:t>NlogN</a:t>
            </a:r>
            <a:r>
              <a:rPr lang="en-US" sz="1800" dirty="0"/>
              <a:t>) (for classical FFT) to O(log2N). They validated this approach on real quantum hardware like the IBM Q Experience, showing the feasibility of the concept.</a:t>
            </a:r>
          </a:p>
          <a:p>
            <a:r>
              <a:rPr lang="en-US" sz="1800" b="1" dirty="0"/>
              <a:t>Hardware Limitations:</a:t>
            </a:r>
            <a:r>
              <a:rPr lang="en-US" sz="1800" dirty="0"/>
              <a:t> While QFT offers a theoretical speed-up, the papers note that current quantum hardware is limited by a </a:t>
            </a:r>
            <a:r>
              <a:rPr lang="en-US" sz="1800" b="1" dirty="0"/>
              <a:t>small number of qubits and noise</a:t>
            </a:r>
            <a:r>
              <a:rPr lang="en-US" sz="1800" dirty="0"/>
              <a:t>, which can affect accuracy. Most results are based on simulations rather than large-scale practical implementations</a:t>
            </a:r>
            <a:r>
              <a:rPr lang="en-US" sz="1800" dirty="0" smtClean="0"/>
              <a:t>.</a:t>
            </a:r>
          </a:p>
          <a:p>
            <a:endParaRPr lang="en-US" sz="1800" dirty="0"/>
          </a:p>
          <a:p>
            <a:endParaRPr lang="en-US" sz="1800" dirty="0"/>
          </a:p>
          <a:p>
            <a:endParaRPr lang="en-US" dirty="0"/>
          </a:p>
          <a:p>
            <a:endParaRPr lang="en-US" dirty="0"/>
          </a:p>
          <a:p>
            <a:endParaRPr lang="en-IN" dirty="0" smtClean="0"/>
          </a:p>
          <a:p>
            <a:endParaRPr lang="en-IN" dirty="0"/>
          </a:p>
          <a:p>
            <a:endParaRPr lang="en-IN" dirty="0" smtClean="0"/>
          </a:p>
          <a:p>
            <a:endParaRPr lang="en-IN" dirty="0"/>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280" y="910747"/>
            <a:ext cx="4958080" cy="4958080"/>
          </a:xfrm>
          <a:prstGeom prst="rect">
            <a:avLst/>
          </a:prstGeom>
        </p:spPr>
      </p:pic>
    </p:spTree>
    <p:extLst>
      <p:ext uri="{BB962C8B-B14F-4D97-AF65-F5344CB8AC3E}">
        <p14:creationId xmlns:p14="http://schemas.microsoft.com/office/powerpoint/2010/main" val="1042263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380527" y="1105213"/>
            <a:ext cx="5877397" cy="4421827"/>
          </a:xfrm>
          <a:prstGeom prst="rect">
            <a:avLst/>
          </a:prstGeom>
          <a:noFill/>
          <a:ln>
            <a:noFill/>
          </a:ln>
        </p:spPr>
        <p:txBody>
          <a:bodyPr spcFirstLastPara="1" wrap="square" lIns="91425" tIns="45700" rIns="91425" bIns="45700" anchor="t" anchorCtr="0">
            <a:noAutofit/>
          </a:bodyPr>
          <a:lstStyle/>
          <a:p>
            <a:r>
              <a:rPr lang="en-US" sz="1800" b="1" dirty="0"/>
              <a:t>General Quantum-Inspired </a:t>
            </a:r>
            <a:r>
              <a:rPr lang="en-US" sz="1800" b="1" dirty="0" smtClean="0"/>
              <a:t>Methods</a:t>
            </a:r>
          </a:p>
          <a:p>
            <a:endParaRPr lang="en-US" sz="1800" b="1" dirty="0" smtClean="0"/>
          </a:p>
          <a:p>
            <a:endParaRPr lang="en-US" sz="1800" b="1" dirty="0" smtClean="0"/>
          </a:p>
          <a:p>
            <a:r>
              <a:rPr lang="en-US" sz="1800" b="1" dirty="0" smtClean="0"/>
              <a:t>Review </a:t>
            </a:r>
            <a:r>
              <a:rPr lang="en-US" sz="1800" b="1" dirty="0"/>
              <a:t>of Metaheuristics</a:t>
            </a:r>
            <a:r>
              <a:rPr lang="en-US" sz="1800" b="1" dirty="0" smtClean="0"/>
              <a:t>:</a:t>
            </a:r>
          </a:p>
          <a:p>
            <a:r>
              <a:rPr lang="en-US" sz="1800" dirty="0" smtClean="0"/>
              <a:t>A </a:t>
            </a:r>
            <a:r>
              <a:rPr lang="en-US" sz="1800" dirty="0"/>
              <a:t>comprehensive review by </a:t>
            </a:r>
            <a:r>
              <a:rPr lang="en-US" sz="1800" dirty="0" err="1"/>
              <a:t>Shahin</a:t>
            </a:r>
            <a:r>
              <a:rPr lang="en-US" sz="1800" dirty="0"/>
              <a:t> </a:t>
            </a:r>
            <a:r>
              <a:rPr lang="en-US" sz="1800" dirty="0" err="1"/>
              <a:t>Hakemi</a:t>
            </a:r>
            <a:r>
              <a:rPr lang="en-US" sz="1800" dirty="0"/>
              <a:t> et al. highlights how quantum-inspired algorithms improve </a:t>
            </a:r>
            <a:r>
              <a:rPr lang="en-US" sz="1800" b="1" dirty="0"/>
              <a:t>population diversity, global search capabilities</a:t>
            </a:r>
            <a:r>
              <a:rPr lang="en-US" sz="1800" dirty="0"/>
              <a:t>, and computational efficiency for solving complex optimization problems. They show that these methods offer significant improvements across various fields, even when run on classical computers.</a:t>
            </a:r>
          </a:p>
          <a:p>
            <a:r>
              <a:rPr lang="en-US" sz="1800" b="1" dirty="0"/>
              <a:t>Disadvantages:</a:t>
            </a:r>
            <a:r>
              <a:rPr lang="en-US" sz="1800" dirty="0"/>
              <a:t> A common drawback across these methods is the </a:t>
            </a:r>
            <a:r>
              <a:rPr lang="en-US" sz="1800" b="1" dirty="0"/>
              <a:t>higher computational cost</a:t>
            </a:r>
            <a:r>
              <a:rPr lang="en-US" sz="1800" dirty="0"/>
              <a:t> compared to classical algorithms and a reliance on </a:t>
            </a:r>
            <a:r>
              <a:rPr lang="en-US" sz="1800" b="1" dirty="0"/>
              <a:t>careful parameter tuning</a:t>
            </a:r>
            <a:r>
              <a:rPr lang="en-US" sz="1800" dirty="0"/>
              <a:t>. Most implementations are still limited by the capabilities of current quantum simulators and hardware.</a:t>
            </a:r>
          </a:p>
          <a:p>
            <a:endParaRPr lang="en-US" sz="1800" dirty="0"/>
          </a:p>
          <a:p>
            <a:endParaRPr lang="en-US" sz="1800" dirty="0"/>
          </a:p>
          <a:p>
            <a:endParaRPr lang="en-US" dirty="0"/>
          </a:p>
          <a:p>
            <a:endParaRPr lang="en-US" dirty="0"/>
          </a:p>
          <a:p>
            <a:endParaRPr lang="en-IN" dirty="0" smtClean="0"/>
          </a:p>
          <a:p>
            <a:endParaRPr lang="en-IN" dirty="0"/>
          </a:p>
          <a:p>
            <a:endParaRPr lang="en-IN" dirty="0" smtClean="0"/>
          </a:p>
          <a:p>
            <a:endParaRPr lang="en-IN" dirty="0"/>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434" y="1025891"/>
            <a:ext cx="4859956" cy="4859956"/>
          </a:xfrm>
          <a:prstGeom prst="rect">
            <a:avLst/>
          </a:prstGeom>
        </p:spPr>
      </p:pic>
    </p:spTree>
    <p:extLst>
      <p:ext uri="{BB962C8B-B14F-4D97-AF65-F5344CB8AC3E}">
        <p14:creationId xmlns:p14="http://schemas.microsoft.com/office/powerpoint/2010/main" val="105394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75282" y="726132"/>
            <a:ext cx="4764609"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smtClean="0">
                <a:latin typeface="Verdana" panose="020B0604030504040204" pitchFamily="34" charset="0"/>
                <a:ea typeface="Verdana" panose="020B0604030504040204" pitchFamily="34" charset="0"/>
              </a:rPr>
              <a:t>Structural </a:t>
            </a:r>
            <a:r>
              <a:rPr lang="en-IN" sz="1800" b="1" dirty="0" smtClean="0">
                <a:latin typeface="Verdana" panose="020B0604030504040204" pitchFamily="34" charset="0"/>
                <a:ea typeface="Verdana" panose="020B0604030504040204" pitchFamily="34" charset="0"/>
              </a:rPr>
              <a:t>Diagram Theory</a:t>
            </a:r>
          </a:p>
          <a:p>
            <a:pPr marL="0" marR="0" lvl="0" indent="0" rtl="0">
              <a:lnSpc>
                <a:spcPct val="100000"/>
              </a:lnSpc>
              <a:spcBef>
                <a:spcPts val="0"/>
              </a:spcBef>
              <a:spcAft>
                <a:spcPts val="0"/>
              </a:spcAft>
              <a:buNone/>
            </a:pPr>
            <a:endParaRPr lang="en-US" b="1" dirty="0">
              <a:latin typeface="Verdana" panose="020B0604030504040204" pitchFamily="34" charset="0"/>
              <a:ea typeface="Verdana" panose="020B0604030504040204" pitchFamily="34" charset="0"/>
            </a:endParaRPr>
          </a:p>
          <a:p>
            <a:r>
              <a:rPr lang="en-US" sz="1800" b="1" dirty="0"/>
              <a:t>System Flow Diagram</a:t>
            </a:r>
            <a:r>
              <a:rPr lang="en-US" sz="1800" dirty="0"/>
              <a:t> The system begins with the antenna array's geometry and excitation parameters as inputs. This information is processed by a Quantum-Inspired Algorithm Layer. This layer has two main components:</a:t>
            </a:r>
          </a:p>
          <a:p>
            <a:r>
              <a:rPr lang="en-US" sz="1800" b="1" dirty="0"/>
              <a:t>QGA:</a:t>
            </a:r>
            <a:r>
              <a:rPr lang="en-US" sz="1800" dirty="0"/>
              <a:t> This component is responsible for optimizing the amplitudes and phases of the array elements to achieve the desired radiation pattern.</a:t>
            </a:r>
          </a:p>
          <a:p>
            <a:r>
              <a:rPr lang="en-US" sz="1800" b="1" dirty="0"/>
              <a:t>QFT:</a:t>
            </a:r>
            <a:r>
              <a:rPr lang="en-US" sz="1800" dirty="0"/>
              <a:t> This component efficiently computes the radiation pattern based on the optimized parameters. The outputs are the optimized radiation patterns, which are then evaluated based on key performance metrics.</a:t>
            </a:r>
          </a:p>
          <a:p>
            <a:pPr marL="0" marR="0" lvl="0" indent="0" rtl="0">
              <a:lnSpc>
                <a:spcPct val="100000"/>
              </a:lnSpc>
              <a:spcBef>
                <a:spcPts val="0"/>
              </a:spcBef>
              <a:spcAft>
                <a:spcPts val="0"/>
              </a:spcAft>
              <a:buNone/>
            </a:pPr>
            <a:endParaRPr lang="en-IN" b="1" dirty="0" smtClean="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200"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200" dirty="0" smtClean="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8"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endParaRPr lang="en-IN" sz="1200" dirty="0">
              <a:latin typeface="Verdana" panose="020B0604030504040204" pitchFamily="34" charset="0"/>
              <a:ea typeface="Verdana" panose="020B0604030504040204" pitchFamily="34" charset="0"/>
            </a:endParaRPr>
          </a:p>
          <a:p>
            <a:r>
              <a:rPr lang="en-IN" sz="1200" dirty="0" smtClean="0">
                <a:latin typeface="Verdana" panose="020B0604030504040204" pitchFamily="34" charset="0"/>
                <a:ea typeface="Verdana" panose="020B0604030504040204" pitchFamily="34" charset="0"/>
              </a:rPr>
              <a:t>  </a:t>
            </a:r>
            <a:endParaRPr lang="en-IN" sz="1200"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10" name="Picture 7" descr="Gener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891" y="1219989"/>
            <a:ext cx="6932275" cy="462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12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75282" y="726132"/>
            <a:ext cx="4764609" cy="5735761"/>
          </a:xfrm>
          <a:prstGeom prst="rect">
            <a:avLst/>
          </a:prstGeom>
          <a:noFill/>
          <a:ln>
            <a:noFill/>
          </a:ln>
        </p:spPr>
        <p:txBody>
          <a:bodyPr spcFirstLastPara="1" wrap="square" lIns="91425" tIns="45700" rIns="91425" bIns="45700" anchor="t" anchorCtr="0">
            <a:noAutofit/>
          </a:bodyPr>
          <a:lstStyle/>
          <a:p>
            <a:r>
              <a:rPr lang="en-IN" sz="1800" b="1" dirty="0">
                <a:latin typeface="Verdana" panose="020B0604030504040204" pitchFamily="34" charset="0"/>
                <a:ea typeface="Verdana" panose="020B0604030504040204" pitchFamily="34" charset="0"/>
              </a:rPr>
              <a:t>Behaviour </a:t>
            </a:r>
            <a:r>
              <a:rPr lang="en-IN" sz="1800" b="1" dirty="0" smtClean="0">
                <a:latin typeface="Verdana" panose="020B0604030504040204" pitchFamily="34" charset="0"/>
                <a:ea typeface="Verdana" panose="020B0604030504040204" pitchFamily="34" charset="0"/>
              </a:rPr>
              <a:t>Diagram</a:t>
            </a:r>
          </a:p>
          <a:p>
            <a:endParaRPr lang="en-IN" sz="1800" b="1" dirty="0">
              <a:latin typeface="Verdana" panose="020B0604030504040204" pitchFamily="34" charset="0"/>
              <a:ea typeface="Verdana" panose="020B0604030504040204" pitchFamily="34" charset="0"/>
            </a:endParaRPr>
          </a:p>
          <a:p>
            <a:pPr lvl="0"/>
            <a:r>
              <a:rPr lang="en-US" sz="1800" b="1" dirty="0" smtClean="0"/>
              <a:t>QGA </a:t>
            </a:r>
            <a:r>
              <a:rPr lang="en-US" sz="1800" b="1" dirty="0"/>
              <a:t>Process Flow:</a:t>
            </a:r>
            <a:r>
              <a:rPr lang="en-US" sz="1800" dirty="0"/>
              <a:t> The process starts by initializing a population of qubits. Rotation gates are then applied to update the chromosome, or the candidate solution. The fitness of the solution is evaluated by analyzing the radiation pattern. The algorithm iterates these steps until an optimal solution is found</a:t>
            </a:r>
            <a:r>
              <a:rPr lang="en-US" sz="1800" dirty="0" smtClean="0"/>
              <a:t>.</a:t>
            </a:r>
          </a:p>
          <a:p>
            <a:pPr lvl="0"/>
            <a:endParaRPr lang="en-US" sz="1800" dirty="0">
              <a:latin typeface="Verdana" panose="020B0604030504040204" pitchFamily="34" charset="0"/>
              <a:ea typeface="Verdana" panose="020B0604030504040204" pitchFamily="34" charset="0"/>
            </a:endParaRPr>
          </a:p>
          <a:p>
            <a:pPr lvl="0"/>
            <a:r>
              <a:rPr lang="en-US" sz="1800" b="1" dirty="0"/>
              <a:t>QFT Process Flow:</a:t>
            </a:r>
            <a:r>
              <a:rPr lang="en-US" sz="1800" dirty="0"/>
              <a:t> The excitations of the antenna array are encoded as a quantum state. A QFT circuit is applied to this state. The quantum state is then measured to compute the final radiation pattern.</a:t>
            </a:r>
            <a:endParaRPr lang="en-IN" sz="1800" dirty="0">
              <a:latin typeface="Verdana" panose="020B0604030504040204" pitchFamily="34" charset="0"/>
              <a:ea typeface="Verdana" panose="020B0604030504040204" pitchFamily="34" charset="0"/>
            </a:endParaRPr>
          </a:p>
        </p:txBody>
      </p:sp>
      <p:sp>
        <p:nvSpPr>
          <p:cNvPr id="8"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endParaRPr lang="en-IN" sz="1200" dirty="0">
              <a:latin typeface="Verdana" panose="020B0604030504040204" pitchFamily="34" charset="0"/>
              <a:ea typeface="Verdana" panose="020B0604030504040204" pitchFamily="34" charset="0"/>
            </a:endParaRPr>
          </a:p>
          <a:p>
            <a:r>
              <a:rPr lang="en-IN" sz="1200" dirty="0" smtClean="0">
                <a:latin typeface="Verdana" panose="020B0604030504040204" pitchFamily="34" charset="0"/>
                <a:ea typeface="Verdana" panose="020B0604030504040204" pitchFamily="34" charset="0"/>
              </a:rPr>
              <a:t>  </a:t>
            </a:r>
            <a:endParaRPr lang="en-IN" sz="1200"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stretch>
            <a:fillRect/>
          </a:stretch>
        </p:blipFill>
        <p:spPr>
          <a:xfrm>
            <a:off x="5415584" y="963021"/>
            <a:ext cx="3286809" cy="5261981"/>
          </a:xfrm>
          <a:prstGeom prst="rect">
            <a:avLst/>
          </a:prstGeom>
        </p:spPr>
      </p:pic>
      <p:pic>
        <p:nvPicPr>
          <p:cNvPr id="7" name="Picture 6"/>
          <p:cNvPicPr>
            <a:picLocks noChangeAspect="1"/>
          </p:cNvPicPr>
          <p:nvPr/>
        </p:nvPicPr>
        <p:blipFill>
          <a:blip r:embed="rId3"/>
          <a:stretch>
            <a:fillRect/>
          </a:stretch>
        </p:blipFill>
        <p:spPr>
          <a:xfrm>
            <a:off x="8949684" y="963021"/>
            <a:ext cx="2841263" cy="5164729"/>
          </a:xfrm>
          <a:prstGeom prst="rect">
            <a:avLst/>
          </a:prstGeom>
        </p:spPr>
      </p:pic>
    </p:spTree>
    <p:extLst>
      <p:ext uri="{BB962C8B-B14F-4D97-AF65-F5344CB8AC3E}">
        <p14:creationId xmlns:p14="http://schemas.microsoft.com/office/powerpoint/2010/main" val="18694606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2613</TotalTime>
  <Words>1543</Words>
  <Application>Microsoft Office PowerPoint</Application>
  <PresentationFormat>Widescreen</PresentationFormat>
  <Paragraphs>209</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Calibri</vt:lpstr>
      <vt:lpstr>Wingdings</vt:lpstr>
      <vt:lpstr>Verdana</vt:lpstr>
      <vt:lpstr>Montserrat</vt:lpstr>
      <vt:lpstr>Open Sans</vt:lpstr>
      <vt:lpstr>Montserrat Medium</vt:lpstr>
      <vt:lpstr>Arial</vt:lpstr>
      <vt:lpstr>Poppins SemiBold</vt:lpstr>
      <vt:lpstr>Aharoni</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Mypc</cp:lastModifiedBy>
  <cp:revision>49</cp:revision>
  <dcterms:created xsi:type="dcterms:W3CDTF">2022-05-23T07:15:42Z</dcterms:created>
  <dcterms:modified xsi:type="dcterms:W3CDTF">2025-09-23T10:33:33Z</dcterms:modified>
</cp:coreProperties>
</file>