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62" r:id="rId4"/>
    <p:sldId id="257" r:id="rId5"/>
    <p:sldId id="258" r:id="rId6"/>
    <p:sldId id="259" r:id="rId7"/>
    <p:sldId id="260"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716B-B87B-D845-8D65-CD09141EE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915EC7-9F66-3B79-16F1-22ADD9EC7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DC3B47-28F4-5F57-49F2-309594EDBA7E}"/>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1DA00059-BB0E-4E57-30D1-E8AA29F99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5A761-A4E9-D9AC-770E-0FC579B30F06}"/>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7228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4DD7-6AB9-3CBD-FBD4-E2DD897C0C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75295B-048D-0313-7496-75B418EB9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4E630-6AAB-A3E0-935B-9CDFC7E77FAB}"/>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B87EABB6-FB02-D25F-C52F-37CE9FB68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7FE94-FFCB-5EA9-01E1-978D13800D1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54388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763D45-63F5-2388-ED3A-FEE23D20D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88474-2E38-190B-B5B8-EFB5B6EDEA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281B1-5DAD-1AC2-1ED3-A8B63CE5B6DB}"/>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DBD3821D-9A21-E39E-8E2E-8F75AA14B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5F9BC-35A8-DE43-7DF8-FF7BFAA46BD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5251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30C-1896-6F51-66C6-65301B7F3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F9F76F-2520-4049-DEA9-56B6BFE852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9924C-F8D4-1A4D-F271-90A04A61642E}"/>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DBE8725B-F745-56C6-205D-8C2F05B08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18050-F1AB-38FC-5A1F-B9F8D6D5154A}"/>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173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B68E-3936-99D1-5602-0530BF56F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B489B6-BCE5-AE0F-2257-BED68A2AE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BB8204-A787-120A-FB5B-B889814DD46A}"/>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517FE8DC-29FA-E3D5-D9F4-6FFBF7F1C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B71F1-44BB-F6D6-31AD-2218D9B5884D}"/>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272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D51D-637F-FD6D-CAD7-8E5DC8D90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D8006-8C82-4123-249A-2A9A68C74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07E24E-BC1B-D8D6-939B-46DDDE2DD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99522E-D7F8-0F4F-1D86-CA6D45D314C8}"/>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6" name="Footer Placeholder 5">
            <a:extLst>
              <a:ext uri="{FF2B5EF4-FFF2-40B4-BE49-F238E27FC236}">
                <a16:creationId xmlns:a16="http://schemas.microsoft.com/office/drawing/2014/main" id="{3B684305-E908-FB5C-B4DB-7A9A8FA37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E217C-9983-AD9D-BAF3-A80683439684}"/>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254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736B-51C9-554E-1C43-9D6AAF36CF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8C85B5-6969-4564-2EE7-3E400B661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4C854-8B88-CEE7-BC51-B96F47F2E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D08D7C-B72B-B5A8-A64F-3B2BDA528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41F18-7CC4-A098-06D7-A5844B105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32453E-FE50-9226-08FD-013121C4DF1D}"/>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8" name="Footer Placeholder 7">
            <a:extLst>
              <a:ext uri="{FF2B5EF4-FFF2-40B4-BE49-F238E27FC236}">
                <a16:creationId xmlns:a16="http://schemas.microsoft.com/office/drawing/2014/main" id="{BE0B0121-83FC-F259-F78C-48BFD4ADAB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4A8519-C786-6C88-1CB6-5EE29598EEA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3839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C9D1-EC7F-E045-F8B4-BBE4A901F6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5D8889-C979-CF14-150B-830170674214}"/>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4" name="Footer Placeholder 3">
            <a:extLst>
              <a:ext uri="{FF2B5EF4-FFF2-40B4-BE49-F238E27FC236}">
                <a16:creationId xmlns:a16="http://schemas.microsoft.com/office/drawing/2014/main" id="{8BB648D4-3945-013A-3EFE-C0A82A6E9A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A4CB2-9A95-569E-26C6-E5EBBD15B2F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2851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9F595-71FD-A3C2-19AC-BF115D9A3A47}"/>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3" name="Footer Placeholder 2">
            <a:extLst>
              <a:ext uri="{FF2B5EF4-FFF2-40B4-BE49-F238E27FC236}">
                <a16:creationId xmlns:a16="http://schemas.microsoft.com/office/drawing/2014/main" id="{12FE4C7E-CED7-1CF4-1283-90EAD2F92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9BFC1-73B1-7EF7-9CE0-E7392936E4AF}"/>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6519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702-36BA-89F7-5058-806028D5A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2BA8C0-0F34-4C7A-B731-D2B7A4CED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864B36-8818-10C5-3AFF-71A47004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884BB-0284-6465-FE3B-324D19DA40C1}"/>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6" name="Footer Placeholder 5">
            <a:extLst>
              <a:ext uri="{FF2B5EF4-FFF2-40B4-BE49-F238E27FC236}">
                <a16:creationId xmlns:a16="http://schemas.microsoft.com/office/drawing/2014/main" id="{42F16B27-49D0-FE25-0FEE-CAC1D684A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DE1D8-A1C3-9F48-67B9-9E9AC5A7FA86}"/>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269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E454-B6F6-4632-877C-14B481B1F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B36C78-9C39-AB90-3047-738553AFD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313646-8299-5BA1-86A2-4DF9B0FB4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2B67B-763D-610C-6928-8235778F70AC}"/>
              </a:ext>
            </a:extLst>
          </p:cNvPr>
          <p:cNvSpPr>
            <a:spLocks noGrp="1"/>
          </p:cNvSpPr>
          <p:nvPr>
            <p:ph type="dt" sz="half" idx="10"/>
          </p:nvPr>
        </p:nvSpPr>
        <p:spPr/>
        <p:txBody>
          <a:bodyPr/>
          <a:lstStyle/>
          <a:p>
            <a:fld id="{EED1C14C-A143-42F5-B247-D0E800131009}" type="datetimeFigureOut">
              <a:rPr lang="en-US" smtClean="0"/>
              <a:t>2/20/2024</a:t>
            </a:fld>
            <a:endParaRPr lang="en-US"/>
          </a:p>
        </p:txBody>
      </p:sp>
      <p:sp>
        <p:nvSpPr>
          <p:cNvPr id="6" name="Footer Placeholder 5">
            <a:extLst>
              <a:ext uri="{FF2B5EF4-FFF2-40B4-BE49-F238E27FC236}">
                <a16:creationId xmlns:a16="http://schemas.microsoft.com/office/drawing/2014/main" id="{D22E97D9-4400-9C24-8BBD-6781F1D9B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EBDFE-EB00-556F-A099-756D982DD313}"/>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1695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BE1C5-DAC5-647B-08F1-0C5D40D96F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68B9E-9DE3-4488-9A4B-4EC8A85D1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55FD7-DB3F-2E04-87A3-AF36A9A98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2/20/2024</a:t>
            </a:fld>
            <a:endParaRPr lang="en-US"/>
          </a:p>
        </p:txBody>
      </p:sp>
      <p:sp>
        <p:nvSpPr>
          <p:cNvPr id="5" name="Footer Placeholder 4">
            <a:extLst>
              <a:ext uri="{FF2B5EF4-FFF2-40B4-BE49-F238E27FC236}">
                <a16:creationId xmlns:a16="http://schemas.microsoft.com/office/drawing/2014/main" id="{E162BABB-F052-341D-D9AC-B1CB9B4AC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7C190C-571E-B6B2-7EAB-F46CF6D5D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4878952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A4438E3-C357-415D-A6EB-37887300B7E7}"/>
              </a:ext>
            </a:extLst>
          </p:cNvPr>
          <p:cNvSpPr>
            <a:spLocks noGrp="1"/>
          </p:cNvSpPr>
          <p:nvPr>
            <p:ph type="ctrTitle"/>
          </p:nvPr>
        </p:nvSpPr>
        <p:spPr/>
        <p:txBody>
          <a:bodyPr>
            <a:normAutofit/>
          </a:bodyPr>
          <a:lstStyle/>
          <a:p>
            <a:r>
              <a:rPr lang="en-IN" sz="4400" dirty="0"/>
              <a:t>TATA Data Visualization task 3 </a:t>
            </a:r>
            <a:endParaRPr sz="4400" dirty="0"/>
          </a:p>
        </p:txBody>
      </p:sp>
      <p:sp>
        <p:nvSpPr>
          <p:cNvPr id="3" name="slide1">
            <a:extLst>
              <a:ext uri="{FF2B5EF4-FFF2-40B4-BE49-F238E27FC236}">
                <a16:creationId xmlns:a16="http://schemas.microsoft.com/office/drawing/2014/main" id="{B1B58B5D-BE61-43F7-8BAB-C2C656BE689D}"/>
              </a:ext>
            </a:extLst>
          </p:cNvPr>
          <p:cNvSpPr>
            <a:spLocks noGrp="1"/>
          </p:cNvSpPr>
          <p:nvPr>
            <p:ph type="subTitle" idx="1"/>
          </p:nvPr>
        </p:nvSpPr>
        <p:spPr/>
        <p:txBody>
          <a:bodyPr/>
          <a:lstStyle/>
          <a:p>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00DD-69ED-E4CD-BF5B-0C509DFBD4E4}"/>
              </a:ext>
            </a:extLst>
          </p:cNvPr>
          <p:cNvSpPr>
            <a:spLocks noGrp="1"/>
          </p:cNvSpPr>
          <p:nvPr>
            <p:ph type="ctrTitle"/>
          </p:nvPr>
        </p:nvSpPr>
        <p:spPr>
          <a:xfrm>
            <a:off x="1524000" y="1122363"/>
            <a:ext cx="9144000" cy="846396"/>
          </a:xfrm>
        </p:spPr>
        <p:style>
          <a:lnRef idx="1">
            <a:schemeClr val="accent1"/>
          </a:lnRef>
          <a:fillRef idx="2">
            <a:schemeClr val="accent1"/>
          </a:fillRef>
          <a:effectRef idx="1">
            <a:schemeClr val="accent1"/>
          </a:effectRef>
          <a:fontRef idx="minor">
            <a:schemeClr val="dk1"/>
          </a:fontRef>
        </p:style>
        <p:txBody>
          <a:bodyPr>
            <a:normAutofit/>
          </a:bodyPr>
          <a:lstStyle/>
          <a:p>
            <a:r>
              <a:rPr lang="en-IN" sz="4400" b="1" dirty="0"/>
              <a:t>INTRODUCTION</a:t>
            </a:r>
          </a:p>
        </p:txBody>
      </p:sp>
      <p:sp>
        <p:nvSpPr>
          <p:cNvPr id="3" name="Subtitle 2">
            <a:extLst>
              <a:ext uri="{FF2B5EF4-FFF2-40B4-BE49-F238E27FC236}">
                <a16:creationId xmlns:a16="http://schemas.microsoft.com/office/drawing/2014/main" id="{13C6C1BB-E9D2-FE26-230A-F4F97A099E5F}"/>
              </a:ext>
            </a:extLst>
          </p:cNvPr>
          <p:cNvSpPr>
            <a:spLocks noGrp="1"/>
          </p:cNvSpPr>
          <p:nvPr>
            <p:ph type="subTitle" idx="1"/>
          </p:nvPr>
        </p:nvSpPr>
        <p:spPr>
          <a:xfrm>
            <a:off x="1524000" y="2360645"/>
            <a:ext cx="9144000" cy="2803849"/>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t>Hello and welcome.</a:t>
            </a:r>
          </a:p>
          <a:p>
            <a:r>
              <a:rPr lang="en-US" dirty="0"/>
              <a:t> In this presentation, I will take you through our company's sales performance for the years 2010 and 2011.I appreciate the opportunity you gave me to dive into this data to gain insightful information about the store's performance. Thank you also for the questions you asked since they provided a general direction for the kind of insights you are looking to get from this analysis.</a:t>
            </a:r>
            <a:endParaRPr lang="en-IN" dirty="0"/>
          </a:p>
        </p:txBody>
      </p:sp>
    </p:spTree>
    <p:extLst>
      <p:ext uri="{BB962C8B-B14F-4D97-AF65-F5344CB8AC3E}">
        <p14:creationId xmlns:p14="http://schemas.microsoft.com/office/powerpoint/2010/main" val="24914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F951-5155-76E9-0E41-F37D82584F8F}"/>
              </a:ext>
            </a:extLst>
          </p:cNvPr>
          <p:cNvSpPr>
            <a:spLocks noGrp="1"/>
          </p:cNvSpPr>
          <p:nvPr>
            <p:ph type="ctrTitle"/>
          </p:nvPr>
        </p:nvSpPr>
        <p:spPr>
          <a:xfrm>
            <a:off x="1524000" y="1122363"/>
            <a:ext cx="9144000" cy="1088992"/>
          </a:xfrm>
        </p:spPr>
        <p:style>
          <a:lnRef idx="1">
            <a:schemeClr val="accent1"/>
          </a:lnRef>
          <a:fillRef idx="2">
            <a:schemeClr val="accent1"/>
          </a:fillRef>
          <a:effectRef idx="1">
            <a:schemeClr val="accent1"/>
          </a:effectRef>
          <a:fontRef idx="minor">
            <a:schemeClr val="dk1"/>
          </a:fontRef>
        </p:style>
        <p:txBody>
          <a:bodyPr>
            <a:normAutofit/>
          </a:bodyPr>
          <a:lstStyle/>
          <a:p>
            <a:r>
              <a:rPr lang="en-IN" sz="4000" dirty="0"/>
              <a:t>Thought Process</a:t>
            </a:r>
          </a:p>
        </p:txBody>
      </p:sp>
      <p:sp>
        <p:nvSpPr>
          <p:cNvPr id="3" name="Subtitle 2">
            <a:extLst>
              <a:ext uri="{FF2B5EF4-FFF2-40B4-BE49-F238E27FC236}">
                <a16:creationId xmlns:a16="http://schemas.microsoft.com/office/drawing/2014/main" id="{3F2E7ED7-CDE1-6494-D897-88CDC7B0653F}"/>
              </a:ext>
            </a:extLst>
          </p:cNvPr>
          <p:cNvSpPr>
            <a:spLocks noGrp="1"/>
          </p:cNvSpPr>
          <p:nvPr>
            <p:ph type="subTitle" idx="1"/>
          </p:nvPr>
        </p:nvSpPr>
        <p:spPr>
          <a:xfrm>
            <a:off x="1524000" y="2211355"/>
            <a:ext cx="9144000" cy="3046445"/>
          </a:xfrm>
        </p:spPr>
        <p:style>
          <a:lnRef idx="1">
            <a:schemeClr val="accent1"/>
          </a:lnRef>
          <a:fillRef idx="2">
            <a:schemeClr val="accent1"/>
          </a:fillRef>
          <a:effectRef idx="1">
            <a:schemeClr val="accent1"/>
          </a:effectRef>
          <a:fontRef idx="minor">
            <a:schemeClr val="dk1"/>
          </a:fontRef>
        </p:style>
        <p:txBody>
          <a:bodyPr/>
          <a:lstStyle/>
          <a:p>
            <a:endParaRPr lang="en-US" dirty="0"/>
          </a:p>
          <a:p>
            <a:r>
              <a:rPr lang="en-US" dirty="0"/>
              <a:t>I assure you that I took all the necessary steps to ensure that this analysis is </a:t>
            </a:r>
            <a:r>
              <a:rPr lang="en-US" dirty="0" err="1"/>
              <a:t>accurateporrectI</a:t>
            </a:r>
            <a:r>
              <a:rPr lang="en-US" dirty="0"/>
              <a:t> cleaned up the data you provided by removing all the negative values in the Unit Price and Quantity columns and also filtered the data as required for all the visualizations.</a:t>
            </a:r>
            <a:endParaRPr lang="en-IN" dirty="0"/>
          </a:p>
        </p:txBody>
      </p:sp>
    </p:spTree>
    <p:extLst>
      <p:ext uri="{BB962C8B-B14F-4D97-AF65-F5344CB8AC3E}">
        <p14:creationId xmlns:p14="http://schemas.microsoft.com/office/powerpoint/2010/main" val="363404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D6144901-B188-41E1-9D9E-075CC1EBC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570" y="784860"/>
            <a:ext cx="7642860" cy="528828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EC984979-73DA-4569-8B1A-3853C5BF2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784860"/>
            <a:ext cx="9715500" cy="5288280"/>
          </a:xfrm>
          <a:prstGeom prst="rect">
            <a:avLst/>
          </a:prstGeom>
        </p:spPr>
      </p:pic>
    </p:spTree>
    <p:extLst>
      <p:ext uri="{BB962C8B-B14F-4D97-AF65-F5344CB8AC3E}">
        <p14:creationId xmlns:p14="http://schemas.microsoft.com/office/powerpoint/2010/main" val="416054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a:extLst>
              <a:ext uri="{FF2B5EF4-FFF2-40B4-BE49-F238E27FC236}">
                <a16:creationId xmlns:a16="http://schemas.microsoft.com/office/drawing/2014/main" id="{AF66A9A4-9483-4A7E-83E0-7356C5C27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784860"/>
            <a:ext cx="10706100" cy="5288280"/>
          </a:xfrm>
          <a:prstGeom prst="rect">
            <a:avLst/>
          </a:prstGeom>
        </p:spPr>
      </p:pic>
    </p:spTree>
    <p:extLst>
      <p:ext uri="{BB962C8B-B14F-4D97-AF65-F5344CB8AC3E}">
        <p14:creationId xmlns:p14="http://schemas.microsoft.com/office/powerpoint/2010/main" val="41775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4">
            <a:extLst>
              <a:ext uri="{FF2B5EF4-FFF2-40B4-BE49-F238E27FC236}">
                <a16:creationId xmlns:a16="http://schemas.microsoft.com/office/drawing/2014/main" id="{8B069B22-0CA5-47BB-B09B-E00950603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784860"/>
            <a:ext cx="10546080" cy="5288280"/>
          </a:xfrm>
          <a:prstGeom prst="rect">
            <a:avLst/>
          </a:prstGeom>
        </p:spPr>
      </p:pic>
    </p:spTree>
    <p:extLst>
      <p:ext uri="{BB962C8B-B14F-4D97-AF65-F5344CB8AC3E}">
        <p14:creationId xmlns:p14="http://schemas.microsoft.com/office/powerpoint/2010/main" val="70073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55F6-C893-5D49-B443-875926B5E3A0}"/>
              </a:ext>
            </a:extLst>
          </p:cNvPr>
          <p:cNvSpPr>
            <a:spLocks noGrp="1"/>
          </p:cNvSpPr>
          <p:nvPr>
            <p:ph type="ctrTitle"/>
          </p:nvPr>
        </p:nvSpPr>
        <p:spPr>
          <a:xfrm>
            <a:off x="2799184" y="279919"/>
            <a:ext cx="6158204" cy="839754"/>
          </a:xfrm>
        </p:spPr>
        <p:style>
          <a:lnRef idx="1">
            <a:schemeClr val="accent1"/>
          </a:lnRef>
          <a:fillRef idx="2">
            <a:schemeClr val="accent1"/>
          </a:fillRef>
          <a:effectRef idx="1">
            <a:schemeClr val="accent1"/>
          </a:effectRef>
          <a:fontRef idx="minor">
            <a:schemeClr val="dk1"/>
          </a:fontRef>
        </p:style>
        <p:txBody>
          <a:bodyPr>
            <a:normAutofit/>
          </a:bodyPr>
          <a:lstStyle/>
          <a:p>
            <a:r>
              <a:rPr lang="en-IN" sz="4400" b="1" dirty="0"/>
              <a:t>RECOMMENDATIONS</a:t>
            </a:r>
          </a:p>
        </p:txBody>
      </p:sp>
      <p:sp>
        <p:nvSpPr>
          <p:cNvPr id="3" name="Subtitle 2">
            <a:extLst>
              <a:ext uri="{FF2B5EF4-FFF2-40B4-BE49-F238E27FC236}">
                <a16:creationId xmlns:a16="http://schemas.microsoft.com/office/drawing/2014/main" id="{5972594B-5291-A68C-9B72-C4C234B4E78E}"/>
              </a:ext>
            </a:extLst>
          </p:cNvPr>
          <p:cNvSpPr>
            <a:spLocks noGrp="1"/>
          </p:cNvSpPr>
          <p:nvPr>
            <p:ph type="subTitle" idx="1"/>
          </p:nvPr>
        </p:nvSpPr>
        <p:spPr>
          <a:xfrm>
            <a:off x="690465" y="1380931"/>
            <a:ext cx="10851502" cy="5197151"/>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US" dirty="0"/>
              <a:t>The company should come up with strategies that aim at stocking and advertising seasonal products to maximize sales when the demand for these goods goes up.</a:t>
            </a:r>
          </a:p>
          <a:p>
            <a:endParaRPr lang="en-US" dirty="0"/>
          </a:p>
          <a:p>
            <a:r>
              <a:rPr lang="en-US" dirty="0"/>
              <a:t>The company should do a deeper analysis of products that are usually in high demand during low-sales months to come up with strategies for marketing these products.</a:t>
            </a:r>
          </a:p>
          <a:p>
            <a:endParaRPr lang="en-US" dirty="0"/>
          </a:p>
          <a:p>
            <a:r>
              <a:rPr lang="en-US" dirty="0"/>
              <a:t>A deeper dive into the type of products and the revenue generated from these pro for each region would be key in guiding region- specific marketing strategies.</a:t>
            </a:r>
          </a:p>
          <a:p>
            <a:endParaRPr lang="en-US" dirty="0"/>
          </a:p>
          <a:p>
            <a:r>
              <a:rPr lang="en-US" dirty="0"/>
              <a:t>The company should consider incentivizing top revenue-generating customers to strengthen the relationship with these customers.</a:t>
            </a:r>
          </a:p>
          <a:p>
            <a:endParaRPr lang="en-US" dirty="0"/>
          </a:p>
          <a:p>
            <a:r>
              <a:rPr lang="en-US" dirty="0"/>
              <a:t>The European Market has more potential for growth and the company should aim at strategies that will increase its market positioning in the region</a:t>
            </a:r>
            <a:endParaRPr lang="en-IN" dirty="0"/>
          </a:p>
        </p:txBody>
      </p:sp>
    </p:spTree>
    <p:extLst>
      <p:ext uri="{BB962C8B-B14F-4D97-AF65-F5344CB8AC3E}">
        <p14:creationId xmlns:p14="http://schemas.microsoft.com/office/powerpoint/2010/main" val="274355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C3E66738-1F27-3B78-1807-3572F06B8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45" y="1319213"/>
            <a:ext cx="7585788"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319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254</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TATA Data Visualization task 3 </vt:lpstr>
      <vt:lpstr>INTRODUCTION</vt:lpstr>
      <vt:lpstr>Thought Process</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task 3</dc:title>
  <dc:creator>Moksha Jain</dc:creator>
  <cp:lastModifiedBy>moksha jain</cp:lastModifiedBy>
  <cp:revision>2</cp:revision>
  <dcterms:created xsi:type="dcterms:W3CDTF">2024-02-20T17:38:48Z</dcterms:created>
  <dcterms:modified xsi:type="dcterms:W3CDTF">2024-02-20T18:45:40Z</dcterms:modified>
</cp:coreProperties>
</file>