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oboto"/>
      <p:regular r:id="rId19"/>
      <p:bold r:id="rId20"/>
      <p:italic r:id="rId21"/>
      <p:boldItalic r:id="rId22"/>
    </p:embeddedFont>
    <p:embeddedFont>
      <p:font typeface="Lustria"/>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ustri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1810ab43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1810ab4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1810ab43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1810ab4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1810ab43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1810ab4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1810ab43e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1810ab43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1810ab43e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1810ab43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1810ab43e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1810ab43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cc7f881a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cc7f881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1810ab43e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1810ab43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1810ab43e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1810ab43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1810ab43e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1810ab43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1810ab43e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1810ab43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lt1"/>
              </a:buClr>
              <a:buSzPts val="1800"/>
              <a:buChar char="●"/>
              <a:defRPr/>
            </a:lvl1pPr>
            <a:lvl2pPr indent="-342900" lvl="1" marL="914400" rtl="0" algn="l">
              <a:lnSpc>
                <a:spcPct val="90000"/>
              </a:lnSpc>
              <a:spcBef>
                <a:spcPts val="1600"/>
              </a:spcBef>
              <a:spcAft>
                <a:spcPts val="0"/>
              </a:spcAft>
              <a:buClr>
                <a:schemeClr val="lt1"/>
              </a:buClr>
              <a:buSzPts val="1800"/>
              <a:buChar char="○"/>
              <a:defRPr/>
            </a:lvl2pPr>
            <a:lvl3pPr indent="-342900" lvl="2" marL="1371600" rtl="0" algn="l">
              <a:lnSpc>
                <a:spcPct val="90000"/>
              </a:lnSpc>
              <a:spcBef>
                <a:spcPts val="1600"/>
              </a:spcBef>
              <a:spcAft>
                <a:spcPts val="0"/>
              </a:spcAft>
              <a:buClr>
                <a:schemeClr val="lt1"/>
              </a:buClr>
              <a:buSzPts val="1800"/>
              <a:buChar char="■"/>
              <a:defRPr/>
            </a:lvl3pPr>
            <a:lvl4pPr indent="-342900" lvl="3" marL="1828800" rtl="0" algn="l">
              <a:lnSpc>
                <a:spcPct val="90000"/>
              </a:lnSpc>
              <a:spcBef>
                <a:spcPts val="1600"/>
              </a:spcBef>
              <a:spcAft>
                <a:spcPts val="0"/>
              </a:spcAft>
              <a:buClr>
                <a:schemeClr val="lt1"/>
              </a:buClr>
              <a:buSzPts val="1800"/>
              <a:buChar char="●"/>
              <a:defRPr/>
            </a:lvl4pPr>
            <a:lvl5pPr indent="-342900" lvl="4" marL="2286000" rtl="0" algn="l">
              <a:lnSpc>
                <a:spcPct val="90000"/>
              </a:lnSpc>
              <a:spcBef>
                <a:spcPts val="1600"/>
              </a:spcBef>
              <a:spcAft>
                <a:spcPts val="0"/>
              </a:spcAft>
              <a:buClr>
                <a:schemeClr val="lt1"/>
              </a:buClr>
              <a:buSzPts val="1800"/>
              <a:buChar char="○"/>
              <a:defRPr/>
            </a:lvl5pPr>
            <a:lvl6pPr indent="-342900" lvl="5" marL="2743200" rtl="0" algn="l">
              <a:lnSpc>
                <a:spcPct val="90000"/>
              </a:lnSpc>
              <a:spcBef>
                <a:spcPts val="1600"/>
              </a:spcBef>
              <a:spcAft>
                <a:spcPts val="0"/>
              </a:spcAft>
              <a:buClr>
                <a:schemeClr val="lt1"/>
              </a:buClr>
              <a:buSzPts val="1800"/>
              <a:buChar char="■"/>
              <a:defRPr/>
            </a:lvl6pPr>
            <a:lvl7pPr indent="-342900" lvl="6" marL="3200400" rtl="0" algn="l">
              <a:lnSpc>
                <a:spcPct val="90000"/>
              </a:lnSpc>
              <a:spcBef>
                <a:spcPts val="1600"/>
              </a:spcBef>
              <a:spcAft>
                <a:spcPts val="0"/>
              </a:spcAft>
              <a:buClr>
                <a:schemeClr val="lt1"/>
              </a:buClr>
              <a:buSzPts val="1800"/>
              <a:buChar char="●"/>
              <a:defRPr/>
            </a:lvl7pPr>
            <a:lvl8pPr indent="-342900" lvl="7" marL="3657600" rtl="0" algn="l">
              <a:lnSpc>
                <a:spcPct val="90000"/>
              </a:lnSpc>
              <a:spcBef>
                <a:spcPts val="1600"/>
              </a:spcBef>
              <a:spcAft>
                <a:spcPts val="0"/>
              </a:spcAft>
              <a:buClr>
                <a:schemeClr val="lt1"/>
              </a:buClr>
              <a:buSzPts val="1800"/>
              <a:buChar char="○"/>
              <a:defRPr/>
            </a:lvl8pPr>
            <a:lvl9pPr indent="-342900" lvl="8" marL="4114800" rtl="0" algn="l">
              <a:lnSpc>
                <a:spcPct val="90000"/>
              </a:lnSpc>
              <a:spcBef>
                <a:spcPts val="1600"/>
              </a:spcBef>
              <a:spcAft>
                <a:spcPts val="1600"/>
              </a:spcAft>
              <a:buClr>
                <a:schemeClr val="lt1"/>
              </a:buClr>
              <a:buSzPts val="1800"/>
              <a:buChar char="■"/>
              <a:defRPr/>
            </a:lvl9pPr>
          </a:lstStyle>
          <a:p/>
        </p:txBody>
      </p:sp>
      <p:sp>
        <p:nvSpPr>
          <p:cNvPr id="53" name="Google Shape;5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drive.google.com/file/d/1EUjfc8vBW1Tn5lPSzoEzPneFhapQLp_F/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drive.google.com/file/d/1FBJ57lyv0uqua_pGZzL4m6oKUuVbWg86/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rive.google.com/file/d/1Q4SaZS8MRHcFvGmBZJ0nobep9ZN7j251/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04000" y="87000"/>
            <a:ext cx="11784000" cy="6684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2060"/>
              </a:buClr>
              <a:buSzPts val="3600"/>
              <a:buFont typeface="Calibri"/>
              <a:buNone/>
            </a:pPr>
            <a:r>
              <a:rPr b="1" lang="en-US" sz="2466">
                <a:solidFill>
                  <a:srgbClr val="0C0C0C"/>
                </a:solidFill>
              </a:rPr>
              <a:t>                              </a:t>
            </a:r>
            <a:r>
              <a:rPr b="1" lang="en-US" sz="2466">
                <a:solidFill>
                  <a:srgbClr val="6D9EEB"/>
                </a:solidFill>
              </a:rPr>
              <a:t> NAME : </a:t>
            </a:r>
            <a:r>
              <a:rPr b="1" lang="en-US" sz="2466">
                <a:solidFill>
                  <a:srgbClr val="6D9EEB"/>
                </a:solidFill>
              </a:rPr>
              <a:t>NOONETY MANI MOKSHITH</a:t>
            </a:r>
            <a:br>
              <a:rPr b="1" lang="en-US" sz="2466">
                <a:solidFill>
                  <a:srgbClr val="6D9EEB"/>
                </a:solidFill>
              </a:rPr>
            </a:br>
            <a:r>
              <a:rPr b="1" lang="en-US" sz="2466">
                <a:solidFill>
                  <a:srgbClr val="6D9EEB"/>
                </a:solidFill>
              </a:rPr>
              <a:t>ROLL  N0 : 1901124</a:t>
            </a:r>
            <a:br>
              <a:rPr lang="en-US" sz="3600">
                <a:solidFill>
                  <a:srgbClr val="002060"/>
                </a:solidFill>
              </a:rPr>
            </a:br>
            <a:br>
              <a:rPr lang="en-US" sz="3600">
                <a:solidFill>
                  <a:srgbClr val="002060"/>
                </a:solidFill>
              </a:rPr>
            </a:br>
            <a:r>
              <a:rPr b="1" lang="en-US" sz="3600">
                <a:solidFill>
                  <a:srgbClr val="FF0000"/>
                </a:solidFill>
              </a:rPr>
              <a:t>MACHINE LEARNING MINI - PROJECT</a:t>
            </a:r>
            <a:br>
              <a:rPr lang="en-US" sz="1000"/>
            </a:br>
            <a:br>
              <a:rPr lang="en-US" sz="1000"/>
            </a:br>
            <a:br>
              <a:rPr lang="en-US" sz="1000"/>
            </a:br>
            <a:br>
              <a:rPr lang="en-US" sz="1000"/>
            </a:br>
            <a:br>
              <a:rPr lang="en-US" sz="1000"/>
            </a:br>
            <a:br>
              <a:rPr lang="en-US" sz="1000"/>
            </a:br>
            <a:r>
              <a:rPr lang="en-US" sz="2333">
                <a:solidFill>
                  <a:srgbClr val="0C0C0C"/>
                </a:solidFill>
              </a:rPr>
              <a:t> </a:t>
            </a:r>
            <a:r>
              <a:rPr i="1" lang="en-US" sz="2733" u="sng">
                <a:solidFill>
                  <a:srgbClr val="00FFFF"/>
                </a:solidFill>
                <a:latin typeface="Arial"/>
                <a:ea typeface="Arial"/>
                <a:cs typeface="Arial"/>
                <a:sym typeface="Arial"/>
              </a:rPr>
              <a:t>Clustering the feedbacks from Turkiye Student Evaluation dataset</a:t>
            </a:r>
            <a:br>
              <a:rPr lang="en-US" sz="2000">
                <a:solidFill>
                  <a:srgbClr val="0C0C0C"/>
                </a:solidFill>
              </a:rPr>
            </a:br>
            <a:br>
              <a:rPr lang="en-US" sz="2000">
                <a:solidFill>
                  <a:srgbClr val="0C0C0C"/>
                </a:solidFill>
              </a:rPr>
            </a:br>
            <a:br>
              <a:rPr lang="en-US" sz="2000">
                <a:solidFill>
                  <a:srgbClr val="0C0C0C"/>
                </a:solidFill>
              </a:rPr>
            </a:br>
            <a:br>
              <a:rPr lang="en-US" sz="2000">
                <a:solidFill>
                  <a:srgbClr val="0C0C0C"/>
                </a:solidFill>
              </a:rPr>
            </a:br>
            <a:br>
              <a:rPr lang="en-US" sz="2000">
                <a:solidFill>
                  <a:srgbClr val="0C0C0C"/>
                </a:solidFill>
              </a:rPr>
            </a:br>
            <a:r>
              <a:rPr lang="en-US" sz="2222">
                <a:solidFill>
                  <a:srgbClr val="93C47D"/>
                </a:solidFill>
              </a:rPr>
              <a:t>D</a:t>
            </a:r>
            <a:r>
              <a:rPr lang="en-US" sz="2666">
                <a:solidFill>
                  <a:srgbClr val="93C47D"/>
                </a:solidFill>
              </a:rPr>
              <a:t>ept. of Computer Science &amp; Engineering</a:t>
            </a:r>
            <a:br>
              <a:rPr lang="en-US" sz="2666">
                <a:solidFill>
                  <a:srgbClr val="93C47D"/>
                </a:solidFill>
              </a:rPr>
            </a:br>
            <a:r>
              <a:rPr lang="en-US" sz="2666">
                <a:solidFill>
                  <a:srgbClr val="93C47D"/>
                </a:solidFill>
              </a:rPr>
              <a:t>Indian Institute of Information Technology, Guwahati.</a:t>
            </a:r>
            <a:br>
              <a:rPr lang="en-US" sz="4600">
                <a:solidFill>
                  <a:srgbClr val="0C0C0C"/>
                </a:solidFill>
              </a:rPr>
            </a:br>
            <a:br>
              <a:rPr lang="en-US" sz="4600">
                <a:solidFill>
                  <a:srgbClr val="0C0C0C"/>
                </a:solidFill>
              </a:rPr>
            </a:br>
            <a:r>
              <a:rPr lang="en-US" sz="2800">
                <a:solidFill>
                  <a:srgbClr val="BF9000"/>
                </a:solidFill>
                <a:latin typeface="Arial"/>
                <a:ea typeface="Arial"/>
                <a:cs typeface="Arial"/>
                <a:sym typeface="Arial"/>
              </a:rPr>
              <a:t>Course: CS360 - Machine Learning Lab</a:t>
            </a:r>
            <a:r>
              <a:rPr lang="en-US" sz="2800">
                <a:solidFill>
                  <a:srgbClr val="CFE2F3"/>
                </a:solidFill>
                <a:latin typeface="Arial"/>
                <a:ea typeface="Arial"/>
                <a:cs typeface="Arial"/>
                <a:sym typeface="Arial"/>
              </a:rPr>
              <a:t> </a:t>
            </a:r>
            <a:endParaRPr sz="5200">
              <a:solidFill>
                <a:srgbClr val="CFE2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204000" y="87025"/>
            <a:ext cx="11784000" cy="1477500"/>
          </a:xfrm>
          <a:prstGeom prst="rect">
            <a:avLst/>
          </a:prstGeom>
          <a:noFill/>
          <a:ln>
            <a:noFill/>
          </a:ln>
        </p:spPr>
        <p:txBody>
          <a:bodyPr anchorCtr="0" anchor="t" bIns="91425" lIns="91425" spcFirstLastPara="1" rIns="91425" wrap="square" tIns="91425">
            <a:spAutoFit/>
          </a:bodyPr>
          <a:lstStyle/>
          <a:p>
            <a:pPr indent="457200" lvl="0" marL="4114800" rtl="0" algn="l">
              <a:spcBef>
                <a:spcPts val="0"/>
              </a:spcBef>
              <a:spcAft>
                <a:spcPts val="0"/>
              </a:spcAft>
              <a:buNone/>
            </a:pPr>
            <a:r>
              <a:rPr b="1" lang="en-US" sz="3000">
                <a:solidFill>
                  <a:schemeClr val="dk1"/>
                </a:solidFill>
                <a:latin typeface="Calibri"/>
                <a:ea typeface="Calibri"/>
                <a:cs typeface="Calibri"/>
                <a:sym typeface="Calibri"/>
              </a:rPr>
              <a:t>K-Means		</a:t>
            </a:r>
            <a:r>
              <a:rPr lang="en-US" sz="3000">
                <a:latin typeface="Calibri"/>
                <a:ea typeface="Calibri"/>
                <a:cs typeface="Calibri"/>
                <a:sym typeface="Calibri"/>
              </a:rPr>
              <a:t>	</a:t>
            </a:r>
            <a:endParaRPr sz="3000">
              <a:latin typeface="Calibri"/>
              <a:ea typeface="Calibri"/>
              <a:cs typeface="Calibri"/>
              <a:sym typeface="Calibri"/>
            </a:endParaRPr>
          </a:p>
          <a:p>
            <a:pPr indent="0" lvl="0" marL="0" rtl="0" algn="l">
              <a:spcBef>
                <a:spcPts val="0"/>
              </a:spcBef>
              <a:spcAft>
                <a:spcPts val="0"/>
              </a:spcAft>
              <a:buNone/>
            </a:pPr>
            <a:r>
              <a:rPr lang="en-US" sz="2400">
                <a:solidFill>
                  <a:schemeClr val="dk1"/>
                </a:solidFill>
                <a:highlight>
                  <a:srgbClr val="FFFFFF"/>
                </a:highlight>
                <a:latin typeface="Roboto"/>
                <a:ea typeface="Roboto"/>
                <a:cs typeface="Roboto"/>
                <a:sym typeface="Roboto"/>
              </a:rPr>
              <a:t>SILHOUETTE SCORE 			:- </a:t>
            </a:r>
            <a:r>
              <a:rPr lang="en-US" sz="2400">
                <a:solidFill>
                  <a:srgbClr val="FF0000"/>
                </a:solidFill>
                <a:highlight>
                  <a:srgbClr val="FFFFFF"/>
                </a:highlight>
                <a:latin typeface="Roboto"/>
                <a:ea typeface="Roboto"/>
                <a:cs typeface="Roboto"/>
                <a:sym typeface="Roboto"/>
              </a:rPr>
              <a:t>0.574080378086985</a:t>
            </a:r>
            <a:r>
              <a:rPr lang="en-US" sz="2400">
                <a:solidFill>
                  <a:srgbClr val="FF0000"/>
                </a:solidFill>
                <a:latin typeface="Calibri"/>
                <a:ea typeface="Calibri"/>
                <a:cs typeface="Calibri"/>
                <a:sym typeface="Calibri"/>
              </a:rPr>
              <a:t>	</a:t>
            </a:r>
            <a:r>
              <a:rPr lang="en-US" sz="3000">
                <a:latin typeface="Calibri"/>
                <a:ea typeface="Calibri"/>
                <a:cs typeface="Calibri"/>
                <a:sym typeface="Calibri"/>
              </a:rPr>
              <a:t>	</a:t>
            </a:r>
            <a:endParaRPr sz="3000">
              <a:latin typeface="Calibri"/>
              <a:ea typeface="Calibri"/>
              <a:cs typeface="Calibri"/>
              <a:sym typeface="Calibri"/>
            </a:endParaRPr>
          </a:p>
          <a:p>
            <a:pPr indent="0" lvl="0" marL="0" rtl="0" algn="l">
              <a:spcBef>
                <a:spcPts val="0"/>
              </a:spcBef>
              <a:spcAft>
                <a:spcPts val="0"/>
              </a:spcAft>
              <a:buNone/>
            </a:pPr>
            <a:r>
              <a:rPr lang="en-US" sz="2400">
                <a:solidFill>
                  <a:schemeClr val="dk1"/>
                </a:solidFill>
                <a:highlight>
                  <a:srgbClr val="FFFFFF"/>
                </a:highlight>
                <a:latin typeface="Roboto"/>
                <a:ea typeface="Roboto"/>
                <a:cs typeface="Roboto"/>
                <a:sym typeface="Roboto"/>
              </a:rPr>
              <a:t>SUM </a:t>
            </a:r>
            <a:r>
              <a:rPr lang="en-US" sz="2400">
                <a:solidFill>
                  <a:schemeClr val="dk1"/>
                </a:solidFill>
                <a:highlight>
                  <a:srgbClr val="FFFFFF"/>
                </a:highlight>
                <a:latin typeface="Roboto"/>
                <a:ea typeface="Roboto"/>
                <a:cs typeface="Roboto"/>
                <a:sym typeface="Roboto"/>
              </a:rPr>
              <a:t>SQUARED</a:t>
            </a:r>
            <a:r>
              <a:rPr lang="en-US" sz="2400">
                <a:solidFill>
                  <a:schemeClr val="dk1"/>
                </a:solidFill>
                <a:highlight>
                  <a:srgbClr val="FFFFFF"/>
                </a:highlight>
                <a:latin typeface="Roboto"/>
                <a:ea typeface="Roboto"/>
                <a:cs typeface="Roboto"/>
                <a:sym typeface="Roboto"/>
              </a:rPr>
              <a:t> ERROR(SSE)</a:t>
            </a:r>
            <a:r>
              <a:rPr lang="en-US" sz="2400">
                <a:latin typeface="Calibri"/>
                <a:ea typeface="Calibri"/>
                <a:cs typeface="Calibri"/>
                <a:sym typeface="Calibri"/>
              </a:rPr>
              <a:t>	:- </a:t>
            </a:r>
            <a:r>
              <a:rPr lang="en-US" sz="2400">
                <a:solidFill>
                  <a:srgbClr val="FF0000"/>
                </a:solidFill>
                <a:highlight>
                  <a:srgbClr val="FFFFFF"/>
                </a:highlight>
                <a:latin typeface="Roboto"/>
                <a:ea typeface="Roboto"/>
                <a:cs typeface="Roboto"/>
                <a:sym typeface="Roboto"/>
              </a:rPr>
              <a:t>23705.171173</a:t>
            </a:r>
            <a:r>
              <a:rPr lang="en-US" sz="2400">
                <a:solidFill>
                  <a:srgbClr val="FF0000"/>
                </a:solidFill>
                <a:latin typeface="Calibri"/>
                <a:ea typeface="Calibri"/>
                <a:cs typeface="Calibri"/>
                <a:sym typeface="Calibri"/>
              </a:rPr>
              <a:t>	</a:t>
            </a:r>
            <a:endParaRPr sz="2400">
              <a:solidFill>
                <a:srgbClr val="FF0000"/>
              </a:solidFill>
              <a:latin typeface="Calibri"/>
              <a:ea typeface="Calibri"/>
              <a:cs typeface="Calibri"/>
              <a:sym typeface="Calibri"/>
            </a:endParaRPr>
          </a:p>
        </p:txBody>
      </p:sp>
      <p:pic>
        <p:nvPicPr>
          <p:cNvPr id="125" name="Google Shape;125;p23"/>
          <p:cNvPicPr preferRelativeResize="0"/>
          <p:nvPr/>
        </p:nvPicPr>
        <p:blipFill rotWithShape="1">
          <a:blip r:embed="rId3">
            <a:alphaModFix/>
          </a:blip>
          <a:srcRect b="3428" l="0" r="2534" t="0"/>
          <a:stretch/>
        </p:blipFill>
        <p:spPr>
          <a:xfrm>
            <a:off x="6652125" y="2167525"/>
            <a:ext cx="5437325" cy="3785975"/>
          </a:xfrm>
          <a:prstGeom prst="rect">
            <a:avLst/>
          </a:prstGeom>
          <a:noFill/>
          <a:ln>
            <a:noFill/>
          </a:ln>
        </p:spPr>
      </p:pic>
      <p:sp>
        <p:nvSpPr>
          <p:cNvPr id="126" name="Google Shape;126;p23"/>
          <p:cNvSpPr txBox="1"/>
          <p:nvPr/>
        </p:nvSpPr>
        <p:spPr>
          <a:xfrm>
            <a:off x="7913150" y="179925"/>
            <a:ext cx="3881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highlight>
                  <a:schemeClr val="lt1"/>
                </a:highlight>
                <a:latin typeface="Courier New"/>
                <a:ea typeface="Courier New"/>
                <a:cs typeface="Courier New"/>
                <a:sym typeface="Courier New"/>
              </a:rPr>
              <a:t>Cluster Values</a:t>
            </a:r>
            <a:endParaRPr b="1"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0  :-  2362</a:t>
            </a:r>
            <a:endParaRPr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1  :-  1229</a:t>
            </a:r>
            <a:endParaRPr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2  :-  2229</a:t>
            </a:r>
            <a:endParaRPr sz="2400">
              <a:solidFill>
                <a:schemeClr val="dk1"/>
              </a:solidFill>
              <a:highlight>
                <a:schemeClr val="lt1"/>
              </a:highlight>
              <a:latin typeface="Calibri"/>
              <a:ea typeface="Calibri"/>
              <a:cs typeface="Calibri"/>
              <a:sym typeface="Calibri"/>
            </a:endParaRPr>
          </a:p>
        </p:txBody>
      </p:sp>
      <p:pic>
        <p:nvPicPr>
          <p:cNvPr id="127" name="Google Shape;127;p23"/>
          <p:cNvPicPr preferRelativeResize="0"/>
          <p:nvPr/>
        </p:nvPicPr>
        <p:blipFill rotWithShape="1">
          <a:blip r:embed="rId4">
            <a:alphaModFix/>
          </a:blip>
          <a:srcRect b="4997" l="4033" r="3655" t="0"/>
          <a:stretch/>
        </p:blipFill>
        <p:spPr>
          <a:xfrm>
            <a:off x="344175" y="2100750"/>
            <a:ext cx="5691800" cy="3785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nvSpPr>
        <p:spPr>
          <a:xfrm>
            <a:off x="204000" y="104425"/>
            <a:ext cx="11784000" cy="1477500"/>
          </a:xfrm>
          <a:prstGeom prst="rect">
            <a:avLst/>
          </a:prstGeom>
          <a:noFill/>
          <a:ln>
            <a:noFill/>
          </a:ln>
        </p:spPr>
        <p:txBody>
          <a:bodyPr anchorCtr="0" anchor="t" bIns="91425" lIns="91425" spcFirstLastPara="1" rIns="91425" wrap="square" tIns="91425">
            <a:spAutoFit/>
          </a:bodyPr>
          <a:lstStyle/>
          <a:p>
            <a:pPr indent="457200" lvl="0" marL="4114800" rtl="0" algn="l">
              <a:spcBef>
                <a:spcPts val="0"/>
              </a:spcBef>
              <a:spcAft>
                <a:spcPts val="0"/>
              </a:spcAft>
              <a:buNone/>
            </a:pPr>
            <a:r>
              <a:rPr b="1" lang="en-US" sz="3000">
                <a:solidFill>
                  <a:schemeClr val="dk1"/>
                </a:solidFill>
                <a:latin typeface="Calibri"/>
                <a:ea typeface="Calibri"/>
                <a:cs typeface="Calibri"/>
                <a:sym typeface="Calibri"/>
              </a:rPr>
              <a:t>K-Medoid(PAM)		</a:t>
            </a:r>
            <a:r>
              <a:rPr lang="en-US" sz="3000">
                <a:latin typeface="Calibri"/>
                <a:ea typeface="Calibri"/>
                <a:cs typeface="Calibri"/>
                <a:sym typeface="Calibri"/>
              </a:rPr>
              <a:t>	</a:t>
            </a:r>
            <a:endParaRPr sz="3000">
              <a:latin typeface="Calibri"/>
              <a:ea typeface="Calibri"/>
              <a:cs typeface="Calibri"/>
              <a:sym typeface="Calibri"/>
            </a:endParaRPr>
          </a:p>
          <a:p>
            <a:pPr indent="0" lvl="0" marL="0" rtl="0" algn="l">
              <a:spcBef>
                <a:spcPts val="0"/>
              </a:spcBef>
              <a:spcAft>
                <a:spcPts val="0"/>
              </a:spcAft>
              <a:buNone/>
            </a:pPr>
            <a:r>
              <a:rPr lang="en-US" sz="2400">
                <a:solidFill>
                  <a:schemeClr val="dk1"/>
                </a:solidFill>
                <a:highlight>
                  <a:srgbClr val="FFFFFF"/>
                </a:highlight>
                <a:latin typeface="Roboto"/>
                <a:ea typeface="Roboto"/>
                <a:cs typeface="Roboto"/>
                <a:sym typeface="Roboto"/>
              </a:rPr>
              <a:t>SILHOUETTE SCORE 			:- </a:t>
            </a:r>
            <a:r>
              <a:rPr lang="en-US" sz="2400">
                <a:solidFill>
                  <a:srgbClr val="FF0000"/>
                </a:solidFill>
                <a:highlight>
                  <a:srgbClr val="FFFFFF"/>
                </a:highlight>
                <a:latin typeface="Roboto"/>
                <a:ea typeface="Roboto"/>
                <a:cs typeface="Roboto"/>
                <a:sym typeface="Roboto"/>
              </a:rPr>
              <a:t>0.563678558530737</a:t>
            </a:r>
            <a:r>
              <a:rPr lang="en-US" sz="2400">
                <a:solidFill>
                  <a:srgbClr val="FF0000"/>
                </a:solidFill>
                <a:latin typeface="Calibri"/>
                <a:ea typeface="Calibri"/>
                <a:cs typeface="Calibri"/>
                <a:sym typeface="Calibri"/>
              </a:rPr>
              <a:t>	</a:t>
            </a:r>
            <a:r>
              <a:rPr lang="en-US" sz="3000">
                <a:latin typeface="Calibri"/>
                <a:ea typeface="Calibri"/>
                <a:cs typeface="Calibri"/>
                <a:sym typeface="Calibri"/>
              </a:rPr>
              <a:t>	</a:t>
            </a:r>
            <a:endParaRPr sz="3000">
              <a:latin typeface="Calibri"/>
              <a:ea typeface="Calibri"/>
              <a:cs typeface="Calibri"/>
              <a:sym typeface="Calibri"/>
            </a:endParaRPr>
          </a:p>
          <a:p>
            <a:pPr indent="0" lvl="0" marL="0" rtl="0" algn="l">
              <a:spcBef>
                <a:spcPts val="0"/>
              </a:spcBef>
              <a:spcAft>
                <a:spcPts val="0"/>
              </a:spcAft>
              <a:buNone/>
            </a:pPr>
            <a:r>
              <a:rPr lang="en-US" sz="2400">
                <a:solidFill>
                  <a:schemeClr val="dk1"/>
                </a:solidFill>
                <a:highlight>
                  <a:srgbClr val="FFFFFF"/>
                </a:highlight>
                <a:latin typeface="Roboto"/>
                <a:ea typeface="Roboto"/>
                <a:cs typeface="Roboto"/>
                <a:sym typeface="Roboto"/>
              </a:rPr>
              <a:t>SUM SQUARED ERROR(SSE)</a:t>
            </a:r>
            <a:r>
              <a:rPr lang="en-US" sz="2400">
                <a:latin typeface="Calibri"/>
                <a:ea typeface="Calibri"/>
                <a:cs typeface="Calibri"/>
                <a:sym typeface="Calibri"/>
              </a:rPr>
              <a:t>	:- </a:t>
            </a:r>
            <a:r>
              <a:rPr lang="en-US" sz="2400">
                <a:solidFill>
                  <a:srgbClr val="FF0000"/>
                </a:solidFill>
                <a:highlight>
                  <a:srgbClr val="FFFFFF"/>
                </a:highlight>
                <a:latin typeface="Roboto"/>
                <a:ea typeface="Roboto"/>
                <a:cs typeface="Roboto"/>
                <a:sym typeface="Roboto"/>
              </a:rPr>
              <a:t>9395.50047636649</a:t>
            </a:r>
            <a:r>
              <a:rPr lang="en-US" sz="2400">
                <a:solidFill>
                  <a:srgbClr val="FF0000"/>
                </a:solidFill>
                <a:latin typeface="Calibri"/>
                <a:ea typeface="Calibri"/>
                <a:cs typeface="Calibri"/>
                <a:sym typeface="Calibri"/>
              </a:rPr>
              <a:t>	</a:t>
            </a:r>
            <a:endParaRPr sz="2400">
              <a:solidFill>
                <a:srgbClr val="FF0000"/>
              </a:solidFill>
              <a:latin typeface="Calibri"/>
              <a:ea typeface="Calibri"/>
              <a:cs typeface="Calibri"/>
              <a:sym typeface="Calibri"/>
            </a:endParaRPr>
          </a:p>
        </p:txBody>
      </p:sp>
      <p:sp>
        <p:nvSpPr>
          <p:cNvPr id="133" name="Google Shape;133;p24"/>
          <p:cNvSpPr txBox="1"/>
          <p:nvPr/>
        </p:nvSpPr>
        <p:spPr>
          <a:xfrm>
            <a:off x="8163423" y="104425"/>
            <a:ext cx="3579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highlight>
                  <a:schemeClr val="lt1"/>
                </a:highlight>
                <a:latin typeface="Courier New"/>
                <a:ea typeface="Courier New"/>
                <a:cs typeface="Courier New"/>
                <a:sym typeface="Courier New"/>
              </a:rPr>
              <a:t>Cluster Values</a:t>
            </a:r>
            <a:endParaRPr b="1"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0  :-  1077</a:t>
            </a:r>
            <a:endParaRPr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1  :-  2446</a:t>
            </a:r>
            <a:endParaRPr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2  :-  2297</a:t>
            </a:r>
            <a:endParaRPr sz="2400">
              <a:solidFill>
                <a:schemeClr val="dk1"/>
              </a:solidFill>
              <a:highlight>
                <a:schemeClr val="lt1"/>
              </a:highlight>
              <a:latin typeface="Calibri"/>
              <a:ea typeface="Calibri"/>
              <a:cs typeface="Calibri"/>
              <a:sym typeface="Calibri"/>
            </a:endParaRPr>
          </a:p>
        </p:txBody>
      </p:sp>
      <p:pic>
        <p:nvPicPr>
          <p:cNvPr id="134" name="Google Shape;134;p24"/>
          <p:cNvPicPr preferRelativeResize="0"/>
          <p:nvPr/>
        </p:nvPicPr>
        <p:blipFill rotWithShape="1">
          <a:blip r:embed="rId3">
            <a:alphaModFix/>
          </a:blip>
          <a:srcRect b="6548" l="5167" r="15080" t="4229"/>
          <a:stretch/>
        </p:blipFill>
        <p:spPr>
          <a:xfrm>
            <a:off x="7231250" y="1860450"/>
            <a:ext cx="4960751" cy="3743050"/>
          </a:xfrm>
          <a:prstGeom prst="rect">
            <a:avLst/>
          </a:prstGeom>
          <a:noFill/>
          <a:ln>
            <a:noFill/>
          </a:ln>
        </p:spPr>
      </p:pic>
      <p:pic>
        <p:nvPicPr>
          <p:cNvPr id="135" name="Google Shape;135;p24"/>
          <p:cNvPicPr preferRelativeResize="0"/>
          <p:nvPr/>
        </p:nvPicPr>
        <p:blipFill rotWithShape="1">
          <a:blip r:embed="rId4">
            <a:alphaModFix/>
          </a:blip>
          <a:srcRect b="3669" l="2735" r="2621" t="2950"/>
          <a:stretch/>
        </p:blipFill>
        <p:spPr>
          <a:xfrm>
            <a:off x="308425" y="2034525"/>
            <a:ext cx="6184050" cy="3987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204000" y="69625"/>
            <a:ext cx="1178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dk1"/>
                </a:solidFill>
                <a:highlight>
                  <a:srgbClr val="FFFFFF"/>
                </a:highlight>
                <a:latin typeface="Roboto"/>
                <a:ea typeface="Roboto"/>
                <a:cs typeface="Roboto"/>
                <a:sym typeface="Roboto"/>
              </a:rPr>
              <a:t> 								Fuzzy C-Means (FCM)</a:t>
            </a:r>
            <a:r>
              <a:rPr b="1" lang="en-US" sz="3000">
                <a:solidFill>
                  <a:schemeClr val="dk1"/>
                </a:solidFill>
                <a:latin typeface="Calibri"/>
                <a:ea typeface="Calibri"/>
                <a:cs typeface="Calibri"/>
                <a:sym typeface="Calibri"/>
              </a:rPr>
              <a:t>		</a:t>
            </a:r>
            <a:r>
              <a:rPr lang="en-US" sz="3000">
                <a:latin typeface="Calibri"/>
                <a:ea typeface="Calibri"/>
                <a:cs typeface="Calibri"/>
                <a:sym typeface="Calibri"/>
              </a:rPr>
              <a:t>	</a:t>
            </a:r>
            <a:endParaRPr sz="3000">
              <a:latin typeface="Calibri"/>
              <a:ea typeface="Calibri"/>
              <a:cs typeface="Calibri"/>
              <a:sym typeface="Calibri"/>
            </a:endParaRPr>
          </a:p>
          <a:p>
            <a:pPr indent="0" lvl="0" marL="0" rtl="0" algn="l">
              <a:spcBef>
                <a:spcPts val="0"/>
              </a:spcBef>
              <a:spcAft>
                <a:spcPts val="0"/>
              </a:spcAft>
              <a:buNone/>
            </a:pPr>
            <a:r>
              <a:rPr lang="en-US" sz="2400">
                <a:solidFill>
                  <a:schemeClr val="dk1"/>
                </a:solidFill>
                <a:highlight>
                  <a:srgbClr val="FFFFFF"/>
                </a:highlight>
                <a:latin typeface="Roboto"/>
                <a:ea typeface="Roboto"/>
                <a:cs typeface="Roboto"/>
                <a:sym typeface="Roboto"/>
              </a:rPr>
              <a:t>SILHOUETTE SCORE 			:- </a:t>
            </a:r>
            <a:r>
              <a:rPr lang="en-US" sz="2400">
                <a:solidFill>
                  <a:srgbClr val="FF0000"/>
                </a:solidFill>
                <a:highlight>
                  <a:schemeClr val="lt1"/>
                </a:highlight>
                <a:latin typeface="Roboto"/>
                <a:ea typeface="Roboto"/>
                <a:cs typeface="Roboto"/>
                <a:sym typeface="Roboto"/>
              </a:rPr>
              <a:t>0.573441776316902</a:t>
            </a:r>
            <a:r>
              <a:rPr lang="en-US" sz="2400">
                <a:solidFill>
                  <a:srgbClr val="FF0000"/>
                </a:solidFill>
                <a:highlight>
                  <a:schemeClr val="lt1"/>
                </a:highlight>
                <a:latin typeface="Calibri"/>
                <a:ea typeface="Calibri"/>
                <a:cs typeface="Calibri"/>
                <a:sym typeface="Calibri"/>
              </a:rPr>
              <a:t>	</a:t>
            </a:r>
            <a:r>
              <a:rPr lang="en-US" sz="3000">
                <a:latin typeface="Calibri"/>
                <a:ea typeface="Calibri"/>
                <a:cs typeface="Calibri"/>
                <a:sym typeface="Calibri"/>
              </a:rPr>
              <a:t>	</a:t>
            </a:r>
            <a:endParaRPr sz="3000">
              <a:latin typeface="Calibri"/>
              <a:ea typeface="Calibri"/>
              <a:cs typeface="Calibri"/>
              <a:sym typeface="Calibri"/>
            </a:endParaRPr>
          </a:p>
          <a:p>
            <a:pPr indent="0" lvl="0" marL="0" rtl="0" algn="l">
              <a:spcBef>
                <a:spcPts val="0"/>
              </a:spcBef>
              <a:spcAft>
                <a:spcPts val="0"/>
              </a:spcAft>
              <a:buNone/>
            </a:pPr>
            <a:r>
              <a:rPr lang="en-US" sz="2400">
                <a:solidFill>
                  <a:schemeClr val="dk1"/>
                </a:solidFill>
                <a:highlight>
                  <a:srgbClr val="FFFFFF"/>
                </a:highlight>
                <a:latin typeface="Roboto"/>
                <a:ea typeface="Roboto"/>
                <a:cs typeface="Roboto"/>
                <a:sym typeface="Roboto"/>
              </a:rPr>
              <a:t>SUM SQUARED ERROR(SSE)</a:t>
            </a:r>
            <a:r>
              <a:rPr lang="en-US" sz="2400">
                <a:latin typeface="Calibri"/>
                <a:ea typeface="Calibri"/>
                <a:cs typeface="Calibri"/>
                <a:sym typeface="Calibri"/>
              </a:rPr>
              <a:t>	:- </a:t>
            </a:r>
            <a:r>
              <a:rPr lang="en-US" sz="2400">
                <a:solidFill>
                  <a:srgbClr val="FF0000"/>
                </a:solidFill>
                <a:highlight>
                  <a:srgbClr val="FFFFFF"/>
                </a:highlight>
                <a:latin typeface="Roboto"/>
                <a:ea typeface="Roboto"/>
                <a:cs typeface="Roboto"/>
                <a:sym typeface="Roboto"/>
              </a:rPr>
              <a:t>24177.8712760322</a:t>
            </a:r>
            <a:r>
              <a:rPr lang="en-US" sz="2400">
                <a:solidFill>
                  <a:srgbClr val="FF0000"/>
                </a:solidFill>
                <a:latin typeface="Calibri"/>
                <a:ea typeface="Calibri"/>
                <a:cs typeface="Calibri"/>
                <a:sym typeface="Calibri"/>
              </a:rPr>
              <a:t>	</a:t>
            </a:r>
            <a:endParaRPr sz="2400">
              <a:solidFill>
                <a:srgbClr val="FF0000"/>
              </a:solidFill>
              <a:latin typeface="Calibri"/>
              <a:ea typeface="Calibri"/>
              <a:cs typeface="Calibri"/>
              <a:sym typeface="Calibri"/>
            </a:endParaRPr>
          </a:p>
        </p:txBody>
      </p:sp>
      <p:sp>
        <p:nvSpPr>
          <p:cNvPr id="141" name="Google Shape;141;p25"/>
          <p:cNvSpPr txBox="1"/>
          <p:nvPr/>
        </p:nvSpPr>
        <p:spPr>
          <a:xfrm>
            <a:off x="7797950" y="156625"/>
            <a:ext cx="4299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highlight>
                  <a:schemeClr val="lt1"/>
                </a:highlight>
                <a:latin typeface="Courier New"/>
                <a:ea typeface="Courier New"/>
                <a:cs typeface="Courier New"/>
                <a:sym typeface="Courier New"/>
              </a:rPr>
              <a:t>Cluster Values</a:t>
            </a:r>
            <a:endParaRPr b="1"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0  :-  1185</a:t>
            </a:r>
            <a:endParaRPr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1  :-  2241</a:t>
            </a:r>
            <a:endParaRPr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2  :-  2394</a:t>
            </a:r>
            <a:endParaRPr sz="2400">
              <a:solidFill>
                <a:schemeClr val="dk1"/>
              </a:solidFill>
              <a:highlight>
                <a:schemeClr val="lt1"/>
              </a:highlight>
              <a:latin typeface="Calibri"/>
              <a:ea typeface="Calibri"/>
              <a:cs typeface="Calibri"/>
              <a:sym typeface="Calibri"/>
            </a:endParaRPr>
          </a:p>
        </p:txBody>
      </p:sp>
      <p:pic>
        <p:nvPicPr>
          <p:cNvPr id="142" name="Google Shape;142;p25"/>
          <p:cNvPicPr preferRelativeResize="0"/>
          <p:nvPr/>
        </p:nvPicPr>
        <p:blipFill rotWithShape="1">
          <a:blip r:embed="rId3">
            <a:alphaModFix/>
          </a:blip>
          <a:srcRect b="3762" l="2309" r="2270" t="0"/>
          <a:stretch/>
        </p:blipFill>
        <p:spPr>
          <a:xfrm>
            <a:off x="6154950" y="2314975"/>
            <a:ext cx="5454925" cy="4125275"/>
          </a:xfrm>
          <a:prstGeom prst="rect">
            <a:avLst/>
          </a:prstGeom>
          <a:noFill/>
          <a:ln>
            <a:noFill/>
          </a:ln>
        </p:spPr>
      </p:pic>
      <p:pic>
        <p:nvPicPr>
          <p:cNvPr id="143" name="Google Shape;143;p25"/>
          <p:cNvPicPr preferRelativeResize="0"/>
          <p:nvPr/>
        </p:nvPicPr>
        <p:blipFill>
          <a:blip r:embed="rId4">
            <a:alphaModFix/>
          </a:blip>
          <a:stretch>
            <a:fillRect/>
          </a:stretch>
        </p:blipFill>
        <p:spPr>
          <a:xfrm>
            <a:off x="204000" y="2157023"/>
            <a:ext cx="6205225" cy="42161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204000" y="87025"/>
            <a:ext cx="1178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dk1"/>
                </a:solidFill>
                <a:highlight>
                  <a:srgbClr val="FFFFFF"/>
                </a:highlight>
                <a:latin typeface="Roboto"/>
                <a:ea typeface="Roboto"/>
                <a:cs typeface="Roboto"/>
                <a:sym typeface="Roboto"/>
              </a:rPr>
              <a:t> 				SOM(Self Organising Feature Map)</a:t>
            </a:r>
            <a:r>
              <a:rPr b="1" lang="en-US" sz="3000">
                <a:solidFill>
                  <a:schemeClr val="dk1"/>
                </a:solidFill>
                <a:latin typeface="Calibri"/>
                <a:ea typeface="Calibri"/>
                <a:cs typeface="Calibri"/>
                <a:sym typeface="Calibri"/>
              </a:rPr>
              <a:t>		</a:t>
            </a:r>
            <a:r>
              <a:rPr lang="en-US" sz="3000">
                <a:latin typeface="Calibri"/>
                <a:ea typeface="Calibri"/>
                <a:cs typeface="Calibri"/>
                <a:sym typeface="Calibri"/>
              </a:rPr>
              <a:t>	</a:t>
            </a:r>
            <a:endParaRPr sz="3000">
              <a:latin typeface="Calibri"/>
              <a:ea typeface="Calibri"/>
              <a:cs typeface="Calibri"/>
              <a:sym typeface="Calibri"/>
            </a:endParaRPr>
          </a:p>
          <a:p>
            <a:pPr indent="0" lvl="0" marL="0" rtl="0" algn="l">
              <a:spcBef>
                <a:spcPts val="0"/>
              </a:spcBef>
              <a:spcAft>
                <a:spcPts val="0"/>
              </a:spcAft>
              <a:buNone/>
            </a:pPr>
            <a:r>
              <a:rPr lang="en-US" sz="2400">
                <a:solidFill>
                  <a:schemeClr val="dk1"/>
                </a:solidFill>
                <a:highlight>
                  <a:srgbClr val="FFFFFF"/>
                </a:highlight>
                <a:latin typeface="Roboto"/>
                <a:ea typeface="Roboto"/>
                <a:cs typeface="Roboto"/>
                <a:sym typeface="Roboto"/>
              </a:rPr>
              <a:t>SILHOUETTE SCORE 			:- </a:t>
            </a:r>
            <a:r>
              <a:rPr lang="en-US" sz="2400">
                <a:solidFill>
                  <a:srgbClr val="FF0000"/>
                </a:solidFill>
                <a:highlight>
                  <a:srgbClr val="FFFFFF"/>
                </a:highlight>
                <a:latin typeface="Roboto"/>
                <a:ea typeface="Roboto"/>
                <a:cs typeface="Roboto"/>
                <a:sym typeface="Roboto"/>
              </a:rPr>
              <a:t>0.545498165524238</a:t>
            </a:r>
            <a:r>
              <a:rPr lang="en-US" sz="2400">
                <a:solidFill>
                  <a:srgbClr val="FF0000"/>
                </a:solidFill>
                <a:highlight>
                  <a:schemeClr val="lt1"/>
                </a:highlight>
                <a:latin typeface="Calibri"/>
                <a:ea typeface="Calibri"/>
                <a:cs typeface="Calibri"/>
                <a:sym typeface="Calibri"/>
              </a:rPr>
              <a:t>	</a:t>
            </a:r>
            <a:r>
              <a:rPr lang="en-US" sz="3000">
                <a:latin typeface="Calibri"/>
                <a:ea typeface="Calibri"/>
                <a:cs typeface="Calibri"/>
                <a:sym typeface="Calibri"/>
              </a:rPr>
              <a:t>	</a:t>
            </a:r>
            <a:endParaRPr sz="3000">
              <a:latin typeface="Calibri"/>
              <a:ea typeface="Calibri"/>
              <a:cs typeface="Calibri"/>
              <a:sym typeface="Calibri"/>
            </a:endParaRPr>
          </a:p>
          <a:p>
            <a:pPr indent="0" lvl="0" marL="0" rtl="0" algn="l">
              <a:spcBef>
                <a:spcPts val="0"/>
              </a:spcBef>
              <a:spcAft>
                <a:spcPts val="0"/>
              </a:spcAft>
              <a:buNone/>
            </a:pPr>
            <a:r>
              <a:rPr lang="en-US" sz="2400">
                <a:solidFill>
                  <a:schemeClr val="dk1"/>
                </a:solidFill>
                <a:highlight>
                  <a:srgbClr val="FFFFFF"/>
                </a:highlight>
                <a:latin typeface="Roboto"/>
                <a:ea typeface="Roboto"/>
                <a:cs typeface="Roboto"/>
                <a:sym typeface="Roboto"/>
              </a:rPr>
              <a:t>SUM SQUARED ERROR(SSE)</a:t>
            </a:r>
            <a:r>
              <a:rPr lang="en-US" sz="2400">
                <a:latin typeface="Calibri"/>
                <a:ea typeface="Calibri"/>
                <a:cs typeface="Calibri"/>
                <a:sym typeface="Calibri"/>
              </a:rPr>
              <a:t>	:- </a:t>
            </a:r>
            <a:r>
              <a:rPr lang="en-US" sz="2400">
                <a:solidFill>
                  <a:srgbClr val="FF0000"/>
                </a:solidFill>
                <a:highlight>
                  <a:srgbClr val="FFFFFF"/>
                </a:highlight>
                <a:latin typeface="Roboto"/>
                <a:ea typeface="Roboto"/>
                <a:cs typeface="Roboto"/>
                <a:sym typeface="Roboto"/>
              </a:rPr>
              <a:t>33980.9664586133</a:t>
            </a:r>
            <a:r>
              <a:rPr lang="en-US" sz="2400">
                <a:solidFill>
                  <a:srgbClr val="FF0000"/>
                </a:solidFill>
                <a:latin typeface="Calibri"/>
                <a:ea typeface="Calibri"/>
                <a:cs typeface="Calibri"/>
                <a:sym typeface="Calibri"/>
              </a:rPr>
              <a:t>	</a:t>
            </a:r>
            <a:endParaRPr sz="2400">
              <a:solidFill>
                <a:srgbClr val="FF0000"/>
              </a:solidFill>
              <a:latin typeface="Calibri"/>
              <a:ea typeface="Calibri"/>
              <a:cs typeface="Calibri"/>
              <a:sym typeface="Calibri"/>
            </a:endParaRPr>
          </a:p>
        </p:txBody>
      </p:sp>
      <p:sp>
        <p:nvSpPr>
          <p:cNvPr id="149" name="Google Shape;149;p26"/>
          <p:cNvSpPr txBox="1"/>
          <p:nvPr/>
        </p:nvSpPr>
        <p:spPr>
          <a:xfrm>
            <a:off x="8136375" y="87025"/>
            <a:ext cx="4299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highlight>
                  <a:schemeClr val="lt1"/>
                </a:highlight>
                <a:latin typeface="Courier New"/>
                <a:ea typeface="Courier New"/>
                <a:cs typeface="Courier New"/>
                <a:sym typeface="Courier New"/>
              </a:rPr>
              <a:t>Cluster Values</a:t>
            </a:r>
            <a:endParaRPr b="1"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b="1"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0  :-  1488</a:t>
            </a:r>
            <a:endParaRPr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1  :-  2049</a:t>
            </a:r>
            <a:endParaRPr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highlight>
                  <a:schemeClr val="lt1"/>
                </a:highlight>
                <a:latin typeface="Courier New"/>
                <a:ea typeface="Courier New"/>
                <a:cs typeface="Courier New"/>
                <a:sym typeface="Courier New"/>
              </a:rPr>
              <a:t>2  :-  2283</a:t>
            </a:r>
            <a:endParaRPr sz="2400">
              <a:solidFill>
                <a:schemeClr val="dk1"/>
              </a:solidFill>
              <a:highlight>
                <a:schemeClr val="lt1"/>
              </a:highlight>
              <a:latin typeface="Calibri"/>
              <a:ea typeface="Calibri"/>
              <a:cs typeface="Calibri"/>
              <a:sym typeface="Calibri"/>
            </a:endParaRPr>
          </a:p>
        </p:txBody>
      </p:sp>
      <p:pic>
        <p:nvPicPr>
          <p:cNvPr id="150" name="Google Shape;150;p26"/>
          <p:cNvPicPr preferRelativeResize="0"/>
          <p:nvPr/>
        </p:nvPicPr>
        <p:blipFill>
          <a:blip r:embed="rId3">
            <a:alphaModFix/>
          </a:blip>
          <a:stretch>
            <a:fillRect/>
          </a:stretch>
        </p:blipFill>
        <p:spPr>
          <a:xfrm>
            <a:off x="204000" y="2503525"/>
            <a:ext cx="5889625" cy="3921000"/>
          </a:xfrm>
          <a:prstGeom prst="rect">
            <a:avLst/>
          </a:prstGeom>
          <a:noFill/>
          <a:ln>
            <a:noFill/>
          </a:ln>
        </p:spPr>
      </p:pic>
      <p:pic>
        <p:nvPicPr>
          <p:cNvPr id="151" name="Google Shape;151;p26"/>
          <p:cNvPicPr preferRelativeResize="0"/>
          <p:nvPr/>
        </p:nvPicPr>
        <p:blipFill>
          <a:blip r:embed="rId4">
            <a:alphaModFix/>
          </a:blip>
          <a:stretch>
            <a:fillRect/>
          </a:stretch>
        </p:blipFill>
        <p:spPr>
          <a:xfrm>
            <a:off x="6425750" y="2503525"/>
            <a:ext cx="5417075" cy="401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nvSpPr>
        <p:spPr>
          <a:xfrm>
            <a:off x="221375" y="121825"/>
            <a:ext cx="11540400" cy="738900"/>
          </a:xfrm>
          <a:prstGeom prst="rect">
            <a:avLst/>
          </a:prstGeom>
          <a:noFill/>
          <a:ln>
            <a:noFill/>
          </a:ln>
        </p:spPr>
        <p:txBody>
          <a:bodyPr anchorCtr="0" anchor="t" bIns="91425" lIns="91425" spcFirstLastPara="1" rIns="91425" wrap="square" tIns="91425">
            <a:spAutoFit/>
          </a:bodyPr>
          <a:lstStyle/>
          <a:p>
            <a:pPr indent="0" lvl="0" marL="4572000" rtl="0" algn="l">
              <a:spcBef>
                <a:spcPts val="0"/>
              </a:spcBef>
              <a:spcAft>
                <a:spcPts val="0"/>
              </a:spcAft>
              <a:buNone/>
            </a:pPr>
            <a:r>
              <a:rPr lang="en-US" sz="3600" u="sng">
                <a:solidFill>
                  <a:srgbClr val="FF0000"/>
                </a:solidFill>
                <a:latin typeface="Calibri"/>
                <a:ea typeface="Calibri"/>
                <a:cs typeface="Calibri"/>
                <a:sym typeface="Calibri"/>
              </a:rPr>
              <a:t>Analysis</a:t>
            </a:r>
            <a:endParaRPr sz="3600" u="sng">
              <a:solidFill>
                <a:srgbClr val="FF0000"/>
              </a:solidFill>
              <a:latin typeface="Calibri"/>
              <a:ea typeface="Calibri"/>
              <a:cs typeface="Calibri"/>
              <a:sym typeface="Calibri"/>
            </a:endParaRPr>
          </a:p>
        </p:txBody>
      </p:sp>
      <p:sp>
        <p:nvSpPr>
          <p:cNvPr id="157" name="Google Shape;157;p27"/>
          <p:cNvSpPr txBox="1"/>
          <p:nvPr/>
        </p:nvSpPr>
        <p:spPr>
          <a:xfrm>
            <a:off x="313300" y="992150"/>
            <a:ext cx="11557800" cy="53565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Initially i have reduced the whole 28 dimension to 2 dimension,</a:t>
            </a:r>
            <a:r>
              <a:rPr lang="en-US" sz="2400">
                <a:solidFill>
                  <a:schemeClr val="dk1"/>
                </a:solidFill>
                <a:highlight>
                  <a:schemeClr val="lt1"/>
                </a:highlight>
                <a:latin typeface="Calibri"/>
                <a:ea typeface="Calibri"/>
                <a:cs typeface="Calibri"/>
                <a:sym typeface="Calibri"/>
              </a:rPr>
              <a:t>It co-relates the features that  are similar and clubs them into 2d plot by </a:t>
            </a:r>
            <a:r>
              <a:rPr lang="en-US" sz="2400">
                <a:solidFill>
                  <a:schemeClr val="dk1"/>
                </a:solidFill>
                <a:highlight>
                  <a:schemeClr val="lt1"/>
                </a:highlight>
                <a:latin typeface="Calibri"/>
                <a:ea typeface="Calibri"/>
                <a:cs typeface="Calibri"/>
                <a:sym typeface="Calibri"/>
              </a:rPr>
              <a:t>maintaining</a:t>
            </a:r>
            <a:r>
              <a:rPr lang="en-US" sz="2400">
                <a:solidFill>
                  <a:schemeClr val="dk1"/>
                </a:solidFill>
                <a:highlight>
                  <a:schemeClr val="lt1"/>
                </a:highlight>
                <a:latin typeface="Calibri"/>
                <a:ea typeface="Calibri"/>
                <a:cs typeface="Calibri"/>
                <a:sym typeface="Calibri"/>
              </a:rPr>
              <a:t> the quality.</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After applying all clustering Algorithms discussed in the class we can analyse the performance of each algorithm based on Sum squared Error(SSE) and Silhouette Score.</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First I have decided number of clusters Using Elbow Method which came out to be = </a:t>
            </a:r>
            <a:r>
              <a:rPr b="1" lang="en-US" sz="2400">
                <a:solidFill>
                  <a:srgbClr val="FF0000"/>
                </a:solidFill>
                <a:latin typeface="Calibri"/>
                <a:ea typeface="Calibri"/>
                <a:cs typeface="Calibri"/>
                <a:sym typeface="Calibri"/>
              </a:rPr>
              <a:t>3</a:t>
            </a: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By Comparing </a:t>
            </a:r>
            <a:r>
              <a:rPr lang="en-US" sz="2400">
                <a:solidFill>
                  <a:schemeClr val="dk1"/>
                </a:solidFill>
                <a:latin typeface="Calibri"/>
                <a:ea typeface="Calibri"/>
                <a:cs typeface="Calibri"/>
                <a:sym typeface="Calibri"/>
              </a:rPr>
              <a:t>Silhouette Score of all algorithms K-Means(</a:t>
            </a:r>
            <a:r>
              <a:rPr b="1" lang="en-US" sz="1800">
                <a:solidFill>
                  <a:srgbClr val="FF0000"/>
                </a:solidFill>
                <a:highlight>
                  <a:srgbClr val="FFFFFF"/>
                </a:highlight>
                <a:latin typeface="Roboto"/>
                <a:ea typeface="Roboto"/>
                <a:cs typeface="Roboto"/>
                <a:sym typeface="Roboto"/>
              </a:rPr>
              <a:t>0.574080378086985</a:t>
            </a:r>
            <a:r>
              <a:rPr lang="en-US" sz="2400">
                <a:solidFill>
                  <a:schemeClr val="dk1"/>
                </a:solidFill>
                <a:latin typeface="Calibri"/>
                <a:ea typeface="Calibri"/>
                <a:cs typeface="Calibri"/>
                <a:sym typeface="Calibri"/>
              </a:rPr>
              <a:t>) gave the Best Performance.</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BY Comparing Sum squared Error(SSE) of all algorithms K-Medoid(</a:t>
            </a:r>
            <a:r>
              <a:rPr b="1" lang="en-US" sz="1800">
                <a:solidFill>
                  <a:srgbClr val="FF0000"/>
                </a:solidFill>
                <a:highlight>
                  <a:srgbClr val="FFFFFF"/>
                </a:highlight>
                <a:latin typeface="Roboto"/>
                <a:ea typeface="Roboto"/>
                <a:cs typeface="Roboto"/>
                <a:sym typeface="Roboto"/>
              </a:rPr>
              <a:t>9395.50047636649</a:t>
            </a:r>
            <a:r>
              <a:rPr lang="en-US" sz="2400">
                <a:solidFill>
                  <a:schemeClr val="dk1"/>
                </a:solidFill>
                <a:latin typeface="Calibri"/>
                <a:ea typeface="Calibri"/>
                <a:cs typeface="Calibri"/>
                <a:sym typeface="Calibri"/>
              </a:rPr>
              <a:t>)  gave the best performance</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when it comes to convergence based on time, SOM(Self Organising Maps) gave the Best performance</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From the Overall analysis we can tell that K-Means gave the best Performance for the given DataSet</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 name="Google Shape;66;p15"/>
          <p:cNvSpPr/>
          <p:nvPr/>
        </p:nvSpPr>
        <p:spPr>
          <a:xfrm>
            <a:off x="0" y="0"/>
            <a:ext cx="469454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15"/>
          <p:cNvSpPr txBox="1"/>
          <p:nvPr/>
        </p:nvSpPr>
        <p:spPr>
          <a:xfrm>
            <a:off x="767290" y="1780661"/>
            <a:ext cx="3582073" cy="319685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4800">
                <a:solidFill>
                  <a:schemeClr val="lt1"/>
                </a:solidFill>
                <a:latin typeface="Calibri"/>
                <a:ea typeface="Calibri"/>
                <a:cs typeface="Calibri"/>
                <a:sym typeface="Calibri"/>
              </a:rPr>
              <a:t>3) Problem Definition:</a:t>
            </a:r>
            <a:endParaRPr/>
          </a:p>
        </p:txBody>
      </p:sp>
      <p:grpSp>
        <p:nvGrpSpPr>
          <p:cNvPr id="68" name="Google Shape;68;p15"/>
          <p:cNvGrpSpPr/>
          <p:nvPr/>
        </p:nvGrpSpPr>
        <p:grpSpPr>
          <a:xfrm>
            <a:off x="767290" y="681628"/>
            <a:ext cx="1128382" cy="847206"/>
            <a:chOff x="668003" y="1684057"/>
            <a:chExt cx="1128382" cy="847206"/>
          </a:xfrm>
        </p:grpSpPr>
        <p:sp>
          <p:nvSpPr>
            <p:cNvPr id="69" name="Google Shape;69;p15"/>
            <p:cNvSpPr/>
            <p:nvPr/>
          </p:nvSpPr>
          <p:spPr>
            <a:xfrm>
              <a:off x="668003" y="1935883"/>
              <a:ext cx="675351" cy="595380"/>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5"/>
            <p:cNvSpPr/>
            <p:nvPr/>
          </p:nvSpPr>
          <p:spPr>
            <a:xfrm>
              <a:off x="1245893" y="1684057"/>
              <a:ext cx="550492" cy="485306"/>
            </a:xfrm>
            <a:custGeom>
              <a:rect b="b" l="l" r="r" t="t"/>
              <a:pathLst>
                <a:path extrusionOk="0" h="692" w="785">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71" name="Google Shape;71;p15"/>
          <p:cNvGrpSpPr/>
          <p:nvPr/>
        </p:nvGrpSpPr>
        <p:grpSpPr>
          <a:xfrm>
            <a:off x="5116653" y="994115"/>
            <a:ext cx="6578523" cy="4837140"/>
            <a:chOff x="0" y="60661"/>
            <a:chExt cx="6578523" cy="4837140"/>
          </a:xfrm>
        </p:grpSpPr>
        <p:sp>
          <p:nvSpPr>
            <p:cNvPr id="72" name="Google Shape;72;p15"/>
            <p:cNvSpPr/>
            <p:nvPr/>
          </p:nvSpPr>
          <p:spPr>
            <a:xfrm>
              <a:off x="0" y="60661"/>
              <a:ext cx="6578523" cy="157014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76648" y="137309"/>
              <a:ext cx="6425227" cy="1416844"/>
            </a:xfrm>
            <a:prstGeom prst="rect">
              <a:avLst/>
            </a:prstGeom>
            <a:noFill/>
            <a:ln>
              <a:noFill/>
            </a:ln>
          </p:spPr>
          <p:txBody>
            <a:bodyPr anchorCtr="0" anchor="ctr" bIns="83800" lIns="83800" spcFirstLastPara="1" rIns="83800" wrap="square" tIns="83800">
              <a:noAutofit/>
            </a:bodyPr>
            <a:lstStyle/>
            <a:p>
              <a:pPr indent="0" lvl="0" marL="0" rtl="0" algn="ctr">
                <a:lnSpc>
                  <a:spcPct val="90000"/>
                </a:lnSpc>
                <a:spcBef>
                  <a:spcPts val="0"/>
                </a:spcBef>
                <a:spcAft>
                  <a:spcPts val="0"/>
                </a:spcAft>
                <a:buClr>
                  <a:srgbClr val="002060"/>
                </a:buClr>
                <a:buSzPts val="3600"/>
                <a:buFont typeface="Calibri"/>
                <a:buNone/>
              </a:pPr>
              <a:r>
                <a:rPr i="1" lang="en-US" sz="1800">
                  <a:solidFill>
                    <a:schemeClr val="dk1"/>
                  </a:solidFill>
                  <a:latin typeface="Calibri"/>
                  <a:ea typeface="Calibri"/>
                  <a:cs typeface="Calibri"/>
                  <a:sym typeface="Calibri"/>
                </a:rPr>
                <a:t>T</a:t>
              </a:r>
              <a:r>
                <a:rPr i="1" lang="en-US" sz="1800">
                  <a:solidFill>
                    <a:schemeClr val="dk1"/>
                  </a:solidFill>
                </a:rPr>
                <a:t>urkiye Student Evaluation dataset(Unsupervised Learning)</a:t>
              </a:r>
              <a:endParaRPr i="1" sz="1800">
                <a:solidFill>
                  <a:schemeClr val="dk1"/>
                </a:solidFill>
              </a:endParaRPr>
            </a:p>
            <a:p>
              <a:pPr indent="0" lvl="0" marL="0" rtl="0" algn="ctr">
                <a:lnSpc>
                  <a:spcPct val="90000"/>
                </a:lnSpc>
                <a:spcBef>
                  <a:spcPts val="0"/>
                </a:spcBef>
                <a:spcAft>
                  <a:spcPts val="0"/>
                </a:spcAft>
                <a:buClr>
                  <a:srgbClr val="002060"/>
                </a:buClr>
                <a:buSzPts val="3600"/>
                <a:buFont typeface="Calibri"/>
                <a:buNone/>
              </a:pPr>
              <a:r>
                <a:rPr i="1" lang="en-US" sz="1800">
                  <a:solidFill>
                    <a:schemeClr val="dk1"/>
                  </a:solidFill>
                </a:rPr>
                <a:t>which has unlabeled data ,the clustering algorithms discover data grouping without the need of human intervention.</a:t>
              </a:r>
              <a:endParaRPr i="1" sz="1800">
                <a:solidFill>
                  <a:schemeClr val="dk1"/>
                </a:solidFill>
              </a:endParaRPr>
            </a:p>
          </p:txBody>
        </p:sp>
        <p:sp>
          <p:nvSpPr>
            <p:cNvPr id="74" name="Google Shape;74;p15"/>
            <p:cNvSpPr/>
            <p:nvPr/>
          </p:nvSpPr>
          <p:spPr>
            <a:xfrm>
              <a:off x="0" y="1694161"/>
              <a:ext cx="6578523" cy="1570140"/>
            </a:xfrm>
            <a:prstGeom prst="roundRect">
              <a:avLst>
                <a:gd fmla="val 16667" name="adj"/>
              </a:avLst>
            </a:prstGeom>
            <a:solidFill>
              <a:srgbClr val="4CC3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76648" y="1770809"/>
              <a:ext cx="6425227" cy="1416844"/>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Grouping the whole data  into sufficient number of clusters.</a:t>
              </a:r>
              <a:endParaRPr/>
            </a:p>
          </p:txBody>
        </p:sp>
        <p:sp>
          <p:nvSpPr>
            <p:cNvPr id="76" name="Google Shape;76;p15"/>
            <p:cNvSpPr/>
            <p:nvPr/>
          </p:nvSpPr>
          <p:spPr>
            <a:xfrm>
              <a:off x="0" y="3327661"/>
              <a:ext cx="6578523" cy="157014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76648" y="3404309"/>
              <a:ext cx="6425227" cy="1416844"/>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alibri"/>
                <a:buNone/>
              </a:pPr>
              <a:r>
                <a:rPr lang="en-US" sz="2200">
                  <a:solidFill>
                    <a:schemeClr val="lt1"/>
                  </a:solidFill>
                  <a:latin typeface="Calibri"/>
                  <a:ea typeface="Calibri"/>
                  <a:cs typeface="Calibri"/>
                  <a:sym typeface="Calibri"/>
                </a:rPr>
                <a:t>Clustering Algorithms:K-Means Clustering Algorithm,K_Medoid,Fuzzy(FCM),SOM(Self organising feature Map)</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87025" y="87025"/>
            <a:ext cx="12027600" cy="677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rgbClr val="FF0000"/>
                </a:solidFill>
                <a:latin typeface="Calibri"/>
                <a:ea typeface="Calibri"/>
                <a:cs typeface="Calibri"/>
                <a:sym typeface="Calibri"/>
              </a:rPr>
              <a:t>About Dataset</a:t>
            </a:r>
            <a:endParaRPr sz="3000">
              <a:solidFill>
                <a:srgbClr val="FF0000"/>
              </a:solidFill>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This data set contains a total 5820 evaluation scores provided by students from Gazi University in Ankara (Turkey).</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There is a total of 28 course specific questions and additional 5 attributes.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Q1-Q28 are all Likert-type, meaning that the values are taken from {1,2,3,4,5}</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There are 3 instructors who are teaching 13 different courses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5820 patterns and 28 features are present in the dataset</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400">
                <a:latin typeface="Calibri"/>
                <a:ea typeface="Calibri"/>
                <a:cs typeface="Calibri"/>
                <a:sym typeface="Calibri"/>
              </a:rPr>
              <a:t>Additional 5 Attributes</a:t>
            </a:r>
            <a:r>
              <a:rPr lang="en-US" sz="2400">
                <a:latin typeface="Calibri"/>
                <a:ea typeface="Calibri"/>
                <a:cs typeface="Calibri"/>
                <a:sym typeface="Calibri"/>
              </a:rPr>
              <a:t>:</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instr: Instructor's identifier; values taken from {1,2,3}</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class: Course code (descriptor); values taken from {1-13}</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r</a:t>
            </a:r>
            <a:r>
              <a:rPr lang="en-US" sz="2400">
                <a:latin typeface="Calibri"/>
                <a:ea typeface="Calibri"/>
                <a:cs typeface="Calibri"/>
                <a:sym typeface="Calibri"/>
              </a:rPr>
              <a:t>epeat: Number of times the student is taking this course; values taken from {0,1,2,3,...}</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attendance: Code of the level of attendance; values from {0, 1, 2, 3, 4}</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difficulty: Level of difficulty of the course as perceived by the student; values taken from {1,2,3,4,5}</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125" y="0"/>
            <a:ext cx="12192000" cy="114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sz="4000">
                <a:solidFill>
                  <a:srgbClr val="FF0000"/>
                </a:solidFill>
                <a:latin typeface="Arial"/>
                <a:ea typeface="Arial"/>
                <a:cs typeface="Arial"/>
                <a:sym typeface="Arial"/>
              </a:rPr>
              <a:t>Literature survey</a:t>
            </a:r>
            <a:r>
              <a:rPr lang="en-US" sz="4000">
                <a:solidFill>
                  <a:srgbClr val="FF0000"/>
                </a:solidFill>
              </a:rPr>
              <a:t>   </a:t>
            </a:r>
            <a:r>
              <a:rPr lang="en-US" sz="4000">
                <a:solidFill>
                  <a:srgbClr val="FF0000"/>
                </a:solidFill>
                <a:latin typeface="Arial"/>
                <a:ea typeface="Arial"/>
                <a:cs typeface="Arial"/>
                <a:sym typeface="Arial"/>
              </a:rPr>
              <a:t>1</a:t>
            </a:r>
            <a:r>
              <a:rPr lang="en-US" sz="4000"/>
              <a:t>(</a:t>
            </a:r>
            <a:r>
              <a:rPr lang="en-US" sz="4000" u="sng">
                <a:hlinkClick r:id="rId3"/>
              </a:rPr>
              <a:t>Link</a:t>
            </a:r>
            <a:r>
              <a:rPr lang="en-US" sz="4000"/>
              <a:t>)</a:t>
            </a:r>
            <a:endParaRPr sz="4000">
              <a:latin typeface="Arial"/>
              <a:ea typeface="Arial"/>
              <a:cs typeface="Arial"/>
              <a:sym typeface="Arial"/>
            </a:endParaRPr>
          </a:p>
        </p:txBody>
      </p:sp>
      <p:sp>
        <p:nvSpPr>
          <p:cNvPr id="88" name="Google Shape;88;p17"/>
          <p:cNvSpPr txBox="1"/>
          <p:nvPr/>
        </p:nvSpPr>
        <p:spPr>
          <a:xfrm>
            <a:off x="87025" y="1011950"/>
            <a:ext cx="12027600" cy="54489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Lustria"/>
              <a:buChar char="➢"/>
            </a:pPr>
            <a:r>
              <a:rPr lang="en-US" sz="2400">
                <a:solidFill>
                  <a:schemeClr val="dk1"/>
                </a:solidFill>
                <a:latin typeface="Lustria"/>
                <a:ea typeface="Lustria"/>
                <a:cs typeface="Lustria"/>
                <a:sym typeface="Lustria"/>
              </a:rPr>
              <a:t>Efficient Fusion based Neural Network (EF-NN)</a:t>
            </a:r>
            <a:endParaRPr sz="2400">
              <a:solidFill>
                <a:schemeClr val="dk1"/>
              </a:solidFill>
              <a:latin typeface="Lustria"/>
              <a:ea typeface="Lustria"/>
              <a:cs typeface="Lustria"/>
              <a:sym typeface="Lustria"/>
            </a:endParaRPr>
          </a:p>
          <a:p>
            <a:pPr indent="0" lvl="0" marL="0" marR="0" rtl="0" algn="l">
              <a:spcBef>
                <a:spcPts val="0"/>
              </a:spcBef>
              <a:spcAft>
                <a:spcPts val="0"/>
              </a:spcAft>
              <a:buNone/>
            </a:pPr>
            <a:r>
              <a:t/>
            </a:r>
            <a:endParaRPr sz="2400">
              <a:solidFill>
                <a:schemeClr val="dk1"/>
              </a:solidFill>
              <a:latin typeface="Lustria"/>
              <a:ea typeface="Lustria"/>
              <a:cs typeface="Lustria"/>
              <a:sym typeface="Lustria"/>
            </a:endParaRPr>
          </a:p>
          <a:p>
            <a:pPr indent="-381000" lvl="0" marL="457200" rtl="0" algn="l">
              <a:lnSpc>
                <a:spcPct val="115000"/>
              </a:lnSpc>
              <a:spcBef>
                <a:spcPts val="0"/>
              </a:spcBef>
              <a:spcAft>
                <a:spcPts val="0"/>
              </a:spcAft>
              <a:buClr>
                <a:srgbClr val="0C0C0C"/>
              </a:buClr>
              <a:buSzPts val="2400"/>
              <a:buFont typeface="Lustria"/>
              <a:buChar char="➢"/>
            </a:pPr>
            <a:r>
              <a:rPr lang="en-US" sz="2400">
                <a:solidFill>
                  <a:srgbClr val="0C0C0C"/>
                </a:solidFill>
                <a:highlight>
                  <a:srgbClr val="FFFFFF"/>
                </a:highlight>
              </a:rPr>
              <a:t>The proposed Efficient Fusion Based Neural Network (EF-NN) classifier initially, where the dataset is processed and transferred to attributes selection, then transform the data for processing the signals further into classification. The hybrid model produces the concept of sentimental data classification with high accuracy. The target of this exploration is to upgrade the exhibition of crossover classifiers when taking care of or overseeing imbalanced information.</a:t>
            </a:r>
            <a:endParaRPr sz="2400">
              <a:solidFill>
                <a:srgbClr val="0C0C0C"/>
              </a:solidFill>
              <a:highlight>
                <a:srgbClr val="FFFFFF"/>
              </a:highlight>
            </a:endParaRPr>
          </a:p>
          <a:p>
            <a:pPr indent="-381000" lvl="0" marL="457200" rtl="0" algn="l">
              <a:lnSpc>
                <a:spcPct val="115000"/>
              </a:lnSpc>
              <a:spcBef>
                <a:spcPts val="0"/>
              </a:spcBef>
              <a:spcAft>
                <a:spcPts val="0"/>
              </a:spcAft>
              <a:buClr>
                <a:srgbClr val="0C0C0C"/>
              </a:buClr>
              <a:buSzPts val="2400"/>
              <a:buChar char="➢"/>
            </a:pPr>
            <a:r>
              <a:rPr lang="en-US" sz="2400">
                <a:solidFill>
                  <a:srgbClr val="0C0C0C"/>
                </a:solidFill>
                <a:highlight>
                  <a:srgbClr val="FFFFFF"/>
                </a:highlight>
              </a:rPr>
              <a:t>So, a pre-handling step is proposed before the characterization procedure. This proposed model encapsulates two procedures, first, it changes the dataset into a reasonable dataset utilizing the mix of the characteristic choice method. At that point, it chooses significant raits liable for a precise forecast by the methods for property choice procedure</a:t>
            </a:r>
            <a:endParaRPr sz="2400">
              <a:solidFill>
                <a:srgbClr val="0C0C0C"/>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121850" y="104425"/>
            <a:ext cx="11905800" cy="7665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rgbClr val="0C0C0C"/>
              </a:buClr>
              <a:buSzPts val="2400"/>
              <a:buFont typeface="Calibri"/>
              <a:buChar char="➢"/>
            </a:pPr>
            <a:r>
              <a:rPr lang="en-US" sz="2400">
                <a:solidFill>
                  <a:srgbClr val="0C0C0C"/>
                </a:solidFill>
                <a:highlight>
                  <a:srgbClr val="FFFFFF"/>
                </a:highlight>
              </a:rPr>
              <a:t>As recently referenced, the neurons inside the system cooperate with the neurons in the following layer, with each yield going about as a contribution for future capacity. Each capacity, including the underlying neuron, gets a piece of numeric information, and produces a numeric yield, because of a disguised capacity, which incorporates the expansion of an inclination term, which is novel for each neuron. That yield is then changed over to the numeric contribution for the capacity in the following layer, by being increased with a proper weight. This proceeds until one last yield for the system is delivered.</a:t>
            </a:r>
            <a:endParaRPr sz="2400">
              <a:solidFill>
                <a:srgbClr val="0C0C0C"/>
              </a:solidFill>
              <a:highlight>
                <a:srgbClr val="FFFFFF"/>
              </a:highlight>
            </a:endParaRPr>
          </a:p>
          <a:p>
            <a:pPr indent="-381000" lvl="0" marL="457200" rtl="0" algn="l">
              <a:spcBef>
                <a:spcPts val="0"/>
              </a:spcBef>
              <a:spcAft>
                <a:spcPts val="0"/>
              </a:spcAft>
              <a:buClr>
                <a:srgbClr val="0C0C0C"/>
              </a:buClr>
              <a:buSzPts val="2400"/>
              <a:buChar char="➢"/>
            </a:pPr>
            <a:r>
              <a:rPr lang="en-US" sz="2400">
                <a:solidFill>
                  <a:srgbClr val="0C0C0C"/>
                </a:solidFill>
                <a:highlight>
                  <a:srgbClr val="FFFFFF"/>
                </a:highlight>
              </a:rPr>
              <a:t>Performance</a:t>
            </a:r>
            <a:endParaRPr sz="2400">
              <a:solidFill>
                <a:srgbClr val="0C0C0C"/>
              </a:solidFill>
              <a:highlight>
                <a:srgbClr val="FFFFFF"/>
              </a:highlight>
            </a:endParaRPr>
          </a:p>
          <a:p>
            <a:pPr indent="-381000" lvl="0" marL="457200" rtl="0" algn="l">
              <a:spcBef>
                <a:spcPts val="0"/>
              </a:spcBef>
              <a:spcAft>
                <a:spcPts val="0"/>
              </a:spcAft>
              <a:buClr>
                <a:srgbClr val="0C0C0C"/>
              </a:buClr>
              <a:buSzPts val="2400"/>
              <a:buChar char="➢"/>
            </a:pPr>
            <a:r>
              <a:rPr lang="en-US" sz="2400">
                <a:solidFill>
                  <a:srgbClr val="0C0C0C"/>
                </a:solidFill>
                <a:highlight>
                  <a:srgbClr val="FFFFFF"/>
                </a:highlight>
              </a:rPr>
              <a:t>Existing is K-Means CLustering</a:t>
            </a:r>
            <a:endParaRPr sz="2400">
              <a:solidFill>
                <a:srgbClr val="0C0C0C"/>
              </a:solidFill>
              <a:highlight>
                <a:srgbClr val="FFFFFF"/>
              </a:highlight>
            </a:endParaRPr>
          </a:p>
          <a:p>
            <a:pPr indent="-381000" lvl="0" marL="457200" rtl="0" algn="l">
              <a:spcBef>
                <a:spcPts val="0"/>
              </a:spcBef>
              <a:spcAft>
                <a:spcPts val="0"/>
              </a:spcAft>
              <a:buClr>
                <a:srgbClr val="0C0C0C"/>
              </a:buClr>
              <a:buSzPts val="2400"/>
              <a:buChar char="➢"/>
            </a:pPr>
            <a:r>
              <a:rPr lang="en-US" sz="2400">
                <a:solidFill>
                  <a:srgbClr val="0C0C0C"/>
                </a:solidFill>
                <a:highlight>
                  <a:srgbClr val="FFFFFF"/>
                </a:highlight>
              </a:rPr>
              <a:t>The performance</a:t>
            </a:r>
            <a:endParaRPr sz="2400">
              <a:solidFill>
                <a:srgbClr val="0C0C0C"/>
              </a:solidFill>
              <a:highlight>
                <a:srgbClr val="FFFFFF"/>
              </a:highlight>
            </a:endParaRPr>
          </a:p>
          <a:p>
            <a:pPr indent="0" lvl="0" marL="457200" rtl="0" algn="l">
              <a:spcBef>
                <a:spcPts val="0"/>
              </a:spcBef>
              <a:spcAft>
                <a:spcPts val="0"/>
              </a:spcAft>
              <a:buNone/>
            </a:pPr>
            <a:r>
              <a:rPr lang="en-US" sz="2400">
                <a:solidFill>
                  <a:srgbClr val="0C0C0C"/>
                </a:solidFill>
                <a:highlight>
                  <a:srgbClr val="FFFFFF"/>
                </a:highlight>
              </a:rPr>
              <a:t>of the proposed model is compared with the</a:t>
            </a:r>
            <a:endParaRPr sz="2400">
              <a:solidFill>
                <a:srgbClr val="0C0C0C"/>
              </a:solidFill>
              <a:highlight>
                <a:srgbClr val="FFFFFF"/>
              </a:highlight>
            </a:endParaRPr>
          </a:p>
          <a:p>
            <a:pPr indent="0" lvl="0" marL="457200" rtl="0" algn="l">
              <a:spcBef>
                <a:spcPts val="0"/>
              </a:spcBef>
              <a:spcAft>
                <a:spcPts val="0"/>
              </a:spcAft>
              <a:buNone/>
            </a:pPr>
            <a:r>
              <a:rPr lang="en-US" sz="2400">
                <a:solidFill>
                  <a:srgbClr val="0C0C0C"/>
                </a:solidFill>
                <a:highlight>
                  <a:srgbClr val="FFFFFF"/>
                </a:highlight>
              </a:rPr>
              <a:t>existing k means clustering technique it</a:t>
            </a:r>
            <a:endParaRPr sz="2400">
              <a:solidFill>
                <a:srgbClr val="0C0C0C"/>
              </a:solidFill>
              <a:highlight>
                <a:srgbClr val="FFFFFF"/>
              </a:highlight>
            </a:endParaRPr>
          </a:p>
          <a:p>
            <a:pPr indent="0" lvl="0" marL="457200" rtl="0" algn="l">
              <a:spcBef>
                <a:spcPts val="0"/>
              </a:spcBef>
              <a:spcAft>
                <a:spcPts val="0"/>
              </a:spcAft>
              <a:buNone/>
            </a:pPr>
            <a:r>
              <a:rPr lang="en-US" sz="2400">
                <a:solidFill>
                  <a:srgbClr val="0C0C0C"/>
                </a:solidFill>
                <a:highlight>
                  <a:srgbClr val="FFFFFF"/>
                </a:highlight>
              </a:rPr>
              <a:t>increases the 93% accuracy, 89% precision,</a:t>
            </a:r>
            <a:endParaRPr sz="2400">
              <a:solidFill>
                <a:srgbClr val="0C0C0C"/>
              </a:solidFill>
              <a:highlight>
                <a:srgbClr val="FFFFFF"/>
              </a:highlight>
            </a:endParaRPr>
          </a:p>
          <a:p>
            <a:pPr indent="0" lvl="0" marL="457200" rtl="0" algn="l">
              <a:spcBef>
                <a:spcPts val="0"/>
              </a:spcBef>
              <a:spcAft>
                <a:spcPts val="0"/>
              </a:spcAft>
              <a:buNone/>
            </a:pPr>
            <a:r>
              <a:rPr lang="en-US" sz="2400">
                <a:solidFill>
                  <a:srgbClr val="0C0C0C"/>
                </a:solidFill>
                <a:highlight>
                  <a:srgbClr val="FFFFFF"/>
                </a:highlight>
              </a:rPr>
              <a:t>and 91 % recall.</a:t>
            </a:r>
            <a:endParaRPr sz="2400">
              <a:solidFill>
                <a:srgbClr val="0C0C0C"/>
              </a:solidFill>
              <a:highlight>
                <a:srgbClr val="FFFFFF"/>
              </a:highlight>
            </a:endParaRPr>
          </a:p>
          <a:p>
            <a:pPr indent="0" lvl="0" marL="457200" rtl="0" algn="l">
              <a:spcBef>
                <a:spcPts val="0"/>
              </a:spcBef>
              <a:spcAft>
                <a:spcPts val="0"/>
              </a:spcAft>
              <a:buNone/>
            </a:pPr>
            <a:r>
              <a:t/>
            </a:r>
            <a:endParaRPr sz="2400">
              <a:solidFill>
                <a:srgbClr val="0C0C0C"/>
              </a:solidFill>
              <a:highlight>
                <a:srgbClr val="FFFFFF"/>
              </a:highlight>
            </a:endParaRPr>
          </a:p>
          <a:p>
            <a:pPr indent="-381000" lvl="0" marL="457200" rtl="0" algn="l">
              <a:spcBef>
                <a:spcPts val="0"/>
              </a:spcBef>
              <a:spcAft>
                <a:spcPts val="0"/>
              </a:spcAft>
              <a:buClr>
                <a:srgbClr val="0C0C0C"/>
              </a:buClr>
              <a:buSzPts val="2400"/>
              <a:buChar char="➢"/>
            </a:pPr>
            <a:r>
              <a:rPr lang="en-US" sz="2400">
                <a:solidFill>
                  <a:srgbClr val="0C0C0C"/>
                </a:solidFill>
                <a:highlight>
                  <a:srgbClr val="FFFFFF"/>
                </a:highlight>
              </a:rPr>
              <a:t>Mr. D. Selvapandian1 , Mr. Thamba Meshach W2 , Mr.K.S.Suresh Babu3 , Dr.R.Dhanapal4 ,Dr.Jebakumar Immanuel.D5 On </a:t>
            </a:r>
            <a:r>
              <a:rPr b="1" lang="en-US" sz="3000">
                <a:solidFill>
                  <a:srgbClr val="0C0C0C"/>
                </a:solidFill>
                <a:highlight>
                  <a:srgbClr val="FFFFFF"/>
                </a:highlight>
              </a:rPr>
              <a:t>2020-12-25</a:t>
            </a:r>
            <a:endParaRPr sz="3000">
              <a:solidFill>
                <a:srgbClr val="0C0C0C"/>
              </a:solidFill>
              <a:highlight>
                <a:srgbClr val="FFFFFF"/>
              </a:highlight>
            </a:endParaRPr>
          </a:p>
          <a:p>
            <a:pPr indent="0" lvl="0" marL="457200" rtl="0" algn="l">
              <a:spcBef>
                <a:spcPts val="0"/>
              </a:spcBef>
              <a:spcAft>
                <a:spcPts val="0"/>
              </a:spcAft>
              <a:buNone/>
            </a:pPr>
            <a:r>
              <a:t/>
            </a:r>
            <a:endParaRPr sz="2400">
              <a:solidFill>
                <a:srgbClr val="0C0C0C"/>
              </a:solidFill>
              <a:highlight>
                <a:srgbClr val="FFFFFF"/>
              </a:highlight>
            </a:endParaRPr>
          </a:p>
          <a:p>
            <a:pPr indent="0" lvl="0" marL="457200" rtl="0" algn="l">
              <a:spcBef>
                <a:spcPts val="0"/>
              </a:spcBef>
              <a:spcAft>
                <a:spcPts val="0"/>
              </a:spcAft>
              <a:buNone/>
            </a:pPr>
            <a:r>
              <a:t/>
            </a:r>
            <a:endParaRPr sz="2400">
              <a:solidFill>
                <a:srgbClr val="0C0C0C"/>
              </a:solidFill>
              <a:highlight>
                <a:srgbClr val="FFFFFF"/>
              </a:highlight>
            </a:endParaRPr>
          </a:p>
        </p:txBody>
      </p:sp>
      <p:pic>
        <p:nvPicPr>
          <p:cNvPr id="94" name="Google Shape;94;p18"/>
          <p:cNvPicPr preferRelativeResize="0"/>
          <p:nvPr/>
        </p:nvPicPr>
        <p:blipFill>
          <a:blip r:embed="rId3">
            <a:alphaModFix/>
          </a:blip>
          <a:stretch>
            <a:fillRect/>
          </a:stretch>
        </p:blipFill>
        <p:spPr>
          <a:xfrm>
            <a:off x="7323375" y="2755875"/>
            <a:ext cx="3886150" cy="3309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69625" y="52225"/>
            <a:ext cx="12045000" cy="704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rgbClr val="FF0000"/>
                </a:solidFill>
                <a:latin typeface="Calibri"/>
                <a:ea typeface="Calibri"/>
                <a:cs typeface="Calibri"/>
                <a:sym typeface="Calibri"/>
              </a:rPr>
              <a:t>Literature survey 2</a:t>
            </a:r>
            <a:r>
              <a:rPr b="1" lang="en-US" sz="2400">
                <a:latin typeface="Calibri"/>
                <a:ea typeface="Calibri"/>
                <a:cs typeface="Calibri"/>
                <a:sym typeface="Calibri"/>
              </a:rPr>
              <a:t>:Developing an Optimized Feature Selection Process for Designing Efficient Content Management System using Educational Data(</a:t>
            </a:r>
            <a:r>
              <a:rPr b="1" lang="en-US" sz="2400" u="sng">
                <a:solidFill>
                  <a:schemeClr val="dk1"/>
                </a:solidFill>
                <a:latin typeface="Calibri"/>
                <a:ea typeface="Calibri"/>
                <a:cs typeface="Calibri"/>
                <a:sym typeface="Calibri"/>
                <a:hlinkClick r:id="rId3">
                  <a:extLst>
                    <a:ext uri="{A12FA001-AC4F-418D-AE19-62706E023703}">
                      <ahyp:hlinkClr val="tx"/>
                    </a:ext>
                  </a:extLst>
                </a:hlinkClick>
              </a:rPr>
              <a:t>Link</a:t>
            </a:r>
            <a:r>
              <a:rPr b="1" lang="en-US" sz="2400">
                <a:latin typeface="Calibri"/>
                <a:ea typeface="Calibri"/>
                <a:cs typeface="Calibri"/>
                <a:sym typeface="Calibri"/>
              </a:rPr>
              <a:t>)</a:t>
            </a:r>
            <a:endParaRPr b="1"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In order to obtain better quality of e-learning, the pedagogical attributes have to be</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evaluated continuously for achieving collaborative environment.</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Data mining is the field that seamlessly helps us to explore the knowledge from different</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evaluation aspects. Feature selection is an important step in the data mining process.</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This paper explores an innovative process to select the features using pedagogical data.</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The proposed framework composes of two phases, data pre-processing and feature</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selection.</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In pre-processing phase, single linked list is been employed to remove the duplicates</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values, so as to enhance the memory computational process.</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Canonical Correlation Analysis (CCorA) is used for deriving the relationship among the</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attributes and knowledge for the given education data.</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Experimental analysis is carried out in two datasets of UCI machine repository, namely,</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teaching assistant evaluation and Turkiye student evaluation dataset.</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Evidently, the results say that the proposed work is concentrated on selecting the</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features required for content management systems across two different datasets which</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paves the path for researchers in the field of e-learning.</a:t>
            </a:r>
            <a:endParaRPr sz="24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nvSpPr>
        <p:spPr>
          <a:xfrm>
            <a:off x="34800" y="69625"/>
            <a:ext cx="12062400" cy="704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rgbClr val="FF0000"/>
                </a:solidFill>
                <a:latin typeface="Calibri"/>
                <a:ea typeface="Calibri"/>
                <a:cs typeface="Calibri"/>
                <a:sym typeface="Calibri"/>
              </a:rPr>
              <a:t>Literature Survey 3</a:t>
            </a:r>
            <a:r>
              <a:rPr b="1" lang="en-US" sz="2400">
                <a:latin typeface="Calibri"/>
                <a:ea typeface="Calibri"/>
                <a:cs typeface="Calibri"/>
                <a:sym typeface="Calibri"/>
              </a:rPr>
              <a:t>:Using data mining to predict instructor performance(</a:t>
            </a:r>
            <a:r>
              <a:rPr b="1" lang="en-US" sz="2400" u="sng">
                <a:solidFill>
                  <a:schemeClr val="dk1"/>
                </a:solidFill>
                <a:latin typeface="Calibri"/>
                <a:ea typeface="Calibri"/>
                <a:cs typeface="Calibri"/>
                <a:sym typeface="Calibri"/>
                <a:hlinkClick r:id="rId3">
                  <a:extLst>
                    <a:ext uri="{A12FA001-AC4F-418D-AE19-62706E023703}">
                      <ahyp:hlinkClr val="tx"/>
                    </a:ext>
                  </a:extLst>
                </a:hlinkClick>
              </a:rPr>
              <a:t>Link</a:t>
            </a:r>
            <a:r>
              <a:rPr b="1" lang="en-US" sz="2400">
                <a:latin typeface="Calibri"/>
                <a:ea typeface="Calibri"/>
                <a:cs typeface="Calibri"/>
                <a:sym typeface="Calibri"/>
              </a:rPr>
              <a:t>)</a:t>
            </a:r>
            <a:endParaRPr b="1"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This paper focuses on predicting the instructor performance and investigates the factors</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that affect students’ achievements to improve the education system quality.</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Turkey Student Evaluation records dataset is considered and run on different data</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classifier such as J48 Decision Tree, Mlp, Naïve Bayes, and Sequential Minimal</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Optimization.</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Comparison of all the four classifiers is conducted to predict the accuracy and to find the</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best performing classification algorithm among all.</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The conclusions of this study are very promising and provide another point of view to</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evaluate student performance</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It also highlights the importance of employing data mining tools in the field of education.</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The results show that using the attribute evaluation method on the dataset increases the</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prediction performance accuracy.</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We concluded that using data of student evaluation for courses is useful to predict the</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factors that affect their achievement and also to predict instructors’ performance.</a:t>
            </a:r>
            <a:endParaRPr sz="24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latin typeface="Calibri"/>
                <a:ea typeface="Calibri"/>
                <a:cs typeface="Calibri"/>
                <a:sym typeface="Calibri"/>
              </a:rPr>
              <a:t>▸ Furthermore removing the worst ranked attributes that have a lower impact on dataset</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increased the algorithms performance accuracies.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b="1" lang="en-US" sz="2400">
                <a:latin typeface="Calibri"/>
                <a:ea typeface="Calibri"/>
                <a:cs typeface="Calibri"/>
                <a:sym typeface="Calibri"/>
              </a:rPr>
              <a:t>Ahmed Mohamed Ahmed,Ahmet Rizaner,Ali Hakan Ulusoyc</a:t>
            </a:r>
            <a:endParaRPr b="1" sz="24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90475" y="0"/>
            <a:ext cx="7172325" cy="4029075"/>
          </a:xfrm>
          <a:prstGeom prst="rect">
            <a:avLst/>
          </a:prstGeom>
          <a:noFill/>
          <a:ln>
            <a:noFill/>
          </a:ln>
        </p:spPr>
      </p:pic>
      <p:pic>
        <p:nvPicPr>
          <p:cNvPr id="110" name="Google Shape;110;p21"/>
          <p:cNvPicPr preferRelativeResize="0"/>
          <p:nvPr/>
        </p:nvPicPr>
        <p:blipFill>
          <a:blip r:embed="rId4">
            <a:alphaModFix/>
          </a:blip>
          <a:stretch>
            <a:fillRect/>
          </a:stretch>
        </p:blipFill>
        <p:spPr>
          <a:xfrm>
            <a:off x="30912" y="3666525"/>
            <a:ext cx="7291450" cy="4555450"/>
          </a:xfrm>
          <a:prstGeom prst="rect">
            <a:avLst/>
          </a:prstGeom>
          <a:noFill/>
          <a:ln>
            <a:noFill/>
          </a:ln>
        </p:spPr>
      </p:pic>
      <p:pic>
        <p:nvPicPr>
          <p:cNvPr id="111" name="Google Shape;111;p21"/>
          <p:cNvPicPr preferRelativeResize="0"/>
          <p:nvPr/>
        </p:nvPicPr>
        <p:blipFill>
          <a:blip r:embed="rId5">
            <a:alphaModFix/>
          </a:blip>
          <a:stretch>
            <a:fillRect/>
          </a:stretch>
        </p:blipFill>
        <p:spPr>
          <a:xfrm>
            <a:off x="7262800" y="63575"/>
            <a:ext cx="4214373" cy="237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111750" y="1442200"/>
            <a:ext cx="9325350" cy="4538775"/>
          </a:xfrm>
          <a:prstGeom prst="rect">
            <a:avLst/>
          </a:prstGeom>
          <a:noFill/>
          <a:ln>
            <a:noFill/>
          </a:ln>
        </p:spPr>
      </p:pic>
      <p:sp>
        <p:nvSpPr>
          <p:cNvPr id="117" name="Google Shape;117;p22"/>
          <p:cNvSpPr txBox="1"/>
          <p:nvPr/>
        </p:nvSpPr>
        <p:spPr>
          <a:xfrm>
            <a:off x="818075" y="721100"/>
            <a:ext cx="11052900" cy="6465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en-US" sz="3000">
                <a:latin typeface="Calibri"/>
                <a:ea typeface="Calibri"/>
                <a:cs typeface="Calibri"/>
                <a:sym typeface="Calibri"/>
              </a:rPr>
              <a:t>Elbow method to decide number of clusters</a:t>
            </a:r>
            <a:endParaRPr b="1" sz="3000">
              <a:latin typeface="Calibri"/>
              <a:ea typeface="Calibri"/>
              <a:cs typeface="Calibri"/>
              <a:sym typeface="Calibri"/>
            </a:endParaRPr>
          </a:p>
        </p:txBody>
      </p:sp>
      <p:sp>
        <p:nvSpPr>
          <p:cNvPr id="118" name="Google Shape;118;p22"/>
          <p:cNvSpPr txBox="1"/>
          <p:nvPr/>
        </p:nvSpPr>
        <p:spPr>
          <a:xfrm>
            <a:off x="1111750" y="5980975"/>
            <a:ext cx="981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latin typeface="Calibri"/>
                <a:ea typeface="Calibri"/>
                <a:cs typeface="Calibri"/>
                <a:sym typeface="Calibri"/>
              </a:rPr>
              <a:t> 	Fom here we can decide number of clusters as = </a:t>
            </a:r>
            <a:r>
              <a:rPr lang="en-US" sz="3000">
                <a:solidFill>
                  <a:srgbClr val="FF0000"/>
                </a:solidFill>
                <a:latin typeface="Calibri"/>
                <a:ea typeface="Calibri"/>
                <a:cs typeface="Calibri"/>
                <a:sym typeface="Calibri"/>
              </a:rPr>
              <a:t>3</a:t>
            </a:r>
            <a:endParaRPr sz="3000">
              <a:solidFill>
                <a:srgbClr val="FF0000"/>
              </a:solidFill>
              <a:latin typeface="Calibri"/>
              <a:ea typeface="Calibri"/>
              <a:cs typeface="Calibri"/>
              <a:sym typeface="Calibri"/>
            </a:endParaRPr>
          </a:p>
        </p:txBody>
      </p:sp>
      <p:sp>
        <p:nvSpPr>
          <p:cNvPr id="119" name="Google Shape;119;p22"/>
          <p:cNvSpPr txBox="1"/>
          <p:nvPr/>
        </p:nvSpPr>
        <p:spPr>
          <a:xfrm>
            <a:off x="2436825" y="0"/>
            <a:ext cx="6910200" cy="646500"/>
          </a:xfrm>
          <a:prstGeom prst="rect">
            <a:avLst/>
          </a:prstGeom>
          <a:noFill/>
          <a:ln>
            <a:noFill/>
          </a:ln>
        </p:spPr>
        <p:txBody>
          <a:bodyPr anchorCtr="0" anchor="t" bIns="91425" lIns="91425" spcFirstLastPara="1" rIns="91425" wrap="square" tIns="91425">
            <a:spAutoFit/>
          </a:bodyPr>
          <a:lstStyle/>
          <a:p>
            <a:pPr indent="457200" lvl="0" marL="2286000" rtl="0" algn="l">
              <a:spcBef>
                <a:spcPts val="0"/>
              </a:spcBef>
              <a:spcAft>
                <a:spcPts val="0"/>
              </a:spcAft>
              <a:buNone/>
            </a:pPr>
            <a:r>
              <a:rPr lang="en-US" sz="3000">
                <a:solidFill>
                  <a:srgbClr val="FF0000"/>
                </a:solidFill>
                <a:latin typeface="Calibri"/>
                <a:ea typeface="Calibri"/>
                <a:cs typeface="Calibri"/>
                <a:sym typeface="Calibri"/>
              </a:rPr>
              <a:t>Results</a:t>
            </a:r>
            <a:endParaRPr sz="30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