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34849-F3F4-4AA9-A652-59EF87C00660}" type="datetimeFigureOut">
              <a:rPr lang="en-IN" smtClean="0"/>
              <a:t>21-04-2025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1C096-41C3-4CC4-BAAA-D9231EB74FC5}" type="slidenum">
              <a:rPr lang="en-IN" smtClean="0"/>
              <a:t>‹#›</a:t>
            </a:fld>
            <a:endParaRPr lang="en-IN"/>
          </a:p>
        </p:txBody>
      </p:sp>
    </p:spTree>
    <p:extLst>
      <p:ext uri="{BB962C8B-B14F-4D97-AF65-F5344CB8AC3E}">
        <p14:creationId xmlns:p14="http://schemas.microsoft.com/office/powerpoint/2010/main" val="3744983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214537-5EC8-4FFB-A941-EADB4A50D783}" type="slidenum">
              <a:rPr lang="en-IN" smtClean="0"/>
              <a:t>2</a:t>
            </a:fld>
            <a:endParaRPr lang="en-IN"/>
          </a:p>
        </p:txBody>
      </p:sp>
    </p:spTree>
    <p:extLst>
      <p:ext uri="{BB962C8B-B14F-4D97-AF65-F5344CB8AC3E}">
        <p14:creationId xmlns:p14="http://schemas.microsoft.com/office/powerpoint/2010/main" val="4001824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214537-5EC8-4FFB-A941-EADB4A50D783}" type="slidenum">
              <a:rPr lang="en-IN" smtClean="0"/>
              <a:t>13</a:t>
            </a:fld>
            <a:endParaRPr lang="en-IN"/>
          </a:p>
        </p:txBody>
      </p:sp>
    </p:spTree>
    <p:extLst>
      <p:ext uri="{BB962C8B-B14F-4D97-AF65-F5344CB8AC3E}">
        <p14:creationId xmlns:p14="http://schemas.microsoft.com/office/powerpoint/2010/main" val="22872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214537-5EC8-4FFB-A941-EADB4A50D783}" type="slidenum">
              <a:rPr lang="en-IN" smtClean="0"/>
              <a:t>18</a:t>
            </a:fld>
            <a:endParaRPr lang="en-IN"/>
          </a:p>
        </p:txBody>
      </p:sp>
    </p:spTree>
    <p:extLst>
      <p:ext uri="{BB962C8B-B14F-4D97-AF65-F5344CB8AC3E}">
        <p14:creationId xmlns:p14="http://schemas.microsoft.com/office/powerpoint/2010/main" val="3452928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214537-5EC8-4FFB-A941-EADB4A50D783}" type="slidenum">
              <a:rPr lang="en-IN" smtClean="0"/>
              <a:t>29</a:t>
            </a:fld>
            <a:endParaRPr lang="en-IN"/>
          </a:p>
        </p:txBody>
      </p:sp>
    </p:spTree>
    <p:extLst>
      <p:ext uri="{BB962C8B-B14F-4D97-AF65-F5344CB8AC3E}">
        <p14:creationId xmlns:p14="http://schemas.microsoft.com/office/powerpoint/2010/main" val="1917621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214537-5EC8-4FFB-A941-EADB4A50D783}" type="slidenum">
              <a:rPr lang="en-IN" smtClean="0"/>
              <a:t>49</a:t>
            </a:fld>
            <a:endParaRPr lang="en-IN"/>
          </a:p>
        </p:txBody>
      </p:sp>
    </p:spTree>
    <p:extLst>
      <p:ext uri="{BB962C8B-B14F-4D97-AF65-F5344CB8AC3E}">
        <p14:creationId xmlns:p14="http://schemas.microsoft.com/office/powerpoint/2010/main" val="940118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214537-5EC8-4FFB-A941-EADB4A50D783}" type="slidenum">
              <a:rPr lang="en-IN" smtClean="0"/>
              <a:t>51</a:t>
            </a:fld>
            <a:endParaRPr lang="en-IN"/>
          </a:p>
        </p:txBody>
      </p:sp>
    </p:spTree>
    <p:extLst>
      <p:ext uri="{BB962C8B-B14F-4D97-AF65-F5344CB8AC3E}">
        <p14:creationId xmlns:p14="http://schemas.microsoft.com/office/powerpoint/2010/main" val="2529511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214537-5EC8-4FFB-A941-EADB4A50D783}" type="slidenum">
              <a:rPr lang="en-IN" smtClean="0"/>
              <a:t>66</a:t>
            </a:fld>
            <a:endParaRPr lang="en-IN"/>
          </a:p>
        </p:txBody>
      </p:sp>
    </p:spTree>
    <p:extLst>
      <p:ext uri="{BB962C8B-B14F-4D97-AF65-F5344CB8AC3E}">
        <p14:creationId xmlns:p14="http://schemas.microsoft.com/office/powerpoint/2010/main" val="2565743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214537-5EC8-4FFB-A941-EADB4A50D783}" type="slidenum">
              <a:rPr lang="en-IN" smtClean="0"/>
              <a:t>68</a:t>
            </a:fld>
            <a:endParaRPr lang="en-IN"/>
          </a:p>
        </p:txBody>
      </p:sp>
    </p:spTree>
    <p:extLst>
      <p:ext uri="{BB962C8B-B14F-4D97-AF65-F5344CB8AC3E}">
        <p14:creationId xmlns:p14="http://schemas.microsoft.com/office/powerpoint/2010/main" val="936821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214537-5EC8-4FFB-A941-EADB4A50D783}" type="slidenum">
              <a:rPr lang="en-IN" smtClean="0"/>
              <a:t>69</a:t>
            </a:fld>
            <a:endParaRPr lang="en-IN"/>
          </a:p>
        </p:txBody>
      </p:sp>
    </p:spTree>
    <p:extLst>
      <p:ext uri="{BB962C8B-B14F-4D97-AF65-F5344CB8AC3E}">
        <p14:creationId xmlns:p14="http://schemas.microsoft.com/office/powerpoint/2010/main" val="469833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EBBE7FD-9836-4979-82A1-E6FBE8C1307D}"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CA8DA0-A05E-41FF-8EF5-BCD60C5C0F11}" type="slidenum">
              <a:rPr lang="en-IN" smtClean="0"/>
              <a:t>‹#›</a:t>
            </a:fld>
            <a:endParaRPr lang="en-IN"/>
          </a:p>
        </p:txBody>
      </p:sp>
    </p:spTree>
    <p:extLst>
      <p:ext uri="{BB962C8B-B14F-4D97-AF65-F5344CB8AC3E}">
        <p14:creationId xmlns:p14="http://schemas.microsoft.com/office/powerpoint/2010/main" val="211218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BBE7FD-9836-4979-82A1-E6FBE8C1307D}"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CA8DA0-A05E-41FF-8EF5-BCD60C5C0F11}" type="slidenum">
              <a:rPr lang="en-IN" smtClean="0"/>
              <a:t>‹#›</a:t>
            </a:fld>
            <a:endParaRPr lang="en-IN"/>
          </a:p>
        </p:txBody>
      </p:sp>
    </p:spTree>
    <p:extLst>
      <p:ext uri="{BB962C8B-B14F-4D97-AF65-F5344CB8AC3E}">
        <p14:creationId xmlns:p14="http://schemas.microsoft.com/office/powerpoint/2010/main" val="410076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BBE7FD-9836-4979-82A1-E6FBE8C1307D}"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CA8DA0-A05E-41FF-8EF5-BCD60C5C0F11}" type="slidenum">
              <a:rPr lang="en-IN" smtClean="0"/>
              <a:t>‹#›</a:t>
            </a:fld>
            <a:endParaRPr lang="en-IN"/>
          </a:p>
        </p:txBody>
      </p:sp>
    </p:spTree>
    <p:extLst>
      <p:ext uri="{BB962C8B-B14F-4D97-AF65-F5344CB8AC3E}">
        <p14:creationId xmlns:p14="http://schemas.microsoft.com/office/powerpoint/2010/main" val="1328612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BBE7FD-9836-4979-82A1-E6FBE8C1307D}"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CA8DA0-A05E-41FF-8EF5-BCD60C5C0F11}" type="slidenum">
              <a:rPr lang="en-IN" smtClean="0"/>
              <a:t>‹#›</a:t>
            </a:fld>
            <a:endParaRPr lang="en-IN"/>
          </a:p>
        </p:txBody>
      </p:sp>
    </p:spTree>
    <p:extLst>
      <p:ext uri="{BB962C8B-B14F-4D97-AF65-F5344CB8AC3E}">
        <p14:creationId xmlns:p14="http://schemas.microsoft.com/office/powerpoint/2010/main" val="377558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BBE7FD-9836-4979-82A1-E6FBE8C1307D}"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CA8DA0-A05E-41FF-8EF5-BCD60C5C0F11}" type="slidenum">
              <a:rPr lang="en-IN" smtClean="0"/>
              <a:t>‹#›</a:t>
            </a:fld>
            <a:endParaRPr lang="en-IN"/>
          </a:p>
        </p:txBody>
      </p:sp>
    </p:spTree>
    <p:extLst>
      <p:ext uri="{BB962C8B-B14F-4D97-AF65-F5344CB8AC3E}">
        <p14:creationId xmlns:p14="http://schemas.microsoft.com/office/powerpoint/2010/main" val="118811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EBBE7FD-9836-4979-82A1-E6FBE8C1307D}"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CA8DA0-A05E-41FF-8EF5-BCD60C5C0F11}" type="slidenum">
              <a:rPr lang="en-IN" smtClean="0"/>
              <a:t>‹#›</a:t>
            </a:fld>
            <a:endParaRPr lang="en-IN"/>
          </a:p>
        </p:txBody>
      </p:sp>
    </p:spTree>
    <p:extLst>
      <p:ext uri="{BB962C8B-B14F-4D97-AF65-F5344CB8AC3E}">
        <p14:creationId xmlns:p14="http://schemas.microsoft.com/office/powerpoint/2010/main" val="40877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EBBE7FD-9836-4979-82A1-E6FBE8C1307D}" type="datetimeFigureOut">
              <a:rPr lang="en-IN" smtClean="0"/>
              <a:t>21-04-2025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CA8DA0-A05E-41FF-8EF5-BCD60C5C0F11}" type="slidenum">
              <a:rPr lang="en-IN" smtClean="0"/>
              <a:t>‹#›</a:t>
            </a:fld>
            <a:endParaRPr lang="en-IN"/>
          </a:p>
        </p:txBody>
      </p:sp>
    </p:spTree>
    <p:extLst>
      <p:ext uri="{BB962C8B-B14F-4D97-AF65-F5344CB8AC3E}">
        <p14:creationId xmlns:p14="http://schemas.microsoft.com/office/powerpoint/2010/main" val="63660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EBBE7FD-9836-4979-82A1-E6FBE8C1307D}" type="datetimeFigureOut">
              <a:rPr lang="en-IN" smtClean="0"/>
              <a:t>21-04-2025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CA8DA0-A05E-41FF-8EF5-BCD60C5C0F11}" type="slidenum">
              <a:rPr lang="en-IN" smtClean="0"/>
              <a:t>‹#›</a:t>
            </a:fld>
            <a:endParaRPr lang="en-IN"/>
          </a:p>
        </p:txBody>
      </p:sp>
    </p:spTree>
    <p:extLst>
      <p:ext uri="{BB962C8B-B14F-4D97-AF65-F5344CB8AC3E}">
        <p14:creationId xmlns:p14="http://schemas.microsoft.com/office/powerpoint/2010/main" val="203484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BE7FD-9836-4979-82A1-E6FBE8C1307D}" type="datetimeFigureOut">
              <a:rPr lang="en-IN" smtClean="0"/>
              <a:t>21-04-2025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CA8DA0-A05E-41FF-8EF5-BCD60C5C0F11}" type="slidenum">
              <a:rPr lang="en-IN" smtClean="0"/>
              <a:t>‹#›</a:t>
            </a:fld>
            <a:endParaRPr lang="en-IN"/>
          </a:p>
        </p:txBody>
      </p:sp>
    </p:spTree>
    <p:extLst>
      <p:ext uri="{BB962C8B-B14F-4D97-AF65-F5344CB8AC3E}">
        <p14:creationId xmlns:p14="http://schemas.microsoft.com/office/powerpoint/2010/main" val="249190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BBE7FD-9836-4979-82A1-E6FBE8C1307D}"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CA8DA0-A05E-41FF-8EF5-BCD60C5C0F11}" type="slidenum">
              <a:rPr lang="en-IN" smtClean="0"/>
              <a:t>‹#›</a:t>
            </a:fld>
            <a:endParaRPr lang="en-IN"/>
          </a:p>
        </p:txBody>
      </p:sp>
    </p:spTree>
    <p:extLst>
      <p:ext uri="{BB962C8B-B14F-4D97-AF65-F5344CB8AC3E}">
        <p14:creationId xmlns:p14="http://schemas.microsoft.com/office/powerpoint/2010/main" val="376847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BBE7FD-9836-4979-82A1-E6FBE8C1307D}"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CA8DA0-A05E-41FF-8EF5-BCD60C5C0F11}" type="slidenum">
              <a:rPr lang="en-IN" smtClean="0"/>
              <a:t>‹#›</a:t>
            </a:fld>
            <a:endParaRPr lang="en-IN"/>
          </a:p>
        </p:txBody>
      </p:sp>
    </p:spTree>
    <p:extLst>
      <p:ext uri="{BB962C8B-B14F-4D97-AF65-F5344CB8AC3E}">
        <p14:creationId xmlns:p14="http://schemas.microsoft.com/office/powerpoint/2010/main" val="233847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BE7FD-9836-4979-82A1-E6FBE8C1307D}" type="datetimeFigureOut">
              <a:rPr lang="en-IN" smtClean="0"/>
              <a:t>21-04-2025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A8DA0-A05E-41FF-8EF5-BCD60C5C0F11}" type="slidenum">
              <a:rPr lang="en-IN" smtClean="0"/>
              <a:t>‹#›</a:t>
            </a:fld>
            <a:endParaRPr lang="en-IN"/>
          </a:p>
        </p:txBody>
      </p:sp>
    </p:spTree>
    <p:extLst>
      <p:ext uri="{BB962C8B-B14F-4D97-AF65-F5344CB8AC3E}">
        <p14:creationId xmlns:p14="http://schemas.microsoft.com/office/powerpoint/2010/main" val="309276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01562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11353800" cy="3733800"/>
          </a:xfrm>
        </p:spPr>
        <p:txBody>
          <a:bodyPr/>
          <a:lstStyle/>
          <a:p>
            <a:pPr marL="0" indent="0" algn="just">
              <a:lnSpc>
                <a:spcPct val="100000"/>
              </a:lnSpc>
              <a:buNone/>
            </a:pPr>
            <a:r>
              <a:rPr lang="en-US" b="1" dirty="0">
                <a:solidFill>
                  <a:srgbClr val="C00000"/>
                </a:solidFill>
                <a:latin typeface="Times New Roman" panose="02020603050405020304" pitchFamily="18" charset="0"/>
                <a:cs typeface="Times New Roman" panose="02020603050405020304" pitchFamily="18" charset="0"/>
              </a:rPr>
              <a:t>Why And When To Use Interfaces?</a:t>
            </a:r>
          </a:p>
          <a:p>
            <a:pPr marL="514350" indent="-514350" algn="just">
              <a:lnSpc>
                <a:spcPct val="100000"/>
              </a:lnSpc>
              <a:buAutoNum type="arabicParenR"/>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achieve security - hide certain details and only show the </a:t>
            </a:r>
            <a:r>
              <a:rPr lang="en-US" dirty="0" smtClean="0">
                <a:latin typeface="Times New Roman" panose="02020603050405020304" pitchFamily="18" charset="0"/>
                <a:cs typeface="Times New Roman" panose="02020603050405020304" pitchFamily="18" charset="0"/>
              </a:rPr>
              <a:t>important </a:t>
            </a:r>
            <a:r>
              <a:rPr lang="en-US" dirty="0">
                <a:latin typeface="Times New Roman" panose="02020603050405020304" pitchFamily="18" charset="0"/>
                <a:cs typeface="Times New Roman" panose="02020603050405020304" pitchFamily="18" charset="0"/>
              </a:rPr>
              <a:t>details of an object (interface).</a:t>
            </a:r>
          </a:p>
          <a:p>
            <a:pPr marL="0" indent="0" algn="just">
              <a:lnSpc>
                <a:spcPct val="100000"/>
              </a:lnSpc>
              <a:buNone/>
            </a:pPr>
            <a:r>
              <a:rPr lang="en-US" dirty="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 Java </a:t>
            </a:r>
            <a:r>
              <a:rPr lang="en-US" dirty="0">
                <a:latin typeface="Times New Roman" panose="02020603050405020304" pitchFamily="18" charset="0"/>
                <a:cs typeface="Times New Roman" panose="02020603050405020304" pitchFamily="18" charset="0"/>
              </a:rPr>
              <a:t>does not support "multiple inheritance" (a class can only </a:t>
            </a:r>
            <a:r>
              <a:rPr lang="en-US" dirty="0" smtClean="0">
                <a:latin typeface="Times New Roman" panose="02020603050405020304" pitchFamily="18" charset="0"/>
                <a:cs typeface="Times New Roman" panose="02020603050405020304" pitchFamily="18" charset="0"/>
              </a:rPr>
              <a:t>inherit</a:t>
            </a:r>
          </a:p>
          <a:p>
            <a:pPr marL="0" indent="0" algn="just">
              <a:lnSpc>
                <a:spcPct val="10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from </a:t>
            </a:r>
            <a:r>
              <a:rPr lang="en-US" dirty="0">
                <a:latin typeface="Times New Roman" panose="02020603050405020304" pitchFamily="18" charset="0"/>
                <a:cs typeface="Times New Roman" panose="02020603050405020304" pitchFamily="18" charset="0"/>
              </a:rPr>
              <a:t>one superclass). However, it can be achieved with interfaces</a:t>
            </a:r>
            <a:r>
              <a:rPr lang="en-US"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because </a:t>
            </a:r>
            <a:r>
              <a:rPr lang="en-US" dirty="0">
                <a:latin typeface="Times New Roman" panose="02020603050405020304" pitchFamily="18" charset="0"/>
                <a:cs typeface="Times New Roman" panose="02020603050405020304" pitchFamily="18" charset="0"/>
              </a:rPr>
              <a:t>the class can </a:t>
            </a:r>
            <a:r>
              <a:rPr lang="en-US" b="1" dirty="0">
                <a:latin typeface="Times New Roman" panose="02020603050405020304" pitchFamily="18" charset="0"/>
                <a:cs typeface="Times New Roman" panose="02020603050405020304" pitchFamily="18" charset="0"/>
              </a:rPr>
              <a:t>implement</a:t>
            </a:r>
            <a:r>
              <a:rPr lang="en-US" dirty="0">
                <a:latin typeface="Times New Roman" panose="02020603050405020304" pitchFamily="18" charset="0"/>
                <a:cs typeface="Times New Roman" panose="02020603050405020304" pitchFamily="18" charset="0"/>
              </a:rPr>
              <a:t> multiple interfaces. </a:t>
            </a:r>
            <a:endParaRPr lang="en-US"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b="1" dirty="0" smtClean="0">
                <a:latin typeface="Times New Roman" panose="02020603050405020304" pitchFamily="18" charset="0"/>
                <a:cs typeface="Times New Roman" panose="02020603050405020304" pitchFamily="18" charset="0"/>
              </a:rPr>
              <a:t>Note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To implement multiple interfaces, separate them with a </a:t>
            </a:r>
            <a:r>
              <a:rPr lang="en-US" dirty="0" smtClean="0">
                <a:latin typeface="Times New Roman" panose="02020603050405020304" pitchFamily="18" charset="0"/>
                <a:cs typeface="Times New Roman" panose="02020603050405020304" pitchFamily="18" charset="0"/>
              </a:rPr>
              <a:t>comma.</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605431" y="4802314"/>
            <a:ext cx="6919569" cy="1815882"/>
          </a:xfrm>
          <a:prstGeom prst="rect">
            <a:avLst/>
          </a:prstGeom>
          <a:ln>
            <a:solidFill>
              <a:schemeClr val="tx2">
                <a:lumMod val="50000"/>
              </a:schemeClr>
            </a:solidFill>
          </a:ln>
        </p:spPr>
        <p:txBody>
          <a:bodyPr wrap="square">
            <a:spAutoFit/>
          </a:bodyPr>
          <a:lstStyle/>
          <a:p>
            <a:pPr lvl="0" eaLnBrk="0" fontAlgn="base" hangingPunct="0">
              <a:spcBef>
                <a:spcPct val="0"/>
              </a:spcBef>
              <a:spcAft>
                <a:spcPct val="0"/>
              </a:spcAft>
            </a:pPr>
            <a:r>
              <a:rPr lang="en-US" altLang="en-US" sz="2800" b="1" dirty="0" smtClean="0">
                <a:solidFill>
                  <a:srgbClr val="7030A0"/>
                </a:solidFill>
                <a:latin typeface="Times New Roman" panose="02020603050405020304" pitchFamily="18" charset="0"/>
                <a:cs typeface="Times New Roman" panose="02020603050405020304" pitchFamily="18" charset="0"/>
              </a:rPr>
              <a:t>interface</a:t>
            </a:r>
            <a:r>
              <a:rPr lang="en-US" altLang="en-US" sz="2800" b="1" dirty="0">
                <a:solidFill>
                  <a:srgbClr val="7030A0"/>
                </a:solidFill>
                <a:latin typeface="Times New Roman" panose="02020603050405020304" pitchFamily="18" charset="0"/>
                <a:cs typeface="Times New Roman" panose="02020603050405020304" pitchFamily="18" charset="0"/>
              </a:rPr>
              <a:t> &lt;</a:t>
            </a:r>
            <a:r>
              <a:rPr lang="en-US" altLang="en-US" sz="2800" b="1" dirty="0" err="1">
                <a:solidFill>
                  <a:srgbClr val="7030A0"/>
                </a:solidFill>
                <a:latin typeface="Times New Roman" panose="02020603050405020304" pitchFamily="18" charset="0"/>
                <a:cs typeface="Times New Roman" panose="02020603050405020304" pitchFamily="18" charset="0"/>
              </a:rPr>
              <a:t>interface_name</a:t>
            </a:r>
            <a:r>
              <a:rPr lang="en-US" altLang="en-US" sz="2800" b="1" dirty="0">
                <a:solidFill>
                  <a:srgbClr val="7030A0"/>
                </a:solidFill>
                <a:latin typeface="Times New Roman" panose="02020603050405020304" pitchFamily="18" charset="0"/>
                <a:cs typeface="Times New Roman" panose="02020603050405020304" pitchFamily="18" charset="0"/>
              </a:rPr>
              <a:t>&gt;{       </a:t>
            </a:r>
          </a:p>
          <a:p>
            <a:pPr lvl="0" eaLnBrk="0" fontAlgn="base" hangingPunct="0">
              <a:spcBef>
                <a:spcPct val="0"/>
              </a:spcBef>
              <a:spcAft>
                <a:spcPct val="0"/>
              </a:spcAft>
            </a:pPr>
            <a:r>
              <a:rPr lang="en-US" altLang="en-US" sz="2800" b="1" dirty="0">
                <a:solidFill>
                  <a:srgbClr val="7030A0"/>
                </a:solidFill>
                <a:latin typeface="Times New Roman" panose="02020603050405020304" pitchFamily="18" charset="0"/>
                <a:cs typeface="Times New Roman" panose="02020603050405020304" pitchFamily="18" charset="0"/>
              </a:rPr>
              <a:t> </a:t>
            </a:r>
            <a:r>
              <a:rPr lang="en-US" altLang="en-US" sz="2800" i="1" dirty="0">
                <a:solidFill>
                  <a:srgbClr val="0070C0"/>
                </a:solidFill>
                <a:latin typeface="Times New Roman" panose="02020603050405020304" pitchFamily="18" charset="0"/>
                <a:cs typeface="Times New Roman" panose="02020603050405020304" pitchFamily="18" charset="0"/>
              </a:rPr>
              <a:t>   // declare constant fields  </a:t>
            </a:r>
          </a:p>
          <a:p>
            <a:pPr lvl="0" eaLnBrk="0" fontAlgn="base" hangingPunct="0">
              <a:spcBef>
                <a:spcPct val="0"/>
              </a:spcBef>
              <a:spcAft>
                <a:spcPct val="0"/>
              </a:spcAft>
            </a:pPr>
            <a:r>
              <a:rPr lang="en-US" altLang="en-US" sz="2800" i="1" dirty="0">
                <a:solidFill>
                  <a:srgbClr val="0070C0"/>
                </a:solidFill>
                <a:latin typeface="Times New Roman" panose="02020603050405020304" pitchFamily="18" charset="0"/>
                <a:cs typeface="Times New Roman" panose="02020603050405020304" pitchFamily="18" charset="0"/>
              </a:rPr>
              <a:t>    // declare methods that abstract </a:t>
            </a:r>
            <a:r>
              <a:rPr lang="en-US" altLang="en-US" sz="2800" i="1" dirty="0" smtClean="0">
                <a:solidFill>
                  <a:srgbClr val="0070C0"/>
                </a:solidFill>
                <a:latin typeface="Times New Roman" panose="02020603050405020304" pitchFamily="18" charset="0"/>
                <a:cs typeface="Times New Roman" panose="02020603050405020304" pitchFamily="18" charset="0"/>
              </a:rPr>
              <a:t>by</a:t>
            </a:r>
            <a:r>
              <a:rPr lang="en-US" altLang="en-US" sz="2800" i="1" dirty="0">
                <a:solidFill>
                  <a:srgbClr val="0070C0"/>
                </a:solidFill>
                <a:latin typeface="Times New Roman" panose="02020603050405020304" pitchFamily="18" charset="0"/>
                <a:cs typeface="Times New Roman" panose="02020603050405020304" pitchFamily="18" charset="0"/>
              </a:rPr>
              <a:t> default.</a:t>
            </a:r>
            <a:r>
              <a:rPr lang="en-US" altLang="en-US" sz="2800" b="1" dirty="0">
                <a:solidFill>
                  <a:srgbClr val="7030A0"/>
                </a:solidFill>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pPr>
            <a:r>
              <a:rPr lang="en-US" altLang="en-US" sz="2800" b="1" dirty="0">
                <a:solidFill>
                  <a:srgbClr val="7030A0"/>
                </a:solidFill>
                <a:latin typeface="Times New Roman" panose="02020603050405020304" pitchFamily="18" charset="0"/>
                <a:cs typeface="Times New Roman" panose="02020603050405020304" pitchFamily="18" charset="0"/>
              </a:rPr>
              <a:t>} </a:t>
            </a:r>
            <a:endParaRPr lang="en-IN" sz="2800" b="1" dirty="0">
              <a:solidFill>
                <a:srgbClr val="7030A0"/>
              </a:solidFill>
              <a:latin typeface="Times New Roman" panose="02020603050405020304" pitchFamily="18" charset="0"/>
              <a:cs typeface="Times New Roman" panose="02020603050405020304" pitchFamily="18" charset="0"/>
            </a:endParaRPr>
          </a:p>
        </p:txBody>
      </p:sp>
      <p:sp>
        <p:nvSpPr>
          <p:cNvPr id="6" name="Rectangle 5"/>
          <p:cNvSpPr/>
          <p:nvPr/>
        </p:nvSpPr>
        <p:spPr>
          <a:xfrm>
            <a:off x="381000" y="4158847"/>
            <a:ext cx="4403706" cy="523220"/>
          </a:xfrm>
          <a:prstGeom prst="rect">
            <a:avLst/>
          </a:prstGeom>
        </p:spPr>
        <p:txBody>
          <a:bodyPr wrap="none">
            <a:spAutoFit/>
          </a:bodyPr>
          <a:lstStyle/>
          <a:p>
            <a:r>
              <a:rPr lang="en-US" sz="2800" b="1" dirty="0" smtClean="0">
                <a:solidFill>
                  <a:srgbClr val="C00000"/>
                </a:solidFill>
                <a:latin typeface="Times New Roman" panose="02020603050405020304" pitchFamily="18" charset="0"/>
                <a:cs typeface="Times New Roman" panose="02020603050405020304" pitchFamily="18" charset="0"/>
              </a:rPr>
              <a:t>How </a:t>
            </a:r>
            <a:r>
              <a:rPr lang="en-US" sz="2800" b="1" dirty="0">
                <a:solidFill>
                  <a:srgbClr val="C00000"/>
                </a:solidFill>
                <a:latin typeface="Times New Roman" panose="02020603050405020304" pitchFamily="18" charset="0"/>
                <a:cs typeface="Times New Roman" panose="02020603050405020304" pitchFamily="18" charset="0"/>
              </a:rPr>
              <a:t>to declare an interface</a:t>
            </a:r>
          </a:p>
        </p:txBody>
      </p:sp>
    </p:spTree>
    <p:extLst>
      <p:ext uri="{BB962C8B-B14F-4D97-AF65-F5344CB8AC3E}">
        <p14:creationId xmlns:p14="http://schemas.microsoft.com/office/powerpoint/2010/main" val="4277368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33400"/>
            <a:ext cx="10668000" cy="5643563"/>
          </a:xfrm>
        </p:spPr>
        <p:txBody>
          <a:bodyPr/>
          <a:lstStyle/>
          <a:p>
            <a:pPr marL="0" indent="0">
              <a:buNone/>
            </a:pPr>
            <a:r>
              <a:rPr lang="en-US" b="1" dirty="0">
                <a:solidFill>
                  <a:srgbClr val="C00000"/>
                </a:solidFill>
                <a:latin typeface="Times New Roman" panose="02020603050405020304" pitchFamily="18" charset="0"/>
                <a:cs typeface="Times New Roman" panose="02020603050405020304" pitchFamily="18" charset="0"/>
              </a:rPr>
              <a:t>The relationship between classes and interfaces</a:t>
            </a:r>
          </a:p>
          <a:p>
            <a:pPr algn="just"/>
            <a:r>
              <a:rPr lang="en-US" dirty="0">
                <a:latin typeface="Times New Roman" panose="02020603050405020304" pitchFamily="18" charset="0"/>
                <a:cs typeface="Times New Roman" panose="02020603050405020304" pitchFamily="18" charset="0"/>
              </a:rPr>
              <a:t>As shown in the figure given below, a class extends another class, an interface extends another interface, but a </a:t>
            </a:r>
            <a:r>
              <a:rPr lang="en-US" b="1" dirty="0">
                <a:latin typeface="Times New Roman" panose="02020603050405020304" pitchFamily="18" charset="0"/>
                <a:cs typeface="Times New Roman" panose="02020603050405020304" pitchFamily="18" charset="0"/>
              </a:rPr>
              <a:t>class implements an interface</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56" t="11228" r="7797" b="24210"/>
          <a:stretch/>
        </p:blipFill>
        <p:spPr>
          <a:xfrm>
            <a:off x="2590800" y="2895600"/>
            <a:ext cx="6437243" cy="22098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44692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533400" y="891930"/>
          <a:ext cx="10820400" cy="4975470"/>
        </p:xfrm>
        <a:graphic>
          <a:graphicData uri="http://schemas.openxmlformats.org/drawingml/2006/table">
            <a:tbl>
              <a:tblPr firstRow="1" bandRow="1">
                <a:tableStyleId>{5940675A-B579-460E-94D1-54222C63F5DA}</a:tableStyleId>
              </a:tblPr>
              <a:tblGrid>
                <a:gridCol w="6152852">
                  <a:extLst>
                    <a:ext uri="{9D8B030D-6E8A-4147-A177-3AD203B41FA5}">
                      <a16:colId xmlns:a16="http://schemas.microsoft.com/office/drawing/2014/main" val="535808774"/>
                    </a:ext>
                  </a:extLst>
                </a:gridCol>
                <a:gridCol w="4667548">
                  <a:extLst>
                    <a:ext uri="{9D8B030D-6E8A-4147-A177-3AD203B41FA5}">
                      <a16:colId xmlns:a16="http://schemas.microsoft.com/office/drawing/2014/main" val="836468468"/>
                    </a:ext>
                  </a:extLst>
                </a:gridCol>
              </a:tblGrid>
              <a:tr h="4975470">
                <a:tc>
                  <a:txBody>
                    <a:bodyPr/>
                    <a:lstStyle/>
                    <a:p>
                      <a:r>
                        <a:rPr lang="en-IN" sz="2200" dirty="0" smtClean="0">
                          <a:latin typeface="Times New Roman" panose="02020603050405020304" pitchFamily="18" charset="0"/>
                          <a:cs typeface="Times New Roman" panose="02020603050405020304" pitchFamily="18" charset="0"/>
                        </a:rPr>
                        <a:t>import java.io.*;</a:t>
                      </a:r>
                    </a:p>
                    <a:p>
                      <a:r>
                        <a:rPr lang="en-IN" sz="2200" dirty="0" smtClean="0">
                          <a:latin typeface="Times New Roman" panose="02020603050405020304" pitchFamily="18" charset="0"/>
                          <a:cs typeface="Times New Roman" panose="02020603050405020304" pitchFamily="18" charset="0"/>
                        </a:rPr>
                        <a:t>interface Animal {</a:t>
                      </a:r>
                    </a:p>
                    <a:p>
                      <a:pPr marL="0" marR="0" indent="0" algn="l" defTabSz="914400" rtl="0" eaLnBrk="1" fontAlgn="auto" latinLnBrk="0" hangingPunct="1">
                        <a:lnSpc>
                          <a:spcPct val="100000"/>
                        </a:lnSpc>
                        <a:spcBef>
                          <a:spcPts val="0"/>
                        </a:spcBef>
                        <a:spcAft>
                          <a:spcPts val="0"/>
                        </a:spcAft>
                        <a:buClrTx/>
                        <a:buSzTx/>
                        <a:buFontTx/>
                        <a:buNone/>
                        <a:tabLst/>
                        <a:defRPr/>
                      </a:pPr>
                      <a:r>
                        <a:rPr lang="en-IN" sz="2200" i="1" dirty="0" smtClean="0">
                          <a:solidFill>
                            <a:srgbClr val="7030A0"/>
                          </a:solidFill>
                          <a:latin typeface="Times New Roman" panose="02020603050405020304" pitchFamily="18" charset="0"/>
                          <a:cs typeface="Times New Roman" panose="02020603050405020304" pitchFamily="18" charset="0"/>
                        </a:rPr>
                        <a:t>// interface methods (does not have a body)</a:t>
                      </a:r>
                    </a:p>
                    <a:p>
                      <a:r>
                        <a:rPr lang="en-IN" sz="2200" dirty="0" smtClean="0">
                          <a:latin typeface="Times New Roman" panose="02020603050405020304" pitchFamily="18" charset="0"/>
                          <a:cs typeface="Times New Roman" panose="02020603050405020304" pitchFamily="18" charset="0"/>
                        </a:rPr>
                        <a:t>  public void </a:t>
                      </a:r>
                      <a:r>
                        <a:rPr lang="en-IN" sz="2200" dirty="0" err="1" smtClean="0">
                          <a:latin typeface="Times New Roman" panose="02020603050405020304" pitchFamily="18" charset="0"/>
                          <a:cs typeface="Times New Roman" panose="02020603050405020304" pitchFamily="18" charset="0"/>
                        </a:rPr>
                        <a:t>animalSound</a:t>
                      </a:r>
                      <a:r>
                        <a:rPr lang="en-IN" sz="2200" dirty="0" smtClean="0">
                          <a:latin typeface="Times New Roman" panose="02020603050405020304" pitchFamily="18" charset="0"/>
                          <a:cs typeface="Times New Roman" panose="02020603050405020304" pitchFamily="18" charset="0"/>
                        </a:rPr>
                        <a:t>(); </a:t>
                      </a:r>
                    </a:p>
                    <a:p>
                      <a:r>
                        <a:rPr lang="en-IN" sz="2200" dirty="0" smtClean="0">
                          <a:latin typeface="Times New Roman" panose="02020603050405020304" pitchFamily="18" charset="0"/>
                          <a:cs typeface="Times New Roman" panose="02020603050405020304" pitchFamily="18" charset="0"/>
                        </a:rPr>
                        <a:t>  public void sleep(); </a:t>
                      </a:r>
                    </a:p>
                    <a:p>
                      <a:r>
                        <a:rPr lang="en-IN" sz="2200" dirty="0" smtClean="0">
                          <a:latin typeface="Times New Roman" panose="02020603050405020304" pitchFamily="18" charset="0"/>
                          <a:cs typeface="Times New Roman" panose="02020603050405020304" pitchFamily="18" charset="0"/>
                        </a:rPr>
                        <a:t>}</a:t>
                      </a:r>
                    </a:p>
                    <a:p>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class Cow implements Animal {</a:t>
                      </a:r>
                    </a:p>
                    <a:p>
                      <a:r>
                        <a:rPr lang="en-IN" sz="2200" dirty="0" smtClean="0">
                          <a:latin typeface="Times New Roman" panose="02020603050405020304" pitchFamily="18" charset="0"/>
                          <a:cs typeface="Times New Roman" panose="02020603050405020304" pitchFamily="18" charset="0"/>
                        </a:rPr>
                        <a:t>  public void </a:t>
                      </a:r>
                      <a:r>
                        <a:rPr lang="en-IN" sz="2200" dirty="0" err="1" smtClean="0">
                          <a:latin typeface="Times New Roman" panose="02020603050405020304" pitchFamily="18" charset="0"/>
                          <a:cs typeface="Times New Roman" panose="02020603050405020304" pitchFamily="18" charset="0"/>
                        </a:rPr>
                        <a:t>animalSound</a:t>
                      </a:r>
                      <a:r>
                        <a:rPr lang="en-IN" sz="2200" dirty="0" smtClean="0">
                          <a:latin typeface="Times New Roman" panose="02020603050405020304" pitchFamily="18" charset="0"/>
                          <a:cs typeface="Times New Roman" panose="02020603050405020304" pitchFamily="18" charset="0"/>
                        </a:rPr>
                        <a:t>() {</a:t>
                      </a:r>
                    </a:p>
                    <a:p>
                      <a:r>
                        <a:rPr lang="en-IN" sz="2200" dirty="0" smtClean="0">
                          <a:latin typeface="Times New Roman" panose="02020603050405020304" pitchFamily="18" charset="0"/>
                          <a:cs typeface="Times New Roman" panose="02020603050405020304" pitchFamily="18" charset="0"/>
                        </a:rPr>
                        <a:t>    System.out.println("The cow says: </a:t>
                      </a:r>
                      <a:r>
                        <a:rPr lang="en-IN" sz="2200" dirty="0" err="1" smtClean="0">
                          <a:latin typeface="Times New Roman" panose="02020603050405020304" pitchFamily="18" charset="0"/>
                          <a:cs typeface="Times New Roman" panose="02020603050405020304" pitchFamily="18" charset="0"/>
                        </a:rPr>
                        <a:t>Amba</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Amba</a:t>
                      </a:r>
                      <a:r>
                        <a:rPr lang="en-IN" sz="2200" dirty="0" smtClean="0">
                          <a:latin typeface="Times New Roman" panose="02020603050405020304" pitchFamily="18" charset="0"/>
                          <a:cs typeface="Times New Roman" panose="02020603050405020304" pitchFamily="18" charset="0"/>
                        </a:rPr>
                        <a:t>");</a:t>
                      </a:r>
                    </a:p>
                    <a:p>
                      <a:r>
                        <a:rPr lang="en-IN" sz="2200" dirty="0" smtClean="0">
                          <a:latin typeface="Times New Roman" panose="02020603050405020304" pitchFamily="18" charset="0"/>
                          <a:cs typeface="Times New Roman" panose="02020603050405020304" pitchFamily="18" charset="0"/>
                        </a:rPr>
                        <a:t>  }</a:t>
                      </a:r>
                    </a:p>
                    <a:p>
                      <a:r>
                        <a:rPr lang="en-IN" sz="2200" dirty="0" smtClean="0">
                          <a:latin typeface="Times New Roman" panose="02020603050405020304" pitchFamily="18" charset="0"/>
                          <a:cs typeface="Times New Roman" panose="02020603050405020304" pitchFamily="18" charset="0"/>
                        </a:rPr>
                        <a:t>  public void sleep() {</a:t>
                      </a:r>
                    </a:p>
                    <a:p>
                      <a:r>
                        <a:rPr lang="en-IN" sz="2200" dirty="0" smtClean="0">
                          <a:latin typeface="Times New Roman" panose="02020603050405020304" pitchFamily="18" charset="0"/>
                          <a:cs typeface="Times New Roman" panose="02020603050405020304" pitchFamily="18" charset="0"/>
                        </a:rPr>
                        <a:t>    System.out.println("</a:t>
                      </a:r>
                      <a:r>
                        <a:rPr lang="en-IN" sz="2200" dirty="0" err="1" smtClean="0">
                          <a:latin typeface="Times New Roman" panose="02020603050405020304" pitchFamily="18" charset="0"/>
                          <a:cs typeface="Times New Roman" panose="02020603050405020304" pitchFamily="18" charset="0"/>
                        </a:rPr>
                        <a:t>Zzz</a:t>
                      </a:r>
                      <a:r>
                        <a:rPr lang="en-IN" sz="2200" dirty="0" smtClean="0">
                          <a:latin typeface="Times New Roman" panose="02020603050405020304" pitchFamily="18" charset="0"/>
                          <a:cs typeface="Times New Roman" panose="02020603050405020304" pitchFamily="18" charset="0"/>
                        </a:rPr>
                        <a:t>..</a:t>
                      </a:r>
                      <a:r>
                        <a:rPr lang="en-IN" sz="2200" dirty="0" err="1" smtClean="0">
                          <a:latin typeface="Times New Roman" panose="02020603050405020304" pitchFamily="18" charset="0"/>
                          <a:cs typeface="Times New Roman" panose="02020603050405020304" pitchFamily="18" charset="0"/>
                        </a:rPr>
                        <a:t>i</a:t>
                      </a:r>
                      <a:r>
                        <a:rPr lang="en-IN" sz="2200" dirty="0" smtClean="0">
                          <a:latin typeface="Times New Roman" panose="02020603050405020304" pitchFamily="18" charset="0"/>
                          <a:cs typeface="Times New Roman" panose="02020603050405020304" pitchFamily="18" charset="0"/>
                        </a:rPr>
                        <a:t> am sleepy");</a:t>
                      </a:r>
                    </a:p>
                    <a:p>
                      <a:r>
                        <a:rPr lang="en-IN" sz="2200" dirty="0" smtClean="0">
                          <a:latin typeface="Times New Roman" panose="02020603050405020304" pitchFamily="18" charset="0"/>
                          <a:cs typeface="Times New Roman" panose="02020603050405020304" pitchFamily="18" charset="0"/>
                        </a:rPr>
                        <a:t>  }}</a:t>
                      </a:r>
                    </a:p>
                  </a:txBody>
                  <a:tcPr/>
                </a:tc>
                <a:tc>
                  <a:txBody>
                    <a:bodyPr/>
                    <a:lstStyle/>
                    <a:p>
                      <a:r>
                        <a:rPr lang="en-IN" sz="2200" dirty="0" smtClean="0">
                          <a:latin typeface="Times New Roman" panose="02020603050405020304" pitchFamily="18" charset="0"/>
                          <a:cs typeface="Times New Roman" panose="02020603050405020304" pitchFamily="18" charset="0"/>
                        </a:rPr>
                        <a:t>class Main {</a:t>
                      </a:r>
                    </a:p>
                    <a:p>
                      <a:r>
                        <a:rPr lang="en-IN" sz="2200" dirty="0" smtClean="0">
                          <a:latin typeface="Times New Roman" panose="02020603050405020304" pitchFamily="18" charset="0"/>
                          <a:cs typeface="Times New Roman" panose="02020603050405020304" pitchFamily="18" charset="0"/>
                        </a:rPr>
                        <a:t>  public static void main(String[] args) {</a:t>
                      </a:r>
                    </a:p>
                    <a:p>
                      <a:r>
                        <a:rPr lang="en-IN" sz="2200" dirty="0" smtClean="0">
                          <a:latin typeface="Times New Roman" panose="02020603050405020304" pitchFamily="18" charset="0"/>
                          <a:cs typeface="Times New Roman" panose="02020603050405020304" pitchFamily="18" charset="0"/>
                        </a:rPr>
                        <a:t>    Cow </a:t>
                      </a:r>
                      <a:r>
                        <a:rPr lang="en-IN" sz="2200" dirty="0" err="1" smtClean="0">
                          <a:latin typeface="Times New Roman" panose="02020603050405020304" pitchFamily="18" charset="0"/>
                          <a:cs typeface="Times New Roman" panose="02020603050405020304" pitchFamily="18" charset="0"/>
                        </a:rPr>
                        <a:t>myCow</a:t>
                      </a:r>
                      <a:r>
                        <a:rPr lang="en-IN" sz="2200" dirty="0" smtClean="0">
                          <a:latin typeface="Times New Roman" panose="02020603050405020304" pitchFamily="18" charset="0"/>
                          <a:cs typeface="Times New Roman" panose="02020603050405020304" pitchFamily="18" charset="0"/>
                        </a:rPr>
                        <a:t> = new Cow();</a:t>
                      </a:r>
                    </a:p>
                    <a:p>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myCow.animalSound</a:t>
                      </a:r>
                      <a:r>
                        <a:rPr lang="en-IN" sz="2200" dirty="0" smtClean="0">
                          <a:latin typeface="Times New Roman" panose="02020603050405020304" pitchFamily="18" charset="0"/>
                          <a:cs typeface="Times New Roman" panose="02020603050405020304" pitchFamily="18" charset="0"/>
                        </a:rPr>
                        <a:t>();</a:t>
                      </a:r>
                    </a:p>
                    <a:p>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myCow.sleep</a:t>
                      </a:r>
                      <a:r>
                        <a:rPr lang="en-IN" sz="2200" dirty="0" smtClean="0">
                          <a:latin typeface="Times New Roman" panose="02020603050405020304" pitchFamily="18" charset="0"/>
                          <a:cs typeface="Times New Roman" panose="02020603050405020304" pitchFamily="18" charset="0"/>
                        </a:rPr>
                        <a:t>();</a:t>
                      </a:r>
                    </a:p>
                    <a:p>
                      <a:r>
                        <a:rPr lang="en-IN" sz="2200" dirty="0" smtClean="0">
                          <a:latin typeface="Times New Roman" panose="02020603050405020304" pitchFamily="18" charset="0"/>
                          <a:cs typeface="Times New Roman" panose="02020603050405020304" pitchFamily="18" charset="0"/>
                        </a:rPr>
                        <a:t>  }</a:t>
                      </a:r>
                    </a:p>
                    <a:p>
                      <a:r>
                        <a:rPr lang="en-IN" sz="2200" dirty="0" smtClean="0">
                          <a:latin typeface="Times New Roman" panose="02020603050405020304" pitchFamily="18" charset="0"/>
                          <a:cs typeface="Times New Roman" panose="02020603050405020304" pitchFamily="18" charset="0"/>
                        </a:rPr>
                        <a:t>}</a:t>
                      </a:r>
                    </a:p>
                    <a:p>
                      <a:endParaRPr lang="en-IN" sz="2200" dirty="0" smtClean="0"/>
                    </a:p>
                    <a:p>
                      <a:endParaRPr lang="en-IN" sz="2200" dirty="0" smtClean="0"/>
                    </a:p>
                    <a:p>
                      <a:r>
                        <a:rPr lang="en-IN" sz="2200" b="1" u="sng" dirty="0" smtClean="0"/>
                        <a:t>Output:</a:t>
                      </a:r>
                    </a:p>
                    <a:p>
                      <a:endParaRPr lang="en-IN" sz="2200" b="1" u="sng" dirty="0" smtClean="0"/>
                    </a:p>
                    <a:p>
                      <a:r>
                        <a:rPr lang="en-US" sz="2200" dirty="0" smtClean="0"/>
                        <a:t>The cow says: </a:t>
                      </a:r>
                      <a:r>
                        <a:rPr lang="en-US" sz="2200" dirty="0" err="1" smtClean="0"/>
                        <a:t>Amba</a:t>
                      </a:r>
                      <a:r>
                        <a:rPr lang="en-US" sz="2200" dirty="0" smtClean="0"/>
                        <a:t> </a:t>
                      </a:r>
                      <a:r>
                        <a:rPr lang="en-US" sz="2200" dirty="0" err="1" smtClean="0"/>
                        <a:t>Amba</a:t>
                      </a:r>
                      <a:r>
                        <a:rPr lang="en-US" sz="2200" dirty="0" smtClean="0"/>
                        <a:t> </a:t>
                      </a:r>
                    </a:p>
                    <a:p>
                      <a:r>
                        <a:rPr lang="en-US" sz="2200" dirty="0" err="1" smtClean="0"/>
                        <a:t>Zzz</a:t>
                      </a:r>
                      <a:r>
                        <a:rPr lang="en-US" sz="2200" dirty="0" smtClean="0"/>
                        <a:t>… I am sleepy</a:t>
                      </a:r>
                      <a:endParaRPr lang="en-IN" sz="2200" b="0" u="none" dirty="0"/>
                    </a:p>
                  </a:txBody>
                  <a:tcPr/>
                </a:tc>
                <a:extLst>
                  <a:ext uri="{0D108BD9-81ED-4DB2-BD59-A6C34878D82A}">
                    <a16:rowId xmlns:a16="http://schemas.microsoft.com/office/drawing/2014/main" val="3996188656"/>
                  </a:ext>
                </a:extLst>
              </a:tr>
            </a:tbl>
          </a:graphicData>
        </a:graphic>
      </p:graphicFrame>
      <p:sp>
        <p:nvSpPr>
          <p:cNvPr id="4" name="TextBox 3"/>
          <p:cNvSpPr txBox="1"/>
          <p:nvPr/>
        </p:nvSpPr>
        <p:spPr>
          <a:xfrm>
            <a:off x="1066800" y="381000"/>
            <a:ext cx="9372600" cy="523220"/>
          </a:xfrm>
          <a:prstGeom prst="rect">
            <a:avLst/>
          </a:prstGeom>
          <a:noFill/>
        </p:spPr>
        <p:txBody>
          <a:bodyPr wrap="square" rtlCol="0">
            <a:spAutoFit/>
          </a:bodyPr>
          <a:lstStyle/>
          <a:p>
            <a:r>
              <a:rPr lang="en-IN" sz="2800" dirty="0" smtClean="0">
                <a:solidFill>
                  <a:srgbClr val="C00000"/>
                </a:solidFill>
                <a:latin typeface="Times New Roman" panose="02020603050405020304" pitchFamily="18" charset="0"/>
                <a:cs typeface="Times New Roman" panose="02020603050405020304" pitchFamily="18" charset="0"/>
              </a:rPr>
              <a:t>Example to demonstrate interface :</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990600" y="6006540"/>
            <a:ext cx="5915081" cy="369332"/>
          </a:xfrm>
          <a:prstGeom prst="rect">
            <a:avLst/>
          </a:prstGeom>
        </p:spPr>
        <p:txBody>
          <a:bodyPr wrap="none">
            <a:spAutoFit/>
          </a:bodyPr>
          <a:lstStyle/>
          <a:p>
            <a:pPr marL="241300" marR="700405" indent="-229235" algn="just">
              <a:spcBef>
                <a:spcPts val="1005"/>
              </a:spcBef>
              <a:buFont typeface="Arial MT"/>
              <a:buChar char="•"/>
              <a:tabLst>
                <a:tab pos="241935" algn="l"/>
              </a:tabLst>
            </a:pPr>
            <a:r>
              <a:rPr lang="en-US" altLang="en-US" spc="-10" dirty="0">
                <a:latin typeface="Times New Roman" panose="02020603050405020304" pitchFamily="18" charset="0"/>
                <a:cs typeface="Times New Roman" panose="02020603050405020304" pitchFamily="18" charset="0"/>
              </a:rPr>
              <a:t>Interface methods are by default abstract and public </a:t>
            </a:r>
          </a:p>
        </p:txBody>
      </p:sp>
    </p:spTree>
    <p:extLst>
      <p:ext uri="{BB962C8B-B14F-4D97-AF65-F5344CB8AC3E}">
        <p14:creationId xmlns:p14="http://schemas.microsoft.com/office/powerpoint/2010/main" val="3772836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381000"/>
            <a:ext cx="9372600" cy="523220"/>
          </a:xfrm>
          <a:prstGeom prst="rect">
            <a:avLst/>
          </a:prstGeom>
          <a:noFill/>
        </p:spPr>
        <p:txBody>
          <a:bodyPr wrap="square" rtlCol="0">
            <a:spAutoFit/>
          </a:bodyPr>
          <a:lstStyle/>
          <a:p>
            <a:r>
              <a:rPr lang="en-IN" sz="2800" dirty="0" smtClean="0">
                <a:solidFill>
                  <a:srgbClr val="C00000"/>
                </a:solidFill>
                <a:latin typeface="Times New Roman" panose="02020603050405020304" pitchFamily="18" charset="0"/>
                <a:cs typeface="Times New Roman" panose="02020603050405020304" pitchFamily="18" charset="0"/>
              </a:rPr>
              <a:t>Example to demonstrate Multiple interfaces :</a:t>
            </a:r>
            <a:endParaRPr lang="en-IN" sz="2800" dirty="0">
              <a:solidFill>
                <a:srgbClr val="C000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nvPr>
        </p:nvGraphicFramePr>
        <p:xfrm>
          <a:off x="381000" y="1143000"/>
          <a:ext cx="11353800" cy="4968240"/>
        </p:xfrm>
        <a:graphic>
          <a:graphicData uri="http://schemas.openxmlformats.org/drawingml/2006/table">
            <a:tbl>
              <a:tblPr firstRow="1" bandRow="1">
                <a:tableStyleId>{5940675A-B579-460E-94D1-54222C63F5DA}</a:tableStyleId>
              </a:tblPr>
              <a:tblGrid>
                <a:gridCol w="6629400">
                  <a:extLst>
                    <a:ext uri="{9D8B030D-6E8A-4147-A177-3AD203B41FA5}">
                      <a16:colId xmlns:a16="http://schemas.microsoft.com/office/drawing/2014/main" val="2781753080"/>
                    </a:ext>
                  </a:extLst>
                </a:gridCol>
                <a:gridCol w="4724400">
                  <a:extLst>
                    <a:ext uri="{9D8B030D-6E8A-4147-A177-3AD203B41FA5}">
                      <a16:colId xmlns:a16="http://schemas.microsoft.com/office/drawing/2014/main" val="1829361089"/>
                    </a:ext>
                  </a:extLst>
                </a:gridCol>
              </a:tblGrid>
              <a:tr h="370840">
                <a:tc>
                  <a:txBody>
                    <a:bodyPr/>
                    <a:lstStyle/>
                    <a:p>
                      <a:r>
                        <a:rPr lang="en-IN" sz="2000" dirty="0" smtClean="0">
                          <a:latin typeface="Times New Roman" panose="02020603050405020304" pitchFamily="18" charset="0"/>
                          <a:cs typeface="Times New Roman" panose="02020603050405020304" pitchFamily="18" charset="0"/>
                        </a:rPr>
                        <a:t>interface </a:t>
                      </a:r>
                      <a:r>
                        <a:rPr lang="en-IN" sz="2000" dirty="0" err="1" smtClean="0">
                          <a:latin typeface="Times New Roman" panose="02020603050405020304" pitchFamily="18" charset="0"/>
                          <a:cs typeface="Times New Roman" panose="02020603050405020304" pitchFamily="18" charset="0"/>
                        </a:rPr>
                        <a:t>FirstInterface</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public void </a:t>
                      </a:r>
                      <a:r>
                        <a:rPr lang="en-IN" sz="2000" dirty="0" err="1" smtClean="0">
                          <a:latin typeface="Times New Roman" panose="02020603050405020304" pitchFamily="18" charset="0"/>
                          <a:cs typeface="Times New Roman" panose="02020603050405020304" pitchFamily="18" charset="0"/>
                        </a:rPr>
                        <a:t>myMethod</a:t>
                      </a:r>
                      <a:r>
                        <a:rPr lang="en-IN" sz="2000" dirty="0" smtClean="0">
                          <a:latin typeface="Times New Roman" panose="02020603050405020304" pitchFamily="18" charset="0"/>
                          <a:cs typeface="Times New Roman" panose="02020603050405020304" pitchFamily="18" charset="0"/>
                        </a:rPr>
                        <a:t>(); // interface method</a:t>
                      </a:r>
                    </a:p>
                    <a:p>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interface </a:t>
                      </a:r>
                      <a:r>
                        <a:rPr lang="en-IN" sz="2000" dirty="0" err="1" smtClean="0">
                          <a:latin typeface="Times New Roman" panose="02020603050405020304" pitchFamily="18" charset="0"/>
                          <a:cs typeface="Times New Roman" panose="02020603050405020304" pitchFamily="18" charset="0"/>
                        </a:rPr>
                        <a:t>SecondInterface</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public void </a:t>
                      </a:r>
                      <a:r>
                        <a:rPr lang="en-IN" sz="2000" dirty="0" err="1" smtClean="0">
                          <a:latin typeface="Times New Roman" panose="02020603050405020304" pitchFamily="18" charset="0"/>
                          <a:cs typeface="Times New Roman" panose="02020603050405020304" pitchFamily="18" charset="0"/>
                        </a:rPr>
                        <a:t>myOtherMethod</a:t>
                      </a:r>
                      <a:r>
                        <a:rPr lang="en-IN" sz="2000" dirty="0" smtClean="0">
                          <a:latin typeface="Times New Roman" panose="02020603050405020304" pitchFamily="18" charset="0"/>
                          <a:cs typeface="Times New Roman" panose="02020603050405020304" pitchFamily="18" charset="0"/>
                        </a:rPr>
                        <a:t>(); // interface method</a:t>
                      </a:r>
                    </a:p>
                    <a:p>
                      <a:r>
                        <a:rPr lang="en-IN" sz="2000" dirty="0" smtClean="0">
                          <a:latin typeface="Times New Roman" panose="02020603050405020304" pitchFamily="18" charset="0"/>
                          <a:cs typeface="Times New Roman" panose="02020603050405020304" pitchFamily="18" charset="0"/>
                        </a:rPr>
                        <a:t>}</a:t>
                      </a:r>
                    </a:p>
                    <a:p>
                      <a:r>
                        <a:rPr lang="en-IN" sz="2000" i="1" dirty="0" smtClean="0">
                          <a:solidFill>
                            <a:srgbClr val="7030A0"/>
                          </a:solidFill>
                          <a:latin typeface="Times New Roman" panose="02020603050405020304" pitchFamily="18" charset="0"/>
                          <a:cs typeface="Times New Roman" panose="02020603050405020304" pitchFamily="18" charset="0"/>
                        </a:rPr>
                        <a:t>// </a:t>
                      </a:r>
                      <a:r>
                        <a:rPr lang="en-IN" sz="2000" i="1" dirty="0" err="1" smtClean="0">
                          <a:solidFill>
                            <a:srgbClr val="7030A0"/>
                          </a:solidFill>
                          <a:latin typeface="Times New Roman" panose="02020603050405020304" pitchFamily="18" charset="0"/>
                          <a:cs typeface="Times New Roman" panose="02020603050405020304" pitchFamily="18" charset="0"/>
                        </a:rPr>
                        <a:t>DemoClass</a:t>
                      </a:r>
                      <a:r>
                        <a:rPr lang="en-IN" sz="2000" i="1" dirty="0" smtClean="0">
                          <a:solidFill>
                            <a:srgbClr val="7030A0"/>
                          </a:solidFill>
                          <a:latin typeface="Times New Roman" panose="02020603050405020304" pitchFamily="18" charset="0"/>
                          <a:cs typeface="Times New Roman" panose="02020603050405020304" pitchFamily="18" charset="0"/>
                        </a:rPr>
                        <a:t> "implements" </a:t>
                      </a:r>
                      <a:r>
                        <a:rPr lang="en-IN" sz="2000" i="1" dirty="0" err="1" smtClean="0">
                          <a:solidFill>
                            <a:srgbClr val="7030A0"/>
                          </a:solidFill>
                          <a:latin typeface="Times New Roman" panose="02020603050405020304" pitchFamily="18" charset="0"/>
                          <a:cs typeface="Times New Roman" panose="02020603050405020304" pitchFamily="18" charset="0"/>
                        </a:rPr>
                        <a:t>FirstInterface</a:t>
                      </a:r>
                      <a:r>
                        <a:rPr lang="en-IN" sz="2000" i="1" dirty="0" smtClean="0">
                          <a:solidFill>
                            <a:srgbClr val="7030A0"/>
                          </a:solidFill>
                          <a:latin typeface="Times New Roman" panose="02020603050405020304" pitchFamily="18" charset="0"/>
                          <a:cs typeface="Times New Roman" panose="02020603050405020304" pitchFamily="18" charset="0"/>
                        </a:rPr>
                        <a:t> and </a:t>
                      </a:r>
                      <a:r>
                        <a:rPr lang="en-IN" sz="2000" i="1" dirty="0" err="1" smtClean="0">
                          <a:solidFill>
                            <a:srgbClr val="7030A0"/>
                          </a:solidFill>
                          <a:latin typeface="Times New Roman" panose="02020603050405020304" pitchFamily="18" charset="0"/>
                          <a:cs typeface="Times New Roman" panose="02020603050405020304" pitchFamily="18" charset="0"/>
                        </a:rPr>
                        <a:t>SecondInterface</a:t>
                      </a:r>
                      <a:endParaRPr lang="en-IN" sz="2000" i="1" dirty="0" smtClean="0">
                        <a:solidFill>
                          <a:srgbClr val="7030A0"/>
                        </a:solidFill>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class </a:t>
                      </a:r>
                      <a:r>
                        <a:rPr lang="en-IN" sz="2000" dirty="0" err="1" smtClean="0">
                          <a:latin typeface="Times New Roman" panose="02020603050405020304" pitchFamily="18" charset="0"/>
                          <a:cs typeface="Times New Roman" panose="02020603050405020304" pitchFamily="18" charset="0"/>
                        </a:rPr>
                        <a:t>DemoClass</a:t>
                      </a:r>
                      <a:r>
                        <a:rPr lang="en-IN" sz="2000" dirty="0" smtClean="0">
                          <a:latin typeface="Times New Roman" panose="02020603050405020304" pitchFamily="18" charset="0"/>
                          <a:cs typeface="Times New Roman" panose="02020603050405020304" pitchFamily="18" charset="0"/>
                        </a:rPr>
                        <a:t> implements </a:t>
                      </a:r>
                      <a:r>
                        <a:rPr lang="en-IN" sz="2000" dirty="0" err="1" smtClean="0">
                          <a:latin typeface="Times New Roman" panose="02020603050405020304" pitchFamily="18" charset="0"/>
                          <a:cs typeface="Times New Roman" panose="02020603050405020304" pitchFamily="18" charset="0"/>
                        </a:rPr>
                        <a:t>FirstInterface</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SecondInterface</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public void </a:t>
                      </a:r>
                      <a:r>
                        <a:rPr lang="en-IN" sz="2000" dirty="0" err="1" smtClean="0">
                          <a:latin typeface="Times New Roman" panose="02020603050405020304" pitchFamily="18" charset="0"/>
                          <a:cs typeface="Times New Roman" panose="02020603050405020304" pitchFamily="18" charset="0"/>
                        </a:rPr>
                        <a:t>myMethod</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System.out.println("First Interface..");</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public void </a:t>
                      </a:r>
                      <a:r>
                        <a:rPr lang="en-IN" sz="2000" dirty="0" err="1" smtClean="0">
                          <a:latin typeface="Times New Roman" panose="02020603050405020304" pitchFamily="18" charset="0"/>
                          <a:cs typeface="Times New Roman" panose="02020603050405020304" pitchFamily="18" charset="0"/>
                        </a:rPr>
                        <a:t>myOtherMethod</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System.out.println("Second Interface...");</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a:t>
                      </a:r>
                    </a:p>
                    <a:p>
                      <a:endParaRPr lang="en-IN" sz="2000" dirty="0" smtClean="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class Main {</a:t>
                      </a:r>
                    </a:p>
                    <a:p>
                      <a:r>
                        <a:rPr lang="en-IN" sz="2000" dirty="0" smtClean="0">
                          <a:latin typeface="Times New Roman" panose="02020603050405020304" pitchFamily="18" charset="0"/>
                          <a:cs typeface="Times New Roman" panose="02020603050405020304" pitchFamily="18" charset="0"/>
                        </a:rPr>
                        <a:t>  public static void main(String[] args)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DemoClass</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myObj</a:t>
                      </a:r>
                      <a:r>
                        <a:rPr lang="en-IN" sz="2000" dirty="0" smtClean="0">
                          <a:latin typeface="Times New Roman" panose="02020603050405020304" pitchFamily="18" charset="0"/>
                          <a:cs typeface="Times New Roman" panose="02020603050405020304" pitchFamily="18" charset="0"/>
                        </a:rPr>
                        <a:t> = new </a:t>
                      </a:r>
                      <a:r>
                        <a:rPr lang="en-IN" sz="2000" dirty="0" err="1" smtClean="0">
                          <a:latin typeface="Times New Roman" panose="02020603050405020304" pitchFamily="18" charset="0"/>
                          <a:cs typeface="Times New Roman" panose="02020603050405020304" pitchFamily="18" charset="0"/>
                        </a:rPr>
                        <a:t>DemoClass</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myObj.myMethod</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myObj.myOtherMethod</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a:t>
                      </a:r>
                    </a:p>
                    <a:p>
                      <a:endParaRPr lang="en-IN" sz="2000" dirty="0" smtClean="0">
                        <a:latin typeface="Times New Roman" panose="02020603050405020304" pitchFamily="18" charset="0"/>
                        <a:cs typeface="Times New Roman" panose="02020603050405020304" pitchFamily="18" charset="0"/>
                      </a:endParaRPr>
                    </a:p>
                    <a:p>
                      <a:r>
                        <a:rPr lang="en-IN" sz="2000" b="1" u="sng" dirty="0" smtClean="0">
                          <a:latin typeface="Times New Roman" panose="02020603050405020304" pitchFamily="18" charset="0"/>
                          <a:cs typeface="Times New Roman" panose="02020603050405020304" pitchFamily="18" charset="0"/>
                        </a:rPr>
                        <a:t>Output:</a:t>
                      </a:r>
                    </a:p>
                    <a:p>
                      <a:endParaRPr lang="en-IN" sz="2000" b="1" dirty="0" smtClean="0">
                        <a:latin typeface="Times New Roman" panose="02020603050405020304" pitchFamily="18" charset="0"/>
                        <a:cs typeface="Times New Roman" panose="02020603050405020304" pitchFamily="18" charset="0"/>
                      </a:endParaRPr>
                    </a:p>
                    <a:p>
                      <a:r>
                        <a:rPr lang="en-IN" sz="2000" dirty="0" smtClean="0"/>
                        <a:t>First Interface.. </a:t>
                      </a:r>
                    </a:p>
                    <a:p>
                      <a:r>
                        <a:rPr lang="en-IN" sz="2000" dirty="0" smtClean="0"/>
                        <a:t>Second Interface...</a:t>
                      </a:r>
                      <a:endParaRPr lang="en-IN" sz="2000" b="0" u="sng"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3611631"/>
                  </a:ext>
                </a:extLst>
              </a:tr>
            </a:tbl>
          </a:graphicData>
        </a:graphic>
      </p:graphicFrame>
    </p:spTree>
    <p:extLst>
      <p:ext uri="{BB962C8B-B14F-4D97-AF65-F5344CB8AC3E}">
        <p14:creationId xmlns:p14="http://schemas.microsoft.com/office/powerpoint/2010/main" val="2434780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990600" y="914400"/>
          <a:ext cx="10287000" cy="4953000"/>
        </p:xfrm>
        <a:graphic>
          <a:graphicData uri="http://schemas.openxmlformats.org/drawingml/2006/table">
            <a:tbl>
              <a:tblPr firstRow="1" bandRow="1">
                <a:tableStyleId>{5940675A-B579-460E-94D1-54222C63F5DA}</a:tableStyleId>
              </a:tblPr>
              <a:tblGrid>
                <a:gridCol w="5491556">
                  <a:extLst>
                    <a:ext uri="{9D8B030D-6E8A-4147-A177-3AD203B41FA5}">
                      <a16:colId xmlns:a16="http://schemas.microsoft.com/office/drawing/2014/main" val="2647559263"/>
                    </a:ext>
                  </a:extLst>
                </a:gridCol>
                <a:gridCol w="4795444">
                  <a:extLst>
                    <a:ext uri="{9D8B030D-6E8A-4147-A177-3AD203B41FA5}">
                      <a16:colId xmlns:a16="http://schemas.microsoft.com/office/drawing/2014/main" val="4066246142"/>
                    </a:ext>
                  </a:extLst>
                </a:gridCol>
              </a:tblGrid>
              <a:tr h="4953000">
                <a:tc>
                  <a:txBody>
                    <a:bodyPr/>
                    <a:lstStyle/>
                    <a:p>
                      <a:r>
                        <a:rPr lang="en-IN" sz="2400" dirty="0" smtClean="0">
                          <a:latin typeface="Times New Roman" panose="02020603050405020304" pitchFamily="18" charset="0"/>
                          <a:cs typeface="Times New Roman" panose="02020603050405020304" pitchFamily="18" charset="0"/>
                        </a:rPr>
                        <a:t>interface Animal {  </a:t>
                      </a:r>
                    </a:p>
                    <a:p>
                      <a:r>
                        <a:rPr lang="en-IN" sz="2400" dirty="0" smtClean="0">
                          <a:latin typeface="Times New Roman" panose="02020603050405020304" pitchFamily="18" charset="0"/>
                          <a:cs typeface="Times New Roman" panose="02020603050405020304" pitchFamily="18" charset="0"/>
                        </a:rPr>
                        <a:t>  void eat();</a:t>
                      </a:r>
                    </a:p>
                    <a:p>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interface Bird {    </a:t>
                      </a:r>
                    </a:p>
                    <a:p>
                      <a:r>
                        <a:rPr lang="en-IN" sz="2400" dirty="0" smtClean="0">
                          <a:latin typeface="Times New Roman" panose="02020603050405020304" pitchFamily="18" charset="0"/>
                          <a:cs typeface="Times New Roman" panose="02020603050405020304" pitchFamily="18" charset="0"/>
                        </a:rPr>
                        <a:t>void fly();</a:t>
                      </a:r>
                    </a:p>
                    <a:p>
                      <a:r>
                        <a:rPr lang="en-IN" sz="2400" dirty="0" smtClean="0">
                          <a:latin typeface="Times New Roman" panose="02020603050405020304" pitchFamily="18" charset="0"/>
                          <a:cs typeface="Times New Roman" panose="02020603050405020304" pitchFamily="18" charset="0"/>
                        </a:rPr>
                        <a:t>}// Multiple inheritance</a:t>
                      </a:r>
                    </a:p>
                    <a:p>
                      <a:r>
                        <a:rPr lang="en-IN" sz="2400" dirty="0" smtClean="0">
                          <a:latin typeface="Times New Roman" panose="02020603050405020304" pitchFamily="18" charset="0"/>
                          <a:cs typeface="Times New Roman" panose="02020603050405020304" pitchFamily="18" charset="0"/>
                        </a:rPr>
                        <a:t>class Sparrow implements Animal, Bird </a:t>
                      </a:r>
                    </a:p>
                    <a:p>
                      <a:r>
                        <a:rPr lang="en-IN" sz="2400" dirty="0" smtClean="0">
                          <a:latin typeface="Times New Roman" panose="02020603050405020304" pitchFamily="18" charset="0"/>
                          <a:cs typeface="Times New Roman" panose="02020603050405020304" pitchFamily="18" charset="0"/>
                        </a:rPr>
                        <a:t>{   </a:t>
                      </a:r>
                    </a:p>
                    <a:p>
                      <a:r>
                        <a:rPr lang="en-IN" sz="2400" dirty="0" smtClean="0">
                          <a:latin typeface="Times New Roman" panose="02020603050405020304" pitchFamily="18" charset="0"/>
                          <a:cs typeface="Times New Roman" panose="02020603050405020304" pitchFamily="18" charset="0"/>
                        </a:rPr>
                        <a:t>public void eat() {        </a:t>
                      </a:r>
                      <a:r>
                        <a:rPr lang="en-IN" sz="2400" dirty="0" err="1" smtClean="0">
                          <a:latin typeface="Times New Roman" panose="02020603050405020304" pitchFamily="18" charset="0"/>
                          <a:cs typeface="Times New Roman" panose="02020603050405020304" pitchFamily="18" charset="0"/>
                        </a:rPr>
                        <a:t>System.out.println</a:t>
                      </a:r>
                      <a:r>
                        <a:rPr lang="en-IN" sz="2400" dirty="0" smtClean="0">
                          <a:latin typeface="Times New Roman" panose="02020603050405020304" pitchFamily="18" charset="0"/>
                          <a:cs typeface="Times New Roman" panose="02020603050405020304" pitchFamily="18" charset="0"/>
                        </a:rPr>
                        <a:t>("Sparrow is eating"); }   </a:t>
                      </a:r>
                    </a:p>
                    <a:p>
                      <a:r>
                        <a:rPr lang="en-IN" sz="2400" dirty="0" smtClean="0">
                          <a:latin typeface="Times New Roman" panose="02020603050405020304" pitchFamily="18" charset="0"/>
                          <a:cs typeface="Times New Roman" panose="02020603050405020304" pitchFamily="18" charset="0"/>
                        </a:rPr>
                        <a:t> public void fly() {        </a:t>
                      </a:r>
                      <a:r>
                        <a:rPr lang="en-IN" sz="2400" dirty="0" err="1" smtClean="0">
                          <a:latin typeface="Times New Roman" panose="02020603050405020304" pitchFamily="18" charset="0"/>
                          <a:cs typeface="Times New Roman" panose="02020603050405020304" pitchFamily="18" charset="0"/>
                        </a:rPr>
                        <a:t>System.out.println</a:t>
                      </a:r>
                      <a:r>
                        <a:rPr lang="en-IN" sz="2400" dirty="0" smtClean="0">
                          <a:latin typeface="Times New Roman" panose="02020603050405020304" pitchFamily="18" charset="0"/>
                          <a:cs typeface="Times New Roman" panose="02020603050405020304" pitchFamily="18" charset="0"/>
                        </a:rPr>
                        <a:t>("Sparrow is flying"); }</a:t>
                      </a:r>
                    </a:p>
                    <a:p>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smtClean="0">
                          <a:latin typeface="Times New Roman" panose="02020603050405020304" pitchFamily="18" charset="0"/>
                          <a:cs typeface="Times New Roman" panose="02020603050405020304" pitchFamily="18" charset="0"/>
                        </a:rPr>
                        <a:t>public class Main {   </a:t>
                      </a:r>
                    </a:p>
                    <a:p>
                      <a:r>
                        <a:rPr lang="en-IN" sz="2400" dirty="0" smtClean="0">
                          <a:latin typeface="Times New Roman" panose="02020603050405020304" pitchFamily="18" charset="0"/>
                          <a:cs typeface="Times New Roman" panose="02020603050405020304" pitchFamily="18" charset="0"/>
                        </a:rPr>
                        <a:t> public static void main(String[] </a:t>
                      </a:r>
                      <a:r>
                        <a:rPr lang="en-IN" sz="2400" dirty="0" err="1" smtClean="0">
                          <a:latin typeface="Times New Roman" panose="02020603050405020304" pitchFamily="18" charset="0"/>
                          <a:cs typeface="Times New Roman" panose="02020603050405020304" pitchFamily="18" charset="0"/>
                        </a:rPr>
                        <a:t>args</a:t>
                      </a:r>
                      <a:r>
                        <a:rPr lang="en-IN" sz="2400" dirty="0" smtClean="0">
                          <a:latin typeface="Times New Roman" panose="02020603050405020304" pitchFamily="18" charset="0"/>
                          <a:cs typeface="Times New Roman" panose="02020603050405020304" pitchFamily="18" charset="0"/>
                        </a:rPr>
                        <a:t>) {        </a:t>
                      </a:r>
                    </a:p>
                    <a:p>
                      <a:r>
                        <a:rPr lang="en-IN" sz="2400" dirty="0" smtClean="0">
                          <a:latin typeface="Times New Roman" panose="02020603050405020304" pitchFamily="18" charset="0"/>
                          <a:cs typeface="Times New Roman" panose="02020603050405020304" pitchFamily="18" charset="0"/>
                        </a:rPr>
                        <a:t>Sparrow </a:t>
                      </a:r>
                      <a:r>
                        <a:rPr lang="en-IN" sz="2400" dirty="0" err="1" smtClean="0">
                          <a:latin typeface="Times New Roman" panose="02020603050405020304" pitchFamily="18" charset="0"/>
                          <a:cs typeface="Times New Roman" panose="02020603050405020304" pitchFamily="18" charset="0"/>
                        </a:rPr>
                        <a:t>sp</a:t>
                      </a:r>
                      <a:r>
                        <a:rPr lang="en-IN" sz="2400" dirty="0" smtClean="0">
                          <a:latin typeface="Times New Roman" panose="02020603050405020304" pitchFamily="18" charset="0"/>
                          <a:cs typeface="Times New Roman" panose="02020603050405020304" pitchFamily="18" charset="0"/>
                        </a:rPr>
                        <a:t> = new Sparrow();        </a:t>
                      </a:r>
                    </a:p>
                    <a:p>
                      <a:r>
                        <a:rPr lang="en-IN" sz="2400" dirty="0" err="1" smtClean="0">
                          <a:latin typeface="Times New Roman" panose="02020603050405020304" pitchFamily="18" charset="0"/>
                          <a:cs typeface="Times New Roman" panose="02020603050405020304" pitchFamily="18" charset="0"/>
                        </a:rPr>
                        <a:t>sp.eat</a:t>
                      </a:r>
                      <a:r>
                        <a:rPr lang="en-IN" sz="2400" dirty="0" smtClean="0">
                          <a:latin typeface="Times New Roman" panose="02020603050405020304" pitchFamily="18" charset="0"/>
                          <a:cs typeface="Times New Roman" panose="02020603050405020304" pitchFamily="18" charset="0"/>
                        </a:rPr>
                        <a:t>();        </a:t>
                      </a:r>
                    </a:p>
                    <a:p>
                      <a:r>
                        <a:rPr lang="en-IN" sz="2400" dirty="0" err="1" smtClean="0">
                          <a:latin typeface="Times New Roman" panose="02020603050405020304" pitchFamily="18" charset="0"/>
                          <a:cs typeface="Times New Roman" panose="02020603050405020304" pitchFamily="18" charset="0"/>
                        </a:rPr>
                        <a:t>sp.fly</a:t>
                      </a:r>
                      <a:r>
                        <a:rPr lang="en-IN" sz="2400" dirty="0" smtClean="0">
                          <a:latin typeface="Times New Roman" panose="02020603050405020304" pitchFamily="18" charset="0"/>
                          <a:cs typeface="Times New Roman" panose="02020603050405020304" pitchFamily="18" charset="0"/>
                        </a:rPr>
                        <a:t>();   </a:t>
                      </a:r>
                    </a:p>
                    <a:p>
                      <a:r>
                        <a:rPr lang="en-IN" sz="2400" dirty="0" smtClean="0">
                          <a:latin typeface="Times New Roman" panose="02020603050405020304" pitchFamily="18" charset="0"/>
                          <a:cs typeface="Times New Roman" panose="02020603050405020304" pitchFamily="18" charset="0"/>
                        </a:rPr>
                        <a:t> }}</a:t>
                      </a:r>
                    </a:p>
                    <a:p>
                      <a:endParaRPr lang="en-IN" sz="2400" dirty="0" smtClean="0">
                        <a:latin typeface="Times New Roman" panose="02020603050405020304" pitchFamily="18" charset="0"/>
                        <a:cs typeface="Times New Roman" panose="02020603050405020304" pitchFamily="18" charset="0"/>
                      </a:endParaRPr>
                    </a:p>
                    <a:p>
                      <a:r>
                        <a:rPr lang="en-IN" sz="2400" b="1" u="sng" dirty="0" smtClean="0">
                          <a:latin typeface="Times New Roman" panose="02020603050405020304" pitchFamily="18" charset="0"/>
                          <a:cs typeface="Times New Roman" panose="02020603050405020304" pitchFamily="18" charset="0"/>
                        </a:rPr>
                        <a:t>Output</a:t>
                      </a:r>
                    </a:p>
                    <a:p>
                      <a:endParaRPr lang="en-IN" sz="2400" b="1" u="sng" dirty="0" smtClean="0">
                        <a:latin typeface="Times New Roman" panose="02020603050405020304" pitchFamily="18" charset="0"/>
                        <a:cs typeface="Times New Roman" panose="02020603050405020304" pitchFamily="18" charset="0"/>
                      </a:endParaRPr>
                    </a:p>
                    <a:p>
                      <a:r>
                        <a:rPr lang="en-US" sz="2400" b="0" u="none" dirty="0" smtClean="0">
                          <a:latin typeface="Times New Roman" panose="02020603050405020304" pitchFamily="18" charset="0"/>
                          <a:cs typeface="Times New Roman" panose="02020603050405020304" pitchFamily="18" charset="0"/>
                        </a:rPr>
                        <a:t>Sparrow is eating</a:t>
                      </a:r>
                    </a:p>
                    <a:p>
                      <a:r>
                        <a:rPr lang="en-US" sz="2400" b="0" u="none" dirty="0" smtClean="0">
                          <a:latin typeface="Times New Roman" panose="02020603050405020304" pitchFamily="18" charset="0"/>
                          <a:cs typeface="Times New Roman" panose="02020603050405020304" pitchFamily="18" charset="0"/>
                        </a:rPr>
                        <a:t>Sparrow is flying</a:t>
                      </a:r>
                      <a:endParaRPr lang="en-IN" sz="2400" b="0" u="non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0316747"/>
                  </a:ext>
                </a:extLst>
              </a:tr>
            </a:tbl>
          </a:graphicData>
        </a:graphic>
      </p:graphicFrame>
    </p:spTree>
    <p:extLst>
      <p:ext uri="{BB962C8B-B14F-4D97-AF65-F5344CB8AC3E}">
        <p14:creationId xmlns:p14="http://schemas.microsoft.com/office/powerpoint/2010/main" val="3888924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11049000" cy="954107"/>
          </a:xfrm>
          <a:prstGeom prst="rect">
            <a:avLst/>
          </a:prstGeom>
        </p:spPr>
        <p:txBody>
          <a:bodyPr wrap="square">
            <a:spAutoFit/>
          </a:bodyPr>
          <a:lstStyle/>
          <a:p>
            <a:r>
              <a:rPr lang="en-US" sz="2800" dirty="0">
                <a:solidFill>
                  <a:srgbClr val="C00000"/>
                </a:solidFill>
                <a:latin typeface="Times New Roman" panose="02020603050405020304" pitchFamily="18" charset="0"/>
                <a:cs typeface="Times New Roman" panose="02020603050405020304" pitchFamily="18" charset="0"/>
              </a:rPr>
              <a:t>Multiple inheritance is not supported through class in java, but it is possible by an interface, why</a:t>
            </a:r>
            <a:r>
              <a:rPr lang="en-US" sz="2800" dirty="0" smtClean="0">
                <a:solidFill>
                  <a:srgbClr val="C00000"/>
                </a:solidFill>
                <a:latin typeface="Times New Roman" panose="02020603050405020304" pitchFamily="18" charset="0"/>
                <a:cs typeface="Times New Roman" panose="02020603050405020304" pitchFamily="18" charset="0"/>
              </a:rPr>
              <a:t>?</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460022" y="1447800"/>
            <a:ext cx="11046178" cy="1200329"/>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ultiple </a:t>
            </a:r>
            <a:r>
              <a:rPr lang="en-US" sz="2400" dirty="0">
                <a:latin typeface="Times New Roman" panose="02020603050405020304" pitchFamily="18" charset="0"/>
                <a:cs typeface="Times New Roman" panose="02020603050405020304" pitchFamily="18" charset="0"/>
              </a:rPr>
              <a:t>inheritance is </a:t>
            </a:r>
            <a:r>
              <a:rPr lang="en-US" sz="2400" dirty="0">
                <a:solidFill>
                  <a:srgbClr val="00B050"/>
                </a:solidFill>
                <a:latin typeface="Times New Roman" panose="02020603050405020304" pitchFamily="18" charset="0"/>
                <a:cs typeface="Times New Roman" panose="02020603050405020304" pitchFamily="18" charset="0"/>
              </a:rPr>
              <a:t>not supported </a:t>
            </a:r>
            <a:r>
              <a:rPr lang="en-US" sz="2400" dirty="0">
                <a:latin typeface="Times New Roman" panose="02020603050405020304" pitchFamily="18" charset="0"/>
                <a:cs typeface="Times New Roman" panose="02020603050405020304" pitchFamily="18" charset="0"/>
              </a:rPr>
              <a:t>in the case of </a:t>
            </a:r>
            <a:r>
              <a:rPr lang="en-US" sz="2400" dirty="0">
                <a:solidFill>
                  <a:srgbClr val="00B050"/>
                </a:solidFill>
                <a:latin typeface="Times New Roman" panose="02020603050405020304" pitchFamily="18" charset="0"/>
                <a:cs typeface="Times New Roman" panose="02020603050405020304" pitchFamily="18" charset="0"/>
              </a:rPr>
              <a:t>class</a:t>
            </a:r>
            <a:r>
              <a:rPr lang="en-US" sz="2400" dirty="0">
                <a:latin typeface="Times New Roman" panose="02020603050405020304" pitchFamily="18" charset="0"/>
                <a:cs typeface="Times New Roman" panose="02020603050405020304" pitchFamily="18" charset="0"/>
              </a:rPr>
              <a:t> because of </a:t>
            </a:r>
            <a:r>
              <a:rPr lang="en-US" sz="2400" dirty="0">
                <a:solidFill>
                  <a:srgbClr val="00B050"/>
                </a:solidFill>
                <a:latin typeface="Times New Roman" panose="02020603050405020304" pitchFamily="18" charset="0"/>
                <a:cs typeface="Times New Roman" panose="02020603050405020304" pitchFamily="18" charset="0"/>
              </a:rPr>
              <a:t>ambiguity</a:t>
            </a:r>
            <a:r>
              <a:rPr lang="en-US" sz="2400" dirty="0">
                <a:latin typeface="Times New Roman" panose="02020603050405020304" pitchFamily="18" charset="0"/>
                <a:cs typeface="Times New Roman" panose="02020603050405020304" pitchFamily="18" charset="0"/>
              </a:rPr>
              <a:t>. However, it is </a:t>
            </a:r>
            <a:r>
              <a:rPr lang="en-US" sz="2400" dirty="0">
                <a:solidFill>
                  <a:srgbClr val="7030A0"/>
                </a:solidFill>
                <a:latin typeface="Times New Roman" panose="02020603050405020304" pitchFamily="18" charset="0"/>
                <a:cs typeface="Times New Roman" panose="02020603050405020304" pitchFamily="18" charset="0"/>
              </a:rPr>
              <a:t>supported</a:t>
            </a:r>
            <a:r>
              <a:rPr lang="en-US" sz="2400" dirty="0">
                <a:latin typeface="Times New Roman" panose="02020603050405020304" pitchFamily="18" charset="0"/>
                <a:cs typeface="Times New Roman" panose="02020603050405020304" pitchFamily="18" charset="0"/>
              </a:rPr>
              <a:t> in case of an </a:t>
            </a:r>
            <a:r>
              <a:rPr lang="en-US" sz="2400" dirty="0">
                <a:solidFill>
                  <a:srgbClr val="7030A0"/>
                </a:solidFill>
                <a:latin typeface="Times New Roman" panose="02020603050405020304" pitchFamily="18" charset="0"/>
                <a:cs typeface="Times New Roman" panose="02020603050405020304" pitchFamily="18" charset="0"/>
              </a:rPr>
              <a:t>interface</a:t>
            </a:r>
            <a:r>
              <a:rPr lang="en-US" sz="2400" dirty="0">
                <a:latin typeface="Times New Roman" panose="02020603050405020304" pitchFamily="18" charset="0"/>
                <a:cs typeface="Times New Roman" panose="02020603050405020304" pitchFamily="18" charset="0"/>
              </a:rPr>
              <a:t> because there is </a:t>
            </a:r>
            <a:r>
              <a:rPr lang="en-US" sz="2400" dirty="0">
                <a:solidFill>
                  <a:srgbClr val="7030A0"/>
                </a:solidFill>
                <a:latin typeface="Times New Roman" panose="02020603050405020304" pitchFamily="18" charset="0"/>
                <a:cs typeface="Times New Roman" panose="02020603050405020304" pitchFamily="18" charset="0"/>
              </a:rPr>
              <a:t>no ambiguity</a:t>
            </a:r>
            <a:r>
              <a:rPr lang="en-US" sz="2400" dirty="0">
                <a:latin typeface="Times New Roman" panose="02020603050405020304" pitchFamily="18" charset="0"/>
                <a:cs typeface="Times New Roman" panose="02020603050405020304" pitchFamily="18" charset="0"/>
              </a:rPr>
              <a:t>. It is because its implementation is provided by the implementation class. </a:t>
            </a:r>
          </a:p>
        </p:txBody>
      </p:sp>
      <p:graphicFrame>
        <p:nvGraphicFramePr>
          <p:cNvPr id="4" name="Table 3"/>
          <p:cNvGraphicFramePr>
            <a:graphicFrameLocks noGrp="1"/>
          </p:cNvGraphicFramePr>
          <p:nvPr>
            <p:extLst/>
          </p:nvPr>
        </p:nvGraphicFramePr>
        <p:xfrm>
          <a:off x="914400" y="2971800"/>
          <a:ext cx="10363200" cy="3505200"/>
        </p:xfrm>
        <a:graphic>
          <a:graphicData uri="http://schemas.openxmlformats.org/drawingml/2006/table">
            <a:tbl>
              <a:tblPr firstRow="1" bandRow="1">
                <a:tableStyleId>{5940675A-B579-460E-94D1-54222C63F5DA}</a:tableStyleId>
              </a:tblPr>
              <a:tblGrid>
                <a:gridCol w="5707687">
                  <a:extLst>
                    <a:ext uri="{9D8B030D-6E8A-4147-A177-3AD203B41FA5}">
                      <a16:colId xmlns:a16="http://schemas.microsoft.com/office/drawing/2014/main" val="2376870694"/>
                    </a:ext>
                  </a:extLst>
                </a:gridCol>
                <a:gridCol w="4655513">
                  <a:extLst>
                    <a:ext uri="{9D8B030D-6E8A-4147-A177-3AD203B41FA5}">
                      <a16:colId xmlns:a16="http://schemas.microsoft.com/office/drawing/2014/main" val="3552863286"/>
                    </a:ext>
                  </a:extLst>
                </a:gridCol>
              </a:tblGrid>
              <a:tr h="3505200">
                <a:tc>
                  <a:txBody>
                    <a:bodyPr/>
                    <a:lstStyle/>
                    <a:p>
                      <a:r>
                        <a:rPr lang="en-IN" sz="2000" dirty="0" smtClean="0">
                          <a:latin typeface="Times New Roman" panose="02020603050405020304" pitchFamily="18" charset="0"/>
                          <a:cs typeface="Times New Roman" panose="02020603050405020304" pitchFamily="18" charset="0"/>
                        </a:rPr>
                        <a:t>interface Printable{ </a:t>
                      </a:r>
                    </a:p>
                    <a:p>
                      <a:r>
                        <a:rPr lang="en-IN" sz="2000" dirty="0" smtClean="0">
                          <a:latin typeface="Times New Roman" panose="02020603050405020304" pitchFamily="18" charset="0"/>
                          <a:cs typeface="Times New Roman" panose="02020603050405020304" pitchFamily="18" charset="0"/>
                        </a:rPr>
                        <a:t> void print();  }  </a:t>
                      </a: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interface Showable{  </a:t>
                      </a:r>
                    </a:p>
                    <a:p>
                      <a:r>
                        <a:rPr lang="en-IN" sz="2000" dirty="0" smtClean="0">
                          <a:latin typeface="Times New Roman" panose="02020603050405020304" pitchFamily="18" charset="0"/>
                          <a:cs typeface="Times New Roman" panose="02020603050405020304" pitchFamily="18" charset="0"/>
                        </a:rPr>
                        <a:t> void print();  }    </a:t>
                      </a: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class TestInterface3 </a:t>
                      </a:r>
                      <a:r>
                        <a:rPr lang="en-IN" sz="2000" dirty="0" smtClean="0">
                          <a:solidFill>
                            <a:srgbClr val="FF0000"/>
                          </a:solidFill>
                          <a:latin typeface="Times New Roman" panose="02020603050405020304" pitchFamily="18" charset="0"/>
                          <a:cs typeface="Times New Roman" panose="02020603050405020304" pitchFamily="18" charset="0"/>
                        </a:rPr>
                        <a:t>implements</a:t>
                      </a:r>
                      <a:r>
                        <a:rPr lang="en-IN" sz="2000" dirty="0" smtClean="0">
                          <a:latin typeface="Times New Roman" panose="02020603050405020304" pitchFamily="18" charset="0"/>
                          <a:cs typeface="Times New Roman" panose="02020603050405020304" pitchFamily="18" charset="0"/>
                        </a:rPr>
                        <a:t> Printable, Showable{  </a:t>
                      </a:r>
                    </a:p>
                    <a:p>
                      <a:r>
                        <a:rPr lang="en-IN" sz="2000" dirty="0" smtClean="0">
                          <a:latin typeface="Times New Roman" panose="02020603050405020304" pitchFamily="18" charset="0"/>
                          <a:cs typeface="Times New Roman" panose="02020603050405020304" pitchFamily="18" charset="0"/>
                        </a:rPr>
                        <a:t> public void print(){</a:t>
                      </a:r>
                    </a:p>
                    <a:p>
                      <a:r>
                        <a:rPr lang="en-IN" sz="2000" dirty="0" smtClean="0">
                          <a:latin typeface="Times New Roman" panose="02020603050405020304" pitchFamily="18" charset="0"/>
                          <a:cs typeface="Times New Roman" panose="02020603050405020304" pitchFamily="18" charset="0"/>
                        </a:rPr>
                        <a:t>       System.out.println(“Amrita");  </a:t>
                      </a:r>
                    </a:p>
                    <a:p>
                      <a:r>
                        <a:rPr lang="en-IN" sz="2000" dirty="0" smtClean="0">
                          <a:latin typeface="Times New Roman" panose="02020603050405020304" pitchFamily="18" charset="0"/>
                          <a:cs typeface="Times New Roman" panose="02020603050405020304" pitchFamily="18" charset="0"/>
                        </a:rPr>
                        <a:t>     }  </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public static void main(String args[]){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200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TestInterface3 </a:t>
                      </a:r>
                      <a:r>
                        <a:rPr lang="en-IN" sz="2000" dirty="0" err="1" smtClean="0">
                          <a:latin typeface="Times New Roman" panose="02020603050405020304" pitchFamily="18" charset="0"/>
                          <a:cs typeface="Times New Roman" panose="02020603050405020304" pitchFamily="18" charset="0"/>
                        </a:rPr>
                        <a:t>obj</a:t>
                      </a:r>
                      <a:r>
                        <a:rPr lang="en-IN" sz="2000" dirty="0" smtClean="0">
                          <a:latin typeface="Times New Roman" panose="02020603050405020304" pitchFamily="18" charset="0"/>
                          <a:cs typeface="Times New Roman" panose="02020603050405020304" pitchFamily="18" charset="0"/>
                        </a:rPr>
                        <a:t> = new TestInterface3();  </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obj.print</a:t>
                      </a:r>
                      <a:r>
                        <a:rPr lang="en-IN" sz="2000" dirty="0" smtClean="0">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  }</a:t>
                      </a:r>
                    </a:p>
                    <a:p>
                      <a:endParaRPr lang="en-IN" sz="2000" dirty="0" smtClean="0">
                        <a:latin typeface="Times New Roman" panose="02020603050405020304" pitchFamily="18" charset="0"/>
                        <a:cs typeface="Times New Roman" panose="02020603050405020304" pitchFamily="18" charset="0"/>
                      </a:endParaRPr>
                    </a:p>
                    <a:p>
                      <a:r>
                        <a:rPr lang="en-IN" sz="2000" b="1" u="sng" dirty="0" smtClean="0">
                          <a:latin typeface="Times New Roman" panose="02020603050405020304" pitchFamily="18" charset="0"/>
                          <a:cs typeface="Times New Roman" panose="02020603050405020304" pitchFamily="18" charset="0"/>
                        </a:rPr>
                        <a:t>Output:</a:t>
                      </a:r>
                    </a:p>
                    <a:p>
                      <a:endParaRPr lang="en-IN" sz="2000" b="1" u="sng" dirty="0" smtClean="0">
                        <a:latin typeface="Times New Roman" panose="02020603050405020304" pitchFamily="18" charset="0"/>
                        <a:cs typeface="Times New Roman" panose="02020603050405020304" pitchFamily="18" charset="0"/>
                      </a:endParaRPr>
                    </a:p>
                    <a:p>
                      <a:r>
                        <a:rPr lang="en-IN" sz="2000" b="0" u="none" dirty="0" smtClean="0">
                          <a:latin typeface="Times New Roman" panose="02020603050405020304" pitchFamily="18" charset="0"/>
                          <a:cs typeface="Times New Roman" panose="02020603050405020304" pitchFamily="18" charset="0"/>
                        </a:rPr>
                        <a:t>Amrita</a:t>
                      </a:r>
                      <a:endParaRPr lang="en-IN" sz="2000" b="0" u="non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8723059"/>
                  </a:ext>
                </a:extLst>
              </a:tr>
            </a:tbl>
          </a:graphicData>
        </a:graphic>
      </p:graphicFrame>
    </p:spTree>
    <p:extLst>
      <p:ext uri="{BB962C8B-B14F-4D97-AF65-F5344CB8AC3E}">
        <p14:creationId xmlns:p14="http://schemas.microsoft.com/office/powerpoint/2010/main" val="3698072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3161443" cy="523220"/>
          </a:xfrm>
          <a:prstGeom prst="rect">
            <a:avLst/>
          </a:prstGeom>
        </p:spPr>
        <p:txBody>
          <a:bodyPr wrap="none">
            <a:spAutoFit/>
          </a:bodyPr>
          <a:lstStyle/>
          <a:p>
            <a:r>
              <a:rPr lang="en-US" sz="2800" dirty="0" smtClean="0">
                <a:solidFill>
                  <a:srgbClr val="C00000"/>
                </a:solidFill>
                <a:latin typeface="Times New Roman" panose="02020603050405020304" pitchFamily="18" charset="0"/>
                <a:cs typeface="Times New Roman" panose="02020603050405020304" pitchFamily="18" charset="0"/>
              </a:rPr>
              <a:t>Interface Inheritance</a:t>
            </a:r>
            <a:endParaRPr lang="en-IN" sz="2800" dirty="0"/>
          </a:p>
        </p:txBody>
      </p:sp>
      <p:graphicFrame>
        <p:nvGraphicFramePr>
          <p:cNvPr id="3" name="Table 2"/>
          <p:cNvGraphicFramePr>
            <a:graphicFrameLocks noGrp="1"/>
          </p:cNvGraphicFramePr>
          <p:nvPr>
            <p:extLst/>
          </p:nvPr>
        </p:nvGraphicFramePr>
        <p:xfrm>
          <a:off x="1295400" y="2133600"/>
          <a:ext cx="9753600" cy="3962400"/>
        </p:xfrm>
        <a:graphic>
          <a:graphicData uri="http://schemas.openxmlformats.org/drawingml/2006/table">
            <a:tbl>
              <a:tblPr firstRow="1" bandRow="1">
                <a:tableStyleId>{5940675A-B579-460E-94D1-54222C63F5DA}</a:tableStyleId>
              </a:tblPr>
              <a:tblGrid>
                <a:gridCol w="4953000">
                  <a:extLst>
                    <a:ext uri="{9D8B030D-6E8A-4147-A177-3AD203B41FA5}">
                      <a16:colId xmlns:a16="http://schemas.microsoft.com/office/drawing/2014/main" val="1866305366"/>
                    </a:ext>
                  </a:extLst>
                </a:gridCol>
                <a:gridCol w="4800600">
                  <a:extLst>
                    <a:ext uri="{9D8B030D-6E8A-4147-A177-3AD203B41FA5}">
                      <a16:colId xmlns:a16="http://schemas.microsoft.com/office/drawing/2014/main" val="2564501510"/>
                    </a:ext>
                  </a:extLst>
                </a:gridCol>
              </a:tblGrid>
              <a:tr h="3962400">
                <a:tc>
                  <a:txBody>
                    <a:bodyPr/>
                    <a:lstStyle/>
                    <a:p>
                      <a:r>
                        <a:rPr lang="en-IN" sz="2000" dirty="0" smtClean="0">
                          <a:latin typeface="Times New Roman" panose="02020603050405020304" pitchFamily="18" charset="0"/>
                          <a:cs typeface="Times New Roman" panose="02020603050405020304" pitchFamily="18" charset="0"/>
                        </a:rPr>
                        <a:t>interface Printable{  </a:t>
                      </a:r>
                    </a:p>
                    <a:p>
                      <a:r>
                        <a:rPr lang="en-IN" sz="2000" dirty="0" smtClean="0">
                          <a:latin typeface="Times New Roman" panose="02020603050405020304" pitchFamily="18" charset="0"/>
                          <a:cs typeface="Times New Roman" panose="02020603050405020304" pitchFamily="18" charset="0"/>
                        </a:rPr>
                        <a:t>void print();  }  </a:t>
                      </a:r>
                    </a:p>
                    <a:p>
                      <a:endParaRPr lang="en-IN" sz="2000" dirty="0" smtClean="0">
                        <a:latin typeface="Times New Roman" panose="02020603050405020304" pitchFamily="18" charset="0"/>
                        <a:cs typeface="Times New Roman" panose="02020603050405020304" pitchFamily="18" charset="0"/>
                      </a:endParaRPr>
                    </a:p>
                    <a:p>
                      <a:r>
                        <a:rPr lang="en-IN" sz="2000" dirty="0" smtClean="0">
                          <a:solidFill>
                            <a:srgbClr val="7030A0"/>
                          </a:solidFill>
                          <a:latin typeface="Times New Roman" panose="02020603050405020304" pitchFamily="18" charset="0"/>
                          <a:cs typeface="Times New Roman" panose="02020603050405020304" pitchFamily="18" charset="0"/>
                        </a:rPr>
                        <a:t>interface</a:t>
                      </a:r>
                      <a:r>
                        <a:rPr lang="en-IN" sz="2000" dirty="0" smtClean="0">
                          <a:latin typeface="Times New Roman" panose="02020603050405020304" pitchFamily="18" charset="0"/>
                          <a:cs typeface="Times New Roman" panose="02020603050405020304" pitchFamily="18" charset="0"/>
                        </a:rPr>
                        <a:t> Showable </a:t>
                      </a:r>
                      <a:r>
                        <a:rPr lang="en-IN" sz="2000" dirty="0" smtClean="0">
                          <a:solidFill>
                            <a:srgbClr val="7030A0"/>
                          </a:solidFill>
                          <a:latin typeface="Times New Roman" panose="02020603050405020304" pitchFamily="18" charset="0"/>
                          <a:cs typeface="Times New Roman" panose="02020603050405020304" pitchFamily="18" charset="0"/>
                        </a:rPr>
                        <a:t>extends</a:t>
                      </a:r>
                      <a:r>
                        <a:rPr lang="en-IN" sz="2000" dirty="0" smtClean="0">
                          <a:latin typeface="Times New Roman" panose="02020603050405020304" pitchFamily="18" charset="0"/>
                          <a:cs typeface="Times New Roman" panose="02020603050405020304" pitchFamily="18" charset="0"/>
                        </a:rPr>
                        <a:t> Printable{  </a:t>
                      </a:r>
                    </a:p>
                    <a:p>
                      <a:r>
                        <a:rPr lang="en-IN" sz="2000" dirty="0" smtClean="0">
                          <a:latin typeface="Times New Roman" panose="02020603050405020304" pitchFamily="18" charset="0"/>
                          <a:cs typeface="Times New Roman" panose="02020603050405020304" pitchFamily="18" charset="0"/>
                        </a:rPr>
                        <a:t>void show();  }  </a:t>
                      </a:r>
                    </a:p>
                    <a:p>
                      <a:endParaRPr lang="en-IN" sz="2000" dirty="0" smtClean="0">
                        <a:latin typeface="Times New Roman" panose="02020603050405020304" pitchFamily="18" charset="0"/>
                        <a:cs typeface="Times New Roman" panose="02020603050405020304" pitchFamily="18" charset="0"/>
                      </a:endParaRPr>
                    </a:p>
                    <a:p>
                      <a:r>
                        <a:rPr lang="en-IN" sz="2000" dirty="0" smtClean="0">
                          <a:solidFill>
                            <a:srgbClr val="C00000"/>
                          </a:solidFill>
                          <a:latin typeface="Times New Roman" panose="02020603050405020304" pitchFamily="18" charset="0"/>
                          <a:cs typeface="Times New Roman" panose="02020603050405020304" pitchFamily="18" charset="0"/>
                        </a:rPr>
                        <a:t>class</a:t>
                      </a:r>
                      <a:r>
                        <a:rPr lang="en-IN" sz="2000" dirty="0" smtClean="0">
                          <a:latin typeface="Times New Roman" panose="02020603050405020304" pitchFamily="18" charset="0"/>
                          <a:cs typeface="Times New Roman" panose="02020603050405020304" pitchFamily="18" charset="0"/>
                        </a:rPr>
                        <a:t> TestInterface4 </a:t>
                      </a:r>
                      <a:r>
                        <a:rPr lang="en-IN" sz="2000" dirty="0" smtClean="0">
                          <a:solidFill>
                            <a:srgbClr val="C00000"/>
                          </a:solidFill>
                          <a:latin typeface="Times New Roman" panose="02020603050405020304" pitchFamily="18" charset="0"/>
                          <a:cs typeface="Times New Roman" panose="02020603050405020304" pitchFamily="18" charset="0"/>
                        </a:rPr>
                        <a:t>implements</a:t>
                      </a:r>
                      <a:r>
                        <a:rPr lang="en-IN" sz="2000" dirty="0" smtClean="0">
                          <a:latin typeface="Times New Roman" panose="02020603050405020304" pitchFamily="18" charset="0"/>
                          <a:cs typeface="Times New Roman" panose="02020603050405020304" pitchFamily="18" charset="0"/>
                        </a:rPr>
                        <a:t> Showable{  </a:t>
                      </a:r>
                    </a:p>
                    <a:p>
                      <a:r>
                        <a:rPr lang="en-IN" sz="2000" dirty="0" smtClean="0">
                          <a:latin typeface="Times New Roman" panose="02020603050405020304" pitchFamily="18" charset="0"/>
                          <a:cs typeface="Times New Roman" panose="02020603050405020304" pitchFamily="18" charset="0"/>
                        </a:rPr>
                        <a:t>public void print(){</a:t>
                      </a:r>
                    </a:p>
                    <a:p>
                      <a:r>
                        <a:rPr lang="en-IN" sz="2000" dirty="0" smtClean="0">
                          <a:latin typeface="Times New Roman" panose="02020603050405020304" pitchFamily="18" charset="0"/>
                          <a:cs typeface="Times New Roman" panose="02020603050405020304" pitchFamily="18" charset="0"/>
                        </a:rPr>
                        <a:t>  System.out.println("Hello"); } </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void show(){</a:t>
                      </a:r>
                    </a:p>
                    <a:p>
                      <a:r>
                        <a:rPr lang="en-IN" sz="2000" dirty="0" smtClean="0">
                          <a:latin typeface="Times New Roman" panose="02020603050405020304" pitchFamily="18" charset="0"/>
                          <a:cs typeface="Times New Roman" panose="02020603050405020304" pitchFamily="18" charset="0"/>
                        </a:rPr>
                        <a:t>System.out.println("Welcome"); }   </a:t>
                      </a:r>
                      <a:endParaRPr lang="en-IN" sz="2000" dirty="0">
                        <a:latin typeface="Times New Roman" panose="02020603050405020304" pitchFamily="18" charset="0"/>
                        <a:cs typeface="Times New Roman" panose="02020603050405020304" pitchFamily="18" charset="0"/>
                      </a:endParaRPr>
                    </a:p>
                  </a:txBody>
                  <a:tcPr>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kern="1200" dirty="0" smtClean="0">
                          <a:solidFill>
                            <a:schemeClr val="tx1"/>
                          </a:solidFill>
                          <a:latin typeface="Times New Roman" panose="02020603050405020304" pitchFamily="18" charset="0"/>
                          <a:ea typeface="+mn-ea"/>
                          <a:cs typeface="Times New Roman" panose="02020603050405020304" pitchFamily="18" charset="0"/>
                        </a:rPr>
                        <a:t>public static void main(String args[]){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2000" kern="1200" dirty="0" smtClean="0">
                        <a:solidFill>
                          <a:schemeClr val="tx1"/>
                        </a:solidFill>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2000" kern="1200" dirty="0" smtClean="0">
                          <a:solidFill>
                            <a:schemeClr val="tx1"/>
                          </a:solidFill>
                          <a:latin typeface="Times New Roman" panose="02020603050405020304" pitchFamily="18" charset="0"/>
                          <a:ea typeface="+mn-ea"/>
                          <a:cs typeface="Times New Roman" panose="02020603050405020304" pitchFamily="18" charset="0"/>
                        </a:rPr>
                        <a:t>TestInterface4 </a:t>
                      </a:r>
                      <a:r>
                        <a:rPr lang="en-IN" sz="2000" kern="1200" dirty="0" err="1" smtClean="0">
                          <a:solidFill>
                            <a:schemeClr val="tx1"/>
                          </a:solidFill>
                          <a:latin typeface="Times New Roman" panose="02020603050405020304" pitchFamily="18" charset="0"/>
                          <a:ea typeface="+mn-ea"/>
                          <a:cs typeface="Times New Roman" panose="02020603050405020304" pitchFamily="18" charset="0"/>
                        </a:rPr>
                        <a:t>obj</a:t>
                      </a:r>
                      <a:r>
                        <a:rPr lang="en-IN" sz="2000" kern="1200" dirty="0" smtClean="0">
                          <a:solidFill>
                            <a:schemeClr val="tx1"/>
                          </a:solidFill>
                          <a:latin typeface="Times New Roman" panose="02020603050405020304" pitchFamily="18" charset="0"/>
                          <a:ea typeface="+mn-ea"/>
                          <a:cs typeface="Times New Roman" panose="02020603050405020304" pitchFamily="18" charset="0"/>
                        </a:rPr>
                        <a:t> = new TestInterface4();  </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kern="1200" dirty="0" err="1" smtClean="0">
                          <a:solidFill>
                            <a:schemeClr val="tx1"/>
                          </a:solidFill>
                          <a:latin typeface="Times New Roman" panose="02020603050405020304" pitchFamily="18" charset="0"/>
                          <a:ea typeface="+mn-ea"/>
                          <a:cs typeface="Times New Roman" panose="02020603050405020304" pitchFamily="18" charset="0"/>
                        </a:rPr>
                        <a:t>obj.print</a:t>
                      </a:r>
                      <a:r>
                        <a:rPr lang="en-IN" sz="2000" kern="1200" dirty="0" smtClean="0">
                          <a:solidFill>
                            <a:schemeClr val="tx1"/>
                          </a:solidFill>
                          <a:latin typeface="Times New Roman" panose="02020603050405020304" pitchFamily="18" charset="0"/>
                          <a:ea typeface="+mn-ea"/>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kern="1200" dirty="0" err="1" smtClean="0">
                          <a:solidFill>
                            <a:schemeClr val="tx1"/>
                          </a:solidFill>
                          <a:latin typeface="Times New Roman" panose="02020603050405020304" pitchFamily="18" charset="0"/>
                          <a:ea typeface="+mn-ea"/>
                          <a:cs typeface="Times New Roman" panose="02020603050405020304" pitchFamily="18" charset="0"/>
                        </a:rPr>
                        <a:t>obj.show</a:t>
                      </a:r>
                      <a:r>
                        <a:rPr lang="en-IN" sz="2000" kern="1200" dirty="0" smtClean="0">
                          <a:solidFill>
                            <a:schemeClr val="tx1"/>
                          </a:solidFill>
                          <a:latin typeface="Times New Roman" panose="02020603050405020304" pitchFamily="18" charset="0"/>
                          <a:ea typeface="+mn-ea"/>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kern="1200" dirty="0" smtClean="0">
                          <a:solidFill>
                            <a:schemeClr val="tx1"/>
                          </a:solidFill>
                          <a:latin typeface="Times New Roman" panose="02020603050405020304" pitchFamily="18" charset="0"/>
                          <a:ea typeface="+mn-ea"/>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2000" kern="1200" dirty="0" smtClean="0">
                        <a:solidFill>
                          <a:schemeClr val="tx1"/>
                        </a:solidFill>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2000" b="1" u="sng" kern="1200" dirty="0" smtClean="0">
                          <a:solidFill>
                            <a:schemeClr val="tx1"/>
                          </a:solidFill>
                          <a:latin typeface="Times New Roman" panose="02020603050405020304" pitchFamily="18" charset="0"/>
                          <a:ea typeface="+mn-ea"/>
                          <a:cs typeface="Times New Roman" panose="02020603050405020304" pitchFamily="18" charset="0"/>
                        </a:rPr>
                        <a:t>Output:</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b="0" u="none" kern="1200" dirty="0" smtClean="0">
                          <a:solidFill>
                            <a:schemeClr val="tx1"/>
                          </a:solidFill>
                          <a:latin typeface="Times New Roman" panose="02020603050405020304" pitchFamily="18" charset="0"/>
                          <a:ea typeface="+mn-ea"/>
                          <a:cs typeface="Times New Roman" panose="02020603050405020304" pitchFamily="18" charset="0"/>
                        </a:rPr>
                        <a:t>Hello</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b="0" u="none" kern="1200" dirty="0" smtClean="0">
                          <a:solidFill>
                            <a:schemeClr val="tx1"/>
                          </a:solidFill>
                          <a:latin typeface="Times New Roman" panose="02020603050405020304" pitchFamily="18" charset="0"/>
                          <a:ea typeface="+mn-ea"/>
                          <a:cs typeface="Times New Roman" panose="02020603050405020304" pitchFamily="18" charset="0"/>
                        </a:rPr>
                        <a:t>Welcome</a:t>
                      </a:r>
                    </a:p>
                    <a:p>
                      <a:endParaRPr lang="en-IN" dirty="0"/>
                    </a:p>
                  </a:txBody>
                  <a:tcPr>
                    <a:solidFill>
                      <a:schemeClr val="accent4">
                        <a:lumMod val="20000"/>
                        <a:lumOff val="80000"/>
                      </a:schemeClr>
                    </a:solidFill>
                  </a:tcPr>
                </a:tc>
                <a:extLst>
                  <a:ext uri="{0D108BD9-81ED-4DB2-BD59-A6C34878D82A}">
                    <a16:rowId xmlns:a16="http://schemas.microsoft.com/office/drawing/2014/main" val="2876829580"/>
                  </a:ext>
                </a:extLst>
              </a:tr>
            </a:tbl>
          </a:graphicData>
        </a:graphic>
      </p:graphicFrame>
      <p:sp>
        <p:nvSpPr>
          <p:cNvPr id="4" name="Rectangle 3"/>
          <p:cNvSpPr/>
          <p:nvPr/>
        </p:nvSpPr>
        <p:spPr>
          <a:xfrm>
            <a:off x="914400" y="1219200"/>
            <a:ext cx="10363200"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class implements an interface, but one interface extends another interface.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683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4198585" cy="523220"/>
          </a:xfrm>
          <a:prstGeom prst="rect">
            <a:avLst/>
          </a:prstGeom>
        </p:spPr>
        <p:txBody>
          <a:bodyPr wrap="none">
            <a:spAutoFit/>
          </a:bodyPr>
          <a:lstStyle/>
          <a:p>
            <a:r>
              <a:rPr lang="en-IN" sz="2800" dirty="0">
                <a:solidFill>
                  <a:srgbClr val="C00000"/>
                </a:solidFill>
                <a:latin typeface="Times New Roman" panose="02020603050405020304" pitchFamily="18" charset="0"/>
                <a:cs typeface="Times New Roman" panose="02020603050405020304" pitchFamily="18" charset="0"/>
              </a:rPr>
              <a:t>Default Method in Interface</a:t>
            </a:r>
          </a:p>
        </p:txBody>
      </p:sp>
      <p:sp>
        <p:nvSpPr>
          <p:cNvPr id="3" name="Rectangle 2"/>
          <p:cNvSpPr/>
          <p:nvPr/>
        </p:nvSpPr>
        <p:spPr>
          <a:xfrm>
            <a:off x="1371600" y="1056620"/>
            <a:ext cx="10287000" cy="461665"/>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have method body in interface. But we need to make it default method.</a:t>
            </a:r>
            <a:endParaRPr lang="en-IN" sz="24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nvPr>
        </p:nvGraphicFramePr>
        <p:xfrm>
          <a:off x="1295400" y="1973762"/>
          <a:ext cx="8813800" cy="4053840"/>
        </p:xfrm>
        <a:graphic>
          <a:graphicData uri="http://schemas.openxmlformats.org/drawingml/2006/table">
            <a:tbl>
              <a:tblPr firstRow="1" bandRow="1">
                <a:tableStyleId>{5940675A-B579-460E-94D1-54222C63F5DA}</a:tableStyleId>
              </a:tblPr>
              <a:tblGrid>
                <a:gridCol w="4406900">
                  <a:extLst>
                    <a:ext uri="{9D8B030D-6E8A-4147-A177-3AD203B41FA5}">
                      <a16:colId xmlns:a16="http://schemas.microsoft.com/office/drawing/2014/main" val="3839216609"/>
                    </a:ext>
                  </a:extLst>
                </a:gridCol>
                <a:gridCol w="4406900">
                  <a:extLst>
                    <a:ext uri="{9D8B030D-6E8A-4147-A177-3AD203B41FA5}">
                      <a16:colId xmlns:a16="http://schemas.microsoft.com/office/drawing/2014/main" val="3804569375"/>
                    </a:ext>
                  </a:extLst>
                </a:gridCol>
              </a:tblGrid>
              <a:tr h="370840">
                <a:tc>
                  <a:txBody>
                    <a:bodyPr/>
                    <a:lstStyle/>
                    <a:p>
                      <a:r>
                        <a:rPr lang="en-IN" sz="2000" dirty="0" smtClean="0">
                          <a:latin typeface="Times New Roman" panose="02020603050405020304" pitchFamily="18" charset="0"/>
                          <a:cs typeface="Times New Roman" panose="02020603050405020304" pitchFamily="18" charset="0"/>
                        </a:rPr>
                        <a:t>interface </a:t>
                      </a:r>
                      <a:r>
                        <a:rPr lang="en-IN" sz="2000" dirty="0" err="1" smtClean="0">
                          <a:latin typeface="Times New Roman" panose="02020603050405020304" pitchFamily="18" charset="0"/>
                          <a:cs typeface="Times New Roman" panose="02020603050405020304" pitchFamily="18" charset="0"/>
                        </a:rPr>
                        <a:t>Drawable</a:t>
                      </a:r>
                      <a:r>
                        <a:rPr lang="en-IN" sz="2000" dirty="0" smtClean="0">
                          <a:latin typeface="Times New Roman" panose="02020603050405020304" pitchFamily="18" charset="0"/>
                          <a:cs typeface="Times New Roman" panose="02020603050405020304" pitchFamily="18" charset="0"/>
                        </a:rPr>
                        <a:t>{  </a:t>
                      </a: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void draw();  </a:t>
                      </a:r>
                    </a:p>
                    <a:p>
                      <a:r>
                        <a:rPr lang="en-IN" sz="2000" dirty="0" smtClean="0">
                          <a:latin typeface="Times New Roman" panose="02020603050405020304" pitchFamily="18" charset="0"/>
                          <a:cs typeface="Times New Roman" panose="02020603050405020304" pitchFamily="18" charset="0"/>
                        </a:rPr>
                        <a:t>default void </a:t>
                      </a:r>
                      <a:r>
                        <a:rPr lang="en-IN" sz="2000" dirty="0" err="1" smtClean="0">
                          <a:latin typeface="Times New Roman" panose="02020603050405020304" pitchFamily="18" charset="0"/>
                          <a:cs typeface="Times New Roman" panose="02020603050405020304" pitchFamily="18" charset="0"/>
                        </a:rPr>
                        <a:t>msg</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System.out.println("default method");</a:t>
                      </a:r>
                    </a:p>
                    <a:p>
                      <a:r>
                        <a:rPr lang="en-IN" sz="2000" dirty="0" smtClean="0">
                          <a:latin typeface="Times New Roman" panose="02020603050405020304" pitchFamily="18" charset="0"/>
                          <a:cs typeface="Times New Roman" panose="02020603050405020304" pitchFamily="18" charset="0"/>
                        </a:rPr>
                        <a:t>}  }  </a:t>
                      </a: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class Rectangle implements </a:t>
                      </a:r>
                      <a:r>
                        <a:rPr lang="en-IN" sz="2000" dirty="0" err="1" smtClean="0">
                          <a:latin typeface="Times New Roman" panose="02020603050405020304" pitchFamily="18" charset="0"/>
                          <a:cs typeface="Times New Roman" panose="02020603050405020304" pitchFamily="18" charset="0"/>
                        </a:rPr>
                        <a:t>Drawable</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public void draw(){</a:t>
                      </a:r>
                    </a:p>
                    <a:p>
                      <a:r>
                        <a:rPr lang="en-IN" sz="2000" dirty="0" smtClean="0">
                          <a:latin typeface="Times New Roman" panose="02020603050405020304" pitchFamily="18" charset="0"/>
                          <a:cs typeface="Times New Roman" panose="02020603050405020304" pitchFamily="18" charset="0"/>
                        </a:rPr>
                        <a:t>System.out.println("drawing rectangle");}  }  </a:t>
                      </a:r>
                    </a:p>
                    <a:p>
                      <a:endParaRPr lang="en-IN" sz="2000"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c>
                  <a:txBody>
                    <a:bodyPr/>
                    <a:lstStyle/>
                    <a:p>
                      <a:r>
                        <a:rPr lang="en-IN" sz="2000" dirty="0" smtClean="0">
                          <a:latin typeface="Times New Roman" panose="02020603050405020304" pitchFamily="18" charset="0"/>
                          <a:cs typeface="Times New Roman" panose="02020603050405020304" pitchFamily="18" charset="0"/>
                        </a:rPr>
                        <a:t>class </a:t>
                      </a:r>
                      <a:r>
                        <a:rPr lang="en-IN" sz="2000" dirty="0" err="1" smtClean="0">
                          <a:latin typeface="Times New Roman" panose="02020603050405020304" pitchFamily="18" charset="0"/>
                          <a:cs typeface="Times New Roman" panose="02020603050405020304" pitchFamily="18" charset="0"/>
                        </a:rPr>
                        <a:t>TestInterfaceDefault</a:t>
                      </a:r>
                      <a:r>
                        <a:rPr lang="en-IN" sz="2000" dirty="0" smtClean="0">
                          <a:latin typeface="Times New Roman" panose="02020603050405020304" pitchFamily="18" charset="0"/>
                          <a:cs typeface="Times New Roman" panose="02020603050405020304" pitchFamily="18" charset="0"/>
                        </a:rPr>
                        <a:t>{  </a:t>
                      </a: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public static void main(String args[]){  </a:t>
                      </a:r>
                    </a:p>
                    <a:p>
                      <a:r>
                        <a:rPr lang="en-IN" sz="2000" dirty="0" err="1" smtClean="0">
                          <a:latin typeface="Times New Roman" panose="02020603050405020304" pitchFamily="18" charset="0"/>
                          <a:cs typeface="Times New Roman" panose="02020603050405020304" pitchFamily="18" charset="0"/>
                        </a:rPr>
                        <a:t>Drawable</a:t>
                      </a:r>
                      <a:r>
                        <a:rPr lang="en-IN" sz="2000" dirty="0" smtClean="0">
                          <a:latin typeface="Times New Roman" panose="02020603050405020304" pitchFamily="18" charset="0"/>
                          <a:cs typeface="Times New Roman" panose="02020603050405020304" pitchFamily="18" charset="0"/>
                        </a:rPr>
                        <a:t> d=new Rectangle();  </a:t>
                      </a:r>
                    </a:p>
                    <a:p>
                      <a:r>
                        <a:rPr lang="en-IN" sz="2000" dirty="0" err="1" smtClean="0">
                          <a:latin typeface="Times New Roman" panose="02020603050405020304" pitchFamily="18" charset="0"/>
                          <a:cs typeface="Times New Roman" panose="02020603050405020304" pitchFamily="18" charset="0"/>
                        </a:rPr>
                        <a:t>d.draw</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d.msg();  </a:t>
                      </a:r>
                    </a:p>
                    <a:p>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p>
                    <a:p>
                      <a:endParaRPr lang="en-IN" sz="2000" dirty="0" smtClean="0">
                        <a:latin typeface="Times New Roman" panose="02020603050405020304" pitchFamily="18" charset="0"/>
                        <a:cs typeface="Times New Roman" panose="02020603050405020304" pitchFamily="18" charset="0"/>
                      </a:endParaRPr>
                    </a:p>
                    <a:p>
                      <a:r>
                        <a:rPr lang="en-IN" sz="2000" b="1" u="sng" dirty="0" smtClean="0">
                          <a:latin typeface="Times New Roman" panose="02020603050405020304" pitchFamily="18" charset="0"/>
                          <a:cs typeface="Times New Roman" panose="02020603050405020304" pitchFamily="18" charset="0"/>
                        </a:rPr>
                        <a:t>Output:</a:t>
                      </a:r>
                    </a:p>
                    <a:p>
                      <a:r>
                        <a:rPr lang="en-IN" sz="2000" dirty="0" smtClean="0">
                          <a:latin typeface="Times New Roman" panose="02020603050405020304" pitchFamily="18" charset="0"/>
                          <a:cs typeface="Times New Roman" panose="02020603050405020304" pitchFamily="18" charset="0"/>
                        </a:rPr>
                        <a:t>drawing rectangle </a:t>
                      </a:r>
                    </a:p>
                    <a:p>
                      <a:r>
                        <a:rPr lang="en-IN" sz="2000" dirty="0" smtClean="0">
                          <a:latin typeface="Times New Roman" panose="02020603050405020304" pitchFamily="18" charset="0"/>
                          <a:cs typeface="Times New Roman" panose="02020603050405020304" pitchFamily="18" charset="0"/>
                        </a:rPr>
                        <a:t>default method</a:t>
                      </a:r>
                      <a:endParaRPr lang="en-IN" sz="2000" b="0" u="none"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extLst>
                  <a:ext uri="{0D108BD9-81ED-4DB2-BD59-A6C34878D82A}">
                    <a16:rowId xmlns:a16="http://schemas.microsoft.com/office/drawing/2014/main" val="1417246031"/>
                  </a:ext>
                </a:extLst>
              </a:tr>
            </a:tbl>
          </a:graphicData>
        </a:graphic>
      </p:graphicFrame>
    </p:spTree>
    <p:extLst>
      <p:ext uri="{BB962C8B-B14F-4D97-AF65-F5344CB8AC3E}">
        <p14:creationId xmlns:p14="http://schemas.microsoft.com/office/powerpoint/2010/main" val="4162979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11201400" cy="1015663"/>
          </a:xfrm>
          <a:prstGeom prst="rect">
            <a:avLst/>
          </a:prstGeom>
        </p:spPr>
        <p:txBody>
          <a:bodyPr wrap="square">
            <a:spAutoFit/>
          </a:bodyPr>
          <a:lstStyle/>
          <a:p>
            <a:pPr algn="just"/>
            <a:r>
              <a:rPr lang="en-US" sz="2000" dirty="0" smtClean="0">
                <a:solidFill>
                  <a:srgbClr val="C00000"/>
                </a:solidFill>
                <a:latin typeface="Times New Roman" panose="02020603050405020304" pitchFamily="18" charset="0"/>
                <a:cs typeface="Times New Roman" panose="02020603050405020304" pitchFamily="18" charset="0"/>
              </a:rPr>
              <a:t>Q. </a:t>
            </a:r>
            <a:r>
              <a:rPr lang="en-US" sz="2000" i="1" dirty="0" smtClean="0">
                <a:latin typeface="Times New Roman" panose="02020603050405020304" pitchFamily="18" charset="0"/>
                <a:cs typeface="Times New Roman" panose="02020603050405020304" pitchFamily="18" charset="0"/>
              </a:rPr>
              <a:t>Consider </a:t>
            </a:r>
            <a:r>
              <a:rPr lang="en-US" sz="2000" i="1" dirty="0">
                <a:latin typeface="Times New Roman" panose="02020603050405020304" pitchFamily="18" charset="0"/>
                <a:cs typeface="Times New Roman" panose="02020603050405020304" pitchFamily="18" charset="0"/>
              </a:rPr>
              <a:t>the example of vehicles like bicycles, cars, bikes, etc they have common functionalities. So we make an interface and put all these common functionalities. And lets Bicycle, Bike, car, etc implement all these functionalities in their own class in their own way.</a:t>
            </a:r>
            <a:endParaRPr lang="en-IN" sz="2000" i="1"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nvPr>
        </p:nvGraphicFramePr>
        <p:xfrm>
          <a:off x="838200" y="1371600"/>
          <a:ext cx="10439400" cy="5303520"/>
        </p:xfrm>
        <a:graphic>
          <a:graphicData uri="http://schemas.openxmlformats.org/drawingml/2006/table">
            <a:tbl>
              <a:tblPr firstRow="1" bandRow="1">
                <a:tableStyleId>{5940675A-B579-460E-94D1-54222C63F5DA}</a:tableStyleId>
              </a:tblPr>
              <a:tblGrid>
                <a:gridCol w="4521000">
                  <a:extLst>
                    <a:ext uri="{9D8B030D-6E8A-4147-A177-3AD203B41FA5}">
                      <a16:colId xmlns:a16="http://schemas.microsoft.com/office/drawing/2014/main" val="572553224"/>
                    </a:ext>
                  </a:extLst>
                </a:gridCol>
                <a:gridCol w="5918400">
                  <a:extLst>
                    <a:ext uri="{9D8B030D-6E8A-4147-A177-3AD203B41FA5}">
                      <a16:colId xmlns:a16="http://schemas.microsoft.com/office/drawing/2014/main" val="188125945"/>
                    </a:ext>
                  </a:extLst>
                </a:gridCol>
              </a:tblGrid>
              <a:tr h="370840">
                <a:tc>
                  <a:txBody>
                    <a:bodyPr/>
                    <a:lstStyle/>
                    <a:p>
                      <a:r>
                        <a:rPr lang="en-IN" dirty="0" smtClean="0">
                          <a:latin typeface="Times New Roman" panose="02020603050405020304" pitchFamily="18" charset="0"/>
                          <a:cs typeface="Times New Roman" panose="02020603050405020304" pitchFamily="18" charset="0"/>
                        </a:rPr>
                        <a:t>import java.io.*;</a:t>
                      </a:r>
                    </a:p>
                    <a:p>
                      <a:r>
                        <a:rPr lang="en-IN" dirty="0" smtClean="0">
                          <a:latin typeface="Times New Roman" panose="02020603050405020304" pitchFamily="18" charset="0"/>
                          <a:cs typeface="Times New Roman" panose="02020603050405020304" pitchFamily="18" charset="0"/>
                        </a:rPr>
                        <a:t>interface Vehicle {   </a:t>
                      </a:r>
                    </a:p>
                    <a:p>
                      <a:r>
                        <a:rPr lang="en-IN" dirty="0" smtClean="0">
                          <a:latin typeface="Times New Roman" panose="02020603050405020304" pitchFamily="18" charset="0"/>
                          <a:cs typeface="Times New Roman" panose="02020603050405020304" pitchFamily="18" charset="0"/>
                        </a:rPr>
                        <a:t>    </a:t>
                      </a:r>
                      <a:r>
                        <a:rPr lang="en-IN" i="1" dirty="0" smtClean="0">
                          <a:latin typeface="Times New Roman" panose="02020603050405020304" pitchFamily="18" charset="0"/>
                          <a:cs typeface="Times New Roman" panose="02020603050405020304" pitchFamily="18" charset="0"/>
                        </a:rPr>
                        <a:t>// all are the abstract methods.</a:t>
                      </a:r>
                    </a:p>
                    <a:p>
                      <a:r>
                        <a:rPr lang="en-IN" dirty="0" smtClean="0">
                          <a:latin typeface="Times New Roman" panose="02020603050405020304" pitchFamily="18" charset="0"/>
                          <a:cs typeface="Times New Roman" panose="02020603050405020304" pitchFamily="18" charset="0"/>
                        </a:rPr>
                        <a:t>    void </a:t>
                      </a:r>
                      <a:r>
                        <a:rPr lang="en-IN" dirty="0" err="1" smtClean="0">
                          <a:latin typeface="Times New Roman" panose="02020603050405020304" pitchFamily="18" charset="0"/>
                          <a:cs typeface="Times New Roman" panose="02020603050405020304" pitchFamily="18" charset="0"/>
                        </a:rPr>
                        <a:t>changeGear</a:t>
                      </a:r>
                      <a:r>
                        <a:rPr lang="en-IN" dirty="0" smtClean="0">
                          <a:latin typeface="Times New Roman" panose="02020603050405020304" pitchFamily="18" charset="0"/>
                          <a:cs typeface="Times New Roman" panose="02020603050405020304" pitchFamily="18" charset="0"/>
                        </a:rPr>
                        <a:t>(int a);</a:t>
                      </a:r>
                    </a:p>
                    <a:p>
                      <a:r>
                        <a:rPr lang="en-IN" dirty="0" smtClean="0">
                          <a:latin typeface="Times New Roman" panose="02020603050405020304" pitchFamily="18" charset="0"/>
                          <a:cs typeface="Times New Roman" panose="02020603050405020304" pitchFamily="18" charset="0"/>
                        </a:rPr>
                        <a:t>    void </a:t>
                      </a:r>
                      <a:r>
                        <a:rPr lang="en-IN" dirty="0" err="1" smtClean="0">
                          <a:latin typeface="Times New Roman" panose="02020603050405020304" pitchFamily="18" charset="0"/>
                          <a:cs typeface="Times New Roman" panose="02020603050405020304" pitchFamily="18" charset="0"/>
                        </a:rPr>
                        <a:t>speedUp</a:t>
                      </a:r>
                      <a:r>
                        <a:rPr lang="en-IN" dirty="0" smtClean="0">
                          <a:latin typeface="Times New Roman" panose="02020603050405020304" pitchFamily="18" charset="0"/>
                          <a:cs typeface="Times New Roman" panose="02020603050405020304" pitchFamily="18" charset="0"/>
                        </a:rPr>
                        <a:t>(int a);</a:t>
                      </a:r>
                    </a:p>
                    <a:p>
                      <a:r>
                        <a:rPr lang="en-IN" dirty="0" smtClean="0">
                          <a:latin typeface="Times New Roman" panose="02020603050405020304" pitchFamily="18" charset="0"/>
                          <a:cs typeface="Times New Roman" panose="02020603050405020304" pitchFamily="18" charset="0"/>
                        </a:rPr>
                        <a:t>    void </a:t>
                      </a:r>
                      <a:r>
                        <a:rPr lang="en-IN" dirty="0" err="1" smtClean="0">
                          <a:latin typeface="Times New Roman" panose="02020603050405020304" pitchFamily="18" charset="0"/>
                          <a:cs typeface="Times New Roman" panose="02020603050405020304" pitchFamily="18" charset="0"/>
                        </a:rPr>
                        <a:t>applyBrakes</a:t>
                      </a:r>
                      <a:r>
                        <a:rPr lang="en-IN" dirty="0" smtClean="0">
                          <a:latin typeface="Times New Roman" panose="02020603050405020304" pitchFamily="18" charset="0"/>
                          <a:cs typeface="Times New Roman" panose="02020603050405020304" pitchFamily="18" charset="0"/>
                        </a:rPr>
                        <a:t>(int a);</a:t>
                      </a:r>
                    </a:p>
                    <a:p>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class Bicycle implements Vehicle{  </a:t>
                      </a:r>
                    </a:p>
                    <a:p>
                      <a:r>
                        <a:rPr lang="en-IN" dirty="0" smtClean="0">
                          <a:latin typeface="Times New Roman" panose="02020603050405020304" pitchFamily="18" charset="0"/>
                          <a:cs typeface="Times New Roman" panose="02020603050405020304" pitchFamily="18" charset="0"/>
                        </a:rPr>
                        <a:t>    int speed;</a:t>
                      </a:r>
                    </a:p>
                    <a:p>
                      <a:r>
                        <a:rPr lang="en-IN" dirty="0" smtClean="0">
                          <a:latin typeface="Times New Roman" panose="02020603050405020304" pitchFamily="18" charset="0"/>
                          <a:cs typeface="Times New Roman" panose="02020603050405020304" pitchFamily="18" charset="0"/>
                        </a:rPr>
                        <a:t>    int gear;   </a:t>
                      </a:r>
                    </a:p>
                    <a:p>
                      <a:r>
                        <a:rPr lang="en-IN" dirty="0" smtClean="0">
                          <a:latin typeface="Times New Roman" panose="02020603050405020304" pitchFamily="18" charset="0"/>
                          <a:cs typeface="Times New Roman" panose="02020603050405020304" pitchFamily="18" charset="0"/>
                        </a:rPr>
                        <a:t>@Override</a:t>
                      </a:r>
                    </a:p>
                    <a:p>
                      <a:r>
                        <a:rPr lang="en-IN" dirty="0" smtClean="0">
                          <a:latin typeface="Times New Roman" panose="02020603050405020304" pitchFamily="18" charset="0"/>
                          <a:cs typeface="Times New Roman" panose="02020603050405020304" pitchFamily="18" charset="0"/>
                        </a:rPr>
                        <a:t>    public void </a:t>
                      </a:r>
                      <a:r>
                        <a:rPr lang="en-IN" dirty="0" err="1" smtClean="0">
                          <a:latin typeface="Times New Roman" panose="02020603050405020304" pitchFamily="18" charset="0"/>
                          <a:cs typeface="Times New Roman" panose="02020603050405020304" pitchFamily="18" charset="0"/>
                        </a:rPr>
                        <a:t>changeGear</a:t>
                      </a:r>
                      <a:r>
                        <a:rPr lang="en-IN" dirty="0" smtClean="0">
                          <a:latin typeface="Times New Roman" panose="02020603050405020304" pitchFamily="18" charset="0"/>
                          <a:cs typeface="Times New Roman" panose="02020603050405020304" pitchFamily="18" charset="0"/>
                        </a:rPr>
                        <a:t>(int </a:t>
                      </a:r>
                      <a:r>
                        <a:rPr lang="en-IN" dirty="0" err="1" smtClean="0">
                          <a:latin typeface="Times New Roman" panose="02020603050405020304" pitchFamily="18" charset="0"/>
                          <a:cs typeface="Times New Roman" panose="02020603050405020304" pitchFamily="18" charset="0"/>
                        </a:rPr>
                        <a:t>newGear</a:t>
                      </a:r>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        gear = </a:t>
                      </a:r>
                      <a:r>
                        <a:rPr lang="en-IN" dirty="0" err="1" smtClean="0">
                          <a:latin typeface="Times New Roman" panose="02020603050405020304" pitchFamily="18" charset="0"/>
                          <a:cs typeface="Times New Roman" panose="02020603050405020304" pitchFamily="18" charset="0"/>
                        </a:rPr>
                        <a:t>newGear</a:t>
                      </a:r>
                      <a:r>
                        <a:rPr lang="en-IN" dirty="0" smtClean="0">
                          <a:latin typeface="Times New Roman" panose="02020603050405020304" pitchFamily="18" charset="0"/>
                          <a:cs typeface="Times New Roman" panose="02020603050405020304"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    } // to change gear</a:t>
                      </a:r>
                    </a:p>
                    <a:p>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@Override</a:t>
                      </a:r>
                    </a:p>
                    <a:p>
                      <a:r>
                        <a:rPr lang="en-IN" dirty="0" smtClean="0">
                          <a:latin typeface="Times New Roman" panose="02020603050405020304" pitchFamily="18" charset="0"/>
                          <a:cs typeface="Times New Roman" panose="02020603050405020304" pitchFamily="18" charset="0"/>
                        </a:rPr>
                        <a:t>    public void </a:t>
                      </a:r>
                      <a:r>
                        <a:rPr lang="en-IN" dirty="0" err="1" smtClean="0">
                          <a:latin typeface="Times New Roman" panose="02020603050405020304" pitchFamily="18" charset="0"/>
                          <a:cs typeface="Times New Roman" panose="02020603050405020304" pitchFamily="18" charset="0"/>
                        </a:rPr>
                        <a:t>speedUp</a:t>
                      </a:r>
                      <a:r>
                        <a:rPr lang="en-IN" dirty="0" smtClean="0">
                          <a:latin typeface="Times New Roman" panose="02020603050405020304" pitchFamily="18" charset="0"/>
                          <a:cs typeface="Times New Roman" panose="02020603050405020304" pitchFamily="18" charset="0"/>
                        </a:rPr>
                        <a:t>(int increment){     </a:t>
                      </a:r>
                    </a:p>
                    <a:p>
                      <a:r>
                        <a:rPr lang="en-IN" dirty="0" smtClean="0">
                          <a:latin typeface="Times New Roman" panose="02020603050405020304" pitchFamily="18" charset="0"/>
                          <a:cs typeface="Times New Roman" panose="02020603050405020304" pitchFamily="18" charset="0"/>
                        </a:rPr>
                        <a:t>        speed = speed + increment;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    } </a:t>
                      </a:r>
                      <a:r>
                        <a:rPr lang="en-IN" i="1" dirty="0" smtClean="0">
                          <a:latin typeface="Times New Roman" panose="02020603050405020304" pitchFamily="18" charset="0"/>
                          <a:cs typeface="Times New Roman" panose="02020603050405020304" pitchFamily="18" charset="0"/>
                        </a:rPr>
                        <a:t>// to increase speed</a:t>
                      </a:r>
                    </a:p>
                  </a:txBody>
                  <a:tcPr>
                    <a:solidFill>
                      <a:schemeClr val="accent1">
                        <a:lumMod val="20000"/>
                        <a:lumOff val="80000"/>
                      </a:schemeClr>
                    </a:solidFill>
                  </a:tcPr>
                </a:tc>
                <a:tc>
                  <a:txBody>
                    <a:bodyPr/>
                    <a:lstStyle/>
                    <a:p>
                      <a:r>
                        <a:rPr lang="en-IN" dirty="0" smtClean="0">
                          <a:latin typeface="Times New Roman" panose="02020603050405020304" pitchFamily="18" charset="0"/>
                          <a:cs typeface="Times New Roman" panose="02020603050405020304" pitchFamily="18" charset="0"/>
                        </a:rPr>
                        <a:t>@Override</a:t>
                      </a:r>
                    </a:p>
                    <a:p>
                      <a:r>
                        <a:rPr lang="en-IN" dirty="0" smtClean="0">
                          <a:latin typeface="Times New Roman" panose="02020603050405020304" pitchFamily="18" charset="0"/>
                          <a:cs typeface="Times New Roman" panose="02020603050405020304" pitchFamily="18" charset="0"/>
                        </a:rPr>
                        <a:t>    public void </a:t>
                      </a:r>
                      <a:r>
                        <a:rPr lang="en-IN" dirty="0" err="1" smtClean="0">
                          <a:latin typeface="Times New Roman" panose="02020603050405020304" pitchFamily="18" charset="0"/>
                          <a:cs typeface="Times New Roman" panose="02020603050405020304" pitchFamily="18" charset="0"/>
                        </a:rPr>
                        <a:t>applyBrakes</a:t>
                      </a:r>
                      <a:r>
                        <a:rPr lang="en-IN" dirty="0" smtClean="0">
                          <a:latin typeface="Times New Roman" panose="02020603050405020304" pitchFamily="18" charset="0"/>
                          <a:cs typeface="Times New Roman" panose="02020603050405020304" pitchFamily="18" charset="0"/>
                        </a:rPr>
                        <a:t>(int decrement){ </a:t>
                      </a:r>
                    </a:p>
                    <a:p>
                      <a:r>
                        <a:rPr lang="en-IN" dirty="0" smtClean="0">
                          <a:latin typeface="Times New Roman" panose="02020603050405020304" pitchFamily="18" charset="0"/>
                          <a:cs typeface="Times New Roman" panose="02020603050405020304" pitchFamily="18" charset="0"/>
                        </a:rPr>
                        <a:t>        speed = speed - decrement;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    }  </a:t>
                      </a:r>
                      <a:r>
                        <a:rPr lang="en-IN" i="1" dirty="0" smtClean="0">
                          <a:latin typeface="Times New Roman" panose="02020603050405020304" pitchFamily="18" charset="0"/>
                          <a:cs typeface="Times New Roman" panose="02020603050405020304" pitchFamily="18" charset="0"/>
                        </a:rPr>
                        <a:t>// to decrease speed</a:t>
                      </a:r>
                    </a:p>
                    <a:p>
                      <a:r>
                        <a:rPr lang="en-IN" dirty="0" smtClean="0">
                          <a:latin typeface="Times New Roman" panose="02020603050405020304" pitchFamily="18" charset="0"/>
                          <a:cs typeface="Times New Roman" panose="02020603050405020304" pitchFamily="18" charset="0"/>
                        </a:rPr>
                        <a:t>public void </a:t>
                      </a:r>
                      <a:r>
                        <a:rPr lang="en-IN" dirty="0" err="1" smtClean="0">
                          <a:latin typeface="Times New Roman" panose="02020603050405020304" pitchFamily="18" charset="0"/>
                          <a:cs typeface="Times New Roman" panose="02020603050405020304" pitchFamily="18" charset="0"/>
                        </a:rPr>
                        <a:t>printStates</a:t>
                      </a:r>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        System.out.println("speed: " + speed+ " gear: " + gear);</a:t>
                      </a:r>
                    </a:p>
                    <a:p>
                      <a:r>
                        <a:rPr lang="en-IN" dirty="0" smtClean="0">
                          <a:latin typeface="Times New Roman" panose="02020603050405020304" pitchFamily="18" charset="0"/>
                          <a:cs typeface="Times New Roman" panose="02020603050405020304" pitchFamily="18" charset="0"/>
                        </a:rPr>
                        <a:t>    }</a:t>
                      </a:r>
                      <a:r>
                        <a:rPr lang="en-IN" baseline="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class Bike implements Vehicle {</a:t>
                      </a:r>
                    </a:p>
                    <a:p>
                      <a:r>
                        <a:rPr lang="en-IN" dirty="0" smtClean="0">
                          <a:latin typeface="Times New Roman" panose="02020603050405020304" pitchFamily="18" charset="0"/>
                          <a:cs typeface="Times New Roman" panose="02020603050405020304" pitchFamily="18" charset="0"/>
                        </a:rPr>
                        <a:t>    int speed;</a:t>
                      </a:r>
                    </a:p>
                    <a:p>
                      <a:r>
                        <a:rPr lang="en-IN" dirty="0" smtClean="0">
                          <a:latin typeface="Times New Roman" panose="02020603050405020304" pitchFamily="18" charset="0"/>
                          <a:cs typeface="Times New Roman" panose="02020603050405020304" pitchFamily="18" charset="0"/>
                        </a:rPr>
                        <a:t>    int gear;</a:t>
                      </a:r>
                    </a:p>
                    <a:p>
                      <a:r>
                        <a:rPr lang="en-IN" dirty="0" smtClean="0">
                          <a:latin typeface="Times New Roman" panose="02020603050405020304" pitchFamily="18" charset="0"/>
                          <a:cs typeface="Times New Roman" panose="02020603050405020304" pitchFamily="18" charset="0"/>
                        </a:rPr>
                        <a:t>@Override</a:t>
                      </a:r>
                    </a:p>
                    <a:p>
                      <a:r>
                        <a:rPr lang="en-IN" dirty="0" smtClean="0">
                          <a:latin typeface="Times New Roman" panose="02020603050405020304" pitchFamily="18" charset="0"/>
                          <a:cs typeface="Times New Roman" panose="02020603050405020304" pitchFamily="18" charset="0"/>
                        </a:rPr>
                        <a:t>    public void </a:t>
                      </a:r>
                      <a:r>
                        <a:rPr lang="en-IN" dirty="0" err="1" smtClean="0">
                          <a:latin typeface="Times New Roman" panose="02020603050405020304" pitchFamily="18" charset="0"/>
                          <a:cs typeface="Times New Roman" panose="02020603050405020304" pitchFamily="18" charset="0"/>
                        </a:rPr>
                        <a:t>changeGear</a:t>
                      </a:r>
                      <a:r>
                        <a:rPr lang="en-IN" dirty="0" smtClean="0">
                          <a:latin typeface="Times New Roman" panose="02020603050405020304" pitchFamily="18" charset="0"/>
                          <a:cs typeface="Times New Roman" panose="02020603050405020304" pitchFamily="18" charset="0"/>
                        </a:rPr>
                        <a:t>(int </a:t>
                      </a:r>
                      <a:r>
                        <a:rPr lang="en-IN" dirty="0" err="1" smtClean="0">
                          <a:latin typeface="Times New Roman" panose="02020603050405020304" pitchFamily="18" charset="0"/>
                          <a:cs typeface="Times New Roman" panose="02020603050405020304" pitchFamily="18" charset="0"/>
                        </a:rPr>
                        <a:t>newGear</a:t>
                      </a:r>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        gear = </a:t>
                      </a:r>
                      <a:r>
                        <a:rPr lang="en-IN" dirty="0" err="1" smtClean="0">
                          <a:latin typeface="Times New Roman" panose="02020603050405020304" pitchFamily="18" charset="0"/>
                          <a:cs typeface="Times New Roman" panose="02020603050405020304" pitchFamily="18" charset="0"/>
                        </a:rPr>
                        <a:t>newGear</a:t>
                      </a:r>
                      <a:r>
                        <a:rPr lang="en-IN" dirty="0" smtClean="0">
                          <a:latin typeface="Times New Roman" panose="02020603050405020304" pitchFamily="18" charset="0"/>
                          <a:cs typeface="Times New Roman" panose="02020603050405020304"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    }    </a:t>
                      </a:r>
                      <a:r>
                        <a:rPr lang="en-IN" i="1" dirty="0" smtClean="0">
                          <a:latin typeface="Times New Roman" panose="02020603050405020304" pitchFamily="18" charset="0"/>
                          <a:cs typeface="Times New Roman" panose="02020603050405020304" pitchFamily="18" charset="0"/>
                        </a:rPr>
                        <a:t>// to change gear</a:t>
                      </a:r>
                    </a:p>
                    <a:p>
                      <a:pPr marL="0" marR="0" indent="0" algn="l" defTabSz="914400" rtl="0" eaLnBrk="1" fontAlgn="auto" latinLnBrk="0" hangingPunct="1">
                        <a:lnSpc>
                          <a:spcPct val="100000"/>
                        </a:lnSpc>
                        <a:spcBef>
                          <a:spcPts val="0"/>
                        </a:spcBef>
                        <a:spcAft>
                          <a:spcPts val="0"/>
                        </a:spcAft>
                        <a:buClrTx/>
                        <a:buSzTx/>
                        <a:buFontTx/>
                        <a:buNone/>
                        <a:tabLst/>
                        <a:defRPr/>
                      </a:pPr>
                      <a:endParaRPr lang="en-IN" i="1"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@Override</a:t>
                      </a:r>
                    </a:p>
                    <a:p>
                      <a:r>
                        <a:rPr lang="en-IN" dirty="0" smtClean="0">
                          <a:latin typeface="Times New Roman" panose="02020603050405020304" pitchFamily="18" charset="0"/>
                          <a:cs typeface="Times New Roman" panose="02020603050405020304" pitchFamily="18" charset="0"/>
                        </a:rPr>
                        <a:t>    public void </a:t>
                      </a:r>
                      <a:r>
                        <a:rPr lang="en-IN" dirty="0" err="1" smtClean="0">
                          <a:latin typeface="Times New Roman" panose="02020603050405020304" pitchFamily="18" charset="0"/>
                          <a:cs typeface="Times New Roman" panose="02020603050405020304" pitchFamily="18" charset="0"/>
                        </a:rPr>
                        <a:t>speedUp</a:t>
                      </a:r>
                      <a:r>
                        <a:rPr lang="en-IN" dirty="0" smtClean="0">
                          <a:latin typeface="Times New Roman" panose="02020603050405020304" pitchFamily="18" charset="0"/>
                          <a:cs typeface="Times New Roman" panose="02020603050405020304" pitchFamily="18" charset="0"/>
                        </a:rPr>
                        <a:t>(int increment){</a:t>
                      </a:r>
                    </a:p>
                    <a:p>
                      <a:r>
                        <a:rPr lang="en-IN" dirty="0" smtClean="0">
                          <a:latin typeface="Times New Roman" panose="02020603050405020304" pitchFamily="18" charset="0"/>
                          <a:cs typeface="Times New Roman" panose="02020603050405020304" pitchFamily="18" charset="0"/>
                        </a:rPr>
                        <a:t>        speed = speed + increment;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    }   </a:t>
                      </a:r>
                      <a:r>
                        <a:rPr lang="en-IN" i="1" dirty="0" smtClean="0">
                          <a:latin typeface="Times New Roman" panose="02020603050405020304" pitchFamily="18" charset="0"/>
                          <a:cs typeface="Times New Roman" panose="02020603050405020304" pitchFamily="18" charset="0"/>
                        </a:rPr>
                        <a:t>// to increase speed</a:t>
                      </a:r>
                    </a:p>
                  </a:txBody>
                  <a:tcPr>
                    <a:solidFill>
                      <a:schemeClr val="accent1">
                        <a:lumMod val="20000"/>
                        <a:lumOff val="80000"/>
                      </a:schemeClr>
                    </a:solidFill>
                  </a:tcPr>
                </a:tc>
                <a:extLst>
                  <a:ext uri="{0D108BD9-81ED-4DB2-BD59-A6C34878D82A}">
                    <a16:rowId xmlns:a16="http://schemas.microsoft.com/office/drawing/2014/main" val="1934666437"/>
                  </a:ext>
                </a:extLst>
              </a:tr>
            </a:tbl>
          </a:graphicData>
        </a:graphic>
      </p:graphicFrame>
    </p:spTree>
    <p:extLst>
      <p:ext uri="{BB962C8B-B14F-4D97-AF65-F5344CB8AC3E}">
        <p14:creationId xmlns:p14="http://schemas.microsoft.com/office/powerpoint/2010/main" val="3675773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381000" y="533400"/>
          <a:ext cx="11430000" cy="5577840"/>
        </p:xfrm>
        <a:graphic>
          <a:graphicData uri="http://schemas.openxmlformats.org/drawingml/2006/table">
            <a:tbl>
              <a:tblPr firstRow="1" bandRow="1">
                <a:tableStyleId>{5940675A-B579-460E-94D1-54222C63F5DA}</a:tableStyleId>
              </a:tblPr>
              <a:tblGrid>
                <a:gridCol w="6471398">
                  <a:extLst>
                    <a:ext uri="{9D8B030D-6E8A-4147-A177-3AD203B41FA5}">
                      <a16:colId xmlns:a16="http://schemas.microsoft.com/office/drawing/2014/main" val="572553224"/>
                    </a:ext>
                  </a:extLst>
                </a:gridCol>
                <a:gridCol w="4958602">
                  <a:extLst>
                    <a:ext uri="{9D8B030D-6E8A-4147-A177-3AD203B41FA5}">
                      <a16:colId xmlns:a16="http://schemas.microsoft.com/office/drawing/2014/main" val="188125945"/>
                    </a:ext>
                  </a:extLst>
                </a:gridCol>
              </a:tblGrid>
              <a:tr h="370840">
                <a:tc>
                  <a:txBody>
                    <a:bodyPr/>
                    <a:lstStyle/>
                    <a:p>
                      <a:r>
                        <a:rPr lang="en-IN" sz="2000" i="1" dirty="0" smtClean="0">
                          <a:latin typeface="Times New Roman" panose="02020603050405020304" pitchFamily="18" charset="0"/>
                          <a:cs typeface="Times New Roman" panose="02020603050405020304" pitchFamily="18" charset="0"/>
                        </a:rPr>
                        <a:t>// to decrease speed</a:t>
                      </a:r>
                    </a:p>
                    <a:p>
                      <a:r>
                        <a:rPr lang="en-IN" sz="2000" dirty="0" smtClean="0">
                          <a:latin typeface="Times New Roman" panose="02020603050405020304" pitchFamily="18" charset="0"/>
                          <a:cs typeface="Times New Roman" panose="02020603050405020304" pitchFamily="18" charset="0"/>
                        </a:rPr>
                        <a:t>    @Override</a:t>
                      </a:r>
                    </a:p>
                    <a:p>
                      <a:r>
                        <a:rPr lang="en-IN" sz="2000" dirty="0" smtClean="0">
                          <a:latin typeface="Times New Roman" panose="02020603050405020304" pitchFamily="18" charset="0"/>
                          <a:cs typeface="Times New Roman" panose="02020603050405020304" pitchFamily="18" charset="0"/>
                        </a:rPr>
                        <a:t>    public void </a:t>
                      </a:r>
                      <a:r>
                        <a:rPr lang="en-IN" sz="2000" dirty="0" err="1" smtClean="0">
                          <a:latin typeface="Times New Roman" panose="02020603050405020304" pitchFamily="18" charset="0"/>
                          <a:cs typeface="Times New Roman" panose="02020603050405020304" pitchFamily="18" charset="0"/>
                        </a:rPr>
                        <a:t>applyBrakes</a:t>
                      </a:r>
                      <a:r>
                        <a:rPr lang="en-IN" sz="2000" dirty="0" smtClean="0">
                          <a:latin typeface="Times New Roman" panose="02020603050405020304" pitchFamily="18" charset="0"/>
                          <a:cs typeface="Times New Roman" panose="02020603050405020304" pitchFamily="18" charset="0"/>
                        </a:rPr>
                        <a:t>(int decrement){    </a:t>
                      </a:r>
                    </a:p>
                    <a:p>
                      <a:r>
                        <a:rPr lang="en-IN" sz="2000" dirty="0" smtClean="0">
                          <a:latin typeface="Times New Roman" panose="02020603050405020304" pitchFamily="18" charset="0"/>
                          <a:cs typeface="Times New Roman" panose="02020603050405020304" pitchFamily="18" charset="0"/>
                        </a:rPr>
                        <a:t>        speed = speed - decrement;</a:t>
                      </a: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public void </a:t>
                      </a:r>
                      <a:r>
                        <a:rPr lang="en-IN" sz="2000" dirty="0" err="1" smtClean="0">
                          <a:latin typeface="Times New Roman" panose="02020603050405020304" pitchFamily="18" charset="0"/>
                          <a:cs typeface="Times New Roman" panose="02020603050405020304" pitchFamily="18" charset="0"/>
                        </a:rPr>
                        <a:t>printStates</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System.out.println("speed: " + speed+ " gear: " + gear);</a:t>
                      </a:r>
                    </a:p>
                    <a:p>
                      <a:r>
                        <a:rPr lang="en-IN" sz="2000" dirty="0" smtClean="0">
                          <a:latin typeface="Times New Roman" panose="02020603050405020304" pitchFamily="18" charset="0"/>
                          <a:cs typeface="Times New Roman" panose="02020603050405020304" pitchFamily="18" charset="0"/>
                        </a:rPr>
                        <a:t>    }  </a:t>
                      </a:r>
                    </a:p>
                    <a:p>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class GFG {  </a:t>
                      </a:r>
                    </a:p>
                    <a:p>
                      <a:r>
                        <a:rPr lang="en-IN" sz="2000" dirty="0" smtClean="0">
                          <a:latin typeface="Times New Roman" panose="02020603050405020304" pitchFamily="18" charset="0"/>
                          <a:cs typeface="Times New Roman" panose="02020603050405020304" pitchFamily="18" charset="0"/>
                        </a:rPr>
                        <a:t>    public static void main (String[] args) {</a:t>
                      </a:r>
                    </a:p>
                    <a:p>
                      <a:r>
                        <a:rPr lang="en-IN" sz="2000" dirty="0" smtClean="0">
                          <a:latin typeface="Times New Roman" panose="02020603050405020304" pitchFamily="18" charset="0"/>
                          <a:cs typeface="Times New Roman" panose="02020603050405020304" pitchFamily="18" charset="0"/>
                        </a:rPr>
                        <a:t>        </a:t>
                      </a:r>
                      <a:r>
                        <a:rPr lang="en-IN" sz="2000" i="1" dirty="0" smtClean="0">
                          <a:latin typeface="Times New Roman" panose="02020603050405020304" pitchFamily="18" charset="0"/>
                          <a:cs typeface="Times New Roman" panose="02020603050405020304" pitchFamily="18" charset="0"/>
                        </a:rPr>
                        <a:t>// creating an instance of Bicycle</a:t>
                      </a:r>
                    </a:p>
                    <a:p>
                      <a:r>
                        <a:rPr lang="en-IN" sz="2000" i="1" dirty="0" smtClean="0">
                          <a:latin typeface="Times New Roman" panose="02020603050405020304" pitchFamily="18" charset="0"/>
                          <a:cs typeface="Times New Roman" panose="02020603050405020304" pitchFamily="18" charset="0"/>
                        </a:rPr>
                        <a:t>        // doing some operations</a:t>
                      </a:r>
                    </a:p>
                    <a:p>
                      <a:r>
                        <a:rPr lang="en-IN" sz="2000" dirty="0" smtClean="0">
                          <a:latin typeface="Times New Roman" panose="02020603050405020304" pitchFamily="18" charset="0"/>
                          <a:cs typeface="Times New Roman" panose="02020603050405020304" pitchFamily="18" charset="0"/>
                        </a:rPr>
                        <a:t>        Bicycle </a:t>
                      </a:r>
                      <a:r>
                        <a:rPr lang="en-IN" sz="2000" dirty="0" err="1" smtClean="0">
                          <a:latin typeface="Times New Roman" panose="02020603050405020304" pitchFamily="18" charset="0"/>
                          <a:cs typeface="Times New Roman" panose="02020603050405020304" pitchFamily="18" charset="0"/>
                        </a:rPr>
                        <a:t>bicycle</a:t>
                      </a:r>
                      <a:r>
                        <a:rPr lang="en-IN" sz="2000" dirty="0" smtClean="0">
                          <a:latin typeface="Times New Roman" panose="02020603050405020304" pitchFamily="18" charset="0"/>
                          <a:cs typeface="Times New Roman" panose="02020603050405020304" pitchFamily="18" charset="0"/>
                        </a:rPr>
                        <a:t> = new Bicycle();</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bicycle.changeGear</a:t>
                      </a:r>
                      <a:r>
                        <a:rPr lang="en-IN" sz="2000" dirty="0" smtClean="0">
                          <a:latin typeface="Times New Roman" panose="02020603050405020304" pitchFamily="18" charset="0"/>
                          <a:cs typeface="Times New Roman" panose="02020603050405020304" pitchFamily="18" charset="0"/>
                        </a:rPr>
                        <a:t>(2);</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bicycle.speedUp</a:t>
                      </a:r>
                      <a:r>
                        <a:rPr lang="en-IN" sz="2000" dirty="0" smtClean="0">
                          <a:latin typeface="Times New Roman" panose="02020603050405020304" pitchFamily="18" charset="0"/>
                          <a:cs typeface="Times New Roman" panose="02020603050405020304" pitchFamily="18" charset="0"/>
                        </a:rPr>
                        <a:t>(3);</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bicycle.applyBrakes</a:t>
                      </a:r>
                      <a:r>
                        <a:rPr lang="en-IN" sz="2000" dirty="0" smtClean="0">
                          <a:latin typeface="Times New Roman" panose="02020603050405020304" pitchFamily="18" charset="0"/>
                          <a:cs typeface="Times New Roman" panose="02020603050405020304" pitchFamily="18" charset="0"/>
                        </a:rPr>
                        <a:t>(1);</a:t>
                      </a:r>
                    </a:p>
                  </a:txBody>
                  <a:tcPr>
                    <a:solidFill>
                      <a:schemeClr val="accent1">
                        <a:lumMod val="20000"/>
                        <a:lumOff val="80000"/>
                      </a:schemeClr>
                    </a:solidFill>
                  </a:tcPr>
                </a:tc>
                <a:tc>
                  <a:txBody>
                    <a:bodyPr/>
                    <a:lstStyle/>
                    <a:p>
                      <a:r>
                        <a:rPr lang="en-IN" sz="2000" dirty="0" smtClean="0">
                          <a:latin typeface="Times New Roman" panose="02020603050405020304" pitchFamily="18" charset="0"/>
                          <a:cs typeface="Times New Roman" panose="02020603050405020304" pitchFamily="18" charset="0"/>
                        </a:rPr>
                        <a:t>System.out.println("Bicycle present state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bicycle.printStates</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a:t>
                      </a:r>
                      <a:r>
                        <a:rPr lang="en-IN" sz="2000" i="1" dirty="0" smtClean="0">
                          <a:latin typeface="Times New Roman" panose="02020603050405020304" pitchFamily="18" charset="0"/>
                          <a:cs typeface="Times New Roman" panose="02020603050405020304" pitchFamily="18" charset="0"/>
                        </a:rPr>
                        <a:t>// creating instance of the bike.</a:t>
                      </a:r>
                    </a:p>
                    <a:p>
                      <a:r>
                        <a:rPr lang="en-IN" sz="2000" dirty="0" smtClean="0">
                          <a:latin typeface="Times New Roman" panose="02020603050405020304" pitchFamily="18" charset="0"/>
                          <a:cs typeface="Times New Roman" panose="02020603050405020304" pitchFamily="18" charset="0"/>
                        </a:rPr>
                        <a:t>        Bike </a:t>
                      </a:r>
                      <a:r>
                        <a:rPr lang="en-IN" sz="2000" dirty="0" err="1" smtClean="0">
                          <a:latin typeface="Times New Roman" panose="02020603050405020304" pitchFamily="18" charset="0"/>
                          <a:cs typeface="Times New Roman" panose="02020603050405020304" pitchFamily="18" charset="0"/>
                        </a:rPr>
                        <a:t>bike</a:t>
                      </a:r>
                      <a:r>
                        <a:rPr lang="en-IN" sz="2000" dirty="0" smtClean="0">
                          <a:latin typeface="Times New Roman" panose="02020603050405020304" pitchFamily="18" charset="0"/>
                          <a:cs typeface="Times New Roman" panose="02020603050405020304" pitchFamily="18" charset="0"/>
                        </a:rPr>
                        <a:t> = new Bike();</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bike.changeGear</a:t>
                      </a:r>
                      <a:r>
                        <a:rPr lang="en-IN" sz="2000" dirty="0" smtClean="0">
                          <a:latin typeface="Times New Roman" panose="02020603050405020304" pitchFamily="18" charset="0"/>
                          <a:cs typeface="Times New Roman" panose="02020603050405020304" pitchFamily="18" charset="0"/>
                        </a:rPr>
                        <a:t>(1);</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bike.speedUp</a:t>
                      </a:r>
                      <a:r>
                        <a:rPr lang="en-IN" sz="2000" dirty="0" smtClean="0">
                          <a:latin typeface="Times New Roman" panose="02020603050405020304" pitchFamily="18" charset="0"/>
                          <a:cs typeface="Times New Roman" panose="02020603050405020304" pitchFamily="18" charset="0"/>
                        </a:rPr>
                        <a:t>(4);</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bike.applyBrakes</a:t>
                      </a:r>
                      <a:r>
                        <a:rPr lang="en-IN" sz="2000" dirty="0" smtClean="0">
                          <a:latin typeface="Times New Roman" panose="02020603050405020304" pitchFamily="18" charset="0"/>
                          <a:cs typeface="Times New Roman" panose="02020603050405020304" pitchFamily="18" charset="0"/>
                        </a:rPr>
                        <a:t>(3);</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System.out.println("Bike present state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bike.printStates</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r>
                        <a:rPr lang="en-US" sz="2000" b="1" u="sng" dirty="0" smtClean="0">
                          <a:latin typeface="Times New Roman" panose="02020603050405020304" pitchFamily="18" charset="0"/>
                          <a:cs typeface="Times New Roman" panose="02020603050405020304" pitchFamily="18" charset="0"/>
                        </a:rPr>
                        <a:t>Output:</a:t>
                      </a:r>
                    </a:p>
                    <a:p>
                      <a:r>
                        <a:rPr lang="en-US" sz="2000" kern="1200" dirty="0" smtClean="0">
                          <a:solidFill>
                            <a:schemeClr val="tx1"/>
                          </a:solidFill>
                          <a:latin typeface="Times New Roman" panose="02020603050405020304" pitchFamily="18" charset="0"/>
                          <a:ea typeface="+mn-ea"/>
                          <a:cs typeface="Times New Roman" panose="02020603050405020304" pitchFamily="18" charset="0"/>
                        </a:rPr>
                        <a:t>Bicycle present state : </a:t>
                      </a:r>
                    </a:p>
                    <a:p>
                      <a:r>
                        <a:rPr lang="en-US" sz="2000" kern="1200" dirty="0" smtClean="0">
                          <a:solidFill>
                            <a:schemeClr val="tx1"/>
                          </a:solidFill>
                          <a:latin typeface="Times New Roman" panose="02020603050405020304" pitchFamily="18" charset="0"/>
                          <a:ea typeface="+mn-ea"/>
                          <a:cs typeface="Times New Roman" panose="02020603050405020304" pitchFamily="18" charset="0"/>
                        </a:rPr>
                        <a:t>speed: 2 gear: 2 </a:t>
                      </a:r>
                    </a:p>
                    <a:p>
                      <a:r>
                        <a:rPr lang="en-US" sz="2000" kern="1200" dirty="0" smtClean="0">
                          <a:solidFill>
                            <a:schemeClr val="tx1"/>
                          </a:solidFill>
                          <a:latin typeface="Times New Roman" panose="02020603050405020304" pitchFamily="18" charset="0"/>
                          <a:ea typeface="+mn-ea"/>
                          <a:cs typeface="Times New Roman" panose="02020603050405020304" pitchFamily="18" charset="0"/>
                        </a:rPr>
                        <a:t>Bike present state : </a:t>
                      </a:r>
                    </a:p>
                    <a:p>
                      <a:r>
                        <a:rPr lang="en-US" sz="2000" kern="1200" dirty="0" smtClean="0">
                          <a:solidFill>
                            <a:schemeClr val="tx1"/>
                          </a:solidFill>
                          <a:latin typeface="Times New Roman" panose="02020603050405020304" pitchFamily="18" charset="0"/>
                          <a:ea typeface="+mn-ea"/>
                          <a:cs typeface="Times New Roman" panose="02020603050405020304" pitchFamily="18" charset="0"/>
                        </a:rPr>
                        <a:t>speed: 1 gear: 1</a:t>
                      </a:r>
                      <a:endParaRPr lang="en-IN" sz="2000" kern="1200" dirty="0" smtClean="0">
                        <a:solidFill>
                          <a:schemeClr val="tx1"/>
                        </a:solidFill>
                        <a:latin typeface="Times New Roman" panose="02020603050405020304" pitchFamily="18" charset="0"/>
                        <a:ea typeface="+mn-ea"/>
                        <a:cs typeface="Times New Roman" panose="02020603050405020304" pitchFamily="18" charset="0"/>
                      </a:endParaRPr>
                    </a:p>
                  </a:txBody>
                  <a:tcPr>
                    <a:solidFill>
                      <a:schemeClr val="accent1">
                        <a:lumMod val="20000"/>
                        <a:lumOff val="80000"/>
                      </a:schemeClr>
                    </a:solidFill>
                  </a:tcPr>
                </a:tc>
                <a:extLst>
                  <a:ext uri="{0D108BD9-81ED-4DB2-BD59-A6C34878D82A}">
                    <a16:rowId xmlns:a16="http://schemas.microsoft.com/office/drawing/2014/main" val="1934666437"/>
                  </a:ext>
                </a:extLst>
              </a:tr>
            </a:tbl>
          </a:graphicData>
        </a:graphic>
      </p:graphicFrame>
    </p:spTree>
    <p:extLst>
      <p:ext uri="{BB962C8B-B14F-4D97-AF65-F5344CB8AC3E}">
        <p14:creationId xmlns:p14="http://schemas.microsoft.com/office/powerpoint/2010/main" val="5406250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152400"/>
            <a:ext cx="10668000" cy="633507"/>
          </a:xfrm>
          <a:prstGeom prst="rect">
            <a:avLst/>
          </a:prstGeom>
        </p:spPr>
        <p:txBody>
          <a:bodyPr vert="horz" wrap="square" lIns="0" tIns="81280" rIns="0" bIns="0" rtlCol="0">
            <a:spAutoFit/>
          </a:bodyPr>
          <a:lstStyle/>
          <a:p>
            <a:pPr marL="12700" marR="5080">
              <a:lnSpc>
                <a:spcPts val="4320"/>
              </a:lnSpc>
              <a:spcBef>
                <a:spcPts val="640"/>
              </a:spcBef>
            </a:pPr>
            <a:r>
              <a:rPr sz="4000" b="1" spc="-25" dirty="0">
                <a:solidFill>
                  <a:srgbClr val="C00000"/>
                </a:solidFill>
                <a:latin typeface="Times New Roman" panose="02020603050405020304" pitchFamily="18" charset="0"/>
                <a:cs typeface="Times New Roman" panose="02020603050405020304" pitchFamily="18" charset="0"/>
              </a:rPr>
              <a:t>Abstract</a:t>
            </a:r>
            <a:r>
              <a:rPr sz="4000" b="1" dirty="0">
                <a:solidFill>
                  <a:srgbClr val="C00000"/>
                </a:solidFill>
                <a:latin typeface="Times New Roman" panose="02020603050405020304" pitchFamily="18" charset="0"/>
                <a:cs typeface="Times New Roman" panose="02020603050405020304" pitchFamily="18" charset="0"/>
              </a:rPr>
              <a:t> </a:t>
            </a:r>
            <a:r>
              <a:rPr sz="4000" b="1" spc="-5" dirty="0">
                <a:solidFill>
                  <a:srgbClr val="C00000"/>
                </a:solidFill>
                <a:latin typeface="Times New Roman" panose="02020603050405020304" pitchFamily="18" charset="0"/>
                <a:cs typeface="Times New Roman" panose="02020603050405020304" pitchFamily="18" charset="0"/>
              </a:rPr>
              <a:t>Classes and</a:t>
            </a:r>
            <a:r>
              <a:rPr sz="4000" b="1" spc="5" dirty="0">
                <a:solidFill>
                  <a:srgbClr val="C00000"/>
                </a:solidFill>
                <a:latin typeface="Times New Roman" panose="02020603050405020304" pitchFamily="18" charset="0"/>
                <a:cs typeface="Times New Roman" panose="02020603050405020304" pitchFamily="18" charset="0"/>
              </a:rPr>
              <a:t> </a:t>
            </a:r>
            <a:r>
              <a:rPr sz="4000" b="1" spc="-20" dirty="0">
                <a:solidFill>
                  <a:srgbClr val="C00000"/>
                </a:solidFill>
                <a:latin typeface="Times New Roman" panose="02020603050405020304" pitchFamily="18" charset="0"/>
                <a:cs typeface="Times New Roman" panose="02020603050405020304" pitchFamily="18" charset="0"/>
              </a:rPr>
              <a:t>Interfaces</a:t>
            </a:r>
            <a:r>
              <a:rPr sz="4000" b="1" spc="-15" dirty="0">
                <a:solidFill>
                  <a:srgbClr val="C00000"/>
                </a:solidFill>
                <a:latin typeface="Times New Roman" panose="02020603050405020304" pitchFamily="18" charset="0"/>
                <a:cs typeface="Times New Roman" panose="02020603050405020304" pitchFamily="18" charset="0"/>
              </a:rPr>
              <a:t> </a:t>
            </a:r>
            <a:r>
              <a:rPr sz="4000" b="1" spc="-5" dirty="0">
                <a:solidFill>
                  <a:srgbClr val="C00000"/>
                </a:solidFill>
                <a:latin typeface="Times New Roman" panose="02020603050405020304" pitchFamily="18" charset="0"/>
                <a:cs typeface="Times New Roman" panose="02020603050405020304" pitchFamily="18" charset="0"/>
              </a:rPr>
              <a:t>in</a:t>
            </a:r>
            <a:r>
              <a:rPr sz="4000" b="1" dirty="0">
                <a:solidFill>
                  <a:srgbClr val="C00000"/>
                </a:solidFill>
                <a:latin typeface="Times New Roman" panose="02020603050405020304" pitchFamily="18" charset="0"/>
                <a:cs typeface="Times New Roman" panose="02020603050405020304" pitchFamily="18" charset="0"/>
              </a:rPr>
              <a:t> </a:t>
            </a:r>
            <a:r>
              <a:rPr sz="4000" b="1" spc="-5" dirty="0" smtClean="0">
                <a:solidFill>
                  <a:srgbClr val="C00000"/>
                </a:solidFill>
                <a:latin typeface="Times New Roman" panose="02020603050405020304" pitchFamily="18" charset="0"/>
                <a:cs typeface="Times New Roman" panose="02020603050405020304" pitchFamily="18" charset="0"/>
              </a:rPr>
              <a:t>OOP</a:t>
            </a:r>
            <a:endParaRPr sz="4000" b="1" dirty="0">
              <a:solidFill>
                <a:srgbClr val="C0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457200" y="819774"/>
            <a:ext cx="11201400" cy="5908669"/>
          </a:xfrm>
          <a:prstGeom prst="rect">
            <a:avLst/>
          </a:prstGeom>
        </p:spPr>
        <p:txBody>
          <a:bodyPr vert="horz" wrap="square" lIns="0" tIns="98425" rIns="0" bIns="0" rtlCol="0">
            <a:spAutoFit/>
          </a:bodyPr>
          <a:lstStyle/>
          <a:p>
            <a:pPr marL="12700" algn="just">
              <a:spcBef>
                <a:spcPts val="775"/>
              </a:spcBef>
            </a:pPr>
            <a:r>
              <a:rPr lang="en-US" sz="2400" spc="-5" dirty="0">
                <a:latin typeface="Times New Roman" panose="02020603050405020304" pitchFamily="18" charset="0"/>
                <a:cs typeface="Times New Roman" panose="02020603050405020304" pitchFamily="18" charset="0"/>
              </a:rPr>
              <a:t>Data </a:t>
            </a:r>
            <a:r>
              <a:rPr lang="en-US" sz="2400" b="1" spc="-5" dirty="0">
                <a:latin typeface="Times New Roman" panose="02020603050405020304" pitchFamily="18" charset="0"/>
                <a:cs typeface="Times New Roman" panose="02020603050405020304" pitchFamily="18" charset="0"/>
              </a:rPr>
              <a:t>abstraction</a:t>
            </a:r>
            <a:r>
              <a:rPr lang="en-US" sz="2400" spc="-5" dirty="0">
                <a:latin typeface="Times New Roman" panose="02020603050405020304" pitchFamily="18" charset="0"/>
                <a:cs typeface="Times New Roman" panose="02020603050405020304" pitchFamily="18" charset="0"/>
              </a:rPr>
              <a:t> is the process of hiding certain details and showing only essential information to the </a:t>
            </a:r>
            <a:r>
              <a:rPr lang="en-US" sz="2400" spc="-5" dirty="0" smtClean="0">
                <a:latin typeface="Times New Roman" panose="02020603050405020304" pitchFamily="18" charset="0"/>
                <a:cs typeface="Times New Roman" panose="02020603050405020304" pitchFamily="18" charset="0"/>
              </a:rPr>
              <a:t>user. Abstraction </a:t>
            </a:r>
            <a:r>
              <a:rPr lang="en-US" sz="2400" spc="-5" dirty="0">
                <a:latin typeface="Times New Roman" panose="02020603050405020304" pitchFamily="18" charset="0"/>
                <a:cs typeface="Times New Roman" panose="02020603050405020304" pitchFamily="18" charset="0"/>
              </a:rPr>
              <a:t>can be achieved with either abstract classes or </a:t>
            </a:r>
            <a:r>
              <a:rPr lang="en-US" sz="2400" spc="-5" dirty="0" smtClean="0">
                <a:latin typeface="Times New Roman" panose="02020603050405020304" pitchFamily="18" charset="0"/>
                <a:cs typeface="Times New Roman" panose="02020603050405020304" pitchFamily="18" charset="0"/>
              </a:rPr>
              <a:t>interfaces.</a:t>
            </a:r>
            <a:endParaRPr lang="en-US" sz="2400" spc="-5" dirty="0">
              <a:latin typeface="Times New Roman" panose="02020603050405020304" pitchFamily="18" charset="0"/>
              <a:cs typeface="Times New Roman" panose="02020603050405020304" pitchFamily="18" charset="0"/>
            </a:endParaRPr>
          </a:p>
          <a:p>
            <a:pPr marL="12700">
              <a:spcBef>
                <a:spcPts val="775"/>
              </a:spcBef>
            </a:pPr>
            <a:r>
              <a:rPr sz="2800" b="1" u="sng" spc="-20" dirty="0" smtClean="0">
                <a:solidFill>
                  <a:srgbClr val="0070C0"/>
                </a:solidFill>
                <a:latin typeface="Times New Roman" panose="02020603050405020304" pitchFamily="18" charset="0"/>
                <a:cs typeface="Times New Roman" panose="02020603050405020304" pitchFamily="18" charset="0"/>
              </a:rPr>
              <a:t>Abstract</a:t>
            </a:r>
            <a:r>
              <a:rPr sz="2800" b="1" u="sng" spc="-5" dirty="0" smtClean="0">
                <a:solidFill>
                  <a:srgbClr val="0070C0"/>
                </a:solidFill>
                <a:latin typeface="Times New Roman" panose="02020603050405020304" pitchFamily="18" charset="0"/>
                <a:cs typeface="Times New Roman" panose="02020603050405020304" pitchFamily="18" charset="0"/>
              </a:rPr>
              <a:t> </a:t>
            </a:r>
            <a:r>
              <a:rPr sz="2800" b="1" u="sng" spc="-5" dirty="0">
                <a:solidFill>
                  <a:srgbClr val="0070C0"/>
                </a:solidFill>
                <a:latin typeface="Times New Roman" panose="02020603050405020304" pitchFamily="18" charset="0"/>
                <a:cs typeface="Times New Roman" panose="02020603050405020304" pitchFamily="18" charset="0"/>
              </a:rPr>
              <a:t>Classes:</a:t>
            </a:r>
            <a:endParaRPr sz="2800" b="1" u="sng" dirty="0">
              <a:solidFill>
                <a:srgbClr val="0070C0"/>
              </a:solidFill>
              <a:latin typeface="Times New Roman" panose="02020603050405020304" pitchFamily="18" charset="0"/>
              <a:cs typeface="Times New Roman" panose="02020603050405020304" pitchFamily="18" charset="0"/>
            </a:endParaRPr>
          </a:p>
          <a:p>
            <a:pPr marL="241300" marR="5080" indent="-229235" algn="just">
              <a:spcBef>
                <a:spcPts val="1060"/>
              </a:spcBef>
              <a:buFont typeface="Arial MT"/>
              <a:buChar char="•"/>
              <a:tabLst>
                <a:tab pos="241935" algn="l"/>
              </a:tabLst>
            </a:pPr>
            <a:r>
              <a:rPr sz="2400" spc="-5" dirty="0">
                <a:latin typeface="Times New Roman" panose="02020603050405020304" pitchFamily="18" charset="0"/>
                <a:cs typeface="Times New Roman" panose="02020603050405020304" pitchFamily="18" charset="0"/>
              </a:rPr>
              <a:t>An</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abstract</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class</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class</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that</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cannot</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be</a:t>
            </a:r>
            <a:r>
              <a:rPr sz="240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instantiated</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on</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its</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own.</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It </a:t>
            </a:r>
            <a:r>
              <a:rPr sz="2400" spc="-6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serves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as a</a:t>
            </a:r>
            <a:r>
              <a:rPr sz="2400" spc="5" dirty="0">
                <a:latin typeface="Times New Roman" panose="02020603050405020304" pitchFamily="18" charset="0"/>
                <a:cs typeface="Times New Roman" panose="02020603050405020304" pitchFamily="18" charset="0"/>
              </a:rPr>
              <a:t> </a:t>
            </a:r>
            <a:r>
              <a:rPr sz="2400" spc="-10" dirty="0" smtClean="0">
                <a:latin typeface="Times New Roman" panose="02020603050405020304" pitchFamily="18" charset="0"/>
                <a:cs typeface="Times New Roman" panose="02020603050405020304" pitchFamily="18" charset="0"/>
              </a:rPr>
              <a:t>blueprint</a:t>
            </a:r>
            <a:r>
              <a:rPr lang="en-IN" sz="2400" spc="-10" dirty="0" smtClean="0">
                <a:latin typeface="Times New Roman" panose="02020603050405020304" pitchFamily="18" charset="0"/>
                <a:cs typeface="Times New Roman" panose="02020603050405020304" pitchFamily="18" charset="0"/>
              </a:rPr>
              <a:t> </a:t>
            </a:r>
            <a:r>
              <a:rPr lang="en-IN" sz="2400" spc="-5" dirty="0" smtClean="0">
                <a:latin typeface="Times New Roman" panose="02020603050405020304" pitchFamily="18" charset="0"/>
                <a:cs typeface="Times New Roman" panose="02020603050405020304" pitchFamily="18" charset="0"/>
              </a:rPr>
              <a:t>(</a:t>
            </a:r>
            <a:r>
              <a:rPr lang="en-US" sz="2400" i="1" spc="-5" dirty="0">
                <a:solidFill>
                  <a:srgbClr val="7030A0"/>
                </a:solidFill>
                <a:latin typeface="Times New Roman" panose="02020603050405020304" pitchFamily="18" charset="0"/>
                <a:cs typeface="Times New Roman" panose="02020603050405020304" pitchFamily="18" charset="0"/>
              </a:rPr>
              <a:t>P</a:t>
            </a:r>
            <a:r>
              <a:rPr lang="en-US" sz="2400" i="1" spc="-5" dirty="0" smtClean="0">
                <a:solidFill>
                  <a:srgbClr val="7030A0"/>
                </a:solidFill>
                <a:latin typeface="Times New Roman" panose="02020603050405020304" pitchFamily="18" charset="0"/>
                <a:cs typeface="Times New Roman" panose="02020603050405020304" pitchFamily="18" charset="0"/>
              </a:rPr>
              <a:t>rovide </a:t>
            </a:r>
            <a:r>
              <a:rPr lang="en-US" sz="2400" i="1" spc="-5" dirty="0">
                <a:solidFill>
                  <a:srgbClr val="7030A0"/>
                </a:solidFill>
                <a:latin typeface="Times New Roman" panose="02020603050405020304" pitchFamily="18" charset="0"/>
                <a:cs typeface="Times New Roman" panose="02020603050405020304" pitchFamily="18" charset="0"/>
              </a:rPr>
              <a:t>a way to define a standard set of </a:t>
            </a:r>
            <a:r>
              <a:rPr lang="en-US" sz="2400" i="1" spc="-5" dirty="0" smtClean="0">
                <a:solidFill>
                  <a:srgbClr val="7030A0"/>
                </a:solidFill>
                <a:latin typeface="Times New Roman" panose="02020603050405020304" pitchFamily="18" charset="0"/>
                <a:cs typeface="Times New Roman" panose="02020603050405020304" pitchFamily="18" charset="0"/>
              </a:rPr>
              <a:t>behaviors </a:t>
            </a:r>
            <a:r>
              <a:rPr lang="en-US" sz="2400" i="1" spc="-5" dirty="0">
                <a:solidFill>
                  <a:srgbClr val="7030A0"/>
                </a:solidFill>
                <a:latin typeface="Times New Roman" panose="02020603050405020304" pitchFamily="18" charset="0"/>
                <a:cs typeface="Times New Roman" panose="02020603050405020304" pitchFamily="18" charset="0"/>
              </a:rPr>
              <a:t>and features that multiple classes can share without implementing them from scratch. These classes can create a foundation upon others to build, allowing developers to quickly create new classes with minimal effort</a:t>
            </a:r>
            <a:r>
              <a:rPr lang="en-IN" sz="2400" spc="-5"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for</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other</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classes.</a:t>
            </a:r>
            <a:endParaRPr sz="2400" dirty="0">
              <a:latin typeface="Times New Roman" panose="02020603050405020304" pitchFamily="18" charset="0"/>
              <a:cs typeface="Times New Roman" panose="02020603050405020304" pitchFamily="18" charset="0"/>
            </a:endParaRPr>
          </a:p>
          <a:p>
            <a:pPr marL="241300" marR="659130" indent="-229235" algn="just">
              <a:spcBef>
                <a:spcPts val="955"/>
              </a:spcBef>
              <a:buFont typeface="Arial MT"/>
              <a:buChar char="•"/>
              <a:tabLst>
                <a:tab pos="241935" algn="l"/>
              </a:tabLst>
            </a:pPr>
            <a:r>
              <a:rPr sz="2400" spc="-20" dirty="0">
                <a:latin typeface="Times New Roman" panose="02020603050405020304" pitchFamily="18" charset="0"/>
                <a:cs typeface="Times New Roman" panose="02020603050405020304" pitchFamily="18" charset="0"/>
              </a:rPr>
              <a:t>Abstract</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classes</a:t>
            </a:r>
            <a:r>
              <a:rPr sz="2400" spc="2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may</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have</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abstract</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methods</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(methods</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without </a:t>
            </a:r>
            <a:r>
              <a:rPr sz="2400" spc="-61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implementations)</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a:t>
            </a:r>
            <a:r>
              <a:rPr sz="2400" spc="2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concrete</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methods</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(methods</a:t>
            </a:r>
            <a:r>
              <a:rPr sz="2400" spc="25" dirty="0">
                <a:latin typeface="Times New Roman" panose="02020603050405020304" pitchFamily="18" charset="0"/>
                <a:cs typeface="Times New Roman" panose="02020603050405020304" pitchFamily="18" charset="0"/>
              </a:rPr>
              <a:t> </a:t>
            </a:r>
            <a:r>
              <a:rPr sz="2400" spc="-5" dirty="0" smtClean="0">
                <a:latin typeface="Times New Roman" panose="02020603050405020304" pitchFamily="18" charset="0"/>
                <a:cs typeface="Times New Roman" panose="02020603050405020304" pitchFamily="18" charset="0"/>
              </a:rPr>
              <a:t>with</a:t>
            </a:r>
            <a:r>
              <a:rPr lang="en-US" sz="2400" spc="-5" dirty="0" smtClean="0">
                <a:latin typeface="Times New Roman" panose="02020603050405020304" pitchFamily="18" charset="0"/>
                <a:cs typeface="Times New Roman" panose="02020603050405020304" pitchFamily="18" charset="0"/>
              </a:rPr>
              <a:t> </a:t>
            </a:r>
            <a:r>
              <a:rPr sz="2400" spc="-15" dirty="0" smtClean="0">
                <a:latin typeface="Times New Roman" panose="02020603050405020304" pitchFamily="18" charset="0"/>
                <a:cs typeface="Times New Roman" panose="02020603050405020304" pitchFamily="18" charset="0"/>
              </a:rPr>
              <a:t>implementations</a:t>
            </a:r>
            <a:r>
              <a:rPr sz="2400" spc="-1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241300" marR="1908810" indent="-229235" algn="just">
              <a:spcBef>
                <a:spcPts val="1045"/>
              </a:spcBef>
              <a:buFont typeface="Arial MT"/>
              <a:buChar char="•"/>
              <a:tabLst>
                <a:tab pos="241935" algn="l"/>
              </a:tabLst>
            </a:pPr>
            <a:r>
              <a:rPr sz="2400" spc="-5" dirty="0">
                <a:latin typeface="Times New Roman" panose="02020603050405020304" pitchFamily="18" charset="0"/>
                <a:cs typeface="Times New Roman" panose="02020603050405020304" pitchFamily="18" charset="0"/>
              </a:rPr>
              <a:t>Subclasses</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 </a:t>
            </a:r>
            <a:r>
              <a:rPr sz="2400" dirty="0">
                <a:latin typeface="Times New Roman" panose="02020603050405020304" pitchFamily="18" charset="0"/>
                <a:cs typeface="Times New Roman" panose="02020603050405020304" pitchFamily="18" charset="0"/>
              </a:rPr>
              <a:t>an</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abstract</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class</a:t>
            </a:r>
            <a:r>
              <a:rPr sz="2400" spc="1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are</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required</a:t>
            </a:r>
            <a:r>
              <a:rPr sz="2400" spc="2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provide </a:t>
            </a:r>
            <a:r>
              <a:rPr sz="2400" spc="-615" dirty="0">
                <a:latin typeface="Times New Roman" panose="02020603050405020304" pitchFamily="18" charset="0"/>
                <a:cs typeface="Times New Roman" panose="02020603050405020304" pitchFamily="18" charset="0"/>
              </a:rPr>
              <a:t> </a:t>
            </a:r>
            <a:r>
              <a:rPr sz="2400" spc="-15" dirty="0" smtClean="0">
                <a:latin typeface="Times New Roman" panose="02020603050405020304" pitchFamily="18" charset="0"/>
                <a:cs typeface="Times New Roman" panose="02020603050405020304" pitchFamily="18" charset="0"/>
              </a:rPr>
              <a:t>implementations</a:t>
            </a:r>
            <a:r>
              <a:rPr lang="en-IN" sz="2400" spc="45" dirty="0">
                <a:latin typeface="Times New Roman" panose="02020603050405020304" pitchFamily="18" charset="0"/>
                <a:cs typeface="Times New Roman" panose="02020603050405020304" pitchFamily="18" charset="0"/>
              </a:rPr>
              <a:t> </a:t>
            </a:r>
            <a:r>
              <a:rPr sz="2400" spc="-25" dirty="0" smtClean="0">
                <a:latin typeface="Times New Roman" panose="02020603050405020304" pitchFamily="18" charset="0"/>
                <a:cs typeface="Times New Roman" panose="02020603050405020304" pitchFamily="18" charset="0"/>
              </a:rPr>
              <a:t>for</a:t>
            </a:r>
            <a:r>
              <a:rPr lang="en-IN" sz="2400" spc="-25" dirty="0" smtClean="0">
                <a:latin typeface="Times New Roman" panose="02020603050405020304" pitchFamily="18" charset="0"/>
                <a:cs typeface="Times New Roman" panose="02020603050405020304" pitchFamily="18" charset="0"/>
              </a:rPr>
              <a:t> </a:t>
            </a:r>
            <a:r>
              <a:rPr sz="2400" spc="-5" dirty="0" smtClean="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all the</a:t>
            </a:r>
            <a:r>
              <a:rPr sz="240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abstract</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methods.</a:t>
            </a:r>
            <a:endParaRPr sz="2400" dirty="0">
              <a:latin typeface="Times New Roman" panose="02020603050405020304" pitchFamily="18" charset="0"/>
              <a:cs typeface="Times New Roman" panose="02020603050405020304" pitchFamily="18" charset="0"/>
            </a:endParaRPr>
          </a:p>
          <a:p>
            <a:pPr marL="241300" indent="-229235" algn="just">
              <a:spcBef>
                <a:spcPts val="630"/>
              </a:spcBef>
              <a:buFont typeface="Arial MT"/>
              <a:buChar char="•"/>
              <a:tabLst>
                <a:tab pos="241935" algn="l"/>
              </a:tabLst>
            </a:pPr>
            <a:r>
              <a:rPr sz="2400" spc="-20" dirty="0">
                <a:latin typeface="Times New Roman" panose="02020603050405020304" pitchFamily="18" charset="0"/>
                <a:cs typeface="Times New Roman" panose="02020603050405020304" pitchFamily="18" charset="0"/>
              </a:rPr>
              <a:t>Abstract</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classes</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can</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have</a:t>
            </a:r>
            <a:r>
              <a:rPr sz="2400" spc="1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instance</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variables</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constructors</a:t>
            </a:r>
            <a:r>
              <a:rPr sz="2400" spc="-15"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353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33400"/>
            <a:ext cx="11277600" cy="2739211"/>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final method</a:t>
            </a:r>
            <a:r>
              <a:rPr lang="en-US" sz="2200" dirty="0">
                <a:latin typeface="Times New Roman" panose="02020603050405020304" pitchFamily="18" charset="0"/>
                <a:cs typeface="Times New Roman" panose="02020603050405020304" pitchFamily="18" charset="0"/>
              </a:rPr>
              <a:t> in Java is used as a </a:t>
            </a:r>
            <a:r>
              <a:rPr lang="en-US" sz="2200" b="1" dirty="0">
                <a:latin typeface="Times New Roman" panose="02020603050405020304" pitchFamily="18" charset="0"/>
                <a:cs typeface="Times New Roman" panose="02020603050405020304" pitchFamily="18" charset="0"/>
              </a:rPr>
              <a:t>non-access modifier</a:t>
            </a:r>
            <a:r>
              <a:rPr lang="en-US" sz="2200" dirty="0">
                <a:latin typeface="Times New Roman" panose="02020603050405020304" pitchFamily="18" charset="0"/>
                <a:cs typeface="Times New Roman" panose="02020603050405020304" pitchFamily="18" charset="0"/>
              </a:rPr>
              <a:t> applicable only to a </a:t>
            </a:r>
            <a:r>
              <a:rPr lang="en-US" sz="2200" b="1" dirty="0">
                <a:latin typeface="Times New Roman" panose="02020603050405020304" pitchFamily="18" charset="0"/>
                <a:cs typeface="Times New Roman" panose="02020603050405020304" pitchFamily="18" charset="0"/>
              </a:rPr>
              <a:t>variable</a:t>
            </a:r>
            <a:r>
              <a:rPr lang="en-US" sz="2200" dirty="0">
                <a:latin typeface="Times New Roman" panose="02020603050405020304" pitchFamily="18" charset="0"/>
                <a:cs typeface="Times New Roman" panose="02020603050405020304" pitchFamily="18" charset="0"/>
              </a:rPr>
              <a:t>, a </a:t>
            </a:r>
            <a:r>
              <a:rPr lang="en-US" sz="2200" b="1" dirty="0">
                <a:latin typeface="Times New Roman" panose="02020603050405020304" pitchFamily="18" charset="0"/>
                <a:cs typeface="Times New Roman" panose="02020603050405020304" pitchFamily="18" charset="0"/>
              </a:rPr>
              <a:t>method</a:t>
            </a:r>
            <a:r>
              <a:rPr lang="en-US" sz="2200" dirty="0">
                <a:latin typeface="Times New Roman" panose="02020603050405020304" pitchFamily="18" charset="0"/>
                <a:cs typeface="Times New Roman" panose="02020603050405020304" pitchFamily="18" charset="0"/>
              </a:rPr>
              <a:t>, or a </a:t>
            </a:r>
            <a:r>
              <a:rPr lang="en-US" sz="2200" b="1" dirty="0">
                <a:latin typeface="Times New Roman" panose="02020603050405020304" pitchFamily="18" charset="0"/>
                <a:cs typeface="Times New Roman" panose="02020603050405020304" pitchFamily="18" charset="0"/>
              </a:rPr>
              <a:t>class. </a:t>
            </a:r>
            <a:r>
              <a:rPr lang="en-US" sz="2200" dirty="0">
                <a:latin typeface="Times New Roman" panose="02020603050405020304" pitchFamily="18" charset="0"/>
                <a:cs typeface="Times New Roman" panose="02020603050405020304" pitchFamily="18" charset="0"/>
              </a:rPr>
              <a:t>It is used to</a:t>
            </a:r>
            <a:r>
              <a:rPr lang="en-US" sz="2200" b="1" dirty="0">
                <a:latin typeface="Times New Roman" panose="02020603050405020304" pitchFamily="18" charset="0"/>
                <a:cs typeface="Times New Roman" panose="02020603050405020304" pitchFamily="18" charset="0"/>
              </a:rPr>
              <a:t> restrict a user</a:t>
            </a:r>
            <a:r>
              <a:rPr lang="en-US" sz="2200" dirty="0">
                <a:latin typeface="Times New Roman" panose="02020603050405020304" pitchFamily="18" charset="0"/>
                <a:cs typeface="Times New Roman" panose="02020603050405020304" pitchFamily="18" charset="0"/>
              </a:rPr>
              <a:t> in Java</a:t>
            </a:r>
            <a:r>
              <a:rPr lang="en-US" sz="2200" b="1" dirty="0" smtClean="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following are</a:t>
            </a:r>
            <a:r>
              <a:rPr lang="en-US" sz="2200" b="1" dirty="0">
                <a:latin typeface="Times New Roman" panose="02020603050405020304" pitchFamily="18" charset="0"/>
                <a:cs typeface="Times New Roman" panose="02020603050405020304" pitchFamily="18" charset="0"/>
              </a:rPr>
              <a:t> different contexts</a:t>
            </a:r>
            <a:r>
              <a:rPr lang="en-US" sz="2200" dirty="0">
                <a:latin typeface="Times New Roman" panose="02020603050405020304" pitchFamily="18" charset="0"/>
                <a:cs typeface="Times New Roman" panose="02020603050405020304" pitchFamily="18" charset="0"/>
              </a:rPr>
              <a:t> where the final is used</a:t>
            </a:r>
            <a:r>
              <a:rPr lang="en-US" sz="22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Variable</a:t>
            </a:r>
          </a:p>
          <a:p>
            <a:pPr marL="342900" indent="-342900">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Method</a:t>
            </a:r>
          </a:p>
          <a:p>
            <a:pPr marL="342900" indent="-342900">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Class</a:t>
            </a:r>
          </a:p>
          <a:p>
            <a:pPr algn="just"/>
            <a:endParaRPr lang="en-US" dirty="0">
              <a:effectLst/>
            </a:endParaRPr>
          </a:p>
        </p:txBody>
      </p:sp>
      <p:pic>
        <p:nvPicPr>
          <p:cNvPr id="4" name="Picture 3"/>
          <p:cNvPicPr>
            <a:picLocks noChangeAspect="1"/>
          </p:cNvPicPr>
          <p:nvPr/>
        </p:nvPicPr>
        <p:blipFill>
          <a:blip r:embed="rId2"/>
          <a:stretch>
            <a:fillRect/>
          </a:stretch>
        </p:blipFill>
        <p:spPr>
          <a:xfrm>
            <a:off x="7459042" y="1928405"/>
            <a:ext cx="4320914" cy="1386960"/>
          </a:xfrm>
          <a:prstGeom prst="rect">
            <a:avLst/>
          </a:prstGeom>
        </p:spPr>
      </p:pic>
      <p:sp>
        <p:nvSpPr>
          <p:cNvPr id="6" name="Rectangle 5"/>
          <p:cNvSpPr/>
          <p:nvPr/>
        </p:nvSpPr>
        <p:spPr>
          <a:xfrm>
            <a:off x="558800" y="3505200"/>
            <a:ext cx="10941756" cy="2800767"/>
          </a:xfrm>
          <a:prstGeom prst="rect">
            <a:avLst/>
          </a:prstGeom>
        </p:spPr>
        <p:txBody>
          <a:bodyPr wrap="square">
            <a:spAutoFit/>
          </a:bodyPr>
          <a:lstStyle/>
          <a:p>
            <a:pPr marL="285750" lvl="0" indent="-285750" algn="just" eaLnBrk="0" fontAlgn="base" hangingPunct="0">
              <a:spcBef>
                <a:spcPct val="0"/>
              </a:spcBef>
              <a:spcAft>
                <a:spcPct val="0"/>
              </a:spcAft>
              <a:buFont typeface="Arial" panose="020B0604020202020204" pitchFamily="34" charset="0"/>
              <a:buChar char="•"/>
            </a:pPr>
            <a:r>
              <a:rPr lang="en-US" altLang="en-US" sz="2200" b="1" dirty="0">
                <a:latin typeface="Times New Roman" panose="02020603050405020304" pitchFamily="18" charset="0"/>
                <a:cs typeface="Times New Roman" panose="02020603050405020304" pitchFamily="18" charset="0"/>
              </a:rPr>
              <a:t>Final variables:</a:t>
            </a:r>
            <a:r>
              <a:rPr lang="en-US" altLang="en-US" sz="2200" dirty="0">
                <a:latin typeface="Times New Roman" panose="02020603050405020304" pitchFamily="18" charset="0"/>
                <a:cs typeface="Times New Roman" panose="02020603050405020304" pitchFamily="18" charset="0"/>
              </a:rPr>
              <a:t> When a variable is declared as final, its value cannot be changed once it has been initialized. This is useful for declaring constants or other values that should not be modified.</a:t>
            </a:r>
          </a:p>
          <a:p>
            <a:pPr marL="285750" lvl="0" indent="-285750" algn="just" eaLnBrk="0" fontAlgn="base" hangingPunct="0">
              <a:spcBef>
                <a:spcPct val="0"/>
              </a:spcBef>
              <a:spcAft>
                <a:spcPct val="0"/>
              </a:spcAft>
              <a:buFont typeface="Arial" panose="020B0604020202020204" pitchFamily="34" charset="0"/>
              <a:buChar char="•"/>
            </a:pPr>
            <a:r>
              <a:rPr lang="en-US" altLang="en-US" sz="2200" b="1" dirty="0">
                <a:latin typeface="Times New Roman" panose="02020603050405020304" pitchFamily="18" charset="0"/>
                <a:cs typeface="Times New Roman" panose="02020603050405020304" pitchFamily="18" charset="0"/>
              </a:rPr>
              <a:t>Final methods</a:t>
            </a:r>
            <a:r>
              <a:rPr lang="en-US" altLang="en-US" sz="2200" dirty="0">
                <a:latin typeface="Times New Roman" panose="02020603050405020304" pitchFamily="18" charset="0"/>
                <a:cs typeface="Times New Roman" panose="02020603050405020304" pitchFamily="18" charset="0"/>
              </a:rPr>
              <a:t>: When a method is declared as final, it cannot be overridden by a subclass. This is useful for methods that are part of a class’s public API and should not be modified by subclasses.</a:t>
            </a:r>
          </a:p>
          <a:p>
            <a:pPr marL="285750" lvl="0" indent="-285750" algn="just" eaLnBrk="0" fontAlgn="base" hangingPunct="0">
              <a:spcBef>
                <a:spcPct val="0"/>
              </a:spcBef>
              <a:spcAft>
                <a:spcPct val="0"/>
              </a:spcAft>
              <a:buFont typeface="Arial" panose="020B0604020202020204" pitchFamily="34" charset="0"/>
              <a:buChar char="•"/>
            </a:pPr>
            <a:r>
              <a:rPr lang="en-US" altLang="en-US" sz="2200" b="1" dirty="0">
                <a:latin typeface="Times New Roman" panose="02020603050405020304" pitchFamily="18" charset="0"/>
                <a:cs typeface="Times New Roman" panose="02020603050405020304" pitchFamily="18" charset="0"/>
              </a:rPr>
              <a:t>Final classes:</a:t>
            </a:r>
            <a:r>
              <a:rPr lang="en-US" altLang="en-US" sz="2200" dirty="0">
                <a:latin typeface="Times New Roman" panose="02020603050405020304" pitchFamily="18" charset="0"/>
                <a:cs typeface="Times New Roman" panose="02020603050405020304" pitchFamily="18" charset="0"/>
              </a:rPr>
              <a:t> When a class is declared as final, it cannot be extended by a subclass. This is useful for classes that are intended to be used as </a:t>
            </a:r>
            <a:r>
              <a:rPr lang="en-US" altLang="en-US" sz="2200" dirty="0" smtClean="0">
                <a:latin typeface="Times New Roman" panose="02020603050405020304" pitchFamily="18" charset="0"/>
                <a:cs typeface="Times New Roman" panose="02020603050405020304" pitchFamily="18" charset="0"/>
              </a:rPr>
              <a:t>it is </a:t>
            </a:r>
            <a:r>
              <a:rPr lang="en-US" altLang="en-US" sz="2200" dirty="0">
                <a:latin typeface="Times New Roman" panose="02020603050405020304" pitchFamily="18" charset="0"/>
                <a:cs typeface="Times New Roman" panose="02020603050405020304" pitchFamily="18" charset="0"/>
              </a:rPr>
              <a:t>and should not be modified or extended. </a:t>
            </a:r>
          </a:p>
        </p:txBody>
      </p:sp>
    </p:spTree>
    <p:extLst>
      <p:ext uri="{BB962C8B-B14F-4D97-AF65-F5344CB8AC3E}">
        <p14:creationId xmlns:p14="http://schemas.microsoft.com/office/powerpoint/2010/main" val="1380079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981200" y="381000"/>
          <a:ext cx="6197600" cy="5882640"/>
        </p:xfrm>
        <a:graphic>
          <a:graphicData uri="http://schemas.openxmlformats.org/drawingml/2006/table">
            <a:tbl>
              <a:tblPr firstRow="1" bandRow="1">
                <a:tableStyleId>{5940675A-B579-460E-94D1-54222C63F5DA}</a:tableStyleId>
              </a:tblPr>
              <a:tblGrid>
                <a:gridCol w="6197600">
                  <a:extLst>
                    <a:ext uri="{9D8B030D-6E8A-4147-A177-3AD203B41FA5}">
                      <a16:colId xmlns:a16="http://schemas.microsoft.com/office/drawing/2014/main" val="2649872524"/>
                    </a:ext>
                  </a:extLst>
                </a:gridCol>
              </a:tblGrid>
              <a:tr h="370840">
                <a:tc>
                  <a:txBody>
                    <a:bodyPr/>
                    <a:lstStyle/>
                    <a:p>
                      <a:r>
                        <a:rPr lang="en-IN" sz="2000" i="1" dirty="0" smtClean="0">
                          <a:latin typeface="Times New Roman" panose="02020603050405020304" pitchFamily="18" charset="0"/>
                          <a:cs typeface="Times New Roman" panose="02020603050405020304" pitchFamily="18" charset="0"/>
                        </a:rPr>
                        <a:t>// Java program to show that interfaces can</a:t>
                      </a:r>
                    </a:p>
                    <a:p>
                      <a:r>
                        <a:rPr lang="en-IN" sz="2000" i="1" dirty="0" smtClean="0">
                          <a:latin typeface="Times New Roman" panose="02020603050405020304" pitchFamily="18" charset="0"/>
                          <a:cs typeface="Times New Roman" panose="02020603050405020304" pitchFamily="18" charset="0"/>
                        </a:rPr>
                        <a:t>// have methods from JDK 1.8 onwards</a:t>
                      </a:r>
                    </a:p>
                    <a:p>
                      <a:r>
                        <a:rPr lang="en-IN" sz="2000" dirty="0" smtClean="0">
                          <a:latin typeface="Times New Roman" panose="02020603050405020304" pitchFamily="18" charset="0"/>
                          <a:cs typeface="Times New Roman" panose="02020603050405020304" pitchFamily="18" charset="0"/>
                        </a:rPr>
                        <a:t>interface In1{    </a:t>
                      </a:r>
                    </a:p>
                    <a:p>
                      <a:r>
                        <a:rPr lang="en-IN" sz="2000" dirty="0" smtClean="0">
                          <a:latin typeface="Times New Roman" panose="02020603050405020304" pitchFamily="18" charset="0"/>
                          <a:cs typeface="Times New Roman" panose="02020603050405020304" pitchFamily="18" charset="0"/>
                        </a:rPr>
                        <a:t> final int a = 10;   </a:t>
                      </a:r>
                    </a:p>
                    <a:p>
                      <a:r>
                        <a:rPr lang="en-IN" sz="2000" dirty="0" smtClean="0">
                          <a:latin typeface="Times New Roman" panose="02020603050405020304" pitchFamily="18" charset="0"/>
                          <a:cs typeface="Times New Roman" panose="02020603050405020304" pitchFamily="18" charset="0"/>
                        </a:rPr>
                        <a:t> default void display()    {        </a:t>
                      </a:r>
                    </a:p>
                    <a:p>
                      <a:r>
                        <a:rPr lang="en-IN" sz="2000" dirty="0" smtClean="0">
                          <a:latin typeface="Times New Roman" panose="02020603050405020304" pitchFamily="18" charset="0"/>
                          <a:cs typeface="Times New Roman" panose="02020603050405020304" pitchFamily="18" charset="0"/>
                        </a:rPr>
                        <a:t>System.out.println("hello");    </a:t>
                      </a:r>
                    </a:p>
                    <a:p>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a:t>
                      </a:r>
                    </a:p>
                    <a:p>
                      <a:endParaRPr lang="en-IN" sz="2000" dirty="0" smtClean="0">
                        <a:latin typeface="Times New Roman" panose="02020603050405020304" pitchFamily="18" charset="0"/>
                        <a:cs typeface="Times New Roman" panose="02020603050405020304" pitchFamily="18" charset="0"/>
                      </a:endParaRPr>
                    </a:p>
                    <a:p>
                      <a:r>
                        <a:rPr lang="en-IN" sz="2000" i="1" dirty="0" smtClean="0">
                          <a:latin typeface="Times New Roman" panose="02020603050405020304" pitchFamily="18" charset="0"/>
                          <a:cs typeface="Times New Roman" panose="02020603050405020304" pitchFamily="18" charset="0"/>
                        </a:rPr>
                        <a:t>// A class that implements the interface.</a:t>
                      </a:r>
                    </a:p>
                    <a:p>
                      <a:r>
                        <a:rPr lang="en-IN" sz="2000" dirty="0" smtClean="0">
                          <a:latin typeface="Times New Roman" panose="02020603050405020304" pitchFamily="18" charset="0"/>
                          <a:cs typeface="Times New Roman" panose="02020603050405020304" pitchFamily="18" charset="0"/>
                        </a:rPr>
                        <a:t>class </a:t>
                      </a:r>
                      <a:r>
                        <a:rPr lang="en-IN" sz="2000" dirty="0" err="1" smtClean="0">
                          <a:latin typeface="Times New Roman" panose="02020603050405020304" pitchFamily="18" charset="0"/>
                          <a:cs typeface="Times New Roman" panose="02020603050405020304" pitchFamily="18" charset="0"/>
                        </a:rPr>
                        <a:t>TestClass</a:t>
                      </a:r>
                      <a:r>
                        <a:rPr lang="en-IN" sz="2000" dirty="0" smtClean="0">
                          <a:latin typeface="Times New Roman" panose="02020603050405020304" pitchFamily="18" charset="0"/>
                          <a:cs typeface="Times New Roman" panose="02020603050405020304" pitchFamily="18" charset="0"/>
                        </a:rPr>
                        <a:t> implements In1{    </a:t>
                      </a:r>
                    </a:p>
                    <a:p>
                      <a:r>
                        <a:rPr lang="en-IN" sz="2000" i="1" dirty="0" smtClean="0">
                          <a:latin typeface="Times New Roman" panose="02020603050405020304" pitchFamily="18" charset="0"/>
                          <a:cs typeface="Times New Roman" panose="02020603050405020304" pitchFamily="18" charset="0"/>
                        </a:rPr>
                        <a:t>// Driver Code    </a:t>
                      </a:r>
                    </a:p>
                    <a:p>
                      <a:r>
                        <a:rPr lang="en-IN" sz="2000" dirty="0" smtClean="0">
                          <a:latin typeface="Times New Roman" panose="02020603050405020304" pitchFamily="18" charset="0"/>
                          <a:cs typeface="Times New Roman" panose="02020603050405020304" pitchFamily="18" charset="0"/>
                        </a:rPr>
                        <a:t>public static void main (String[] args)    {        </a:t>
                      </a:r>
                    </a:p>
                    <a:p>
                      <a:r>
                        <a:rPr lang="en-IN" sz="2000" dirty="0" err="1" smtClean="0">
                          <a:latin typeface="Times New Roman" panose="02020603050405020304" pitchFamily="18" charset="0"/>
                          <a:cs typeface="Times New Roman" panose="02020603050405020304" pitchFamily="18" charset="0"/>
                        </a:rPr>
                        <a:t>TestClass</a:t>
                      </a:r>
                      <a:r>
                        <a:rPr lang="en-IN" sz="2000" dirty="0" smtClean="0">
                          <a:latin typeface="Times New Roman" panose="02020603050405020304" pitchFamily="18" charset="0"/>
                          <a:cs typeface="Times New Roman" panose="02020603050405020304" pitchFamily="18" charset="0"/>
                        </a:rPr>
                        <a:t> t = new </a:t>
                      </a:r>
                      <a:r>
                        <a:rPr lang="en-IN" sz="2000" dirty="0" err="1" smtClean="0">
                          <a:latin typeface="Times New Roman" panose="02020603050405020304" pitchFamily="18" charset="0"/>
                          <a:cs typeface="Times New Roman" panose="02020603050405020304" pitchFamily="18" charset="0"/>
                        </a:rPr>
                        <a:t>TestClass</a:t>
                      </a:r>
                      <a:r>
                        <a:rPr lang="en-IN" sz="2000" dirty="0" smtClean="0">
                          <a:latin typeface="Times New Roman" panose="02020603050405020304" pitchFamily="18" charset="0"/>
                          <a:cs typeface="Times New Roman" panose="02020603050405020304" pitchFamily="18" charset="0"/>
                        </a:rPr>
                        <a:t>();        </a:t>
                      </a:r>
                    </a:p>
                    <a:p>
                      <a:r>
                        <a:rPr lang="en-IN" sz="2000" dirty="0" err="1" smtClean="0">
                          <a:latin typeface="Times New Roman" panose="02020603050405020304" pitchFamily="18" charset="0"/>
                          <a:cs typeface="Times New Roman" panose="02020603050405020304" pitchFamily="18" charset="0"/>
                        </a:rPr>
                        <a:t>t.display</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r>
                        <a:rPr lang="en-US" sz="2000" b="1" u="sng" dirty="0" smtClean="0">
                          <a:latin typeface="Times New Roman" panose="02020603050405020304" pitchFamily="18" charset="0"/>
                          <a:cs typeface="Times New Roman" panose="02020603050405020304" pitchFamily="18" charset="0"/>
                        </a:rPr>
                        <a:t>Output:</a:t>
                      </a:r>
                    </a:p>
                    <a:p>
                      <a:r>
                        <a:rPr lang="en-IN" sz="2000" dirty="0" smtClean="0">
                          <a:latin typeface="Times New Roman" panose="02020603050405020304" pitchFamily="18" charset="0"/>
                          <a:cs typeface="Times New Roman" panose="02020603050405020304" pitchFamily="18" charset="0"/>
                        </a:rPr>
                        <a:t>hello</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48697768"/>
                  </a:ext>
                </a:extLst>
              </a:tr>
            </a:tbl>
          </a:graphicData>
        </a:graphic>
      </p:graphicFrame>
    </p:spTree>
    <p:extLst>
      <p:ext uri="{BB962C8B-B14F-4D97-AF65-F5344CB8AC3E}">
        <p14:creationId xmlns:p14="http://schemas.microsoft.com/office/powerpoint/2010/main" val="2231191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10744200" cy="1107996"/>
          </a:xfrm>
          <a:prstGeom prst="rect">
            <a:avLst/>
          </a:prstGeom>
        </p:spPr>
        <p:txBody>
          <a:bodyPr wrap="square">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Another feature that was added in JDK 8 is that we can now define static methods in interfaces that can be called independently without an object. </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Note:</a:t>
            </a:r>
            <a:r>
              <a:rPr lang="en-US" sz="2200" dirty="0">
                <a:latin typeface="Times New Roman" panose="02020603050405020304" pitchFamily="18" charset="0"/>
                <a:cs typeface="Times New Roman" panose="02020603050405020304" pitchFamily="18" charset="0"/>
              </a:rPr>
              <a:t> these methods are not inherited.</a:t>
            </a:r>
          </a:p>
        </p:txBody>
      </p:sp>
      <p:pic>
        <p:nvPicPr>
          <p:cNvPr id="4" name="Picture 3"/>
          <p:cNvPicPr>
            <a:picLocks noChangeAspect="1"/>
          </p:cNvPicPr>
          <p:nvPr/>
        </p:nvPicPr>
        <p:blipFill>
          <a:blip r:embed="rId2"/>
          <a:stretch>
            <a:fillRect/>
          </a:stretch>
        </p:blipFill>
        <p:spPr>
          <a:xfrm>
            <a:off x="3200400" y="1752600"/>
            <a:ext cx="5065879" cy="4709300"/>
          </a:xfrm>
          <a:prstGeom prst="rect">
            <a:avLst/>
          </a:prstGeom>
        </p:spPr>
      </p:pic>
      <p:sp>
        <p:nvSpPr>
          <p:cNvPr id="5" name="Rectangle 1"/>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467600" y="6092568"/>
            <a:ext cx="671979" cy="369332"/>
          </a:xfrm>
          <a:prstGeom prst="rect">
            <a:avLst/>
          </a:prstGeom>
        </p:spPr>
        <p:txBody>
          <a:bodyPr wrap="none">
            <a:spAutoFit/>
          </a:bodyPr>
          <a:lstStyle/>
          <a:p>
            <a:r>
              <a:rPr lang="en-US" altLang="en-US" dirty="0">
                <a:latin typeface="Arial Unicode MS" panose="020B0604020202020204" pitchFamily="34" charset="-128"/>
              </a:rPr>
              <a:t>hello</a:t>
            </a:r>
            <a:endParaRPr lang="en-IN" dirty="0"/>
          </a:p>
        </p:txBody>
      </p:sp>
    </p:spTree>
    <p:extLst>
      <p:ext uri="{BB962C8B-B14F-4D97-AF65-F5344CB8AC3E}">
        <p14:creationId xmlns:p14="http://schemas.microsoft.com/office/powerpoint/2010/main" val="1810401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923" t="1923" r="2026"/>
          <a:stretch/>
        </p:blipFill>
        <p:spPr>
          <a:xfrm>
            <a:off x="1676400" y="1371600"/>
            <a:ext cx="8458200" cy="4108269"/>
          </a:xfrm>
          <a:prstGeom prst="rect">
            <a:avLst/>
          </a:prstGeom>
          <a:ln>
            <a:solidFill>
              <a:schemeClr val="bg1">
                <a:lumMod val="65000"/>
              </a:schemeClr>
            </a:solidFill>
          </a:ln>
        </p:spPr>
      </p:pic>
      <p:sp>
        <p:nvSpPr>
          <p:cNvPr id="5" name="Rectangle 3"/>
          <p:cNvSpPr>
            <a:spLocks noChangeArrowheads="1"/>
          </p:cNvSpPr>
          <p:nvPr/>
        </p:nvSpPr>
        <p:spPr bwMode="auto">
          <a:xfrm>
            <a:off x="0" y="-323165"/>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460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AutoShape 4" descr="Relationship between Class and Interface"/>
          <p:cNvSpPr>
            <a:spLocks noChangeAspect="1" noChangeArrowheads="1"/>
          </p:cNvSpPr>
          <p:nvPr/>
        </p:nvSpPr>
        <p:spPr bwMode="auto">
          <a:xfrm>
            <a:off x="155575" y="-365125"/>
            <a:ext cx="73152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6"/>
          <p:cNvSpPr/>
          <p:nvPr/>
        </p:nvSpPr>
        <p:spPr>
          <a:xfrm>
            <a:off x="685800" y="610724"/>
            <a:ext cx="5892895" cy="523220"/>
          </a:xfrm>
          <a:prstGeom prst="rect">
            <a:avLst/>
          </a:prstGeom>
        </p:spPr>
        <p:txBody>
          <a:bodyPr wrap="none">
            <a:spAutoFit/>
          </a:bodyPr>
          <a:lstStyle/>
          <a:p>
            <a:pPr lvl="0" eaLnBrk="0" fontAlgn="base" hangingPunct="0">
              <a:spcBef>
                <a:spcPct val="0"/>
              </a:spcBef>
              <a:spcAft>
                <a:spcPct val="0"/>
              </a:spcAft>
            </a:pPr>
            <a:r>
              <a:rPr lang="en-US" altLang="en-US" sz="2800" dirty="0">
                <a:solidFill>
                  <a:srgbClr val="C00000"/>
                </a:solidFill>
                <a:latin typeface="Times New Roman" panose="02020603050405020304" pitchFamily="18" charset="0"/>
                <a:cs typeface="Times New Roman" panose="02020603050405020304" pitchFamily="18" charset="0"/>
              </a:rPr>
              <a:t>Difference Between Class and Interface</a:t>
            </a:r>
          </a:p>
        </p:txBody>
      </p:sp>
    </p:spTree>
    <p:extLst>
      <p:ext uri="{BB962C8B-B14F-4D97-AF65-F5344CB8AC3E}">
        <p14:creationId xmlns:p14="http://schemas.microsoft.com/office/powerpoint/2010/main" val="28230990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848600" y="460022"/>
            <a:ext cx="4024312" cy="2310703"/>
          </a:xfrm>
          <a:prstGeom prst="rect">
            <a:avLst/>
          </a:prstGeom>
        </p:spPr>
      </p:pic>
      <p:sp>
        <p:nvSpPr>
          <p:cNvPr id="3" name="Rectangle 2"/>
          <p:cNvSpPr/>
          <p:nvPr/>
        </p:nvSpPr>
        <p:spPr>
          <a:xfrm>
            <a:off x="443089" y="287122"/>
            <a:ext cx="4572000" cy="523220"/>
          </a:xfrm>
          <a:prstGeom prst="rect">
            <a:avLst/>
          </a:prstGeom>
        </p:spPr>
        <p:txBody>
          <a:bodyPr wrap="square">
            <a:spAutoFit/>
          </a:bodyPr>
          <a:lstStyle/>
          <a:p>
            <a:pPr lvl="0" eaLnBrk="0" fontAlgn="base" hangingPunct="0">
              <a:spcBef>
                <a:spcPct val="0"/>
              </a:spcBef>
              <a:spcAft>
                <a:spcPct val="0"/>
              </a:spcAft>
            </a:pPr>
            <a:r>
              <a:rPr lang="en-US" altLang="en-US" sz="2800" b="1" dirty="0" smtClean="0">
                <a:solidFill>
                  <a:srgbClr val="C00000"/>
                </a:solidFill>
                <a:latin typeface="Times New Roman" panose="02020603050405020304" pitchFamily="18" charset="0"/>
                <a:cs typeface="Times New Roman" panose="02020603050405020304" pitchFamily="18" charset="0"/>
              </a:rPr>
              <a:t>Local and Global </a:t>
            </a:r>
            <a:r>
              <a:rPr lang="en-IN" sz="2800" b="1" dirty="0">
                <a:solidFill>
                  <a:srgbClr val="C00000"/>
                </a:solidFill>
                <a:latin typeface="Times New Roman" panose="02020603050405020304" pitchFamily="18" charset="0"/>
                <a:cs typeface="Times New Roman" panose="02020603050405020304" pitchFamily="18" charset="0"/>
              </a:rPr>
              <a:t>(or class)</a:t>
            </a:r>
            <a:endParaRPr lang="en-US" altLang="en-US" sz="2800" b="1" dirty="0">
              <a:solidFill>
                <a:srgbClr val="C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443089" y="1041757"/>
            <a:ext cx="7239000" cy="2462213"/>
          </a:xfrm>
          <a:prstGeom prst="rect">
            <a:avLst/>
          </a:prstGeom>
        </p:spPr>
        <p:txBody>
          <a:bodyPr wrap="square">
            <a:spAutoFit/>
          </a:bodyPr>
          <a:lstStyle/>
          <a:p>
            <a:r>
              <a:rPr lang="en-US" sz="2200" b="1" u="sng" dirty="0">
                <a:latin typeface="Times New Roman" panose="02020603050405020304" pitchFamily="18" charset="0"/>
                <a:cs typeface="Times New Roman" panose="02020603050405020304" pitchFamily="18" charset="0"/>
              </a:rPr>
              <a:t>Local Variable:</a:t>
            </a:r>
            <a:endParaRPr lang="en-US" sz="22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Local variables are variables that are declared within a specific scope, such as within a function or a block of code</a:t>
            </a:r>
            <a:r>
              <a:rPr lang="en-US" sz="2200" dirty="0" smtClean="0">
                <a:latin typeface="Times New Roman" panose="02020603050405020304" pitchFamily="18" charset="0"/>
                <a:cs typeface="Times New Roman" panose="02020603050405020304" pitchFamily="18" charset="0"/>
              </a:rPr>
              <a:t>.</a:t>
            </a:r>
          </a:p>
          <a:p>
            <a:pPr algn="just"/>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These </a:t>
            </a:r>
            <a:r>
              <a:rPr lang="en-US" sz="2200" dirty="0">
                <a:latin typeface="Times New Roman" panose="02020603050405020304" pitchFamily="18" charset="0"/>
                <a:cs typeface="Times New Roman" panose="02020603050405020304" pitchFamily="18" charset="0"/>
              </a:rPr>
              <a:t>variables are only accessible within that particular scope and are typically used for temporary storage of data or for performing calculations within a limited context. </a:t>
            </a:r>
          </a:p>
        </p:txBody>
      </p:sp>
      <p:sp>
        <p:nvSpPr>
          <p:cNvPr id="5" name="Rectangle 4"/>
          <p:cNvSpPr/>
          <p:nvPr/>
        </p:nvSpPr>
        <p:spPr>
          <a:xfrm>
            <a:off x="457200" y="3676233"/>
            <a:ext cx="11415712" cy="2800767"/>
          </a:xfrm>
          <a:prstGeom prst="rect">
            <a:avLst/>
          </a:prstGeom>
        </p:spPr>
        <p:txBody>
          <a:bodyPr wrap="square">
            <a:spAutoFit/>
          </a:bodyPr>
          <a:lstStyle/>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Once the scope in which a local variable is defined ends, the variable typically goes out of scope and its memory is released.</a:t>
            </a:r>
          </a:p>
          <a:p>
            <a:pPr algn="just"/>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many programming languages, local variables have a limited visibility and lifespan compared to global variables, which are accessible from any part of the program</a:t>
            </a:r>
            <a:r>
              <a:rPr lang="en-US" sz="2200" dirty="0" smtClean="0">
                <a:latin typeface="Times New Roman" panose="02020603050405020304" pitchFamily="18" charset="0"/>
                <a:cs typeface="Times New Roman" panose="02020603050405020304" pitchFamily="18" charset="0"/>
              </a:rPr>
              <a:t>.</a:t>
            </a:r>
          </a:p>
          <a:p>
            <a:pPr algn="just"/>
            <a:r>
              <a:rPr lang="en-US" sz="2200"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encapsulation of variables within specific scopes helps to organize code, prevent unintended modifications, and manage memory efficiently.</a:t>
            </a:r>
          </a:p>
        </p:txBody>
      </p:sp>
    </p:spTree>
    <p:extLst>
      <p:ext uri="{BB962C8B-B14F-4D97-AF65-F5344CB8AC3E}">
        <p14:creationId xmlns:p14="http://schemas.microsoft.com/office/powerpoint/2010/main" val="3489648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10820400" cy="5509200"/>
          </a:xfrm>
          <a:prstGeom prst="rect">
            <a:avLst/>
          </a:prstGeom>
        </p:spPr>
        <p:txBody>
          <a:bodyPr wrap="square">
            <a:spAutoFit/>
          </a:bodyPr>
          <a:lstStyle/>
          <a:p>
            <a:pPr algn="just"/>
            <a:r>
              <a:rPr lang="en-US" sz="2200" b="1" u="sng" dirty="0">
                <a:latin typeface="Times New Roman" panose="02020603050405020304" pitchFamily="18" charset="0"/>
                <a:cs typeface="Times New Roman" panose="02020603050405020304" pitchFamily="18" charset="0"/>
              </a:rPr>
              <a:t>Global Variable: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Global variables are variables that are declared outside of any function or block of code and can be accessed from any part of the program. </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Unlike </a:t>
            </a:r>
            <a:r>
              <a:rPr lang="en-US" sz="2200" dirty="0">
                <a:latin typeface="Times New Roman" panose="02020603050405020304" pitchFamily="18" charset="0"/>
                <a:cs typeface="Times New Roman" panose="02020603050405020304" pitchFamily="18" charset="0"/>
              </a:rPr>
              <a:t>local variables, which have limited scope, global variables have a broader scope and can be used across multiple functions, modules, or files within a program</a:t>
            </a:r>
            <a:r>
              <a:rPr lang="en-US" sz="22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r>
              <a:rPr lang="en-US" sz="2200" b="1" u="sng" dirty="0">
                <a:latin typeface="Times New Roman" panose="02020603050405020304" pitchFamily="18" charset="0"/>
                <a:cs typeface="Times New Roman" panose="02020603050405020304" pitchFamily="18" charset="0"/>
              </a:rPr>
              <a:t>Static Variable:</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When a variable is defined as static, then </a:t>
            </a:r>
            <a:r>
              <a:rPr lang="en-US" sz="2200" dirty="0">
                <a:latin typeface="Times New Roman" panose="02020603050405020304" pitchFamily="18" charset="0"/>
                <a:cs typeface="Times New Roman" panose="02020603050405020304" pitchFamily="18" charset="0"/>
              </a:rPr>
              <a:t>a single copy of the variable is created and shared among all objects at the class level. Static variables are, essentially, global variables. </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All </a:t>
            </a:r>
            <a:r>
              <a:rPr lang="en-US" sz="2200" dirty="0">
                <a:latin typeface="Times New Roman" panose="02020603050405020304" pitchFamily="18" charset="0"/>
                <a:cs typeface="Times New Roman" panose="02020603050405020304" pitchFamily="18" charset="0"/>
              </a:rPr>
              <a:t>instances of the class share the same static variable. </a:t>
            </a:r>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r>
              <a:rPr lang="en-US" sz="2200" b="1" i="1" dirty="0">
                <a:latin typeface="Times New Roman" panose="02020603050405020304" pitchFamily="18" charset="0"/>
                <a:cs typeface="Times New Roman" panose="02020603050405020304" pitchFamily="18" charset="0"/>
              </a:rPr>
              <a:t>Important points for static variables:</a:t>
            </a:r>
          </a:p>
          <a:p>
            <a:pPr marL="342900" indent="-342900"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We can create static variables at class-level only</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S</a:t>
            </a:r>
            <a:r>
              <a:rPr lang="en-US" sz="2200" dirty="0" smtClean="0">
                <a:latin typeface="Times New Roman" panose="02020603050405020304" pitchFamily="18" charset="0"/>
                <a:cs typeface="Times New Roman" panose="02020603050405020304" pitchFamily="18" charset="0"/>
              </a:rPr>
              <a:t>tatic </a:t>
            </a:r>
            <a:r>
              <a:rPr lang="en-US" sz="2200" dirty="0">
                <a:latin typeface="Times New Roman" panose="02020603050405020304" pitchFamily="18" charset="0"/>
                <a:cs typeface="Times New Roman" panose="02020603050405020304" pitchFamily="18" charset="0"/>
              </a:rPr>
              <a:t>block and static variables are executed in order they are present in a program.</a:t>
            </a:r>
          </a:p>
          <a:p>
            <a:pPr marL="342900" indent="-342900"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Static variable can call by directly with the help of class only, we do not need to create object for the class in this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294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143000" y="719666"/>
          <a:ext cx="10134600" cy="5757334"/>
        </p:xfrm>
        <a:graphic>
          <a:graphicData uri="http://schemas.openxmlformats.org/drawingml/2006/table">
            <a:tbl>
              <a:tblPr firstRow="1" bandRow="1">
                <a:tableStyleId>{5940675A-B579-460E-94D1-54222C63F5DA}</a:tableStyleId>
              </a:tblPr>
              <a:tblGrid>
                <a:gridCol w="6080760">
                  <a:extLst>
                    <a:ext uri="{9D8B030D-6E8A-4147-A177-3AD203B41FA5}">
                      <a16:colId xmlns:a16="http://schemas.microsoft.com/office/drawing/2014/main" val="308678116"/>
                    </a:ext>
                  </a:extLst>
                </a:gridCol>
                <a:gridCol w="4053840">
                  <a:extLst>
                    <a:ext uri="{9D8B030D-6E8A-4147-A177-3AD203B41FA5}">
                      <a16:colId xmlns:a16="http://schemas.microsoft.com/office/drawing/2014/main" val="2940810891"/>
                    </a:ext>
                  </a:extLst>
                </a:gridCol>
              </a:tblGrid>
              <a:tr h="5757334">
                <a:tc>
                  <a:txBody>
                    <a:bodyPr/>
                    <a:lstStyle/>
                    <a:p>
                      <a:r>
                        <a:rPr lang="en-IN" sz="1800" dirty="0" smtClean="0">
                          <a:latin typeface="Times New Roman" panose="02020603050405020304" pitchFamily="18" charset="0"/>
                          <a:cs typeface="Times New Roman" panose="02020603050405020304" pitchFamily="18" charset="0"/>
                        </a:rPr>
                        <a:t>public class </a:t>
                      </a:r>
                      <a:r>
                        <a:rPr lang="en-IN" sz="1800" dirty="0" err="1" smtClean="0">
                          <a:latin typeface="Times New Roman" panose="02020603050405020304" pitchFamily="18" charset="0"/>
                          <a:cs typeface="Times New Roman" panose="02020603050405020304" pitchFamily="18" charset="0"/>
                        </a:rPr>
                        <a:t>VariableExample</a:t>
                      </a:r>
                      <a:r>
                        <a:rPr lang="en-IN" sz="1800" dirty="0" smtClean="0">
                          <a:latin typeface="Times New Roman" panose="02020603050405020304" pitchFamily="18" charset="0"/>
                          <a:cs typeface="Times New Roman" panose="02020603050405020304" pitchFamily="18" charset="0"/>
                        </a:rPr>
                        <a:t> {    </a:t>
                      </a:r>
                    </a:p>
                    <a:p>
                      <a:r>
                        <a:rPr lang="en-IN" sz="1800" b="1" i="1" dirty="0" smtClean="0">
                          <a:latin typeface="Times New Roman" panose="02020603050405020304" pitchFamily="18" charset="0"/>
                          <a:cs typeface="Times New Roman" panose="02020603050405020304" pitchFamily="18" charset="0"/>
                        </a:rPr>
                        <a:t>// Global (Instance) variable    </a:t>
                      </a:r>
                    </a:p>
                    <a:p>
                      <a:r>
                        <a:rPr lang="en-IN" sz="1800" dirty="0" err="1" smtClean="0">
                          <a:latin typeface="Times New Roman" panose="02020603050405020304" pitchFamily="18" charset="0"/>
                          <a:cs typeface="Times New Roman" panose="02020603050405020304" pitchFamily="18" charset="0"/>
                        </a:rPr>
                        <a:t>int</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globalCount</a:t>
                      </a:r>
                      <a:r>
                        <a:rPr lang="en-IN" sz="1800" dirty="0" smtClean="0">
                          <a:latin typeface="Times New Roman" panose="02020603050405020304" pitchFamily="18" charset="0"/>
                          <a:cs typeface="Times New Roman" panose="02020603050405020304" pitchFamily="18" charset="0"/>
                        </a:rPr>
                        <a:t> = 10;    </a:t>
                      </a:r>
                    </a:p>
                    <a:p>
                      <a:r>
                        <a:rPr lang="en-IN" sz="1800" dirty="0" smtClean="0">
                          <a:latin typeface="Times New Roman" panose="02020603050405020304" pitchFamily="18" charset="0"/>
                          <a:cs typeface="Times New Roman" panose="02020603050405020304" pitchFamily="18" charset="0"/>
                        </a:rPr>
                        <a:t>void display() {        </a:t>
                      </a:r>
                    </a:p>
                    <a:p>
                      <a:r>
                        <a:rPr lang="en-IN" sz="1800" b="1" i="1" dirty="0" smtClean="0">
                          <a:latin typeface="Times New Roman" panose="02020603050405020304" pitchFamily="18" charset="0"/>
                          <a:cs typeface="Times New Roman" panose="02020603050405020304" pitchFamily="18" charset="0"/>
                        </a:rPr>
                        <a:t>// Local variable       </a:t>
                      </a:r>
                    </a:p>
                    <a:p>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int</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localCount</a:t>
                      </a:r>
                      <a:r>
                        <a:rPr lang="en-IN" sz="1800" dirty="0" smtClean="0">
                          <a:latin typeface="Times New Roman" panose="02020603050405020304" pitchFamily="18" charset="0"/>
                          <a:cs typeface="Times New Roman" panose="02020603050405020304" pitchFamily="18" charset="0"/>
                        </a:rPr>
                        <a:t> = 5;        </a:t>
                      </a:r>
                    </a:p>
                    <a:p>
                      <a:r>
                        <a:rPr lang="en-IN" sz="1800" dirty="0" err="1" smtClean="0">
                          <a:latin typeface="Times New Roman" panose="02020603050405020304" pitchFamily="18" charset="0"/>
                          <a:cs typeface="Times New Roman" panose="02020603050405020304" pitchFamily="18" charset="0"/>
                        </a:rPr>
                        <a:t>System.out.println</a:t>
                      </a:r>
                      <a:r>
                        <a:rPr lang="en-IN" sz="1800" dirty="0" smtClean="0">
                          <a:latin typeface="Times New Roman" panose="02020603050405020304" pitchFamily="18" charset="0"/>
                          <a:cs typeface="Times New Roman" panose="02020603050405020304" pitchFamily="18" charset="0"/>
                        </a:rPr>
                        <a:t>("Local Count: " + </a:t>
                      </a:r>
                      <a:r>
                        <a:rPr lang="en-IN" sz="1800" dirty="0" err="1" smtClean="0">
                          <a:latin typeface="Times New Roman" panose="02020603050405020304" pitchFamily="18" charset="0"/>
                          <a:cs typeface="Times New Roman" panose="02020603050405020304" pitchFamily="18" charset="0"/>
                        </a:rPr>
                        <a:t>localCount</a:t>
                      </a:r>
                      <a:r>
                        <a:rPr lang="en-IN" sz="1800" dirty="0" smtClean="0">
                          <a:latin typeface="Times New Roman" panose="02020603050405020304" pitchFamily="18" charset="0"/>
                          <a:cs typeface="Times New Roman" panose="02020603050405020304" pitchFamily="18" charset="0"/>
                        </a:rPr>
                        <a:t>);       </a:t>
                      </a:r>
                    </a:p>
                    <a:p>
                      <a:r>
                        <a:rPr lang="en-IN" sz="1800" dirty="0" err="1" smtClean="0">
                          <a:latin typeface="Times New Roman" panose="02020603050405020304" pitchFamily="18" charset="0"/>
                          <a:cs typeface="Times New Roman" panose="02020603050405020304" pitchFamily="18" charset="0"/>
                        </a:rPr>
                        <a:t>System.out.println</a:t>
                      </a:r>
                      <a:r>
                        <a:rPr lang="en-IN" sz="1800" dirty="0" smtClean="0">
                          <a:latin typeface="Times New Roman" panose="02020603050405020304" pitchFamily="18" charset="0"/>
                          <a:cs typeface="Times New Roman" panose="02020603050405020304" pitchFamily="18" charset="0"/>
                        </a:rPr>
                        <a:t>("Global Count: " + </a:t>
                      </a:r>
                      <a:r>
                        <a:rPr lang="en-IN" sz="1800" dirty="0" err="1" smtClean="0">
                          <a:latin typeface="Times New Roman" panose="02020603050405020304" pitchFamily="18" charset="0"/>
                          <a:cs typeface="Times New Roman" panose="02020603050405020304" pitchFamily="18" charset="0"/>
                        </a:rPr>
                        <a:t>globalCount</a:t>
                      </a:r>
                      <a:r>
                        <a:rPr lang="en-IN" sz="1800" dirty="0" smtClean="0">
                          <a:latin typeface="Times New Roman" panose="02020603050405020304" pitchFamily="18" charset="0"/>
                          <a:cs typeface="Times New Roman" panose="02020603050405020304" pitchFamily="18" charset="0"/>
                        </a:rPr>
                        <a:t>);     </a:t>
                      </a:r>
                    </a:p>
                    <a:p>
                      <a:r>
                        <a:rPr lang="en-IN" sz="1800" dirty="0" smtClean="0">
                          <a:latin typeface="Times New Roman" panose="02020603050405020304" pitchFamily="18" charset="0"/>
                          <a:cs typeface="Times New Roman" panose="02020603050405020304" pitchFamily="18" charset="0"/>
                        </a:rPr>
                        <a:t>}  </a:t>
                      </a:r>
                    </a:p>
                    <a:p>
                      <a:r>
                        <a:rPr lang="en-IN" sz="1800" dirty="0" smtClean="0">
                          <a:latin typeface="Times New Roman" panose="02020603050405020304" pitchFamily="18" charset="0"/>
                          <a:cs typeface="Times New Roman" panose="02020603050405020304" pitchFamily="18" charset="0"/>
                        </a:rPr>
                        <a:t>  </a:t>
                      </a:r>
                    </a:p>
                    <a:p>
                      <a:r>
                        <a:rPr lang="en-IN" sz="1800" dirty="0" smtClean="0">
                          <a:latin typeface="Times New Roman" panose="02020603050405020304" pitchFamily="18" charset="0"/>
                          <a:cs typeface="Times New Roman" panose="02020603050405020304" pitchFamily="18" charset="0"/>
                        </a:rPr>
                        <a:t>void update() {  </a:t>
                      </a:r>
                      <a:r>
                        <a:rPr lang="en-IN" sz="1600" dirty="0" smtClean="0">
                          <a:latin typeface="Times New Roman" panose="02020603050405020304" pitchFamily="18" charset="0"/>
                          <a:cs typeface="Times New Roman" panose="02020603050405020304" pitchFamily="18" charset="0"/>
                        </a:rPr>
                        <a:t>// Another method that can access the global variable       </a:t>
                      </a:r>
                    </a:p>
                    <a:p>
                      <a:r>
                        <a:rPr lang="en-IN" sz="1800" dirty="0" err="1" smtClean="0">
                          <a:latin typeface="Times New Roman" panose="02020603050405020304" pitchFamily="18" charset="0"/>
                          <a:cs typeface="Times New Roman" panose="02020603050405020304" pitchFamily="18" charset="0"/>
                        </a:rPr>
                        <a:t>globalCount</a:t>
                      </a:r>
                      <a:r>
                        <a:rPr lang="en-IN" sz="1800" dirty="0" smtClean="0">
                          <a:latin typeface="Times New Roman" panose="02020603050405020304" pitchFamily="18" charset="0"/>
                          <a:cs typeface="Times New Roman" panose="02020603050405020304" pitchFamily="18" charset="0"/>
                        </a:rPr>
                        <a:t> += 5;        </a:t>
                      </a:r>
                    </a:p>
                    <a:p>
                      <a:r>
                        <a:rPr lang="en-IN" sz="1800" dirty="0" err="1" smtClean="0">
                          <a:latin typeface="Times New Roman" panose="02020603050405020304" pitchFamily="18" charset="0"/>
                          <a:cs typeface="Times New Roman" panose="02020603050405020304" pitchFamily="18" charset="0"/>
                        </a:rPr>
                        <a:t>System.out.println</a:t>
                      </a:r>
                      <a:r>
                        <a:rPr lang="en-IN" sz="1800" dirty="0" smtClean="0">
                          <a:latin typeface="Times New Roman" panose="02020603050405020304" pitchFamily="18" charset="0"/>
                          <a:cs typeface="Times New Roman" panose="02020603050405020304" pitchFamily="18" charset="0"/>
                        </a:rPr>
                        <a:t>("Updated Global Count: " + </a:t>
                      </a:r>
                      <a:r>
                        <a:rPr lang="en-IN" sz="1800" dirty="0" err="1" smtClean="0">
                          <a:latin typeface="Times New Roman" panose="02020603050405020304" pitchFamily="18" charset="0"/>
                          <a:cs typeface="Times New Roman" panose="02020603050405020304" pitchFamily="18" charset="0"/>
                        </a:rPr>
                        <a:t>globalCount</a:t>
                      </a:r>
                      <a:r>
                        <a:rPr lang="en-IN" sz="1800" dirty="0" smtClean="0">
                          <a:latin typeface="Times New Roman" panose="02020603050405020304" pitchFamily="18" charset="0"/>
                          <a:cs typeface="Times New Roman" panose="02020603050405020304" pitchFamily="18" charset="0"/>
                        </a:rPr>
                        <a:t>);</a:t>
                      </a:r>
                    </a:p>
                    <a:p>
                      <a:r>
                        <a:rPr lang="en-IN" sz="1800" dirty="0" smtClean="0">
                          <a:latin typeface="Times New Roman" panose="02020603050405020304" pitchFamily="18" charset="0"/>
                          <a:cs typeface="Times New Roman" panose="02020603050405020304" pitchFamily="18" charset="0"/>
                        </a:rPr>
                        <a:t>}   </a:t>
                      </a:r>
                    </a:p>
                    <a:p>
                      <a:r>
                        <a:rPr lang="en-IN" sz="1800" dirty="0" smtClean="0">
                          <a:latin typeface="Times New Roman" panose="02020603050405020304" pitchFamily="18" charset="0"/>
                          <a:cs typeface="Times New Roman" panose="02020603050405020304" pitchFamily="18" charset="0"/>
                        </a:rPr>
                        <a:t> </a:t>
                      </a:r>
                    </a:p>
                    <a:p>
                      <a:r>
                        <a:rPr lang="en-IN" sz="1800" dirty="0" smtClean="0">
                          <a:latin typeface="Times New Roman" panose="02020603050405020304" pitchFamily="18" charset="0"/>
                          <a:cs typeface="Times New Roman" panose="02020603050405020304" pitchFamily="18" charset="0"/>
                        </a:rPr>
                        <a:t>public static void main(String[] </a:t>
                      </a:r>
                      <a:r>
                        <a:rPr lang="en-IN" sz="1800" dirty="0" err="1" smtClean="0">
                          <a:latin typeface="Times New Roman" panose="02020603050405020304" pitchFamily="18" charset="0"/>
                          <a:cs typeface="Times New Roman" panose="02020603050405020304" pitchFamily="18" charset="0"/>
                        </a:rPr>
                        <a:t>args</a:t>
                      </a:r>
                      <a:r>
                        <a:rPr lang="en-IN" sz="1800" dirty="0" smtClean="0">
                          <a:latin typeface="Times New Roman" panose="02020603050405020304" pitchFamily="18" charset="0"/>
                          <a:cs typeface="Times New Roman" panose="02020603050405020304" pitchFamily="18" charset="0"/>
                        </a:rPr>
                        <a:t>) {       </a:t>
                      </a:r>
                    </a:p>
                    <a:p>
                      <a:r>
                        <a:rPr lang="en-IN" sz="1800" dirty="0" err="1" smtClean="0">
                          <a:latin typeface="Times New Roman" panose="02020603050405020304" pitchFamily="18" charset="0"/>
                          <a:cs typeface="Times New Roman" panose="02020603050405020304" pitchFamily="18" charset="0"/>
                        </a:rPr>
                        <a:t>VariableExample</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obj</a:t>
                      </a:r>
                      <a:r>
                        <a:rPr lang="en-IN" sz="1800" dirty="0" smtClean="0">
                          <a:latin typeface="Times New Roman" panose="02020603050405020304" pitchFamily="18" charset="0"/>
                          <a:cs typeface="Times New Roman" panose="02020603050405020304" pitchFamily="18" charset="0"/>
                        </a:rPr>
                        <a:t> = new </a:t>
                      </a:r>
                      <a:r>
                        <a:rPr lang="en-IN" sz="1800" dirty="0" err="1" smtClean="0">
                          <a:latin typeface="Times New Roman" panose="02020603050405020304" pitchFamily="18" charset="0"/>
                          <a:cs typeface="Times New Roman" panose="02020603050405020304" pitchFamily="18" charset="0"/>
                        </a:rPr>
                        <a:t>VariableExample</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obj.display</a:t>
                      </a:r>
                      <a:r>
                        <a:rPr lang="en-IN" sz="1800" dirty="0" smtClean="0">
                          <a:latin typeface="Times New Roman" panose="02020603050405020304" pitchFamily="18" charset="0"/>
                          <a:cs typeface="Times New Roman" panose="02020603050405020304" pitchFamily="18" charset="0"/>
                        </a:rPr>
                        <a:t>();        </a:t>
                      </a:r>
                    </a:p>
                    <a:p>
                      <a:r>
                        <a:rPr lang="en-IN" sz="1800" dirty="0" err="1" smtClean="0">
                          <a:latin typeface="Times New Roman" panose="02020603050405020304" pitchFamily="18" charset="0"/>
                          <a:cs typeface="Times New Roman" panose="02020603050405020304" pitchFamily="18" charset="0"/>
                        </a:rPr>
                        <a:t>obj.update</a:t>
                      </a:r>
                      <a:r>
                        <a:rPr lang="en-IN" sz="1800" dirty="0" smtClean="0">
                          <a:latin typeface="Times New Roman" panose="02020603050405020304" pitchFamily="18" charset="0"/>
                          <a:cs typeface="Times New Roman" panose="02020603050405020304" pitchFamily="18" charset="0"/>
                        </a:rPr>
                        <a:t>();    </a:t>
                      </a:r>
                    </a:p>
                    <a:p>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b="1" u="sng" dirty="0" smtClean="0">
                          <a:solidFill>
                            <a:schemeClr val="tx1">
                              <a:lumMod val="95000"/>
                              <a:lumOff val="5000"/>
                            </a:schemeClr>
                          </a:solidFill>
                          <a:latin typeface="Times New Roman" panose="02020603050405020304" pitchFamily="18" charset="0"/>
                          <a:cs typeface="Times New Roman" panose="02020603050405020304" pitchFamily="18" charset="0"/>
                        </a:rPr>
                        <a:t>Output:</a:t>
                      </a:r>
                    </a:p>
                    <a:p>
                      <a:pPr algn="just"/>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Local Count: 5  </a:t>
                      </a:r>
                    </a:p>
                    <a:p>
                      <a:pPr algn="just"/>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Global Count: 10  </a:t>
                      </a:r>
                    </a:p>
                    <a:p>
                      <a:pPr algn="just"/>
                      <a:r>
                        <a:rPr lang="en-US" dirty="0" smtClean="0">
                          <a:solidFill>
                            <a:schemeClr val="tx1">
                              <a:lumMod val="95000"/>
                              <a:lumOff val="5000"/>
                            </a:schemeClr>
                          </a:solidFill>
                          <a:latin typeface="Times New Roman" panose="02020603050405020304" pitchFamily="18" charset="0"/>
                          <a:cs typeface="Times New Roman" panose="02020603050405020304" pitchFamily="18" charset="0"/>
                        </a:rPr>
                        <a:t>Updated Global Count: 15 </a:t>
                      </a:r>
                    </a:p>
                    <a:p>
                      <a:pPr algn="just"/>
                      <a:endParaRPr lang="en-US" dirty="0" smtClean="0">
                        <a:solidFill>
                          <a:schemeClr val="accent2">
                            <a:lumMod val="75000"/>
                          </a:schemeClr>
                        </a:solidFill>
                        <a:latin typeface="Times New Roman" panose="02020603050405020304" pitchFamily="18" charset="0"/>
                        <a:cs typeface="Times New Roman" panose="02020603050405020304" pitchFamily="18" charset="0"/>
                      </a:endParaRPr>
                    </a:p>
                    <a:p>
                      <a:pPr algn="just"/>
                      <a:r>
                        <a:rPr lang="en-US" dirty="0" err="1" smtClean="0">
                          <a:solidFill>
                            <a:schemeClr val="accent2">
                              <a:lumMod val="75000"/>
                            </a:schemeClr>
                          </a:solidFill>
                          <a:latin typeface="Times New Roman" panose="02020603050405020304" pitchFamily="18" charset="0"/>
                          <a:cs typeface="Times New Roman" panose="02020603050405020304" pitchFamily="18" charset="0"/>
                        </a:rPr>
                        <a:t>globalCount</a:t>
                      </a:r>
                      <a:r>
                        <a:rPr lang="en-US" dirty="0" smtClean="0">
                          <a:solidFill>
                            <a:schemeClr val="accent2">
                              <a:lumMod val="75000"/>
                            </a:schemeClr>
                          </a:solidFill>
                          <a:latin typeface="Times New Roman" panose="02020603050405020304" pitchFamily="18" charset="0"/>
                          <a:cs typeface="Times New Roman" panose="02020603050405020304" pitchFamily="18" charset="0"/>
                        </a:rPr>
                        <a:t> is a </a:t>
                      </a:r>
                      <a:r>
                        <a:rPr lang="en-US" b="1" dirty="0" smtClean="0">
                          <a:solidFill>
                            <a:schemeClr val="accent2">
                              <a:lumMod val="75000"/>
                            </a:schemeClr>
                          </a:solidFill>
                          <a:latin typeface="Times New Roman" panose="02020603050405020304" pitchFamily="18" charset="0"/>
                          <a:cs typeface="Times New Roman" panose="02020603050405020304" pitchFamily="18" charset="0"/>
                        </a:rPr>
                        <a:t>global variable</a:t>
                      </a:r>
                      <a:r>
                        <a:rPr lang="en-US" dirty="0" smtClean="0">
                          <a:solidFill>
                            <a:schemeClr val="accent2">
                              <a:lumMod val="75000"/>
                            </a:schemeClr>
                          </a:solidFill>
                          <a:latin typeface="Times New Roman" panose="02020603050405020304" pitchFamily="18" charset="0"/>
                          <a:cs typeface="Times New Roman" panose="02020603050405020304" pitchFamily="18" charset="0"/>
                        </a:rPr>
                        <a:t> (instance variable) because it is declared at the class level and shared among all methods.</a:t>
                      </a:r>
                    </a:p>
                    <a:p>
                      <a:pPr algn="just"/>
                      <a:r>
                        <a:rPr lang="en-US" dirty="0" err="1" smtClean="0">
                          <a:latin typeface="Times New Roman" panose="02020603050405020304" pitchFamily="18" charset="0"/>
                          <a:cs typeface="Times New Roman" panose="02020603050405020304" pitchFamily="18" charset="0"/>
                        </a:rPr>
                        <a:t>localCount</a:t>
                      </a:r>
                      <a:r>
                        <a:rPr lang="en-US" dirty="0" smtClean="0">
                          <a:latin typeface="Times New Roman" panose="02020603050405020304" pitchFamily="18" charset="0"/>
                          <a:cs typeface="Times New Roman" panose="02020603050405020304" pitchFamily="18" charset="0"/>
                        </a:rPr>
                        <a:t> is a </a:t>
                      </a:r>
                      <a:r>
                        <a:rPr lang="en-US" b="1" dirty="0" smtClean="0">
                          <a:latin typeface="Times New Roman" panose="02020603050405020304" pitchFamily="18" charset="0"/>
                          <a:cs typeface="Times New Roman" panose="02020603050405020304" pitchFamily="18" charset="0"/>
                        </a:rPr>
                        <a:t>local variable</a:t>
                      </a:r>
                      <a:r>
                        <a:rPr lang="en-US" dirty="0" smtClean="0">
                          <a:latin typeface="Times New Roman" panose="02020603050405020304" pitchFamily="18" charset="0"/>
                          <a:cs typeface="Times New Roman" panose="02020603050405020304" pitchFamily="18" charset="0"/>
                        </a:rPr>
                        <a:t> because it is declared inside the display() method and only accessible there.</a:t>
                      </a:r>
                    </a:p>
                    <a:p>
                      <a:pPr algn="just"/>
                      <a:r>
                        <a:rPr lang="en-US" dirty="0" smtClean="0">
                          <a:solidFill>
                            <a:srgbClr val="FF0000"/>
                          </a:solidFill>
                          <a:latin typeface="Times New Roman" panose="02020603050405020304" pitchFamily="18" charset="0"/>
                          <a:cs typeface="Times New Roman" panose="02020603050405020304" pitchFamily="18" charset="0"/>
                        </a:rPr>
                        <a:t>Attempting to use </a:t>
                      </a:r>
                      <a:r>
                        <a:rPr lang="en-US" dirty="0" err="1" smtClean="0">
                          <a:solidFill>
                            <a:srgbClr val="FF0000"/>
                          </a:solidFill>
                          <a:latin typeface="Times New Roman" panose="02020603050405020304" pitchFamily="18" charset="0"/>
                          <a:cs typeface="Times New Roman" panose="02020603050405020304" pitchFamily="18" charset="0"/>
                        </a:rPr>
                        <a:t>localCount</a:t>
                      </a:r>
                      <a:r>
                        <a:rPr lang="en-US" dirty="0" smtClean="0">
                          <a:solidFill>
                            <a:srgbClr val="FF0000"/>
                          </a:solidFill>
                          <a:latin typeface="Times New Roman" panose="02020603050405020304" pitchFamily="18" charset="0"/>
                          <a:cs typeface="Times New Roman" panose="02020603050405020304" pitchFamily="18" charset="0"/>
                        </a:rPr>
                        <a:t> in another method like update() would result in a </a:t>
                      </a:r>
                      <a:r>
                        <a:rPr lang="en-US" b="1" dirty="0" smtClean="0">
                          <a:solidFill>
                            <a:srgbClr val="FF0000"/>
                          </a:solidFill>
                          <a:latin typeface="Times New Roman" panose="02020603050405020304" pitchFamily="18" charset="0"/>
                          <a:cs typeface="Times New Roman" panose="02020603050405020304" pitchFamily="18" charset="0"/>
                        </a:rPr>
                        <a:t>compile-time error</a:t>
                      </a:r>
                      <a:r>
                        <a:rPr lang="en-US" dirty="0" smtClean="0">
                          <a:solidFill>
                            <a:srgbClr val="FF0000"/>
                          </a:solidFill>
                          <a:latin typeface="Times New Roman" panose="02020603050405020304" pitchFamily="18" charset="0"/>
                          <a:cs typeface="Times New Roman" panose="02020603050405020304" pitchFamily="18" charset="0"/>
                        </a:rPr>
                        <a:t>.</a:t>
                      </a:r>
                    </a:p>
                    <a:p>
                      <a:endParaRPr lang="en-IN" dirty="0"/>
                    </a:p>
                  </a:txBody>
                  <a:tcPr/>
                </a:tc>
                <a:extLst>
                  <a:ext uri="{0D108BD9-81ED-4DB2-BD59-A6C34878D82A}">
                    <a16:rowId xmlns:a16="http://schemas.microsoft.com/office/drawing/2014/main" val="2796838628"/>
                  </a:ext>
                </a:extLst>
              </a:tr>
            </a:tbl>
          </a:graphicData>
        </a:graphic>
      </p:graphicFrame>
    </p:spTree>
    <p:extLst>
      <p:ext uri="{BB962C8B-B14F-4D97-AF65-F5344CB8AC3E}">
        <p14:creationId xmlns:p14="http://schemas.microsoft.com/office/powerpoint/2010/main" val="4248762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1376060"/>
            <a:ext cx="5442029" cy="4186540"/>
          </a:xfrm>
          <a:prstGeom prst="rect">
            <a:avLst/>
          </a:prstGeom>
          <a:ln>
            <a:solidFill>
              <a:schemeClr val="tx1">
                <a:lumMod val="95000"/>
                <a:lumOff val="5000"/>
              </a:schemeClr>
            </a:solidFill>
          </a:ln>
        </p:spPr>
      </p:pic>
      <p:pic>
        <p:nvPicPr>
          <p:cNvPr id="3" name="Picture 2"/>
          <p:cNvPicPr>
            <a:picLocks noChangeAspect="1"/>
          </p:cNvPicPr>
          <p:nvPr/>
        </p:nvPicPr>
        <p:blipFill>
          <a:blip r:embed="rId3"/>
          <a:stretch>
            <a:fillRect/>
          </a:stretch>
        </p:blipFill>
        <p:spPr>
          <a:xfrm>
            <a:off x="5839962" y="1376060"/>
            <a:ext cx="5867400" cy="4186540"/>
          </a:xfrm>
          <a:prstGeom prst="rect">
            <a:avLst/>
          </a:prstGeom>
          <a:ln>
            <a:solidFill>
              <a:schemeClr val="tx1">
                <a:lumMod val="95000"/>
                <a:lumOff val="5000"/>
              </a:schemeClr>
            </a:solidFill>
          </a:ln>
        </p:spPr>
      </p:pic>
      <p:sp>
        <p:nvSpPr>
          <p:cNvPr id="4" name="TextBox 3"/>
          <p:cNvSpPr txBox="1"/>
          <p:nvPr/>
        </p:nvSpPr>
        <p:spPr>
          <a:xfrm>
            <a:off x="2209800" y="738243"/>
            <a:ext cx="11430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Local</a:t>
            </a:r>
          </a:p>
        </p:txBody>
      </p:sp>
      <p:sp>
        <p:nvSpPr>
          <p:cNvPr id="5" name="TextBox 4"/>
          <p:cNvSpPr txBox="1"/>
          <p:nvPr/>
        </p:nvSpPr>
        <p:spPr>
          <a:xfrm>
            <a:off x="8202162" y="738242"/>
            <a:ext cx="1143000" cy="461665"/>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Global</a:t>
            </a:r>
            <a:endParaRPr lang="en-IN"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9872189" y="5193268"/>
            <a:ext cx="1866217" cy="369332"/>
          </a:xfrm>
          <a:prstGeom prst="rect">
            <a:avLst/>
          </a:prstGeom>
        </p:spPr>
        <p:txBody>
          <a:bodyPr wrap="none">
            <a:spAutoFit/>
          </a:bodyPr>
          <a:lstStyle/>
          <a:p>
            <a:pPr lvl="0" eaLnBrk="0" fontAlgn="base" hangingPunct="0">
              <a:spcBef>
                <a:spcPct val="0"/>
              </a:spcBef>
              <a:spcAft>
                <a:spcPct val="0"/>
              </a:spcAft>
            </a:pPr>
            <a:r>
              <a:rPr lang="en-US" altLang="en-US" dirty="0">
                <a:latin typeface="Arial Unicode MS" panose="020B0604020202020204" pitchFamily="34" charset="-128"/>
              </a:rPr>
              <a:t>The sum is: 130</a:t>
            </a:r>
            <a:r>
              <a:rPr lang="en-US" altLang="en-US" sz="1400" dirty="0"/>
              <a:t> </a:t>
            </a:r>
            <a:endParaRPr lang="en-US" altLang="en-US" sz="4000" dirty="0">
              <a:latin typeface="Arial" panose="020B0604020202020204" pitchFamily="34" charset="0"/>
            </a:endParaRPr>
          </a:p>
        </p:txBody>
      </p:sp>
      <p:sp>
        <p:nvSpPr>
          <p:cNvPr id="9" name="Rectangle 8"/>
          <p:cNvSpPr/>
          <p:nvPr/>
        </p:nvSpPr>
        <p:spPr>
          <a:xfrm>
            <a:off x="4003209" y="5193268"/>
            <a:ext cx="1737976" cy="369332"/>
          </a:xfrm>
          <a:prstGeom prst="rect">
            <a:avLst/>
          </a:prstGeom>
        </p:spPr>
        <p:txBody>
          <a:bodyPr wrap="none">
            <a:spAutoFit/>
          </a:bodyPr>
          <a:lstStyle/>
          <a:p>
            <a:pPr lvl="0" eaLnBrk="0" fontAlgn="base" hangingPunct="0">
              <a:spcBef>
                <a:spcPct val="0"/>
              </a:spcBef>
              <a:spcAft>
                <a:spcPct val="0"/>
              </a:spcAft>
            </a:pPr>
            <a:r>
              <a:rPr lang="en-US" altLang="en-US" dirty="0">
                <a:latin typeface="Arial Unicode MS" panose="020B0604020202020204" pitchFamily="34" charset="-128"/>
              </a:rPr>
              <a:t>The sum is: 30</a:t>
            </a:r>
            <a:r>
              <a:rPr lang="en-US" altLang="en-US" sz="1400" dirty="0"/>
              <a:t> </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31663044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089" y="287122"/>
            <a:ext cx="4572000" cy="646331"/>
          </a:xfrm>
          <a:prstGeom prst="rect">
            <a:avLst/>
          </a:prstGeom>
        </p:spPr>
        <p:txBody>
          <a:bodyPr wrap="square">
            <a:spAutoFit/>
          </a:bodyPr>
          <a:lstStyle/>
          <a:p>
            <a:pPr eaLnBrk="0" fontAlgn="base" hangingPunct="0">
              <a:spcBef>
                <a:spcPct val="0"/>
              </a:spcBef>
              <a:spcAft>
                <a:spcPct val="0"/>
              </a:spcAft>
            </a:pPr>
            <a:r>
              <a:rPr lang="en-US" altLang="en-US" sz="3600" b="1" dirty="0" smtClean="0">
                <a:solidFill>
                  <a:srgbClr val="C00000"/>
                </a:solidFill>
                <a:latin typeface="Times New Roman" panose="02020603050405020304" pitchFamily="18" charset="0"/>
                <a:cs typeface="Times New Roman" panose="02020603050405020304" pitchFamily="18" charset="0"/>
              </a:rPr>
              <a:t>Packages</a:t>
            </a:r>
            <a:endParaRPr lang="en-US" altLang="en-US" sz="3600" b="1" dirty="0">
              <a:solidFill>
                <a:srgbClr val="C0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3400" y="1066800"/>
            <a:ext cx="11125200" cy="4154984"/>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java package</a:t>
            </a:r>
            <a:r>
              <a:rPr lang="en-US" sz="2400" dirty="0">
                <a:latin typeface="Times New Roman" panose="02020603050405020304" pitchFamily="18" charset="0"/>
                <a:cs typeface="Times New Roman" panose="02020603050405020304" pitchFamily="18" charset="0"/>
              </a:rPr>
              <a:t> is a group of similar types of classes, interfaces and </a:t>
            </a:r>
            <a:r>
              <a:rPr lang="en-US" sz="2400" dirty="0" smtClean="0">
                <a:latin typeface="Times New Roman" panose="02020603050405020304" pitchFamily="18" charset="0"/>
                <a:cs typeface="Times New Roman" panose="02020603050405020304" pitchFamily="18" charset="0"/>
              </a:rPr>
              <a:t>sub-packages.</a:t>
            </a:r>
          </a:p>
          <a:p>
            <a:endParaRPr lang="en-US" sz="24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400" b="1" dirty="0">
                <a:latin typeface="Times New Roman" panose="02020603050405020304" pitchFamily="18" charset="0"/>
                <a:cs typeface="Times New Roman" panose="02020603050405020304" pitchFamily="18" charset="0"/>
              </a:rPr>
              <a:t>Advantage of Java Package</a:t>
            </a:r>
          </a:p>
          <a:p>
            <a:pPr marL="342900" lvl="0" indent="-342900" eaLnBrk="0" fontAlgn="base" hangingPunct="0">
              <a:spcBef>
                <a:spcPct val="0"/>
              </a:spcBef>
              <a:spcAft>
                <a:spcPct val="0"/>
              </a:spcAft>
              <a:buFont typeface="Wingdings" panose="05000000000000000000" pitchFamily="2" charset="2"/>
              <a:buChar char="ü"/>
            </a:pPr>
            <a:r>
              <a:rPr lang="en-US" altLang="en-US" sz="2400" i="1" dirty="0" smtClean="0">
                <a:latin typeface="Times New Roman" panose="02020603050405020304" pitchFamily="18" charset="0"/>
                <a:cs typeface="Times New Roman" panose="02020603050405020304" pitchFamily="18" charset="0"/>
              </a:rPr>
              <a:t>Java </a:t>
            </a:r>
            <a:r>
              <a:rPr lang="en-US" altLang="en-US" sz="2400" i="1" dirty="0">
                <a:latin typeface="Times New Roman" panose="02020603050405020304" pitchFamily="18" charset="0"/>
                <a:cs typeface="Times New Roman" panose="02020603050405020304" pitchFamily="18" charset="0"/>
              </a:rPr>
              <a:t>package is used to categorize the classes and interfaces so that they can be easily maintained.</a:t>
            </a:r>
          </a:p>
          <a:p>
            <a:pPr marL="342900" lvl="0" indent="-342900" eaLnBrk="0" fontAlgn="base" hangingPunct="0">
              <a:spcBef>
                <a:spcPct val="0"/>
              </a:spcBef>
              <a:spcAft>
                <a:spcPct val="0"/>
              </a:spcAft>
              <a:buFont typeface="Wingdings" panose="05000000000000000000" pitchFamily="2" charset="2"/>
              <a:buChar char="ü"/>
            </a:pPr>
            <a:r>
              <a:rPr lang="en-US" altLang="en-US" sz="2400" i="1" dirty="0" smtClean="0">
                <a:latin typeface="Times New Roman" panose="02020603050405020304" pitchFamily="18" charset="0"/>
                <a:cs typeface="Times New Roman" panose="02020603050405020304" pitchFamily="18" charset="0"/>
              </a:rPr>
              <a:t>Java </a:t>
            </a:r>
            <a:r>
              <a:rPr lang="en-US" altLang="en-US" sz="2400" i="1" dirty="0">
                <a:latin typeface="Times New Roman" panose="02020603050405020304" pitchFamily="18" charset="0"/>
                <a:cs typeface="Times New Roman" panose="02020603050405020304" pitchFamily="18" charset="0"/>
              </a:rPr>
              <a:t>package provides access protection.</a:t>
            </a:r>
          </a:p>
          <a:p>
            <a:pPr marL="342900" lvl="0" indent="-342900" eaLnBrk="0" fontAlgn="base" hangingPunct="0">
              <a:spcBef>
                <a:spcPct val="0"/>
              </a:spcBef>
              <a:spcAft>
                <a:spcPct val="0"/>
              </a:spcAft>
              <a:buFont typeface="Wingdings" panose="05000000000000000000" pitchFamily="2" charset="2"/>
              <a:buChar char="ü"/>
            </a:pPr>
            <a:r>
              <a:rPr lang="en-US" altLang="en-US" sz="2400" i="1" dirty="0" smtClean="0">
                <a:latin typeface="Times New Roman" panose="02020603050405020304" pitchFamily="18" charset="0"/>
                <a:cs typeface="Times New Roman" panose="02020603050405020304" pitchFamily="18" charset="0"/>
              </a:rPr>
              <a:t>Java </a:t>
            </a:r>
            <a:r>
              <a:rPr lang="en-US" altLang="en-US" sz="2400" i="1" dirty="0">
                <a:latin typeface="Times New Roman" panose="02020603050405020304" pitchFamily="18" charset="0"/>
                <a:cs typeface="Times New Roman" panose="02020603050405020304" pitchFamily="18" charset="0"/>
              </a:rPr>
              <a:t>package removes naming collision</a:t>
            </a:r>
            <a:r>
              <a:rPr lang="en-US" altLang="en-US" sz="2400" i="1" dirty="0" smtClean="0">
                <a:latin typeface="Times New Roman" panose="02020603050405020304" pitchFamily="18" charset="0"/>
                <a:cs typeface="Times New Roman" panose="02020603050405020304" pitchFamily="18" charset="0"/>
              </a:rPr>
              <a:t>.</a:t>
            </a:r>
            <a:endParaRPr lang="en-US" altLang="en-US" sz="2400" i="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Package in java can be categorized in two forms, built-in package and user-defined package. </a:t>
            </a:r>
            <a:endParaRPr lang="en-US" alt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6749" t="11111" r="5963" b="14444"/>
          <a:stretch/>
        </p:blipFill>
        <p:spPr>
          <a:xfrm>
            <a:off x="1594850" y="4438653"/>
            <a:ext cx="3408528" cy="2057400"/>
          </a:xfrm>
          <a:prstGeom prst="rect">
            <a:avLst/>
          </a:prstGeom>
        </p:spPr>
      </p:pic>
      <p:sp>
        <p:nvSpPr>
          <p:cNvPr id="6" name="Rectangle 5"/>
          <p:cNvSpPr/>
          <p:nvPr/>
        </p:nvSpPr>
        <p:spPr>
          <a:xfrm>
            <a:off x="561622" y="4754966"/>
            <a:ext cx="6905978" cy="369332"/>
          </a:xfrm>
          <a:prstGeom prst="rect">
            <a:avLst/>
          </a:prstGeom>
        </p:spPr>
        <p:txBody>
          <a:bodyPr wrap="square">
            <a:spAutoFit/>
          </a:bodyPr>
          <a:lstStyle/>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3"/>
          <a:srcRect l="3399" t="13219" r="4508" b="5862"/>
          <a:stretch/>
        </p:blipFill>
        <p:spPr>
          <a:xfrm>
            <a:off x="5867400" y="4191000"/>
            <a:ext cx="4783794" cy="2535987"/>
          </a:xfrm>
          <a:prstGeom prst="rect">
            <a:avLst/>
          </a:prstGeom>
        </p:spPr>
      </p:pic>
    </p:spTree>
    <p:extLst>
      <p:ext uri="{BB962C8B-B14F-4D97-AF65-F5344CB8AC3E}">
        <p14:creationId xmlns:p14="http://schemas.microsoft.com/office/powerpoint/2010/main" val="37342902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10591800" cy="6217087"/>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Built-in </a:t>
            </a:r>
            <a:r>
              <a:rPr lang="en-US" sz="2400" b="1" dirty="0" smtClean="0">
                <a:latin typeface="Times New Roman" panose="02020603050405020304" pitchFamily="18" charset="0"/>
                <a:cs typeface="Times New Roman" panose="02020603050405020304" pitchFamily="18" charset="0"/>
              </a:rPr>
              <a:t>Packages</a:t>
            </a:r>
            <a:endParaRPr lang="en-US" sz="24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These packages consist of a large number of classes which are a part of Java </a:t>
            </a:r>
            <a:r>
              <a:rPr lang="en-US" sz="2200" b="1" dirty="0">
                <a:latin typeface="Times New Roman" panose="02020603050405020304" pitchFamily="18" charset="0"/>
                <a:cs typeface="Times New Roman" panose="02020603050405020304" pitchFamily="18" charset="0"/>
              </a:rPr>
              <a:t>API</a:t>
            </a:r>
            <a:r>
              <a:rPr lang="en-US" sz="2200" dirty="0" smtClean="0">
                <a:latin typeface="Times New Roman" panose="02020603050405020304" pitchFamily="18" charset="0"/>
                <a:cs typeface="Times New Roman" panose="02020603050405020304" pitchFamily="18" charset="0"/>
              </a:rPr>
              <a:t>. Some </a:t>
            </a:r>
            <a:r>
              <a:rPr lang="en-US" sz="2200" dirty="0">
                <a:latin typeface="Times New Roman" panose="02020603050405020304" pitchFamily="18" charset="0"/>
                <a:cs typeface="Times New Roman" panose="02020603050405020304" pitchFamily="18" charset="0"/>
              </a:rPr>
              <a:t>of the commonly used built-in packages are: </a:t>
            </a:r>
            <a:endParaRPr lang="en-US" sz="2200" dirty="0" smtClean="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1" dirty="0" err="1" smtClean="0">
                <a:latin typeface="Times New Roman" panose="02020603050405020304" pitchFamily="18" charset="0"/>
                <a:cs typeface="Times New Roman" panose="02020603050405020304" pitchFamily="18" charset="0"/>
              </a:rPr>
              <a:t>java.lang</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Contains language support classes(</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classes which defines primitive data types, math operations). This package is automatically imported. </a:t>
            </a:r>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 java.io: </a:t>
            </a:r>
            <a:r>
              <a:rPr lang="en-US" sz="2200" dirty="0">
                <a:latin typeface="Times New Roman" panose="02020603050405020304" pitchFamily="18" charset="0"/>
                <a:cs typeface="Times New Roman" panose="02020603050405020304" pitchFamily="18" charset="0"/>
              </a:rPr>
              <a:t>Contains classes for supporting input / output operations</a:t>
            </a:r>
            <a:r>
              <a:rPr lang="en-US" sz="2200" dirty="0" smtClean="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java.util</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Contains utility classes which implement data structures like Linked List, Dictionary and support ; for Date / Time operations. </a:t>
            </a:r>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java.applet</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Contains classes for creating Applets</a:t>
            </a:r>
            <a:r>
              <a:rPr lang="en-US" sz="2200" dirty="0" smtClean="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java.awt</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Contain classes for implementing the components for graphical user interfaces (like </a:t>
            </a:r>
            <a:r>
              <a:rPr lang="en-US" sz="2200" dirty="0" smtClean="0">
                <a:latin typeface="Times New Roman" panose="02020603050405020304" pitchFamily="18" charset="0"/>
                <a:cs typeface="Times New Roman" panose="02020603050405020304" pitchFamily="18" charset="0"/>
              </a:rPr>
              <a:t>button, menus </a:t>
            </a:r>
            <a:r>
              <a:rPr lang="en-US" sz="2200" dirty="0">
                <a:latin typeface="Times New Roman" panose="02020603050405020304" pitchFamily="18" charset="0"/>
                <a:cs typeface="Times New Roman" panose="02020603050405020304" pitchFamily="18" charset="0"/>
              </a:rPr>
              <a:t>etc). </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 java.net: </a:t>
            </a:r>
            <a:r>
              <a:rPr lang="en-US" sz="2200" dirty="0">
                <a:latin typeface="Times New Roman" panose="02020603050405020304" pitchFamily="18" charset="0"/>
                <a:cs typeface="Times New Roman" panose="02020603050405020304" pitchFamily="18" charset="0"/>
              </a:rPr>
              <a:t>Contain classes for supporting networking operations. </a:t>
            </a:r>
          </a:p>
        </p:txBody>
      </p:sp>
    </p:spTree>
    <p:extLst>
      <p:ext uri="{BB962C8B-B14F-4D97-AF65-F5344CB8AC3E}">
        <p14:creationId xmlns:p14="http://schemas.microsoft.com/office/powerpoint/2010/main" val="2004652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04800"/>
            <a:ext cx="11277600" cy="5632311"/>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In Java, the following some </a:t>
            </a:r>
            <a:r>
              <a:rPr lang="en-US" sz="2400" i="1" dirty="0">
                <a:latin typeface="Times New Roman" panose="02020603050405020304" pitchFamily="18" charset="0"/>
                <a:cs typeface="Times New Roman" panose="02020603050405020304" pitchFamily="18" charset="0"/>
              </a:rPr>
              <a:t>important observations </a:t>
            </a:r>
            <a:r>
              <a:rPr lang="en-US" sz="2400" dirty="0">
                <a:latin typeface="Times New Roman" panose="02020603050405020304" pitchFamily="18" charset="0"/>
                <a:cs typeface="Times New Roman" panose="02020603050405020304" pitchFamily="18" charset="0"/>
              </a:rPr>
              <a:t>about abstract classes are as follows: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instance of an abstract class can not be created.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Constructors are allowed.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can have an abstract class without any abstract method.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can be a </a:t>
            </a:r>
            <a:r>
              <a:rPr lang="en-US" sz="2400" b="1" dirty="0">
                <a:latin typeface="Times New Roman" panose="02020603050405020304" pitchFamily="18" charset="0"/>
                <a:cs typeface="Times New Roman" panose="02020603050405020304" pitchFamily="18" charset="0"/>
              </a:rPr>
              <a:t>final method</a:t>
            </a:r>
            <a:r>
              <a:rPr lang="en-US" sz="2400" dirty="0">
                <a:latin typeface="Times New Roman" panose="02020603050405020304" pitchFamily="18" charset="0"/>
                <a:cs typeface="Times New Roman" panose="02020603050405020304" pitchFamily="18" charset="0"/>
              </a:rPr>
              <a:t> in abstract class but any abstract method in class(abstract class) can not be declared as final  or in simpler terms final method can not be abstract itself as it will yield an error: “Illegal combination of modifiers: abstract and final”</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can define static methods in an abstract class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can use the </a:t>
            </a:r>
            <a:r>
              <a:rPr lang="en-US" sz="2400" b="1" dirty="0">
                <a:latin typeface="Times New Roman" panose="02020603050405020304" pitchFamily="18" charset="0"/>
                <a:cs typeface="Times New Roman" panose="02020603050405020304" pitchFamily="18" charset="0"/>
              </a:rPr>
              <a:t>abstract keyword</a:t>
            </a:r>
            <a:r>
              <a:rPr lang="en-US" sz="2400" dirty="0">
                <a:latin typeface="Times New Roman" panose="02020603050405020304" pitchFamily="18" charset="0"/>
                <a:cs typeface="Times New Roman" panose="02020603050405020304" pitchFamily="18" charset="0"/>
              </a:rPr>
              <a:t> for declaring </a:t>
            </a:r>
            <a:r>
              <a:rPr lang="en-US" sz="2400" b="1" i="1" dirty="0">
                <a:latin typeface="Times New Roman" panose="02020603050405020304" pitchFamily="18" charset="0"/>
                <a:cs typeface="Times New Roman" panose="02020603050405020304" pitchFamily="18" charset="0"/>
              </a:rPr>
              <a:t>top-level classes (Outer class) as well as inner classes</a:t>
            </a:r>
            <a:r>
              <a:rPr lang="en-US" sz="2400" dirty="0">
                <a:latin typeface="Times New Roman" panose="02020603050405020304" pitchFamily="18" charset="0"/>
                <a:cs typeface="Times New Roman" panose="02020603050405020304" pitchFamily="18" charset="0"/>
              </a:rPr>
              <a:t> as abstract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a</a:t>
            </a:r>
            <a:r>
              <a:rPr lang="en-US" sz="2400" b="1" dirty="0">
                <a:latin typeface="Times New Roman" panose="02020603050405020304" pitchFamily="18" charset="0"/>
                <a:cs typeface="Times New Roman" panose="02020603050405020304" pitchFamily="18" charset="0"/>
              </a:rPr>
              <a:t> class</a:t>
            </a:r>
            <a:r>
              <a:rPr lang="en-US" sz="2400" dirty="0">
                <a:latin typeface="Times New Roman" panose="02020603050405020304" pitchFamily="18" charset="0"/>
                <a:cs typeface="Times New Roman" panose="02020603050405020304" pitchFamily="18" charset="0"/>
              </a:rPr>
              <a:t> contains at least </a:t>
            </a:r>
            <a:r>
              <a:rPr lang="en-US" sz="2400" b="1" dirty="0">
                <a:latin typeface="Times New Roman" panose="02020603050405020304" pitchFamily="18" charset="0"/>
                <a:cs typeface="Times New Roman" panose="02020603050405020304" pitchFamily="18" charset="0"/>
              </a:rPr>
              <a:t>one abstract method </a:t>
            </a:r>
            <a:r>
              <a:rPr lang="en-US" sz="2400" dirty="0">
                <a:latin typeface="Times New Roman" panose="02020603050405020304" pitchFamily="18" charset="0"/>
                <a:cs typeface="Times New Roman" panose="02020603050405020304" pitchFamily="18" charset="0"/>
              </a:rPr>
              <a:t>then compulsory should declare a class as abstract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the</a:t>
            </a:r>
            <a:r>
              <a:rPr lang="en-US" sz="2400" b="1" dirty="0">
                <a:latin typeface="Times New Roman" panose="02020603050405020304" pitchFamily="18" charset="0"/>
                <a:cs typeface="Times New Roman" panose="02020603050405020304" pitchFamily="18" charset="0"/>
              </a:rPr>
              <a:t> Child class</a:t>
            </a:r>
            <a:r>
              <a:rPr lang="en-US" sz="2400" dirty="0">
                <a:latin typeface="Times New Roman" panose="02020603050405020304" pitchFamily="18" charset="0"/>
                <a:cs typeface="Times New Roman" panose="02020603050405020304" pitchFamily="18" charset="0"/>
              </a:rPr>
              <a:t> is unable to provide implementation to all abstract methods of the</a:t>
            </a:r>
            <a:r>
              <a:rPr lang="en-US" sz="2400" b="1" dirty="0">
                <a:latin typeface="Times New Roman" panose="02020603050405020304" pitchFamily="18" charset="0"/>
                <a:cs typeface="Times New Roman" panose="02020603050405020304" pitchFamily="18" charset="0"/>
              </a:rPr>
              <a:t> Parent class </a:t>
            </a:r>
            <a:r>
              <a:rPr lang="en-US" sz="2400" dirty="0">
                <a:latin typeface="Times New Roman" panose="02020603050405020304" pitchFamily="18" charset="0"/>
                <a:cs typeface="Times New Roman" panose="02020603050405020304" pitchFamily="18" charset="0"/>
              </a:rPr>
              <a:t>then we should declare that </a:t>
            </a:r>
            <a:r>
              <a:rPr lang="en-US" sz="2400" b="1" dirty="0">
                <a:latin typeface="Times New Roman" panose="02020603050405020304" pitchFamily="18" charset="0"/>
                <a:cs typeface="Times New Roman" panose="02020603050405020304" pitchFamily="18" charset="0"/>
              </a:rPr>
              <a:t>Child class as abstract </a:t>
            </a:r>
            <a:r>
              <a:rPr lang="en-US" sz="2400" dirty="0">
                <a:latin typeface="Times New Roman" panose="02020603050405020304" pitchFamily="18" charset="0"/>
                <a:cs typeface="Times New Roman" panose="02020603050405020304" pitchFamily="18" charset="0"/>
              </a:rPr>
              <a:t>so that the next level Child class should provide implementation to the remaining abstract method</a:t>
            </a:r>
          </a:p>
        </p:txBody>
      </p:sp>
    </p:spTree>
    <p:extLst>
      <p:ext uri="{BB962C8B-B14F-4D97-AF65-F5344CB8AC3E}">
        <p14:creationId xmlns:p14="http://schemas.microsoft.com/office/powerpoint/2010/main" val="6398298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2818400"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Importing </a:t>
            </a:r>
            <a:r>
              <a:rPr lang="en-IN" sz="2400" b="1" dirty="0" err="1">
                <a:latin typeface="Times New Roman" panose="02020603050405020304" pitchFamily="18" charset="0"/>
                <a:cs typeface="Times New Roman" panose="02020603050405020304" pitchFamily="18" charset="0"/>
              </a:rPr>
              <a:t>java.lang</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14400" y="838200"/>
            <a:ext cx="6172200" cy="5757263"/>
          </a:xfrm>
          <a:prstGeom prst="rect">
            <a:avLst/>
          </a:prstGeom>
        </p:spPr>
      </p:pic>
      <p:pic>
        <p:nvPicPr>
          <p:cNvPr id="6" name="Picture 5"/>
          <p:cNvPicPr>
            <a:picLocks noChangeAspect="1"/>
          </p:cNvPicPr>
          <p:nvPr/>
        </p:nvPicPr>
        <p:blipFill>
          <a:blip r:embed="rId3"/>
          <a:stretch>
            <a:fillRect/>
          </a:stretch>
        </p:blipFill>
        <p:spPr>
          <a:xfrm>
            <a:off x="7427991" y="1143000"/>
            <a:ext cx="3965417" cy="1371600"/>
          </a:xfrm>
          <a:prstGeom prst="rect">
            <a:avLst/>
          </a:prstGeom>
        </p:spPr>
      </p:pic>
      <p:sp>
        <p:nvSpPr>
          <p:cNvPr id="7" name="Rectangle 6"/>
          <p:cNvSpPr/>
          <p:nvPr/>
        </p:nvSpPr>
        <p:spPr>
          <a:xfrm>
            <a:off x="7427991" y="2743200"/>
            <a:ext cx="4343400" cy="3477875"/>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Explanation:</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example, we import java.lang.* to have access to some of the fundamental classes provided by Java, such as Math, String, and Integer</a:t>
            </a:r>
            <a:r>
              <a:rPr lang="en-US" sz="20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code demonstrates the usage of these classes by calculating the area of a circle, determining the length of a string, and converting an integer to its binary representation.</a:t>
            </a:r>
          </a:p>
        </p:txBody>
      </p:sp>
      <p:sp>
        <p:nvSpPr>
          <p:cNvPr id="8" name="Rectangle 7"/>
          <p:cNvSpPr/>
          <p:nvPr/>
        </p:nvSpPr>
        <p:spPr>
          <a:xfrm>
            <a:off x="7315200" y="653534"/>
            <a:ext cx="902811"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458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685800"/>
            <a:ext cx="10439400" cy="6001643"/>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User-defined packages </a:t>
            </a:r>
            <a:r>
              <a:rPr lang="en-US" sz="2400" dirty="0">
                <a:latin typeface="Times New Roman" panose="02020603050405020304" pitchFamily="18" charset="0"/>
                <a:cs typeface="Times New Roman" panose="02020603050405020304" pitchFamily="18" charset="0"/>
              </a:rPr>
              <a:t>are those that the users define. </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Inside </a:t>
            </a:r>
            <a:r>
              <a:rPr lang="en-US" sz="2400" dirty="0">
                <a:latin typeface="Times New Roman" panose="02020603050405020304" pitchFamily="18" charset="0"/>
                <a:cs typeface="Times New Roman" panose="02020603050405020304" pitchFamily="18" charset="0"/>
              </a:rPr>
              <a:t>a package, you can have Java files like classes, interfaces, and a package as well (called a sub-package</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How to access package from another package?</a:t>
            </a:r>
          </a:p>
          <a:p>
            <a:r>
              <a:rPr lang="en-US" sz="2400" dirty="0">
                <a:latin typeface="Times New Roman" panose="02020603050405020304" pitchFamily="18" charset="0"/>
                <a:cs typeface="Times New Roman" panose="02020603050405020304" pitchFamily="18" charset="0"/>
              </a:rPr>
              <a:t>There are three ways to access the package from outside the package.</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import package.*;</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package.classname</a:t>
            </a:r>
            <a:r>
              <a:rPr lang="en-US" sz="24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fully qualified name.</a:t>
            </a:r>
          </a:p>
          <a:p>
            <a:endParaRPr lang="en-IN" sz="2400" dirty="0" smtClean="0">
              <a:latin typeface="Times New Roman" panose="02020603050405020304" pitchFamily="18" charset="0"/>
              <a:cs typeface="Times New Roman" panose="02020603050405020304" pitchFamily="18" charset="0"/>
            </a:endParaRPr>
          </a:p>
          <a:p>
            <a:r>
              <a:rPr lang="en-IN" sz="2400" b="1" dirty="0">
                <a:solidFill>
                  <a:schemeClr val="accent2">
                    <a:lumMod val="75000"/>
                  </a:schemeClr>
                </a:solidFill>
              </a:rPr>
              <a:t>1) Using packagename.*</a:t>
            </a:r>
          </a:p>
          <a:p>
            <a:pPr marL="342900" lvl="0" indent="-342900" algn="just"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If you use package.* then all the classes and interfaces of this package will be accessible but not </a:t>
            </a:r>
            <a:r>
              <a:rPr lang="en-US" altLang="en-US" sz="2400" dirty="0" smtClean="0">
                <a:latin typeface="Times New Roman" panose="02020603050405020304" pitchFamily="18" charset="0"/>
                <a:cs typeface="Times New Roman" panose="02020603050405020304" pitchFamily="18" charset="0"/>
              </a:rPr>
              <a:t>sub packages. </a:t>
            </a:r>
            <a:endParaRPr lang="en-US" altLang="en-US" sz="2400" dirty="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import keyword is used to make the classes and interface of another package accessible to the current package.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6686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6400" y="152400"/>
            <a:ext cx="5661827" cy="6545788"/>
          </a:xfrm>
          <a:prstGeom prst="rect">
            <a:avLst/>
          </a:prstGeom>
        </p:spPr>
      </p:pic>
      <p:sp>
        <p:nvSpPr>
          <p:cNvPr id="4" name="Rectangle 3"/>
          <p:cNvSpPr/>
          <p:nvPr/>
        </p:nvSpPr>
        <p:spPr>
          <a:xfrm>
            <a:off x="5715000" y="6172200"/>
            <a:ext cx="1507144" cy="369332"/>
          </a:xfrm>
          <a:prstGeom prst="rect">
            <a:avLst/>
          </a:prstGeom>
        </p:spPr>
        <p:txBody>
          <a:bodyPr wrap="none">
            <a:spAutoFit/>
          </a:bodyPr>
          <a:lstStyle/>
          <a:p>
            <a:pPr lvl="0" eaLnBrk="0" fontAlgn="base" hangingPunct="0">
              <a:spcBef>
                <a:spcPct val="0"/>
              </a:spcBef>
              <a:spcAft>
                <a:spcPct val="0"/>
              </a:spcAft>
            </a:pPr>
            <a:r>
              <a:rPr lang="en-US" altLang="en-US" dirty="0" err="1">
                <a:latin typeface="Arial Unicode MS" panose="020B0604020202020204" pitchFamily="34" charset="-128"/>
              </a:rPr>
              <a:t>Output:Hello</a:t>
            </a:r>
            <a:r>
              <a:rPr lang="en-US" altLang="en-US" sz="1400" dirty="0"/>
              <a:t> </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42864019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4515980"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2) Using </a:t>
            </a:r>
            <a:r>
              <a:rPr lang="en-IN" sz="2400" b="1" dirty="0" err="1">
                <a:latin typeface="Times New Roman" panose="02020603050405020304" pitchFamily="18" charset="0"/>
                <a:cs typeface="Times New Roman" panose="02020603050405020304" pitchFamily="18" charset="0"/>
              </a:rPr>
              <a:t>packagename.classname</a:t>
            </a:r>
            <a:endParaRPr lang="en-IN"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1143000"/>
            <a:ext cx="6400800"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If you import </a:t>
            </a:r>
            <a:r>
              <a:rPr lang="en-US" sz="2400" dirty="0" err="1">
                <a:latin typeface="Times New Roman" panose="02020603050405020304" pitchFamily="18" charset="0"/>
                <a:cs typeface="Times New Roman" panose="02020603050405020304" pitchFamily="18" charset="0"/>
              </a:rPr>
              <a:t>package.classname</a:t>
            </a:r>
            <a:r>
              <a:rPr lang="en-US" sz="2400" dirty="0">
                <a:latin typeface="Times New Roman" panose="02020603050405020304" pitchFamily="18" charset="0"/>
                <a:cs typeface="Times New Roman" panose="02020603050405020304" pitchFamily="18" charset="0"/>
              </a:rPr>
              <a:t> then only declared class of this package will be accessible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a:t>Note: If you import a package, </a:t>
            </a:r>
            <a:r>
              <a:rPr lang="en-US" sz="2400" b="1" dirty="0" err="1"/>
              <a:t>subpackages</a:t>
            </a:r>
            <a:r>
              <a:rPr lang="en-US" sz="2400" b="1" dirty="0"/>
              <a:t> will not be imported.</a:t>
            </a:r>
          </a:p>
          <a:p>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15200" y="918865"/>
            <a:ext cx="3962400" cy="5743035"/>
          </a:xfrm>
          <a:prstGeom prst="rect">
            <a:avLst/>
          </a:prstGeom>
        </p:spPr>
      </p:pic>
      <p:sp>
        <p:nvSpPr>
          <p:cNvPr id="6" name="Rectangle 5"/>
          <p:cNvSpPr/>
          <p:nvPr/>
        </p:nvSpPr>
        <p:spPr>
          <a:xfrm>
            <a:off x="9601200" y="6292568"/>
            <a:ext cx="1507144" cy="369332"/>
          </a:xfrm>
          <a:prstGeom prst="rect">
            <a:avLst/>
          </a:prstGeom>
        </p:spPr>
        <p:txBody>
          <a:bodyPr wrap="none">
            <a:spAutoFit/>
          </a:bodyPr>
          <a:lstStyle/>
          <a:p>
            <a:pPr lvl="0" eaLnBrk="0" fontAlgn="base" hangingPunct="0">
              <a:spcBef>
                <a:spcPct val="0"/>
              </a:spcBef>
              <a:spcAft>
                <a:spcPct val="0"/>
              </a:spcAft>
            </a:pPr>
            <a:r>
              <a:rPr lang="en-US" altLang="en-US" dirty="0" err="1">
                <a:latin typeface="Arial Unicode MS" panose="020B0604020202020204" pitchFamily="34" charset="-128"/>
              </a:rPr>
              <a:t>Output:Hello</a:t>
            </a:r>
            <a:r>
              <a:rPr lang="en-US" altLang="en-US" sz="1400" dirty="0"/>
              <a:t> </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10230305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3967753"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3) Using fully qualified name</a:t>
            </a:r>
          </a:p>
        </p:txBody>
      </p:sp>
      <p:sp>
        <p:nvSpPr>
          <p:cNvPr id="3" name="Rectangle 2"/>
          <p:cNvSpPr/>
          <p:nvPr/>
        </p:nvSpPr>
        <p:spPr>
          <a:xfrm>
            <a:off x="838200" y="1066800"/>
            <a:ext cx="6096000" cy="5262979"/>
          </a:xfrm>
          <a:prstGeom prst="rect">
            <a:avLst/>
          </a:prstGeom>
        </p:spPr>
        <p:txBody>
          <a:bodyPr>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you use fully qualified name then only declared class of this package will be accessible. Now there is no need to import. But you need to use fully qualified name every time when you are accessing the class or interface</a:t>
            </a:r>
            <a:r>
              <a:rPr lang="en-US" sz="24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generally used when two packages have same class name e.g. </a:t>
            </a:r>
            <a:r>
              <a:rPr lang="en-US" sz="2400" dirty="0" err="1">
                <a:latin typeface="Times New Roman" panose="02020603050405020304" pitchFamily="18" charset="0"/>
                <a:cs typeface="Times New Roman" panose="02020603050405020304" pitchFamily="18" charset="0"/>
              </a:rPr>
              <a:t>java.util</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java.sql</a:t>
            </a:r>
            <a:r>
              <a:rPr lang="en-US" sz="2400" dirty="0">
                <a:latin typeface="Times New Roman" panose="02020603050405020304" pitchFamily="18" charset="0"/>
                <a:cs typeface="Times New Roman" panose="02020603050405020304" pitchFamily="18" charset="0"/>
              </a:rPr>
              <a:t> packages contain Date class</a:t>
            </a:r>
            <a:r>
              <a:rPr lang="en-US" sz="24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you import a package, all the classes and interface of that package will be imported excluding the classes and interfaces of the </a:t>
            </a:r>
            <a:r>
              <a:rPr lang="en-US" sz="2400" dirty="0" err="1">
                <a:latin typeface="Times New Roman" panose="02020603050405020304" pitchFamily="18" charset="0"/>
                <a:cs typeface="Times New Roman" panose="02020603050405020304" pitchFamily="18" charset="0"/>
              </a:rPr>
              <a:t>subpackages</a:t>
            </a:r>
            <a:r>
              <a:rPr lang="en-US" sz="2400" dirty="0">
                <a:latin typeface="Times New Roman" panose="02020603050405020304" pitchFamily="18" charset="0"/>
                <a:cs typeface="Times New Roman" panose="02020603050405020304" pitchFamily="18" charset="0"/>
              </a:rPr>
              <a:t>. Hence, you need to import the </a:t>
            </a:r>
            <a:r>
              <a:rPr lang="en-US" sz="2400" dirty="0" err="1">
                <a:latin typeface="Times New Roman" panose="02020603050405020304" pitchFamily="18" charset="0"/>
                <a:cs typeface="Times New Roman" panose="02020603050405020304" pitchFamily="18" charset="0"/>
              </a:rPr>
              <a:t>subpackage</a:t>
            </a:r>
            <a:r>
              <a:rPr lang="en-US" sz="2400" dirty="0">
                <a:latin typeface="Times New Roman" panose="02020603050405020304" pitchFamily="18" charset="0"/>
                <a:cs typeface="Times New Roman" panose="02020603050405020304" pitchFamily="18" charset="0"/>
              </a:rPr>
              <a:t> as well.</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162800" y="685800"/>
            <a:ext cx="4507606" cy="5715000"/>
          </a:xfrm>
          <a:prstGeom prst="rect">
            <a:avLst/>
          </a:prstGeom>
        </p:spPr>
      </p:pic>
      <p:sp>
        <p:nvSpPr>
          <p:cNvPr id="6" name="Rectangle 5"/>
          <p:cNvSpPr/>
          <p:nvPr/>
        </p:nvSpPr>
        <p:spPr>
          <a:xfrm>
            <a:off x="9982200" y="5867400"/>
            <a:ext cx="1507144" cy="369332"/>
          </a:xfrm>
          <a:prstGeom prst="rect">
            <a:avLst/>
          </a:prstGeom>
        </p:spPr>
        <p:txBody>
          <a:bodyPr wrap="none">
            <a:spAutoFit/>
          </a:bodyPr>
          <a:lstStyle/>
          <a:p>
            <a:pPr lvl="0" eaLnBrk="0" fontAlgn="base" hangingPunct="0">
              <a:spcBef>
                <a:spcPct val="0"/>
              </a:spcBef>
              <a:spcAft>
                <a:spcPct val="0"/>
              </a:spcAft>
            </a:pPr>
            <a:r>
              <a:rPr lang="en-US" altLang="en-US" dirty="0" err="1">
                <a:latin typeface="Arial Unicode MS" panose="020B0604020202020204" pitchFamily="34" charset="-128"/>
              </a:rPr>
              <a:t>Output:Hello</a:t>
            </a:r>
            <a:r>
              <a:rPr lang="en-US" altLang="en-US" sz="1400" dirty="0"/>
              <a:t> </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17099443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1689" y="533400"/>
            <a:ext cx="10896600" cy="2308324"/>
          </a:xfrm>
          <a:prstGeom prst="rect">
            <a:avLst/>
          </a:prstGeom>
        </p:spPr>
        <p:txBody>
          <a:bodyPr wrap="square">
            <a:spAutoFit/>
          </a:bodyPr>
          <a:lstStyle/>
          <a:p>
            <a:r>
              <a:rPr lang="en-US" sz="2400" b="1" dirty="0" err="1">
                <a:latin typeface="Times New Roman" panose="02020603050405020304" pitchFamily="18" charset="0"/>
                <a:cs typeface="Times New Roman" panose="02020603050405020304" pitchFamily="18" charset="0"/>
              </a:rPr>
              <a:t>Subpackage</a:t>
            </a:r>
            <a:r>
              <a:rPr lang="en-US" sz="2400" b="1" dirty="0">
                <a:latin typeface="Times New Roman" panose="02020603050405020304" pitchFamily="18" charset="0"/>
                <a:cs typeface="Times New Roman" panose="02020603050405020304" pitchFamily="18" charset="0"/>
              </a:rPr>
              <a:t> in Java</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 package defined inside a package is called a sub-package.</a:t>
            </a:r>
            <a:r>
              <a:rPr lang="en-US" sz="2400" dirty="0">
                <a:latin typeface="Times New Roman" panose="02020603050405020304" pitchFamily="18" charset="0"/>
                <a:cs typeface="Times New Roman" panose="02020603050405020304" pitchFamily="18" charset="0"/>
              </a:rPr>
              <a:t> It’s used to make the structure of the package more generic. It lets users arrange their Java files into their corresponding packages</a:t>
            </a:r>
            <a:r>
              <a:rPr lang="en-US" sz="24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For </a:t>
            </a:r>
            <a:r>
              <a:rPr lang="en-US" sz="2400" dirty="0">
                <a:latin typeface="Times New Roman" panose="02020603050405020304" pitchFamily="18" charset="0"/>
                <a:cs typeface="Times New Roman" panose="02020603050405020304" pitchFamily="18" charset="0"/>
              </a:rPr>
              <a:t>example, say, you have a package named cars. You’ve defined supporting Java files inside it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2590800"/>
            <a:ext cx="3581400" cy="3971419"/>
          </a:xfrm>
          <a:prstGeom prst="rect">
            <a:avLst/>
          </a:prstGeom>
          <a:effectLst>
            <a:glow rad="101600">
              <a:schemeClr val="accent2">
                <a:satMod val="175000"/>
                <a:alpha val="40000"/>
              </a:schemeClr>
            </a:glow>
          </a:effectLst>
        </p:spPr>
      </p:pic>
      <p:sp>
        <p:nvSpPr>
          <p:cNvPr id="5" name="Rectangle 4"/>
          <p:cNvSpPr/>
          <p:nvPr/>
        </p:nvSpPr>
        <p:spPr>
          <a:xfrm>
            <a:off x="671689" y="2864302"/>
            <a:ext cx="7391400" cy="3046988"/>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now you want to define another package called </a:t>
            </a:r>
            <a:r>
              <a:rPr lang="en-US" sz="2400" dirty="0" err="1">
                <a:latin typeface="Times New Roman" panose="02020603050405020304" pitchFamily="18" charset="0"/>
                <a:cs typeface="Times New Roman" panose="02020603050405020304" pitchFamily="18" charset="0"/>
              </a:rPr>
              <a:t>superCars</a:t>
            </a:r>
            <a:r>
              <a:rPr lang="en-US" sz="2400" dirty="0">
                <a:latin typeface="Times New Roman" panose="02020603050405020304" pitchFamily="18" charset="0"/>
                <a:cs typeface="Times New Roman" panose="02020603050405020304" pitchFamily="18" charset="0"/>
              </a:rPr>
              <a:t>. Should we define it inside the car's package or outside as another package? At this point, you must say that it should go inside cars because </a:t>
            </a:r>
            <a:r>
              <a:rPr lang="en-US" sz="2400" dirty="0" err="1">
                <a:latin typeface="Times New Roman" panose="02020603050405020304" pitchFamily="18" charset="0"/>
                <a:cs typeface="Times New Roman" panose="02020603050405020304" pitchFamily="18" charset="0"/>
              </a:rPr>
              <a:t>superCars</a:t>
            </a:r>
            <a:r>
              <a:rPr lang="en-US" sz="2400" dirty="0">
                <a:latin typeface="Times New Roman" panose="02020603050405020304" pitchFamily="18" charset="0"/>
                <a:cs typeface="Times New Roman" panose="02020603050405020304" pitchFamily="18" charset="0"/>
              </a:rPr>
              <a:t> are also related to cars.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to be more generic, we’re defining it as a separate package, but having it inside cars makes them part of cars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577000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3400" y="1905000"/>
            <a:ext cx="2438400" cy="707886"/>
          </a:xfrm>
          <a:prstGeom prst="rect">
            <a:avLst/>
          </a:prstGeom>
          <a:noFill/>
        </p:spPr>
        <p:txBody>
          <a:bodyPr wrap="square" rtlCol="0">
            <a:spAutoFit/>
          </a:bodyPr>
          <a:lstStyle/>
          <a:p>
            <a:r>
              <a:rPr lang="en-IN" sz="4000" dirty="0" smtClean="0">
                <a:solidFill>
                  <a:srgbClr val="C00000"/>
                </a:solidFill>
                <a:latin typeface="Times New Roman" panose="02020603050405020304" pitchFamily="18" charset="0"/>
                <a:cs typeface="Times New Roman" panose="02020603050405020304" pitchFamily="18" charset="0"/>
              </a:rPr>
              <a:t>UNIT 3</a:t>
            </a:r>
            <a:endParaRPr lang="en-IN" sz="4000" dirty="0">
              <a:solidFill>
                <a:srgbClr val="C0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838200" y="2743200"/>
            <a:ext cx="10363200" cy="1295400"/>
          </a:xfrm>
          <a:prstGeom prst="rect">
            <a:avLst/>
          </a:prstGeom>
        </p:spPr>
      </p:pic>
    </p:spTree>
    <p:extLst>
      <p:ext uri="{BB962C8B-B14F-4D97-AF65-F5344CB8AC3E}">
        <p14:creationId xmlns:p14="http://schemas.microsoft.com/office/powerpoint/2010/main" val="3692505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19200"/>
            <a:ext cx="10439400" cy="4462760"/>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Exception </a:t>
            </a:r>
            <a:r>
              <a:rPr lang="en-US" sz="2400" dirty="0">
                <a:latin typeface="Times New Roman" panose="02020603050405020304" pitchFamily="18" charset="0"/>
                <a:cs typeface="Times New Roman" panose="02020603050405020304" pitchFamily="18" charset="0"/>
              </a:rPr>
              <a:t>handling enables a program to deal with exceptional situations </a:t>
            </a:r>
            <a:r>
              <a:rPr lang="en-US" sz="2400" dirty="0" smtClean="0">
                <a:latin typeface="Times New Roman" panose="02020603050405020304" pitchFamily="18" charset="0"/>
                <a:cs typeface="Times New Roman" panose="02020603050405020304" pitchFamily="18" charset="0"/>
              </a:rPr>
              <a:t>and </a:t>
            </a:r>
            <a:r>
              <a:rPr lang="en-IN" sz="2400" dirty="0" smtClean="0">
                <a:latin typeface="Times New Roman" panose="02020603050405020304" pitchFamily="18" charset="0"/>
                <a:cs typeface="Times New Roman" panose="02020603050405020304" pitchFamily="18" charset="0"/>
              </a:rPr>
              <a:t>continue </a:t>
            </a:r>
            <a:r>
              <a:rPr lang="en-IN" sz="2400" dirty="0">
                <a:latin typeface="Times New Roman" panose="02020603050405020304" pitchFamily="18" charset="0"/>
                <a:cs typeface="Times New Roman" panose="02020603050405020304" pitchFamily="18" charset="0"/>
              </a:rPr>
              <a:t>its normal execution</a:t>
            </a:r>
            <a:r>
              <a:rPr lang="en-IN" sz="24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Exception Handling in Java is one of the effective means to handle runtime errors so that the regular flow of the application can be preserved.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is </a:t>
            </a:r>
            <a:r>
              <a:rPr lang="en-US" sz="2400" dirty="0">
                <a:latin typeface="Times New Roman" panose="02020603050405020304" pitchFamily="18" charset="0"/>
                <a:cs typeface="Times New Roman" panose="02020603050405020304" pitchFamily="18" charset="0"/>
              </a:rPr>
              <a:t>a mechanism to handle runtime errors such as </a:t>
            </a:r>
            <a:r>
              <a:rPr lang="en-US" sz="2400" dirty="0" err="1">
                <a:latin typeface="Times New Roman" panose="02020603050405020304" pitchFamily="18" charset="0"/>
                <a:cs typeface="Times New Roman" panose="02020603050405020304" pitchFamily="18" charset="0"/>
              </a:rPr>
              <a:t>ClassNotFoundException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IOException</a:t>
            </a:r>
            <a:r>
              <a:rPr lang="en-US" sz="2400" dirty="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InputMismatchException</a:t>
            </a:r>
            <a:r>
              <a:rPr lang="en-US"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ArrayIndexOutOfBoundsException</a:t>
            </a:r>
            <a:r>
              <a:rPr lang="en-US" sz="2400" dirty="0">
                <a:latin typeface="Times New Roman" panose="02020603050405020304" pitchFamily="18" charset="0"/>
                <a:cs typeface="Times New Roman" panose="02020603050405020304" pitchFamily="18" charset="0"/>
              </a:rPr>
              <a:t>, etc</a:t>
            </a:r>
            <a:r>
              <a:rPr lang="en-US" sz="24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What are Java Exceptions?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An Exception </a:t>
            </a:r>
            <a:r>
              <a:rPr lang="en-US" sz="2400" dirty="0">
                <a:latin typeface="Times New Roman" panose="02020603050405020304" pitchFamily="18" charset="0"/>
                <a:cs typeface="Times New Roman" panose="02020603050405020304" pitchFamily="18" charset="0"/>
              </a:rPr>
              <a:t>is an unwanted or unexpected event, which occurs during the execution of a program, i.e. at run time, that disrupts the normal flow of the program’s instructions. </a:t>
            </a:r>
            <a:endParaRPr lang="en-US" sz="2400" dirty="0" smtClean="0">
              <a:latin typeface="Times New Roman" panose="02020603050405020304" pitchFamily="18" charset="0"/>
              <a:cs typeface="Times New Roman" panose="02020603050405020304" pitchFamily="18" charset="0"/>
            </a:endParaRPr>
          </a:p>
        </p:txBody>
      </p:sp>
      <p:sp>
        <p:nvSpPr>
          <p:cNvPr id="3" name="TextBox 2"/>
          <p:cNvSpPr txBox="1"/>
          <p:nvPr/>
        </p:nvSpPr>
        <p:spPr>
          <a:xfrm>
            <a:off x="685800" y="304800"/>
            <a:ext cx="6705600" cy="707886"/>
          </a:xfrm>
          <a:prstGeom prst="rect">
            <a:avLst/>
          </a:prstGeom>
          <a:noFill/>
        </p:spPr>
        <p:txBody>
          <a:bodyPr wrap="square" rtlCol="0">
            <a:spAutoFit/>
          </a:bodyPr>
          <a:lstStyle/>
          <a:p>
            <a:r>
              <a:rPr lang="en-IN" sz="4000" dirty="0" smtClean="0">
                <a:solidFill>
                  <a:srgbClr val="C00000"/>
                </a:solidFill>
                <a:latin typeface="Times New Roman" panose="02020603050405020304" pitchFamily="18" charset="0"/>
                <a:cs typeface="Times New Roman" panose="02020603050405020304" pitchFamily="18" charset="0"/>
              </a:rPr>
              <a:t>Exceptions</a:t>
            </a:r>
            <a:endParaRPr lang="en-IN" sz="4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8102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533400"/>
            <a:ext cx="9144000" cy="2677656"/>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An </a:t>
            </a:r>
            <a:r>
              <a:rPr lang="en-US" sz="2400" dirty="0">
                <a:latin typeface="Times New Roman" panose="02020603050405020304" pitchFamily="18" charset="0"/>
                <a:cs typeface="Times New Roman" panose="02020603050405020304" pitchFamily="18" charset="0"/>
              </a:rPr>
              <a:t>exception can occur for many reasons. Some of them are: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Invalid user input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Device failure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Loss of network connection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Physical limitations (out of disk memory)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Code errors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Opening an unavailable file</a:t>
            </a:r>
          </a:p>
        </p:txBody>
      </p:sp>
      <p:sp>
        <p:nvSpPr>
          <p:cNvPr id="3" name="Rectangle 2"/>
          <p:cNvSpPr/>
          <p:nvPr/>
        </p:nvSpPr>
        <p:spPr>
          <a:xfrm>
            <a:off x="685800" y="3429000"/>
            <a:ext cx="3545394"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Java Exception hierarchy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659832"/>
            <a:ext cx="4980718" cy="3048200"/>
          </a:xfrm>
          <a:prstGeom prst="rect">
            <a:avLst/>
          </a:prstGeom>
        </p:spPr>
      </p:pic>
      <p:sp>
        <p:nvSpPr>
          <p:cNvPr id="6" name="Rectangle 5"/>
          <p:cNvSpPr/>
          <p:nvPr/>
        </p:nvSpPr>
        <p:spPr>
          <a:xfrm>
            <a:off x="914400" y="4108609"/>
            <a:ext cx="6096000" cy="1938992"/>
          </a:xfrm>
          <a:prstGeom prst="rect">
            <a:avLst/>
          </a:prstGeom>
        </p:spPr>
        <p:txBody>
          <a:bodyPr>
            <a:spAutoFit/>
          </a:bodyPr>
          <a:lstStyle/>
          <a:p>
            <a:pPr marL="342900" lvl="0" indent="-342900" algn="just"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As you can see from the </a:t>
            </a:r>
            <a:r>
              <a:rPr lang="en-US" altLang="en-US" sz="2400" dirty="0" smtClean="0">
                <a:latin typeface="Times New Roman" panose="02020603050405020304" pitchFamily="18" charset="0"/>
                <a:cs typeface="Times New Roman" panose="02020603050405020304" pitchFamily="18" charset="0"/>
              </a:rPr>
              <a:t>image, </a:t>
            </a:r>
            <a:r>
              <a:rPr lang="en-US" altLang="en-US" sz="2400" dirty="0">
                <a:latin typeface="Times New Roman" panose="02020603050405020304" pitchFamily="18" charset="0"/>
                <a:cs typeface="Times New Roman" panose="02020603050405020304" pitchFamily="18" charset="0"/>
              </a:rPr>
              <a:t>the </a:t>
            </a:r>
            <a:r>
              <a:rPr lang="en-US" altLang="en-US" sz="2400" dirty="0" err="1">
                <a:latin typeface="Times New Roman" panose="02020603050405020304" pitchFamily="18" charset="0"/>
                <a:cs typeface="Times New Roman" panose="02020603050405020304" pitchFamily="18" charset="0"/>
              </a:rPr>
              <a:t>Throwable</a:t>
            </a:r>
            <a:r>
              <a:rPr lang="en-US" altLang="en-US" sz="2400" dirty="0">
                <a:latin typeface="Times New Roman" panose="02020603050405020304" pitchFamily="18" charset="0"/>
                <a:cs typeface="Times New Roman" panose="02020603050405020304" pitchFamily="18" charset="0"/>
              </a:rPr>
              <a:t> class is the root class in the hierarchy.</a:t>
            </a:r>
          </a:p>
          <a:p>
            <a:pPr marL="342900" lvl="0" indent="-342900" algn="just"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Note that the hierarchy splits into two branches: Error and Exception.</a:t>
            </a:r>
          </a:p>
        </p:txBody>
      </p:sp>
    </p:spTree>
    <p:extLst>
      <p:ext uri="{BB962C8B-B14F-4D97-AF65-F5344CB8AC3E}">
        <p14:creationId xmlns:p14="http://schemas.microsoft.com/office/powerpoint/2010/main" val="13256489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599" y="609600"/>
            <a:ext cx="10134600" cy="230832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Errors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Errors represent </a:t>
            </a:r>
            <a:r>
              <a:rPr lang="en-US" sz="2400" b="1" i="1" dirty="0">
                <a:solidFill>
                  <a:srgbClr val="7030A0"/>
                </a:solidFill>
                <a:latin typeface="Times New Roman" panose="02020603050405020304" pitchFamily="18" charset="0"/>
                <a:cs typeface="Times New Roman" panose="02020603050405020304" pitchFamily="18" charset="0"/>
              </a:rPr>
              <a:t>irrecoverable conditions </a:t>
            </a:r>
            <a:r>
              <a:rPr lang="en-US" sz="2400" dirty="0">
                <a:latin typeface="Times New Roman" panose="02020603050405020304" pitchFamily="18" charset="0"/>
                <a:cs typeface="Times New Roman" panose="02020603050405020304" pitchFamily="18" charset="0"/>
              </a:rPr>
              <a:t>such as Java virtual machine (JVM) running out of memory, memory leaks, stack overflow errors, library incompatibility, infinite recursion, etc.</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Errors are usually </a:t>
            </a:r>
            <a:r>
              <a:rPr lang="en-US" sz="2400" b="1" i="1" dirty="0">
                <a:solidFill>
                  <a:srgbClr val="C00000"/>
                </a:solidFill>
                <a:latin typeface="Times New Roman" panose="02020603050405020304" pitchFamily="18" charset="0"/>
                <a:cs typeface="Times New Roman" panose="02020603050405020304" pitchFamily="18" charset="0"/>
              </a:rPr>
              <a:t>beyond the control of the programmer </a:t>
            </a:r>
            <a:r>
              <a:rPr lang="en-US" sz="2400" dirty="0">
                <a:latin typeface="Times New Roman" panose="02020603050405020304" pitchFamily="18" charset="0"/>
                <a:cs typeface="Times New Roman" panose="02020603050405020304" pitchFamily="18" charset="0"/>
              </a:rPr>
              <a:t>and we should not try to handle errors</a:t>
            </a:r>
            <a:r>
              <a:rPr lang="en-US" sz="2400" dirty="0" smtClean="0">
                <a:latin typeface="Times New Roman" panose="02020603050405020304" pitchFamily="18" charset="0"/>
                <a:cs typeface="Times New Roman" panose="02020603050405020304" pitchFamily="18" charset="0"/>
              </a:rPr>
              <a:t>. Ex: </a:t>
            </a:r>
            <a:r>
              <a:rPr lang="en-IN" sz="2400" dirty="0" err="1">
                <a:latin typeface="Times New Roman" panose="02020603050405020304" pitchFamily="18" charset="0"/>
                <a:cs typeface="Times New Roman" panose="02020603050405020304" pitchFamily="18" charset="0"/>
              </a:rPr>
              <a:t>LinkageError</a:t>
            </a:r>
            <a:r>
              <a:rPr lang="en-IN" sz="2400" dirty="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VirtualMachineError</a:t>
            </a:r>
            <a:r>
              <a:rPr lang="en-IN"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990599" y="3048000"/>
            <a:ext cx="9996311" cy="2585323"/>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Exceptions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Exceptions can be caught and handled by the program.</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an exception occurs within a method, it creates an object. This object is called the exception object.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contains information about the exception such as the name and description of the exception and state of the program when the exception occurred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Rectangle 3"/>
          <p:cNvSpPr>
            <a:spLocks noChangeArrowheads="1"/>
          </p:cNvSpPr>
          <p:nvPr/>
        </p:nvSpPr>
        <p:spPr bwMode="auto">
          <a:xfrm>
            <a:off x="814079" y="5486400"/>
            <a:ext cx="1099692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Java Exception Types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exception hierarchy also has two branches: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RuntimeException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IOException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17055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800" b="1" dirty="0">
                <a:latin typeface="Times New Roman" panose="02020603050405020304" pitchFamily="18" charset="0"/>
                <a:cs typeface="Times New Roman" panose="02020603050405020304" pitchFamily="18" charset="0"/>
              </a:rPr>
              <a:t>Abstract class having constructor, data member and </a:t>
            </a:r>
            <a:r>
              <a:rPr lang="en-US" sz="3800" b="1" dirty="0" smtClean="0">
                <a:latin typeface="Times New Roman" panose="02020603050405020304" pitchFamily="18" charset="0"/>
                <a:cs typeface="Times New Roman" panose="02020603050405020304" pitchFamily="18" charset="0"/>
              </a:rPr>
              <a:t>methods</a:t>
            </a:r>
            <a:endParaRPr lang="en-IN" dirty="0"/>
          </a:p>
        </p:txBody>
      </p:sp>
      <p:graphicFrame>
        <p:nvGraphicFramePr>
          <p:cNvPr id="5" name="Table 4"/>
          <p:cNvGraphicFramePr>
            <a:graphicFrameLocks noGrp="1"/>
          </p:cNvGraphicFramePr>
          <p:nvPr>
            <p:extLst/>
          </p:nvPr>
        </p:nvGraphicFramePr>
        <p:xfrm>
          <a:off x="533400" y="1681163"/>
          <a:ext cx="10896600" cy="4968240"/>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488165682"/>
                    </a:ext>
                  </a:extLst>
                </a:gridCol>
                <a:gridCol w="4800600">
                  <a:extLst>
                    <a:ext uri="{9D8B030D-6E8A-4147-A177-3AD203B41FA5}">
                      <a16:colId xmlns:a16="http://schemas.microsoft.com/office/drawing/2014/main" val="4253351903"/>
                    </a:ext>
                  </a:extLst>
                </a:gridCol>
              </a:tblGrid>
              <a:tr h="3657600">
                <a:tc>
                  <a:txBody>
                    <a:bodyPr/>
                    <a:lstStyle/>
                    <a:p>
                      <a:r>
                        <a:rPr lang="en-IN" sz="2000" i="1" dirty="0" smtClean="0">
                          <a:latin typeface="Times New Roman" panose="02020603050405020304" pitchFamily="18" charset="0"/>
                          <a:cs typeface="Times New Roman" panose="02020603050405020304" pitchFamily="18" charset="0"/>
                        </a:rPr>
                        <a:t>//example of abstract class that have method body</a:t>
                      </a:r>
                    </a:p>
                    <a:p>
                      <a:r>
                        <a:rPr lang="en-IN" sz="2000" dirty="0" smtClean="0">
                          <a:latin typeface="Times New Roman" panose="02020603050405020304" pitchFamily="18" charset="0"/>
                          <a:cs typeface="Times New Roman" panose="02020603050405020304" pitchFamily="18" charset="0"/>
                        </a:rPr>
                        <a:t> abstract class Bike{</a:t>
                      </a:r>
                    </a:p>
                    <a:p>
                      <a:r>
                        <a:rPr lang="en-IN" sz="2000" dirty="0" smtClean="0">
                          <a:latin typeface="Times New Roman" panose="02020603050405020304" pitchFamily="18" charset="0"/>
                          <a:cs typeface="Times New Roman" panose="02020603050405020304" pitchFamily="18" charset="0"/>
                        </a:rPr>
                        <a:t>   Bike(){                                        </a:t>
                      </a:r>
                      <a:r>
                        <a:rPr lang="en-IN" sz="2000" baseline="0" dirty="0" smtClean="0">
                          <a:latin typeface="Times New Roman" panose="02020603050405020304" pitchFamily="18" charset="0"/>
                          <a:cs typeface="Times New Roman" panose="02020603050405020304" pitchFamily="18" charset="0"/>
                        </a:rPr>
                        <a:t> </a:t>
                      </a:r>
                      <a:r>
                        <a:rPr lang="en-IN" sz="2000" i="1" dirty="0" smtClean="0">
                          <a:solidFill>
                            <a:srgbClr val="FF0000"/>
                          </a:solidFill>
                          <a:latin typeface="Times New Roman" panose="02020603050405020304" pitchFamily="18" charset="0"/>
                          <a:cs typeface="Times New Roman" panose="02020603050405020304" pitchFamily="18" charset="0"/>
                        </a:rPr>
                        <a:t>// Constructor</a:t>
                      </a:r>
                    </a:p>
                    <a:p>
                      <a:r>
                        <a:rPr lang="en-IN" sz="2000" dirty="0" smtClean="0">
                          <a:latin typeface="Times New Roman" panose="02020603050405020304" pitchFamily="18" charset="0"/>
                          <a:cs typeface="Times New Roman" panose="02020603050405020304" pitchFamily="18" charset="0"/>
                        </a:rPr>
                        <a:t>         System.out.println("bike is created");</a:t>
                      </a:r>
                    </a:p>
                    <a:p>
                      <a:r>
                        <a:rPr lang="en-IN" sz="2000" dirty="0" smtClean="0">
                          <a:latin typeface="Times New Roman" panose="02020603050405020304" pitchFamily="18" charset="0"/>
                          <a:cs typeface="Times New Roman" panose="02020603050405020304" pitchFamily="18" charset="0"/>
                        </a:rPr>
                        <a:t>             }</a:t>
                      </a:r>
                    </a:p>
                    <a:p>
                      <a:pPr marL="0" algn="l" defTabSz="914400" rtl="0" eaLnBrk="1" latinLnBrk="0" hangingPunct="1"/>
                      <a:r>
                        <a:rPr lang="en-IN" sz="2000" dirty="0" smtClean="0">
                          <a:latin typeface="Times New Roman" panose="02020603050405020304" pitchFamily="18" charset="0"/>
                          <a:cs typeface="Times New Roman" panose="02020603050405020304" pitchFamily="18" charset="0"/>
                        </a:rPr>
                        <a:t>   abstract void run();                     </a:t>
                      </a:r>
                      <a:r>
                        <a:rPr lang="en-IN" sz="2000" i="1" dirty="0" smtClean="0">
                          <a:latin typeface="Times New Roman" panose="02020603050405020304" pitchFamily="18" charset="0"/>
                          <a:cs typeface="Times New Roman" panose="02020603050405020304" pitchFamily="18" charset="0"/>
                        </a:rPr>
                        <a:t> </a:t>
                      </a:r>
                      <a:r>
                        <a:rPr lang="en-IN" sz="2000" i="1" kern="1200" dirty="0" smtClean="0">
                          <a:solidFill>
                            <a:srgbClr val="FF0000"/>
                          </a:solidFill>
                          <a:latin typeface="Times New Roman" panose="02020603050405020304" pitchFamily="18" charset="0"/>
                          <a:ea typeface="+mn-ea"/>
                          <a:cs typeface="Times New Roman" panose="02020603050405020304" pitchFamily="18" charset="0"/>
                        </a:rPr>
                        <a:t>// abstract method</a:t>
                      </a:r>
                    </a:p>
                    <a:p>
                      <a:r>
                        <a:rPr lang="en-IN" sz="2000" dirty="0" smtClean="0">
                          <a:latin typeface="Times New Roman" panose="02020603050405020304" pitchFamily="18" charset="0"/>
                          <a:cs typeface="Times New Roman" panose="02020603050405020304" pitchFamily="18" charset="0"/>
                        </a:rPr>
                        <a:t>   void </a:t>
                      </a:r>
                      <a:r>
                        <a:rPr lang="en-IN" sz="2000" dirty="0" err="1" smtClean="0">
                          <a:latin typeface="Times New Roman" panose="02020603050405020304" pitchFamily="18" charset="0"/>
                          <a:cs typeface="Times New Roman" panose="02020603050405020304" pitchFamily="18" charset="0"/>
                        </a:rPr>
                        <a:t>changeGear</a:t>
                      </a:r>
                      <a:r>
                        <a:rPr lang="en-IN" sz="2000" dirty="0" smtClean="0">
                          <a:latin typeface="Times New Roman" panose="02020603050405020304" pitchFamily="18" charset="0"/>
                          <a:cs typeface="Times New Roman" panose="02020603050405020304" pitchFamily="18" charset="0"/>
                        </a:rPr>
                        <a:t>(){                   </a:t>
                      </a:r>
                      <a:r>
                        <a:rPr lang="en-IN" sz="2000" baseline="0" dirty="0" smtClean="0">
                          <a:latin typeface="Times New Roman" panose="02020603050405020304" pitchFamily="18" charset="0"/>
                          <a:cs typeface="Times New Roman" panose="02020603050405020304" pitchFamily="18" charset="0"/>
                        </a:rPr>
                        <a:t> </a:t>
                      </a:r>
                      <a:r>
                        <a:rPr lang="en-IN" sz="2000" i="1" dirty="0" smtClean="0">
                          <a:solidFill>
                            <a:srgbClr val="FF0000"/>
                          </a:solidFill>
                          <a:latin typeface="Times New Roman" panose="02020603050405020304" pitchFamily="18" charset="0"/>
                          <a:cs typeface="Times New Roman" panose="02020603050405020304" pitchFamily="18" charset="0"/>
                        </a:rPr>
                        <a:t>// Normal method</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System.out.println("gear changed");</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a:t>
                      </a: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class Honda extends Bike{           </a:t>
                      </a:r>
                      <a:endParaRPr lang="en-IN" sz="2000" i="1"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void run(){System.out.println("running safely..");</a:t>
                      </a:r>
                    </a:p>
                    <a:p>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 class TestAbstraction2{</a:t>
                      </a:r>
                    </a:p>
                    <a:p>
                      <a:r>
                        <a:rPr lang="en-IN" sz="2000" dirty="0" smtClean="0">
                          <a:latin typeface="Times New Roman" panose="02020603050405020304" pitchFamily="18" charset="0"/>
                          <a:cs typeface="Times New Roman" panose="02020603050405020304" pitchFamily="18" charset="0"/>
                        </a:rPr>
                        <a:t> public static void main(String args[]){</a:t>
                      </a:r>
                    </a:p>
                    <a:p>
                      <a:r>
                        <a:rPr lang="en-IN" sz="2000" dirty="0" smtClean="0">
                          <a:latin typeface="Times New Roman" panose="02020603050405020304" pitchFamily="18" charset="0"/>
                          <a:cs typeface="Times New Roman" panose="02020603050405020304" pitchFamily="18" charset="0"/>
                        </a:rPr>
                        <a:t>  Bike </a:t>
                      </a:r>
                      <a:r>
                        <a:rPr lang="en-IN" sz="2000" dirty="0" err="1" smtClean="0">
                          <a:latin typeface="Times New Roman" panose="02020603050405020304" pitchFamily="18" charset="0"/>
                          <a:cs typeface="Times New Roman" panose="02020603050405020304" pitchFamily="18" charset="0"/>
                        </a:rPr>
                        <a:t>obj</a:t>
                      </a:r>
                      <a:r>
                        <a:rPr lang="en-IN" sz="2000" dirty="0" smtClean="0">
                          <a:latin typeface="Times New Roman" panose="02020603050405020304" pitchFamily="18" charset="0"/>
                          <a:cs typeface="Times New Roman" panose="02020603050405020304" pitchFamily="18" charset="0"/>
                        </a:rPr>
                        <a:t> = new Honda();</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obj.run</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obj.changeGear</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a:t>
                      </a:r>
                    </a:p>
                    <a:p>
                      <a:endParaRPr lang="en-IN" sz="2000" dirty="0" smtClean="0">
                        <a:latin typeface="Times New Roman" panose="02020603050405020304" pitchFamily="18" charset="0"/>
                        <a:cs typeface="Times New Roman" panose="02020603050405020304" pitchFamily="18" charset="0"/>
                      </a:endParaRPr>
                    </a:p>
                    <a:p>
                      <a:r>
                        <a:rPr lang="en-US" sz="2000" b="1" u="sng" dirty="0" smtClean="0">
                          <a:latin typeface="Times New Roman" panose="02020603050405020304" pitchFamily="18" charset="0"/>
                          <a:cs typeface="Times New Roman" panose="02020603050405020304" pitchFamily="18" charset="0"/>
                        </a:rPr>
                        <a:t>Output:</a:t>
                      </a:r>
                    </a:p>
                    <a:p>
                      <a:r>
                        <a:rPr lang="en-US" sz="2000" dirty="0" smtClean="0">
                          <a:latin typeface="Times New Roman" panose="02020603050405020304" pitchFamily="18" charset="0"/>
                          <a:cs typeface="Times New Roman" panose="02020603050405020304" pitchFamily="18" charset="0"/>
                        </a:rPr>
                        <a:t>bike is created </a:t>
                      </a:r>
                    </a:p>
                    <a:p>
                      <a:r>
                        <a:rPr lang="en-US" sz="2000" dirty="0" smtClean="0">
                          <a:latin typeface="Times New Roman" panose="02020603050405020304" pitchFamily="18" charset="0"/>
                          <a:cs typeface="Times New Roman" panose="02020603050405020304" pitchFamily="18" charset="0"/>
                        </a:rPr>
                        <a:t>running safely.. </a:t>
                      </a:r>
                    </a:p>
                    <a:p>
                      <a:r>
                        <a:rPr lang="en-US" sz="2000" dirty="0" smtClean="0">
                          <a:latin typeface="Times New Roman" panose="02020603050405020304" pitchFamily="18" charset="0"/>
                          <a:cs typeface="Times New Roman" panose="02020603050405020304" pitchFamily="18" charset="0"/>
                        </a:rPr>
                        <a:t>gear changed</a:t>
                      </a:r>
                    </a:p>
                    <a:p>
                      <a:endParaRPr lang="en-US" sz="2000" dirty="0" smtClean="0">
                        <a:latin typeface="Times New Roman" panose="02020603050405020304" pitchFamily="18" charset="0"/>
                        <a:cs typeface="Times New Roman" panose="02020603050405020304" pitchFamily="18" charset="0"/>
                      </a:endParaRPr>
                    </a:p>
                    <a:p>
                      <a:r>
                        <a:rPr lang="en-US" sz="2000" dirty="0" smtClean="0">
                          <a:solidFill>
                            <a:srgbClr val="C00000"/>
                          </a:solidFill>
                          <a:latin typeface="Times New Roman" panose="02020603050405020304" pitchFamily="18" charset="0"/>
                          <a:cs typeface="Times New Roman" panose="02020603050405020304" pitchFamily="18" charset="0"/>
                        </a:rPr>
                        <a:t>class Bike12{   // </a:t>
                      </a:r>
                      <a:r>
                        <a:rPr lang="en-US" sz="2000" b="1" dirty="0" smtClean="0">
                          <a:solidFill>
                            <a:srgbClr val="C00000"/>
                          </a:solidFill>
                          <a:latin typeface="Times New Roman" panose="02020603050405020304" pitchFamily="18" charset="0"/>
                          <a:cs typeface="Times New Roman" panose="02020603050405020304" pitchFamily="18" charset="0"/>
                        </a:rPr>
                        <a:t>what will be output </a:t>
                      </a:r>
                    </a:p>
                    <a:p>
                      <a:r>
                        <a:rPr lang="en-US" sz="2000" dirty="0" smtClean="0">
                          <a:solidFill>
                            <a:srgbClr val="C00000"/>
                          </a:solidFill>
                          <a:latin typeface="Times New Roman" panose="02020603050405020304" pitchFamily="18" charset="0"/>
                          <a:cs typeface="Times New Roman" panose="02020603050405020304" pitchFamily="18" charset="0"/>
                        </a:rPr>
                        <a:t>abstract void run();  </a:t>
                      </a:r>
                    </a:p>
                    <a:p>
                      <a:r>
                        <a:rPr lang="en-US" sz="2000" dirty="0" smtClean="0">
                          <a:solidFill>
                            <a:srgbClr val="C00000"/>
                          </a:solidFill>
                          <a:latin typeface="Times New Roman" panose="02020603050405020304" pitchFamily="18" charset="0"/>
                          <a:cs typeface="Times New Roman" panose="02020603050405020304" pitchFamily="18" charset="0"/>
                        </a:rPr>
                        <a:t>} </a:t>
                      </a:r>
                      <a:r>
                        <a:rPr lang="en-US" sz="2000" dirty="0" smtClean="0"/>
                        <a:t> </a:t>
                      </a:r>
                    </a:p>
                  </a:txBody>
                  <a:tcPr/>
                </a:tc>
                <a:extLst>
                  <a:ext uri="{0D108BD9-81ED-4DB2-BD59-A6C34878D82A}">
                    <a16:rowId xmlns:a16="http://schemas.microsoft.com/office/drawing/2014/main" val="3849469418"/>
                  </a:ext>
                </a:extLst>
              </a:tr>
            </a:tbl>
          </a:graphicData>
        </a:graphic>
      </p:graphicFrame>
      <p:sp>
        <p:nvSpPr>
          <p:cNvPr id="6" name="Rectangle 5"/>
          <p:cNvSpPr/>
          <p:nvPr/>
        </p:nvSpPr>
        <p:spPr>
          <a:xfrm>
            <a:off x="7924800" y="3581400"/>
            <a:ext cx="3810000" cy="923330"/>
          </a:xfrm>
          <a:prstGeom prst="rect">
            <a:avLst/>
          </a:prstGeom>
        </p:spPr>
        <p:txBody>
          <a:bodyPr wrap="square">
            <a:spAutoFit/>
          </a:bodyPr>
          <a:lstStyle/>
          <a:p>
            <a:r>
              <a:rPr lang="en-US" b="1" dirty="0" smtClean="0">
                <a:solidFill>
                  <a:srgbClr val="0070C0"/>
                </a:solidFill>
              </a:rPr>
              <a:t>Rule:</a:t>
            </a:r>
          </a:p>
          <a:p>
            <a:r>
              <a:rPr lang="en-US" b="1" dirty="0" smtClean="0">
                <a:solidFill>
                  <a:srgbClr val="7030A0"/>
                </a:solidFill>
              </a:rPr>
              <a:t>If </a:t>
            </a:r>
            <a:r>
              <a:rPr lang="en-US" b="1" dirty="0">
                <a:solidFill>
                  <a:srgbClr val="7030A0"/>
                </a:solidFill>
              </a:rPr>
              <a:t>there is an abstract method in a class, that class must be abstract.</a:t>
            </a:r>
          </a:p>
        </p:txBody>
      </p:sp>
    </p:spTree>
    <p:extLst>
      <p:ext uri="{BB962C8B-B14F-4D97-AF65-F5344CB8AC3E}">
        <p14:creationId xmlns:p14="http://schemas.microsoft.com/office/powerpoint/2010/main" val="85348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381000" y="609600"/>
            <a:ext cx="11125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a:t>
            </a:r>
            <a:r>
              <a:rPr kumimoji="0" lang="en-US" altLang="en-US" sz="2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RuntimeException</a:t>
            </a: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runtime exception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happens due to a programming error. They are also known as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unchecked exceptions</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These exceptions are not checked at compile-time but run-time. </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400" b="1" i="1" u="none" strike="noStrike" cap="none" normalizeH="0" baseline="0" dirty="0" smtClean="0">
                <a:ln>
                  <a:noFill/>
                </a:ln>
                <a:solidFill>
                  <a:srgbClr val="7030A0"/>
                </a:solidFill>
                <a:effectLst/>
                <a:latin typeface="Times New Roman" panose="02020603050405020304" pitchFamily="18" charset="0"/>
                <a:cs typeface="Times New Roman" panose="02020603050405020304" pitchFamily="18" charset="0"/>
              </a:rPr>
              <a:t>Some of the common runtime exceptions are: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Improper use of an API -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IllegalArgumentException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Null pointer access (missing the initialization of a variable) -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NullPointerException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Out-of-bounds array access -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ArrayIndexOutOfBoundsException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Dividing a number by 0 -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ArithmeticException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You can think about it in this way. "</a:t>
            </a:r>
            <a:r>
              <a:rPr kumimoji="0" lang="en-US" altLang="en-US" sz="2400" b="0" i="1" u="none" strike="noStrike" cap="none" normalizeH="0" baseline="0" dirty="0" smtClean="0">
                <a:ln>
                  <a:noFill/>
                </a:ln>
                <a:solidFill>
                  <a:srgbClr val="C00000"/>
                </a:solidFill>
                <a:effectLst/>
                <a:latin typeface="Times New Roman" panose="02020603050405020304" pitchFamily="18" charset="0"/>
                <a:cs typeface="Times New Roman" panose="02020603050405020304" pitchFamily="18" charset="0"/>
              </a:rPr>
              <a:t>If it is a runtime exception, it is your fault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NullPointerException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would not have occurred if you had checked whether the variable was initialized or not before using it.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ArrayIndexOutOfBoundsException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would not have occurred if you tested the array index against the array bounds.</a:t>
            </a:r>
          </a:p>
        </p:txBody>
      </p:sp>
    </p:spTree>
    <p:extLst>
      <p:ext uri="{BB962C8B-B14F-4D97-AF65-F5344CB8AC3E}">
        <p14:creationId xmlns:p14="http://schemas.microsoft.com/office/powerpoint/2010/main" val="3915101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9800" y="228600"/>
            <a:ext cx="7315200" cy="6485704"/>
          </a:xfrm>
          <a:prstGeom prst="rect">
            <a:avLst/>
          </a:prstGeom>
        </p:spPr>
      </p:pic>
      <p:sp>
        <p:nvSpPr>
          <p:cNvPr id="3" name="Rectangle 2"/>
          <p:cNvSpPr/>
          <p:nvPr/>
        </p:nvSpPr>
        <p:spPr>
          <a:xfrm>
            <a:off x="7396533" y="228600"/>
            <a:ext cx="2475358" cy="400110"/>
          </a:xfrm>
          <a:prstGeom prst="rect">
            <a:avLst/>
          </a:prstGeom>
        </p:spPr>
        <p:txBody>
          <a:bodyPr wrap="none">
            <a:spAutoFit/>
          </a:bodyPr>
          <a:lstStyle/>
          <a:p>
            <a:r>
              <a:rPr lang="en-US" altLang="en-US" sz="2000" b="1" dirty="0" err="1">
                <a:solidFill>
                  <a:srgbClr val="C00000"/>
                </a:solidFill>
                <a:latin typeface="Times New Roman" panose="02020603050405020304" pitchFamily="18" charset="0"/>
                <a:cs typeface="Times New Roman" panose="02020603050405020304" pitchFamily="18" charset="0"/>
              </a:rPr>
              <a:t>ArithmeticException</a:t>
            </a:r>
            <a:endParaRPr lang="en-IN" sz="2000" b="1" dirty="0">
              <a:solidFill>
                <a:srgbClr val="C00000"/>
              </a:solidFill>
            </a:endParaRPr>
          </a:p>
        </p:txBody>
      </p:sp>
    </p:spTree>
    <p:extLst>
      <p:ext uri="{BB962C8B-B14F-4D97-AF65-F5344CB8AC3E}">
        <p14:creationId xmlns:p14="http://schemas.microsoft.com/office/powerpoint/2010/main" val="29579510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10363200" cy="2831544"/>
          </a:xfrm>
          <a:prstGeom prst="rect">
            <a:avLst/>
          </a:prstGeom>
        </p:spPr>
        <p:txBody>
          <a:bodyPr wrap="square">
            <a:spAutoFit/>
          </a:bodyPr>
          <a:lstStyle/>
          <a:p>
            <a:pPr algn="just"/>
            <a:r>
              <a:rPr lang="en-IN" sz="2400" b="1" dirty="0" smtClean="0">
                <a:latin typeface="Times New Roman" panose="02020603050405020304" pitchFamily="18" charset="0"/>
                <a:cs typeface="Times New Roman" panose="02020603050405020304" pitchFamily="18" charset="0"/>
              </a:rPr>
              <a:t>2. </a:t>
            </a:r>
            <a:r>
              <a:rPr lang="en-IN" sz="2400" b="1" dirty="0" err="1" smtClean="0">
                <a:latin typeface="Times New Roman" panose="02020603050405020304" pitchFamily="18" charset="0"/>
                <a:cs typeface="Times New Roman" panose="02020603050405020304" pitchFamily="18" charset="0"/>
              </a:rPr>
              <a:t>IOException</a:t>
            </a:r>
            <a:endParaRPr lang="en-US" sz="2400" dirty="0" smtClean="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200" dirty="0" err="1">
                <a:latin typeface="Times New Roman" panose="02020603050405020304" pitchFamily="18" charset="0"/>
                <a:cs typeface="Times New Roman" panose="02020603050405020304" pitchFamily="18" charset="0"/>
              </a:rPr>
              <a:t>IOException</a:t>
            </a:r>
            <a:r>
              <a:rPr lang="en-US" altLang="en-US" sz="2200" dirty="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a:t>
            </a:r>
            <a:r>
              <a:rPr lang="en-US" altLang="en-US" sz="2200" dirty="0" err="1" smtClean="0">
                <a:latin typeface="Times New Roman" panose="02020603050405020304" pitchFamily="18" charset="0"/>
                <a:cs typeface="Times New Roman" panose="02020603050405020304" pitchFamily="18" charset="0"/>
              </a:rPr>
              <a:t>Input/Output</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Exception) </a:t>
            </a:r>
            <a:r>
              <a:rPr lang="en-US" altLang="en-US" sz="2200" dirty="0" smtClean="0">
                <a:latin typeface="Times New Roman" panose="02020603050405020304" pitchFamily="18" charset="0"/>
                <a:cs typeface="Times New Roman" panose="02020603050405020304" pitchFamily="18" charset="0"/>
              </a:rPr>
              <a:t>belongs to a class of </a:t>
            </a:r>
            <a:r>
              <a:rPr lang="en-US" altLang="en-US" sz="2200" dirty="0">
                <a:latin typeface="Times New Roman" panose="02020603050405020304" pitchFamily="18" charset="0"/>
                <a:cs typeface="Times New Roman" panose="02020603050405020304" pitchFamily="18" charset="0"/>
              </a:rPr>
              <a:t>checked exception in Java that occurs during input and output operations, such as reading from a file, writing to a file, or interacting with streams. </a:t>
            </a:r>
            <a:endParaRPr lang="en-US" sz="2200" b="1" i="1" dirty="0">
              <a:solidFill>
                <a:srgbClr val="00B050"/>
              </a:solidFill>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sz="2200" b="1" i="1" dirty="0" smtClean="0">
                <a:solidFill>
                  <a:srgbClr val="00B050"/>
                </a:solidFill>
                <a:latin typeface="Times New Roman" panose="02020603050405020304" pitchFamily="18" charset="0"/>
                <a:cs typeface="Times New Roman" panose="02020603050405020304" pitchFamily="18" charset="0"/>
              </a:rPr>
              <a:t>Checked </a:t>
            </a:r>
            <a:r>
              <a:rPr lang="en-US" sz="2200" b="1" i="1" dirty="0">
                <a:solidFill>
                  <a:srgbClr val="00B050"/>
                </a:solidFill>
                <a:latin typeface="Times New Roman" panose="02020603050405020304" pitchFamily="18" charset="0"/>
                <a:cs typeface="Times New Roman" panose="02020603050405020304" pitchFamily="18" charset="0"/>
              </a:rPr>
              <a:t>exceptions are thrown at compile time</a:t>
            </a:r>
            <a:r>
              <a:rPr lang="en-US" sz="2200" dirty="0">
                <a:latin typeface="Times New Roman" panose="02020603050405020304" pitchFamily="18" charset="0"/>
                <a:cs typeface="Times New Roman" panose="02020603050405020304" pitchFamily="18" charset="0"/>
              </a:rPr>
              <a:t>. Resolving checked exceptions is necessary to execute a Java program</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There are many subclasses of </a:t>
            </a:r>
            <a:r>
              <a:rPr lang="en-US" sz="2200" dirty="0" err="1">
                <a:latin typeface="Times New Roman" panose="02020603050405020304" pitchFamily="18" charset="0"/>
                <a:cs typeface="Times New Roman" panose="02020603050405020304" pitchFamily="18" charset="0"/>
              </a:rPr>
              <a:t>IOException</a:t>
            </a:r>
            <a:r>
              <a:rPr lang="en-US" sz="2200" dirty="0">
                <a:latin typeface="Times New Roman" panose="02020603050405020304" pitchFamily="18" charset="0"/>
                <a:cs typeface="Times New Roman" panose="02020603050405020304" pitchFamily="18" charset="0"/>
              </a:rPr>
              <a:t>, such as </a:t>
            </a:r>
            <a:r>
              <a:rPr lang="en-US" sz="2200" dirty="0" err="1">
                <a:latin typeface="Times New Roman" panose="02020603050405020304" pitchFamily="18" charset="0"/>
                <a:cs typeface="Times New Roman" panose="02020603050405020304" pitchFamily="18" charset="0"/>
              </a:rPr>
              <a:t>FileNotFoundException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SSLException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EndOfStreamException</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DirectoryNotFoundException</a:t>
            </a:r>
            <a:r>
              <a:rPr lang="en-US" sz="2200" dirty="0">
                <a:latin typeface="Times New Roman" panose="02020603050405020304" pitchFamily="18" charset="0"/>
                <a:cs typeface="Times New Roman" panose="02020603050405020304" pitchFamily="18" charset="0"/>
              </a:rPr>
              <a:t>.</a:t>
            </a:r>
          </a:p>
        </p:txBody>
      </p:sp>
      <p:graphicFrame>
        <p:nvGraphicFramePr>
          <p:cNvPr id="10" name="Table 9"/>
          <p:cNvGraphicFramePr>
            <a:graphicFrameLocks noGrp="1"/>
          </p:cNvGraphicFramePr>
          <p:nvPr>
            <p:extLst/>
          </p:nvPr>
        </p:nvGraphicFramePr>
        <p:xfrm>
          <a:off x="1676400" y="3810000"/>
          <a:ext cx="8128000" cy="266192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005757924"/>
                    </a:ext>
                  </a:extLst>
                </a:gridCol>
                <a:gridCol w="4064000">
                  <a:extLst>
                    <a:ext uri="{9D8B030D-6E8A-4147-A177-3AD203B41FA5}">
                      <a16:colId xmlns:a16="http://schemas.microsoft.com/office/drawing/2014/main" val="672643924"/>
                    </a:ext>
                  </a:extLst>
                </a:gridCol>
              </a:tblGrid>
              <a:tr h="370840">
                <a:tc>
                  <a:txBody>
                    <a:bodyPr/>
                    <a:lstStyle/>
                    <a:p>
                      <a:pPr algn="ctr"/>
                      <a:r>
                        <a:rPr lang="en-IN" b="1" dirty="0">
                          <a:latin typeface="Times New Roman" panose="02020603050405020304" pitchFamily="18" charset="0"/>
                          <a:cs typeface="Times New Roman" panose="02020603050405020304" pitchFamily="18" charset="0"/>
                        </a:rPr>
                        <a:t>Situation</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b="1" dirty="0">
                          <a:latin typeface="Times New Roman" panose="02020603050405020304" pitchFamily="18" charset="0"/>
                          <a:cs typeface="Times New Roman" panose="02020603050405020304" pitchFamily="18" charset="0"/>
                        </a:rPr>
                        <a:t>Example</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72918366"/>
                  </a:ext>
                </a:extLst>
              </a:tr>
              <a:tr h="370840">
                <a:tc>
                  <a:txBody>
                    <a:bodyPr/>
                    <a:lstStyle/>
                    <a:p>
                      <a:pPr algn="ctr"/>
                      <a:r>
                        <a:rPr lang="en-IN" dirty="0">
                          <a:latin typeface="Times New Roman" panose="02020603050405020304" pitchFamily="18" charset="0"/>
                          <a:cs typeface="Times New Roman" panose="02020603050405020304" pitchFamily="18" charset="0"/>
                        </a:rPr>
                        <a:t>File not found</a:t>
                      </a:r>
                    </a:p>
                  </a:txBody>
                  <a:tcPr anchor="ctr"/>
                </a:tc>
                <a:tc>
                  <a:txBody>
                    <a:bodyPr/>
                    <a:lstStyle/>
                    <a:p>
                      <a:pPr algn="ctr"/>
                      <a:r>
                        <a:rPr lang="en-US" dirty="0">
                          <a:latin typeface="Times New Roman" panose="02020603050405020304" pitchFamily="18" charset="0"/>
                          <a:cs typeface="Times New Roman" panose="02020603050405020304" pitchFamily="18" charset="0"/>
                        </a:rPr>
                        <a:t>Trying to read a file that doesn't exist.</a:t>
                      </a:r>
                    </a:p>
                  </a:txBody>
                  <a:tcPr anchor="ctr"/>
                </a:tc>
                <a:extLst>
                  <a:ext uri="{0D108BD9-81ED-4DB2-BD59-A6C34878D82A}">
                    <a16:rowId xmlns:a16="http://schemas.microsoft.com/office/drawing/2014/main" val="3907637419"/>
                  </a:ext>
                </a:extLst>
              </a:tr>
              <a:tr h="370840">
                <a:tc>
                  <a:txBody>
                    <a:bodyPr/>
                    <a:lstStyle/>
                    <a:p>
                      <a:pPr algn="ctr"/>
                      <a:r>
                        <a:rPr lang="en-IN" dirty="0">
                          <a:latin typeface="Times New Roman" panose="02020603050405020304" pitchFamily="18" charset="0"/>
                          <a:cs typeface="Times New Roman" panose="02020603050405020304" pitchFamily="18" charset="0"/>
                        </a:rPr>
                        <a:t>Error reading/writing file</a:t>
                      </a:r>
                    </a:p>
                  </a:txBody>
                  <a:tcPr anchor="ctr"/>
                </a:tc>
                <a:tc>
                  <a:txBody>
                    <a:bodyPr/>
                    <a:lstStyle/>
                    <a:p>
                      <a:pPr algn="ctr"/>
                      <a:r>
                        <a:rPr lang="en-US" dirty="0">
                          <a:latin typeface="Times New Roman" panose="02020603050405020304" pitchFamily="18" charset="0"/>
                          <a:cs typeface="Times New Roman" panose="02020603050405020304" pitchFamily="18" charset="0"/>
                        </a:rPr>
                        <a:t>Disk full, permissions error, or file is locked.</a:t>
                      </a:r>
                    </a:p>
                  </a:txBody>
                  <a:tcPr anchor="ctr"/>
                </a:tc>
                <a:extLst>
                  <a:ext uri="{0D108BD9-81ED-4DB2-BD59-A6C34878D82A}">
                    <a16:rowId xmlns:a16="http://schemas.microsoft.com/office/drawing/2014/main" val="2400720867"/>
                  </a:ext>
                </a:extLst>
              </a:tr>
              <a:tr h="370840">
                <a:tc>
                  <a:txBody>
                    <a:bodyPr/>
                    <a:lstStyle/>
                    <a:p>
                      <a:pPr algn="ctr"/>
                      <a:r>
                        <a:rPr lang="en-IN" dirty="0">
                          <a:latin typeface="Times New Roman" panose="02020603050405020304" pitchFamily="18" charset="0"/>
                          <a:cs typeface="Times New Roman" panose="02020603050405020304" pitchFamily="18" charset="0"/>
                        </a:rPr>
                        <a:t>Stream interruptions</a:t>
                      </a:r>
                    </a:p>
                  </a:txBody>
                  <a:tcPr anchor="ctr"/>
                </a:tc>
                <a:tc>
                  <a:txBody>
                    <a:bodyPr/>
                    <a:lstStyle/>
                    <a:p>
                      <a:pPr algn="ctr"/>
                      <a:r>
                        <a:rPr lang="en-US" dirty="0" smtClean="0">
                          <a:latin typeface="Times New Roman" panose="02020603050405020304" pitchFamily="18" charset="0"/>
                          <a:cs typeface="Times New Roman" panose="02020603050405020304" pitchFamily="18" charset="0"/>
                        </a:rPr>
                        <a:t>Network failures or broken pipe during stream operations.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5674681"/>
                  </a:ext>
                </a:extLst>
              </a:tr>
              <a:tr h="370840">
                <a:tc>
                  <a:txBody>
                    <a:bodyPr/>
                    <a:lstStyle/>
                    <a:p>
                      <a:pPr algn="ctr"/>
                      <a:r>
                        <a:rPr lang="en-US" dirty="0" smtClean="0">
                          <a:latin typeface="Times New Roman" panose="02020603050405020304" pitchFamily="18" charset="0"/>
                          <a:cs typeface="Times New Roman" panose="02020603050405020304" pitchFamily="18" charset="0"/>
                        </a:rPr>
                        <a:t>Closing a stream or reader improperly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Forgetting to close resources or trying to read from a closed stream.</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9182303"/>
                  </a:ext>
                </a:extLst>
              </a:tr>
            </a:tbl>
          </a:graphicData>
        </a:graphic>
      </p:graphicFrame>
    </p:spTree>
    <p:extLst>
      <p:ext uri="{BB962C8B-B14F-4D97-AF65-F5344CB8AC3E}">
        <p14:creationId xmlns:p14="http://schemas.microsoft.com/office/powerpoint/2010/main" val="35474767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57400" y="990600"/>
            <a:ext cx="7391400" cy="5159889"/>
          </a:xfrm>
          <a:prstGeom prst="rect">
            <a:avLst/>
          </a:prstGeom>
        </p:spPr>
      </p:pic>
    </p:spTree>
    <p:extLst>
      <p:ext uri="{BB962C8B-B14F-4D97-AF65-F5344CB8AC3E}">
        <p14:creationId xmlns:p14="http://schemas.microsoft.com/office/powerpoint/2010/main" val="20236290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6800" y="304800"/>
            <a:ext cx="9884650" cy="3017623"/>
          </a:xfrm>
          <a:prstGeom prst="rect">
            <a:avLst/>
          </a:prstGeom>
        </p:spPr>
      </p:pic>
      <p:sp>
        <p:nvSpPr>
          <p:cNvPr id="3" name="Rectangle 2"/>
          <p:cNvSpPr/>
          <p:nvPr/>
        </p:nvSpPr>
        <p:spPr>
          <a:xfrm>
            <a:off x="789424" y="3581400"/>
            <a:ext cx="10716775" cy="3046988"/>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Explanation:</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FileNotFoundException</a:t>
            </a:r>
            <a:r>
              <a:rPr lang="en-US" sz="2400" dirty="0">
                <a:latin typeface="Times New Roman" panose="02020603050405020304" pitchFamily="18" charset="0"/>
                <a:cs typeface="Times New Roman" panose="02020603050405020304" pitchFamily="18" charset="0"/>
              </a:rPr>
              <a:t> is thrown when compiling the above Java program. Hence, the program </a:t>
            </a:r>
            <a:r>
              <a:rPr lang="en-US" sz="2400" b="1" dirty="0">
                <a:solidFill>
                  <a:srgbClr val="0070C0"/>
                </a:solidFill>
                <a:latin typeface="Times New Roman" panose="02020603050405020304" pitchFamily="18" charset="0"/>
                <a:cs typeface="Times New Roman" panose="02020603050405020304" pitchFamily="18" charset="0"/>
              </a:rPr>
              <a:t>does not compile</a:t>
            </a:r>
            <a:r>
              <a:rPr lang="en-US" sz="2400" dirty="0">
                <a:solidFill>
                  <a:srgbClr val="0070C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cannot be executed.</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exception is thrown to avoid scenarios such as if the named file does not exist, is a directory rather than a regular file, or cannot be opened for reading for some other reason.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Apart from the close() and read() methods of the </a:t>
            </a:r>
            <a:r>
              <a:rPr lang="en-US" sz="2400" dirty="0" err="1">
                <a:latin typeface="Times New Roman" panose="02020603050405020304" pitchFamily="18" charset="0"/>
                <a:cs typeface="Times New Roman" panose="02020603050405020304" pitchFamily="18" charset="0"/>
              </a:rPr>
              <a:t>FileReader</a:t>
            </a:r>
            <a:r>
              <a:rPr lang="en-US" sz="2400" dirty="0">
                <a:latin typeface="Times New Roman" panose="02020603050405020304" pitchFamily="18" charset="0"/>
                <a:cs typeface="Times New Roman" panose="02020603050405020304" pitchFamily="18" charset="0"/>
              </a:rPr>
              <a:t> class, it also throws an </a:t>
            </a:r>
            <a:r>
              <a:rPr lang="en-US" sz="2400" dirty="0" err="1">
                <a:latin typeface="Times New Roman" panose="02020603050405020304" pitchFamily="18" charset="0"/>
                <a:cs typeface="Times New Roman" panose="02020603050405020304" pitchFamily="18" charset="0"/>
              </a:rPr>
              <a:t>IOException</a:t>
            </a:r>
            <a:r>
              <a:rPr lang="en-US" sz="2400" dirty="0">
                <a:latin typeface="Times New Roman" panose="02020603050405020304" pitchFamily="18" charset="0"/>
                <a:cs typeface="Times New Roman" panose="02020603050405020304" pitchFamily="18" charset="0"/>
              </a:rPr>
              <a:t>, which must be handled.</a:t>
            </a:r>
          </a:p>
        </p:txBody>
      </p:sp>
    </p:spTree>
    <p:extLst>
      <p:ext uri="{BB962C8B-B14F-4D97-AF65-F5344CB8AC3E}">
        <p14:creationId xmlns:p14="http://schemas.microsoft.com/office/powerpoint/2010/main" val="26125949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35114"/>
            <a:ext cx="6705600" cy="707886"/>
          </a:xfrm>
          <a:prstGeom prst="rect">
            <a:avLst/>
          </a:prstGeom>
          <a:noFill/>
        </p:spPr>
        <p:txBody>
          <a:bodyPr wrap="square" rtlCol="0">
            <a:spAutoFit/>
          </a:bodyPr>
          <a:lstStyle/>
          <a:p>
            <a:r>
              <a:rPr lang="en-IN" sz="4000" dirty="0" smtClean="0">
                <a:solidFill>
                  <a:srgbClr val="C00000"/>
                </a:solidFill>
                <a:latin typeface="Times New Roman" panose="02020603050405020304" pitchFamily="18" charset="0"/>
                <a:cs typeface="Times New Roman" panose="02020603050405020304" pitchFamily="18" charset="0"/>
              </a:rPr>
              <a:t>Exception Handling</a:t>
            </a:r>
            <a:endParaRPr lang="en-IN" sz="4000" dirty="0">
              <a:solidFill>
                <a:srgbClr val="C0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33400" y="1143000"/>
            <a:ext cx="11125200" cy="470898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know that exceptions abnormally terminate the execution of a program.</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 why it is important to handle exceptions. Here's a list of different approaches to handle exceptions in </a:t>
            </a:r>
            <a:r>
              <a:rPr lang="en-US" sz="2400" dirty="0" smtClean="0">
                <a:latin typeface="Times New Roman" panose="02020603050405020304" pitchFamily="18" charset="0"/>
                <a:cs typeface="Times New Roman" panose="02020603050405020304" pitchFamily="18" charset="0"/>
              </a:rPr>
              <a:t>Java.</a:t>
            </a:r>
          </a:p>
          <a:p>
            <a:pPr marL="342900" indent="-342900" algn="just">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Different </a:t>
            </a:r>
            <a:r>
              <a:rPr lang="en-US" sz="2400" dirty="0">
                <a:latin typeface="Times New Roman" panose="02020603050405020304" pitchFamily="18" charset="0"/>
                <a:cs typeface="Times New Roman" panose="02020603050405020304" pitchFamily="18" charset="0"/>
              </a:rPr>
              <a:t>approaches to handle exceptions in Java.</a:t>
            </a:r>
          </a:p>
          <a:p>
            <a:pPr marL="342900" indent="-342900">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try...catch </a:t>
            </a:r>
            <a:r>
              <a:rPr lang="en-US" sz="2400" dirty="0" smtClean="0">
                <a:latin typeface="Times New Roman" panose="02020603050405020304" pitchFamily="18" charset="0"/>
                <a:cs typeface="Times New Roman" panose="02020603050405020304" pitchFamily="18" charset="0"/>
              </a:rPr>
              <a:t>block</a:t>
            </a:r>
          </a:p>
          <a:p>
            <a:pPr marL="342900" indent="-342900">
              <a:lnSpc>
                <a:spcPct val="150000"/>
              </a:lnSpc>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finally block</a:t>
            </a:r>
          </a:p>
          <a:p>
            <a:pPr marL="342900" indent="-342900">
              <a:lnSpc>
                <a:spcPct val="150000"/>
              </a:lnSpc>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throw </a:t>
            </a:r>
            <a:r>
              <a:rPr lang="en-US" sz="2400" dirty="0">
                <a:latin typeface="Times New Roman" panose="02020603050405020304" pitchFamily="18" charset="0"/>
                <a:cs typeface="Times New Roman" panose="02020603050405020304" pitchFamily="18" charset="0"/>
              </a:rPr>
              <a:t>and throws keyword</a:t>
            </a: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8469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57200" y="381000"/>
            <a:ext cx="10515600" cy="306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Java try...catch block</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200" b="1" i="1" u="none" strike="noStrike" cap="none" normalizeH="0" baseline="0" dirty="0" smtClean="0">
                <a:ln>
                  <a:noFill/>
                </a:ln>
                <a:solidFill>
                  <a:srgbClr val="7030A0"/>
                </a:solidFill>
                <a:effectLst/>
                <a:latin typeface="Times New Roman" panose="02020603050405020304" pitchFamily="18" charset="0"/>
                <a:cs typeface="Times New Roman" panose="02020603050405020304" pitchFamily="18" charset="0"/>
              </a:rPr>
              <a:t>try-catch</a:t>
            </a: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block is used to handle exceptions in Java. </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Here, we </a:t>
            </a:r>
            <a:r>
              <a:rPr lang="en-US" altLang="en-US" sz="2200" dirty="0" smtClean="0">
                <a:latin typeface="Times New Roman" panose="02020603050405020304" pitchFamily="18" charset="0"/>
                <a:cs typeface="Times New Roman" panose="02020603050405020304" pitchFamily="18" charset="0"/>
              </a:rPr>
              <a:t>have to place </a:t>
            </a:r>
            <a:r>
              <a:rPr lang="en-US" altLang="en-US" sz="2200" dirty="0">
                <a:latin typeface="Times New Roman" panose="02020603050405020304" pitchFamily="18" charset="0"/>
                <a:cs typeface="Times New Roman" panose="02020603050405020304" pitchFamily="18" charset="0"/>
              </a:rPr>
              <a:t>the code that might generate an exception inside the try block. </a:t>
            </a:r>
            <a:endParaRPr lang="en-US" altLang="en-US" sz="2200" dirty="0" smtClean="0">
              <a:latin typeface="Times New Roman" panose="02020603050405020304" pitchFamily="18" charset="0"/>
              <a:cs typeface="Times New Roman" panose="02020603050405020304" pitchFamily="18" charset="0"/>
            </a:endParaRP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2200" dirty="0" smtClean="0">
                <a:latin typeface="Times New Roman" panose="02020603050405020304" pitchFamily="18" charset="0"/>
                <a:cs typeface="Times New Roman" panose="02020603050405020304" pitchFamily="18" charset="0"/>
              </a:rPr>
              <a:t>Every </a:t>
            </a:r>
            <a:r>
              <a:rPr lang="en-US" altLang="en-US" sz="2200" dirty="0">
                <a:latin typeface="Times New Roman" panose="02020603050405020304" pitchFamily="18" charset="0"/>
                <a:cs typeface="Times New Roman" panose="02020603050405020304" pitchFamily="18" charset="0"/>
              </a:rPr>
              <a:t>try block is followed by a catch block.</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When an exception occurs, it is caught by the catch block. The catch block cannot be used without the try block</a:t>
            </a:r>
            <a:r>
              <a:rPr lang="en-US" altLang="en-US" sz="2200" dirty="0" smtClean="0">
                <a:latin typeface="Times New Roman" panose="02020603050405020304" pitchFamily="18" charset="0"/>
                <a:cs typeface="Times New Roman" panose="02020603050405020304" pitchFamily="18" charset="0"/>
              </a:rPr>
              <a:t>.</a:t>
            </a:r>
            <a:endParaRPr lang="en-US" alt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200400" y="3810000"/>
            <a:ext cx="3886200" cy="2544946"/>
          </a:xfrm>
          <a:prstGeom prst="rect">
            <a:avLst/>
          </a:prstGeom>
        </p:spPr>
      </p:pic>
    </p:spTree>
    <p:extLst>
      <p:ext uri="{BB962C8B-B14F-4D97-AF65-F5344CB8AC3E}">
        <p14:creationId xmlns:p14="http://schemas.microsoft.com/office/powerpoint/2010/main" val="38791550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00" y="256736"/>
            <a:ext cx="7583149" cy="4227396"/>
          </a:xfrm>
          <a:prstGeom prst="rect">
            <a:avLst/>
          </a:prstGeom>
        </p:spPr>
      </p:pic>
      <p:sp>
        <p:nvSpPr>
          <p:cNvPr id="3" name="Rectangle 2"/>
          <p:cNvSpPr/>
          <p:nvPr/>
        </p:nvSpPr>
        <p:spPr>
          <a:xfrm>
            <a:off x="4572000" y="4114800"/>
            <a:ext cx="4366901" cy="369332"/>
          </a:xfrm>
          <a:prstGeom prst="rect">
            <a:avLst/>
          </a:prstGeom>
        </p:spPr>
        <p:txBody>
          <a:bodyPr wrap="none">
            <a:spAutoFit/>
          </a:bodyPr>
          <a:lstStyle/>
          <a:p>
            <a:pPr lvl="0" eaLnBrk="0" fontAlgn="base" hangingPunct="0">
              <a:spcBef>
                <a:spcPct val="0"/>
              </a:spcBef>
              <a:spcAft>
                <a:spcPct val="0"/>
              </a:spcAft>
            </a:pPr>
            <a:r>
              <a:rPr lang="en-US" altLang="en-US" b="1" dirty="0" smtClean="0">
                <a:solidFill>
                  <a:srgbClr val="00B0F0"/>
                </a:solidFill>
                <a:latin typeface="Arial Unicode MS" panose="020B0604020202020204" pitchFamily="34" charset="-128"/>
              </a:rPr>
              <a:t>Output: </a:t>
            </a:r>
            <a:r>
              <a:rPr lang="en-US" altLang="en-US" dirty="0" err="1" smtClean="0">
                <a:solidFill>
                  <a:schemeClr val="bg1"/>
                </a:solidFill>
                <a:latin typeface="Arial Unicode MS" panose="020B0604020202020204" pitchFamily="34" charset="-128"/>
              </a:rPr>
              <a:t>ArithmeticException</a:t>
            </a:r>
            <a:r>
              <a:rPr lang="en-US" altLang="en-US" dirty="0" smtClean="0">
                <a:solidFill>
                  <a:schemeClr val="bg1"/>
                </a:solidFill>
                <a:latin typeface="Arial Unicode MS" panose="020B0604020202020204" pitchFamily="34" charset="-128"/>
              </a:rPr>
              <a:t> </a:t>
            </a:r>
            <a:r>
              <a:rPr lang="en-US" altLang="en-US" dirty="0">
                <a:solidFill>
                  <a:schemeClr val="bg1"/>
                </a:solidFill>
                <a:latin typeface="Arial Unicode MS" panose="020B0604020202020204" pitchFamily="34" charset="-128"/>
              </a:rPr>
              <a:t>=&gt; / by zero</a:t>
            </a:r>
            <a:r>
              <a:rPr lang="en-US" altLang="en-US" sz="1400" dirty="0">
                <a:solidFill>
                  <a:schemeClr val="bg1"/>
                </a:solidFill>
              </a:rPr>
              <a:t> </a:t>
            </a:r>
            <a:endParaRPr lang="en-US" altLang="en-US" sz="4000" dirty="0">
              <a:solidFill>
                <a:schemeClr val="bg1"/>
              </a:solidFill>
              <a:latin typeface="Arial" panose="020B0604020202020204" pitchFamily="34" charset="0"/>
            </a:endParaRPr>
          </a:p>
        </p:txBody>
      </p:sp>
      <p:sp>
        <p:nvSpPr>
          <p:cNvPr id="4" name="Rectangle 3"/>
          <p:cNvSpPr/>
          <p:nvPr/>
        </p:nvSpPr>
        <p:spPr>
          <a:xfrm>
            <a:off x="609600" y="4484132"/>
            <a:ext cx="10896600" cy="2062872"/>
          </a:xfrm>
          <a:prstGeom prst="rect">
            <a:avLst/>
          </a:prstGeom>
        </p:spPr>
        <p:txBody>
          <a:bodyPr wrap="square">
            <a:spAutoFit/>
          </a:bodyPr>
          <a:lstStyle/>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To handle the exception, we have put the code, 5 / 0 inside the try block. Now when an exception occurs, the rest of the code inside the try block is skipped.</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The catch block catches the exception and statements inside the catch block is executed.</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If none of the statements in the try block generates an exception, the catch block is skipped.</a:t>
            </a:r>
          </a:p>
        </p:txBody>
      </p:sp>
      <p:sp>
        <p:nvSpPr>
          <p:cNvPr id="5" name="TextBox 4"/>
          <p:cNvSpPr txBox="1"/>
          <p:nvPr/>
        </p:nvSpPr>
        <p:spPr>
          <a:xfrm>
            <a:off x="9144000" y="256736"/>
            <a:ext cx="2667000" cy="707886"/>
          </a:xfrm>
          <a:prstGeom prst="rect">
            <a:avLst/>
          </a:prstGeom>
          <a:noFill/>
          <a:ln>
            <a:solidFill>
              <a:srgbClr val="00B050"/>
            </a:solidFill>
          </a:ln>
        </p:spPr>
        <p:txBody>
          <a:bodyPr wrap="square" rtlCol="0">
            <a:spAutoFit/>
          </a:bodyPr>
          <a:lstStyle/>
          <a:p>
            <a:r>
              <a:rPr lang="en-IN" sz="2000" dirty="0" smtClean="0">
                <a:solidFill>
                  <a:srgbClr val="C00000"/>
                </a:solidFill>
                <a:latin typeface="Times New Roman" panose="02020603050405020304" pitchFamily="18" charset="0"/>
                <a:cs typeface="Times New Roman" panose="02020603050405020304" pitchFamily="18" charset="0"/>
              </a:rPr>
              <a:t>Ex: </a:t>
            </a:r>
            <a:r>
              <a:rPr lang="en-IN" sz="2000" dirty="0" smtClean="0">
                <a:latin typeface="Times New Roman" panose="02020603050405020304" pitchFamily="18" charset="0"/>
                <a:cs typeface="Times New Roman" panose="02020603050405020304" pitchFamily="18" charset="0"/>
              </a:rPr>
              <a:t>Exception Handling using try…catch</a:t>
            </a:r>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9144000" y="1333954"/>
            <a:ext cx="2895600" cy="2585323"/>
          </a:xfrm>
          <a:prstGeom prst="rect">
            <a:avLst/>
          </a:prstGeom>
        </p:spPr>
        <p:txBody>
          <a:bodyPr wrap="square">
            <a:spAutoFit/>
          </a:bodyPr>
          <a:lstStyle/>
          <a:p>
            <a:pPr lvl="0" algn="just" eaLnBrk="0" fontAlgn="base" hangingPunct="0">
              <a:spcBef>
                <a:spcPct val="0"/>
              </a:spcBef>
              <a:spcAft>
                <a:spcPct val="0"/>
              </a:spcAft>
              <a:buFontTx/>
              <a:buChar char="•"/>
            </a:pPr>
            <a:r>
              <a:rPr lang="en-US" altLang="en-US" dirty="0" smtClean="0">
                <a:latin typeface="Times New Roman" panose="02020603050405020304" pitchFamily="18" charset="0"/>
                <a:cs typeface="Times New Roman" panose="02020603050405020304" pitchFamily="18" charset="0"/>
              </a:rPr>
              <a:t> The </a:t>
            </a:r>
            <a:r>
              <a:rPr lang="en-US" altLang="en-US" dirty="0">
                <a:latin typeface="Times New Roman" panose="02020603050405020304" pitchFamily="18" charset="0"/>
                <a:cs typeface="Times New Roman" panose="02020603050405020304" pitchFamily="18" charset="0"/>
              </a:rPr>
              <a:t>classes used (System, </a:t>
            </a:r>
            <a:r>
              <a:rPr lang="en-US" altLang="en-US" dirty="0" err="1">
                <a:latin typeface="Times New Roman" panose="02020603050405020304" pitchFamily="18" charset="0"/>
                <a:cs typeface="Times New Roman" panose="02020603050405020304" pitchFamily="18" charset="0"/>
              </a:rPr>
              <a:t>ArithmeticException</a:t>
            </a:r>
            <a:r>
              <a:rPr lang="en-US" altLang="en-US" dirty="0">
                <a:latin typeface="Times New Roman" panose="02020603050405020304" pitchFamily="18" charset="0"/>
                <a:cs typeface="Times New Roman" panose="02020603050405020304" pitchFamily="18" charset="0"/>
              </a:rPr>
              <a:t>, etc.) are part of the </a:t>
            </a:r>
            <a:r>
              <a:rPr lang="en-US" altLang="en-US" dirty="0" err="1">
                <a:latin typeface="Times New Roman" panose="02020603050405020304" pitchFamily="18" charset="0"/>
                <a:cs typeface="Times New Roman" panose="02020603050405020304" pitchFamily="18" charset="0"/>
              </a:rPr>
              <a:t>java.lang</a:t>
            </a:r>
            <a:r>
              <a:rPr lang="en-US" altLang="en-US" dirty="0">
                <a:latin typeface="Times New Roman" panose="02020603050405020304" pitchFamily="18" charset="0"/>
                <a:cs typeface="Times New Roman" panose="02020603050405020304" pitchFamily="18" charset="0"/>
              </a:rPr>
              <a:t> package</a:t>
            </a:r>
            <a:r>
              <a:rPr lang="en-US" altLang="en-US" dirty="0" smtClean="0">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FontTx/>
              <a:buChar char="•"/>
            </a:pP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java.lang</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is imported by default in every Java program, so there's no need for manual import.</a:t>
            </a:r>
          </a:p>
        </p:txBody>
      </p:sp>
    </p:spTree>
    <p:extLst>
      <p:ext uri="{BB962C8B-B14F-4D97-AF65-F5344CB8AC3E}">
        <p14:creationId xmlns:p14="http://schemas.microsoft.com/office/powerpoint/2010/main" val="3985000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3257623" cy="523220"/>
          </a:xfrm>
          <a:prstGeom prst="rect">
            <a:avLst/>
          </a:prstGeom>
        </p:spPr>
        <p:txBody>
          <a:bodyPr wrap="none">
            <a:spAutoFit/>
          </a:bodyPr>
          <a:lstStyle/>
          <a:p>
            <a:r>
              <a:rPr lang="en-IN" sz="2800" b="1" dirty="0">
                <a:latin typeface="Times New Roman" panose="02020603050405020304" pitchFamily="18" charset="0"/>
                <a:cs typeface="Times New Roman" panose="02020603050405020304" pitchFamily="18" charset="0"/>
              </a:rPr>
              <a:t>2. Java finally block</a:t>
            </a:r>
          </a:p>
        </p:txBody>
      </p:sp>
      <p:sp>
        <p:nvSpPr>
          <p:cNvPr id="4" name="Rectangle 3"/>
          <p:cNvSpPr/>
          <p:nvPr/>
        </p:nvSpPr>
        <p:spPr>
          <a:xfrm>
            <a:off x="609600" y="1066800"/>
            <a:ext cx="10972800" cy="2677656"/>
          </a:xfrm>
          <a:prstGeom prst="rect">
            <a:avLst/>
          </a:prstGeom>
        </p:spPr>
        <p:txBody>
          <a:bodyPr wrap="square">
            <a:spAutoFit/>
          </a:bodyPr>
          <a:lstStyle/>
          <a:p>
            <a:pPr marL="342900" lvl="0" indent="-342900" algn="just" eaLnBrk="0" fontAlgn="base" hangingPunct="0">
              <a:spcBef>
                <a:spcPct val="0"/>
              </a:spcBef>
              <a:spcAft>
                <a:spcPct val="0"/>
              </a:spcAft>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The </a:t>
            </a:r>
            <a:r>
              <a:rPr lang="en-US" altLang="en-US" sz="2400" dirty="0">
                <a:latin typeface="Times New Roman" panose="02020603050405020304" pitchFamily="18" charset="0"/>
                <a:cs typeface="Times New Roman" panose="02020603050405020304" pitchFamily="18" charset="0"/>
              </a:rPr>
              <a:t>finally block is always executed no matter whether there is an exception or not</a:t>
            </a:r>
            <a:r>
              <a:rPr lang="en-US" altLang="en-US" sz="2400" dirty="0" smtClean="0">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pPr>
            <a:endParaRPr lang="en-US" altLang="en-US" sz="2400" dirty="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finally block is optional. And, for each try block, there can be only one finally </a:t>
            </a:r>
            <a:r>
              <a:rPr lang="en-US" altLang="en-US" sz="2400" dirty="0" smtClean="0">
                <a:latin typeface="Times New Roman" panose="02020603050405020304" pitchFamily="18" charset="0"/>
                <a:cs typeface="Times New Roman" panose="02020603050405020304" pitchFamily="18" charset="0"/>
              </a:rPr>
              <a:t>block.</a:t>
            </a:r>
          </a:p>
          <a:p>
            <a:pPr lvl="0" algn="just" eaLnBrk="0" fontAlgn="base" hangingPunct="0">
              <a:spcBef>
                <a:spcPct val="0"/>
              </a:spcBef>
              <a:spcAft>
                <a:spcPct val="0"/>
              </a:spcAft>
            </a:pPr>
            <a:endParaRPr lang="en-US" altLang="en-US" sz="2400" dirty="0" smtClean="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If an exception occurs, the finally block is </a:t>
            </a:r>
            <a:r>
              <a:rPr lang="en-US" altLang="en-US" sz="2400" b="1" i="1" dirty="0">
                <a:solidFill>
                  <a:srgbClr val="0070C0"/>
                </a:solidFill>
                <a:latin typeface="Times New Roman" panose="02020603050405020304" pitchFamily="18" charset="0"/>
                <a:cs typeface="Times New Roman" panose="02020603050405020304" pitchFamily="18" charset="0"/>
              </a:rPr>
              <a:t>executed after the try...catch block. </a:t>
            </a:r>
            <a:r>
              <a:rPr lang="en-US" altLang="en-US" sz="2400" b="1" i="1" dirty="0">
                <a:solidFill>
                  <a:srgbClr val="7030A0"/>
                </a:solidFill>
                <a:latin typeface="Times New Roman" panose="02020603050405020304" pitchFamily="18" charset="0"/>
                <a:cs typeface="Times New Roman" panose="02020603050405020304" pitchFamily="18" charset="0"/>
              </a:rPr>
              <a:t>Otherwise</a:t>
            </a:r>
            <a:r>
              <a:rPr lang="en-US" altLang="en-US" sz="2400" b="1" i="1" dirty="0">
                <a:solidFill>
                  <a:srgbClr val="0070C0"/>
                </a:solidFill>
                <a:latin typeface="Times New Roman" panose="02020603050405020304" pitchFamily="18" charset="0"/>
                <a:cs typeface="Times New Roman" panose="02020603050405020304" pitchFamily="18" charset="0"/>
              </a:rPr>
              <a:t>, it is executed after the try block</a:t>
            </a:r>
            <a:r>
              <a:rPr lang="en-US" altLang="en-US" sz="2400" dirty="0">
                <a:latin typeface="Times New Roman" panose="02020603050405020304" pitchFamily="18" charset="0"/>
                <a:cs typeface="Times New Roman" panose="02020603050405020304" pitchFamily="18" charset="0"/>
              </a:rPr>
              <a:t>. </a:t>
            </a:r>
          </a:p>
        </p:txBody>
      </p:sp>
      <p:pic>
        <p:nvPicPr>
          <p:cNvPr id="5" name="Picture 4"/>
          <p:cNvPicPr>
            <a:picLocks noChangeAspect="1"/>
          </p:cNvPicPr>
          <p:nvPr/>
        </p:nvPicPr>
        <p:blipFill>
          <a:blip r:embed="rId2"/>
          <a:stretch>
            <a:fillRect/>
          </a:stretch>
        </p:blipFill>
        <p:spPr>
          <a:xfrm>
            <a:off x="4191000" y="3962400"/>
            <a:ext cx="4124325" cy="2604837"/>
          </a:xfrm>
          <a:prstGeom prst="rect">
            <a:avLst/>
          </a:prstGeom>
        </p:spPr>
      </p:pic>
      <p:sp>
        <p:nvSpPr>
          <p:cNvPr id="7" name="Rectangle 6"/>
          <p:cNvSpPr/>
          <p:nvPr/>
        </p:nvSpPr>
        <p:spPr>
          <a:xfrm>
            <a:off x="2057400" y="3864703"/>
            <a:ext cx="1364476" cy="523220"/>
          </a:xfrm>
          <a:prstGeom prst="rect">
            <a:avLst/>
          </a:prstGeom>
        </p:spPr>
        <p:txBody>
          <a:bodyPr wrap="none">
            <a:spAutoFit/>
          </a:bodyPr>
          <a:lstStyle/>
          <a:p>
            <a:r>
              <a:rPr lang="en-US" altLang="en-US" sz="2800" b="1" dirty="0" smtClean="0">
                <a:solidFill>
                  <a:srgbClr val="C00000"/>
                </a:solidFill>
                <a:latin typeface="Times New Roman" panose="02020603050405020304" pitchFamily="18" charset="0"/>
                <a:cs typeface="Times New Roman" panose="02020603050405020304" pitchFamily="18" charset="0"/>
              </a:rPr>
              <a:t>Syntax:</a:t>
            </a:r>
            <a:endParaRPr lang="en-IN" sz="2800" b="1" dirty="0">
              <a:solidFill>
                <a:srgbClr val="C00000"/>
              </a:solidFill>
            </a:endParaRPr>
          </a:p>
        </p:txBody>
      </p:sp>
    </p:spTree>
    <p:extLst>
      <p:ext uri="{BB962C8B-B14F-4D97-AF65-F5344CB8AC3E}">
        <p14:creationId xmlns:p14="http://schemas.microsoft.com/office/powerpoint/2010/main" val="33487799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2667" y="301978"/>
            <a:ext cx="8062183" cy="4484291"/>
          </a:xfrm>
          <a:prstGeom prst="rect">
            <a:avLst/>
          </a:prstGeom>
        </p:spPr>
      </p:pic>
      <p:sp>
        <p:nvSpPr>
          <p:cNvPr id="3" name="TextBox 2"/>
          <p:cNvSpPr txBox="1"/>
          <p:nvPr/>
        </p:nvSpPr>
        <p:spPr>
          <a:xfrm>
            <a:off x="8915400" y="304800"/>
            <a:ext cx="2819400" cy="707886"/>
          </a:xfrm>
          <a:prstGeom prst="rect">
            <a:avLst/>
          </a:prstGeom>
          <a:noFill/>
        </p:spPr>
        <p:txBody>
          <a:bodyPr wrap="square" rtlCol="0">
            <a:spAutoFit/>
          </a:bodyPr>
          <a:lstStyle/>
          <a:p>
            <a:r>
              <a:rPr lang="en-IN" sz="2000" dirty="0" smtClean="0">
                <a:solidFill>
                  <a:srgbClr val="C00000"/>
                </a:solidFill>
                <a:latin typeface="Times New Roman" panose="02020603050405020304" pitchFamily="18" charset="0"/>
                <a:cs typeface="Times New Roman" panose="02020603050405020304" pitchFamily="18" charset="0"/>
              </a:rPr>
              <a:t>Ex: </a:t>
            </a:r>
            <a:r>
              <a:rPr lang="en-IN" sz="2000" dirty="0" smtClean="0">
                <a:latin typeface="Times New Roman" panose="02020603050405020304" pitchFamily="18" charset="0"/>
                <a:cs typeface="Times New Roman" panose="02020603050405020304" pitchFamily="18" charset="0"/>
              </a:rPr>
              <a:t>Exception Handling using finally</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7540099" y="3505200"/>
            <a:ext cx="4217279" cy="762000"/>
          </a:xfrm>
          <a:prstGeom prst="rect">
            <a:avLst/>
          </a:prstGeom>
          <a:ln>
            <a:solidFill>
              <a:srgbClr val="FF0000"/>
            </a:solidFill>
          </a:ln>
        </p:spPr>
      </p:pic>
      <p:sp>
        <p:nvSpPr>
          <p:cNvPr id="6" name="Rectangle 5"/>
          <p:cNvSpPr/>
          <p:nvPr/>
        </p:nvSpPr>
        <p:spPr>
          <a:xfrm>
            <a:off x="609600" y="4789091"/>
            <a:ext cx="11102622" cy="1938992"/>
          </a:xfrm>
          <a:prstGeom prst="rect">
            <a:avLst/>
          </a:prstGeom>
        </p:spPr>
        <p:txBody>
          <a:bodyPr wrap="square">
            <a:spAutoFit/>
          </a:bodyPr>
          <a:lstStyle/>
          <a:p>
            <a:pPr marL="342900" lvl="0" indent="-342900" algn="just" eaLnBrk="0" fontAlgn="base" hangingPunct="0">
              <a:spcBef>
                <a:spcPct val="0"/>
              </a:spcBef>
              <a:spcAft>
                <a:spcPct val="0"/>
              </a:spcAft>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We </a:t>
            </a:r>
            <a:r>
              <a:rPr lang="en-US" altLang="en-US" sz="2400" dirty="0">
                <a:latin typeface="Times New Roman" panose="02020603050405020304" pitchFamily="18" charset="0"/>
                <a:cs typeface="Times New Roman" panose="02020603050405020304" pitchFamily="18" charset="0"/>
              </a:rPr>
              <a:t>are dividing a number by </a:t>
            </a:r>
            <a:r>
              <a:rPr lang="en-US" altLang="en-US" sz="2400" b="1" dirty="0">
                <a:latin typeface="Times New Roman" panose="02020603050405020304" pitchFamily="18" charset="0"/>
                <a:cs typeface="Times New Roman" panose="02020603050405020304" pitchFamily="18" charset="0"/>
              </a:rPr>
              <a:t>0</a:t>
            </a:r>
            <a:r>
              <a:rPr lang="en-US" altLang="en-US" sz="2400" dirty="0">
                <a:latin typeface="Times New Roman" panose="02020603050405020304" pitchFamily="18" charset="0"/>
                <a:cs typeface="Times New Roman" panose="02020603050405020304" pitchFamily="18" charset="0"/>
              </a:rPr>
              <a:t> inside the try block. Here, this code generates an </a:t>
            </a:r>
            <a:r>
              <a:rPr lang="en-US" altLang="en-US" sz="2400" dirty="0" err="1">
                <a:latin typeface="Times New Roman" panose="02020603050405020304" pitchFamily="18" charset="0"/>
                <a:cs typeface="Times New Roman" panose="02020603050405020304" pitchFamily="18" charset="0"/>
              </a:rPr>
              <a:t>ArithmeticException</a:t>
            </a:r>
            <a:r>
              <a:rPr lang="en-US" altLang="en-US" sz="2400" dirty="0">
                <a:latin typeface="Times New Roman" panose="02020603050405020304" pitchFamily="18" charset="0"/>
                <a:cs typeface="Times New Roman" panose="02020603050405020304" pitchFamily="18" charset="0"/>
              </a:rPr>
              <a:t>.</a:t>
            </a:r>
          </a:p>
          <a:p>
            <a:pPr marL="342900" lvl="0" indent="-342900" algn="just"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exception is caught by the catch block. And, then the finally block is executed</a:t>
            </a:r>
            <a:r>
              <a:rPr lang="en-US" altLang="en-US" sz="2400" dirty="0" smtClean="0">
                <a:latin typeface="Times New Roman" panose="02020603050405020304" pitchFamily="18" charset="0"/>
                <a:cs typeface="Times New Roman" panose="02020603050405020304" pitchFamily="18" charset="0"/>
              </a:rPr>
              <a:t>.</a:t>
            </a:r>
          </a:p>
          <a:p>
            <a:pPr marL="342900" indent="-342900" algn="just" eaLnBrk="0" fontAlgn="base" hangingPunct="0">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Note: </a:t>
            </a:r>
            <a:r>
              <a:rPr lang="en-US" altLang="en-US" sz="2400" dirty="0">
                <a:latin typeface="Times New Roman" panose="02020603050405020304" pitchFamily="18" charset="0"/>
                <a:cs typeface="Times New Roman" panose="02020603050405020304" pitchFamily="18" charset="0"/>
              </a:rPr>
              <a:t>It is a good practice to use the finally </a:t>
            </a:r>
            <a:r>
              <a:rPr lang="en-US" altLang="en-US" sz="2400" dirty="0" smtClean="0">
                <a:latin typeface="Times New Roman" panose="02020603050405020304" pitchFamily="18" charset="0"/>
                <a:cs typeface="Times New Roman" panose="02020603050405020304" pitchFamily="18" charset="0"/>
              </a:rPr>
              <a:t>block, because </a:t>
            </a:r>
            <a:r>
              <a:rPr lang="en-US" altLang="en-US" sz="2400" dirty="0">
                <a:latin typeface="Times New Roman" panose="02020603050405020304" pitchFamily="18" charset="0"/>
                <a:cs typeface="Times New Roman" panose="02020603050405020304" pitchFamily="18" charset="0"/>
              </a:rPr>
              <a:t>it can include important cleanup </a:t>
            </a:r>
            <a:r>
              <a:rPr lang="en-US" altLang="en-US" sz="2400" dirty="0" smtClean="0">
                <a:latin typeface="Times New Roman" panose="02020603050405020304" pitchFamily="18" charset="0"/>
                <a:cs typeface="Times New Roman" panose="02020603050405020304" pitchFamily="18" charset="0"/>
              </a:rPr>
              <a:t>codes. </a:t>
            </a: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828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762000" y="381000"/>
          <a:ext cx="10668000" cy="6187440"/>
        </p:xfrm>
        <a:graphic>
          <a:graphicData uri="http://schemas.openxmlformats.org/drawingml/2006/table">
            <a:tbl>
              <a:tblPr firstRow="1" bandRow="1">
                <a:tableStyleId>{5940675A-B579-460E-94D1-54222C63F5DA}</a:tableStyleId>
              </a:tblPr>
              <a:tblGrid>
                <a:gridCol w="5715000">
                  <a:extLst>
                    <a:ext uri="{9D8B030D-6E8A-4147-A177-3AD203B41FA5}">
                      <a16:colId xmlns:a16="http://schemas.microsoft.com/office/drawing/2014/main" val="68008049"/>
                    </a:ext>
                  </a:extLst>
                </a:gridCol>
                <a:gridCol w="4953000">
                  <a:extLst>
                    <a:ext uri="{9D8B030D-6E8A-4147-A177-3AD203B41FA5}">
                      <a16:colId xmlns:a16="http://schemas.microsoft.com/office/drawing/2014/main" val="3893367165"/>
                    </a:ext>
                  </a:extLst>
                </a:gridCol>
              </a:tblGrid>
              <a:tr h="370840">
                <a:tc>
                  <a:txBody>
                    <a:bodyPr/>
                    <a:lstStyle/>
                    <a:p>
                      <a:r>
                        <a:rPr lang="en-IN" sz="2000" dirty="0" smtClean="0">
                          <a:latin typeface="Times New Roman" panose="02020603050405020304" pitchFamily="18" charset="0"/>
                          <a:cs typeface="Times New Roman" panose="02020603050405020304" pitchFamily="18" charset="0"/>
                        </a:rPr>
                        <a:t>abstract class Calculator</a:t>
                      </a:r>
                    </a:p>
                    <a:p>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abstract void display();</a:t>
                      </a:r>
                    </a:p>
                    <a:p>
                      <a:r>
                        <a:rPr lang="en-IN" sz="2000" dirty="0" smtClean="0">
                          <a:latin typeface="Times New Roman" panose="02020603050405020304" pitchFamily="18" charset="0"/>
                          <a:cs typeface="Times New Roman" panose="02020603050405020304" pitchFamily="18" charset="0"/>
                        </a:rPr>
                        <a:t>}</a:t>
                      </a: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class Add extends Calculator</a:t>
                      </a:r>
                    </a:p>
                    <a:p>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void display()</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System.out.println("In the Add Child Class");</a:t>
                      </a:r>
                    </a:p>
                    <a:p>
                      <a:r>
                        <a:rPr lang="en-IN" sz="2000" dirty="0" smtClean="0">
                          <a:latin typeface="Times New Roman" panose="02020603050405020304" pitchFamily="18" charset="0"/>
                          <a:cs typeface="Times New Roman" panose="02020603050405020304" pitchFamily="18" charset="0"/>
                        </a:rPr>
                        <a:t>    } </a:t>
                      </a:r>
                    </a:p>
                    <a:p>
                      <a:r>
                        <a:rPr lang="en-IN" sz="2000" dirty="0" smtClean="0">
                          <a:latin typeface="Times New Roman" panose="02020603050405020304" pitchFamily="18" charset="0"/>
                          <a:cs typeface="Times New Roman" panose="02020603050405020304" pitchFamily="18" charset="0"/>
                        </a:rPr>
                        <a:t>}</a:t>
                      </a: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class Sub extends Calculator</a:t>
                      </a:r>
                    </a:p>
                    <a:p>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void display()</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System.out.println("In the Sub Child Class");</a:t>
                      </a:r>
                    </a:p>
                    <a:p>
                      <a:r>
                        <a:rPr lang="en-IN" sz="2000" dirty="0" smtClean="0">
                          <a:latin typeface="Times New Roman" panose="02020603050405020304" pitchFamily="18" charset="0"/>
                          <a:cs typeface="Times New Roman" panose="02020603050405020304" pitchFamily="18" charset="0"/>
                        </a:rPr>
                        <a:t>    }   </a:t>
                      </a:r>
                    </a:p>
                    <a:p>
                      <a:r>
                        <a:rPr lang="en-IN" sz="2000" dirty="0" smtClean="0">
                          <a:latin typeface="Times New Roman" panose="02020603050405020304" pitchFamily="18" charset="0"/>
                          <a:cs typeface="Times New Roman" panose="02020603050405020304" pitchFamily="18" charset="0"/>
                        </a:rPr>
                        <a:t>}</a:t>
                      </a:r>
                    </a:p>
                  </a:txBody>
                  <a:tcPr/>
                </a:tc>
                <a:tc>
                  <a:txBody>
                    <a:bodyPr/>
                    <a:lstStyle/>
                    <a:p>
                      <a:r>
                        <a:rPr lang="en-IN" sz="2000" dirty="0" smtClean="0">
                          <a:latin typeface="Times New Roman" panose="02020603050405020304" pitchFamily="18" charset="0"/>
                          <a:cs typeface="Times New Roman" panose="02020603050405020304" pitchFamily="18" charset="0"/>
                        </a:rPr>
                        <a:t>class </a:t>
                      </a:r>
                      <a:r>
                        <a:rPr lang="en-IN" sz="2000" dirty="0" err="1" smtClean="0">
                          <a:latin typeface="Times New Roman" panose="02020603050405020304" pitchFamily="18" charset="0"/>
                          <a:cs typeface="Times New Roman" panose="02020603050405020304" pitchFamily="18" charset="0"/>
                        </a:rPr>
                        <a:t>AbstractMethodExample</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public static void main(String </a:t>
                      </a:r>
                      <a:r>
                        <a:rPr lang="en-IN" sz="2000" dirty="0" err="1" smtClean="0">
                          <a:latin typeface="Times New Roman" panose="02020603050405020304" pitchFamily="18" charset="0"/>
                          <a:cs typeface="Times New Roman" panose="02020603050405020304" pitchFamily="18" charset="0"/>
                        </a:rPr>
                        <a:t>arg</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Calculator add = new Add();</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add.display</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Calculator sub = new Sub();</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sub.display</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a:t>
                      </a:r>
                    </a:p>
                    <a:p>
                      <a:endParaRPr lang="en-IN" sz="2000" dirty="0" smtClean="0">
                        <a:latin typeface="Times New Roman" panose="02020603050405020304" pitchFamily="18" charset="0"/>
                        <a:cs typeface="Times New Roman" panose="02020603050405020304" pitchFamily="18" charset="0"/>
                      </a:endParaRPr>
                    </a:p>
                    <a:p>
                      <a:r>
                        <a:rPr lang="en-IN" sz="2000" b="1" u="sng" dirty="0" smtClean="0">
                          <a:latin typeface="Times New Roman" panose="02020603050405020304" pitchFamily="18" charset="0"/>
                          <a:cs typeface="Times New Roman" panose="02020603050405020304" pitchFamily="18" charset="0"/>
                        </a:rPr>
                        <a:t>Output:</a:t>
                      </a:r>
                    </a:p>
                    <a:p>
                      <a:r>
                        <a:rPr lang="en-US" sz="2000" dirty="0" smtClean="0">
                          <a:latin typeface="Times New Roman" panose="02020603050405020304" pitchFamily="18" charset="0"/>
                          <a:cs typeface="Times New Roman" panose="02020603050405020304" pitchFamily="18" charset="0"/>
                        </a:rPr>
                        <a:t>In the Add Child Class </a:t>
                      </a:r>
                    </a:p>
                    <a:p>
                      <a:r>
                        <a:rPr lang="en-US" sz="2000" dirty="0" smtClean="0">
                          <a:latin typeface="Times New Roman" panose="02020603050405020304" pitchFamily="18" charset="0"/>
                          <a:cs typeface="Times New Roman" panose="02020603050405020304" pitchFamily="18" charset="0"/>
                        </a:rPr>
                        <a:t>In the Sub Child Class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8030319"/>
                  </a:ext>
                </a:extLst>
              </a:tr>
            </a:tbl>
          </a:graphicData>
        </a:graphic>
      </p:graphicFrame>
    </p:spTree>
    <p:extLst>
      <p:ext uri="{BB962C8B-B14F-4D97-AF65-F5344CB8AC3E}">
        <p14:creationId xmlns:p14="http://schemas.microsoft.com/office/powerpoint/2010/main" val="3097496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5501699"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3. Java throw and throws keyword</a:t>
            </a:r>
          </a:p>
        </p:txBody>
      </p:sp>
      <p:sp>
        <p:nvSpPr>
          <p:cNvPr id="4" name="Rectangle 3"/>
          <p:cNvSpPr/>
          <p:nvPr/>
        </p:nvSpPr>
        <p:spPr>
          <a:xfrm>
            <a:off x="457200" y="867103"/>
            <a:ext cx="10896600" cy="1938992"/>
          </a:xfrm>
          <a:prstGeom prst="rect">
            <a:avLst/>
          </a:prstGeom>
        </p:spPr>
        <p:txBody>
          <a:bodyPr wrap="square">
            <a:spAutoFit/>
          </a:bodyPr>
          <a:lstStyle/>
          <a:p>
            <a:pPr marL="342900" lvl="0" indent="-342900" algn="just"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Java </a:t>
            </a:r>
            <a:r>
              <a:rPr lang="en-US" altLang="en-US" sz="2400" b="1" dirty="0">
                <a:solidFill>
                  <a:srgbClr val="C00000"/>
                </a:solidFill>
                <a:latin typeface="Times New Roman" panose="02020603050405020304" pitchFamily="18" charset="0"/>
                <a:cs typeface="Times New Roman" panose="02020603050405020304" pitchFamily="18" charset="0"/>
              </a:rPr>
              <a:t>throw</a:t>
            </a:r>
            <a:r>
              <a:rPr lang="en-US" altLang="en-US" sz="2400" dirty="0">
                <a:latin typeface="Times New Roman" panose="02020603050405020304" pitchFamily="18" charset="0"/>
                <a:cs typeface="Times New Roman" panose="02020603050405020304" pitchFamily="18" charset="0"/>
              </a:rPr>
              <a:t> keyword is used to explicitly </a:t>
            </a:r>
            <a:r>
              <a:rPr lang="en-US" altLang="en-US" sz="2400" b="1" i="1" dirty="0">
                <a:solidFill>
                  <a:schemeClr val="accent2">
                    <a:lumMod val="75000"/>
                  </a:schemeClr>
                </a:solidFill>
                <a:latin typeface="Times New Roman" panose="02020603050405020304" pitchFamily="18" charset="0"/>
                <a:cs typeface="Times New Roman" panose="02020603050405020304" pitchFamily="18" charset="0"/>
              </a:rPr>
              <a:t>throw a single exception</a:t>
            </a:r>
            <a:r>
              <a:rPr lang="en-US" altLang="en-US" sz="2400" dirty="0">
                <a:latin typeface="Times New Roman" panose="02020603050405020304" pitchFamily="18" charset="0"/>
                <a:cs typeface="Times New Roman" panose="02020603050405020304" pitchFamily="18" charset="0"/>
              </a:rPr>
              <a:t>.</a:t>
            </a:r>
          </a:p>
          <a:p>
            <a:pPr marL="342900" indent="-342900" algn="just"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When we throw an exception, the flow of the program moves from the try block to the catch block</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We use the throw keyword within a method. </a:t>
            </a:r>
            <a:endParaRPr lang="en-US" altLang="en-US" sz="2400" dirty="0" smtClean="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Syntax: </a:t>
            </a:r>
            <a:r>
              <a:rPr lang="en-US" altLang="en-US" sz="2400" dirty="0">
                <a:solidFill>
                  <a:srgbClr val="0070C0"/>
                </a:solidFill>
                <a:latin typeface="Times New Roman" panose="02020603050405020304" pitchFamily="18" charset="0"/>
                <a:cs typeface="Times New Roman" panose="02020603050405020304" pitchFamily="18" charset="0"/>
              </a:rPr>
              <a:t>throw</a:t>
            </a:r>
            <a:r>
              <a:rPr lang="en-US" altLang="en-US" sz="2400" dirty="0">
                <a:latin typeface="Times New Roman" panose="02020603050405020304" pitchFamily="18" charset="0"/>
                <a:cs typeface="Times New Roman" panose="02020603050405020304" pitchFamily="18" charset="0"/>
              </a:rPr>
              <a:t> </a:t>
            </a:r>
            <a:r>
              <a:rPr lang="en-US" altLang="en-US" sz="2400" dirty="0" err="1">
                <a:solidFill>
                  <a:srgbClr val="00B050"/>
                </a:solidFill>
                <a:latin typeface="Times New Roman" panose="02020603050405020304" pitchFamily="18" charset="0"/>
                <a:cs typeface="Times New Roman" panose="02020603050405020304" pitchFamily="18" charset="0"/>
              </a:rPr>
              <a:t>throwableObject</a:t>
            </a:r>
            <a:r>
              <a:rPr lang="en-US" altLang="en-US" sz="2400" dirty="0">
                <a:latin typeface="Times New Roman" panose="02020603050405020304" pitchFamily="18" charset="0"/>
                <a:cs typeface="Times New Roman" panose="02020603050405020304" pitchFamily="18" charset="0"/>
              </a:rPr>
              <a:t>; </a:t>
            </a:r>
          </a:p>
          <a:p>
            <a:pPr algn="just" eaLnBrk="0" fontAlgn="base" hangingPunct="0">
              <a:spcBef>
                <a:spcPct val="0"/>
              </a:spcBef>
              <a:spcAft>
                <a:spcPct val="0"/>
              </a:spcAft>
            </a:pPr>
            <a:endParaRPr lang="en-US" altLang="en-US" sz="24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494071" y="6172200"/>
            <a:ext cx="11523406" cy="430887"/>
          </a:xfrm>
          <a:prstGeom prst="rect">
            <a:avLst/>
          </a:prstGeom>
        </p:spPr>
        <p:txBody>
          <a:bodyPr wrap="square">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In </a:t>
            </a:r>
            <a:r>
              <a:rPr lang="en-US" altLang="en-US" sz="2200" dirty="0" smtClean="0">
                <a:latin typeface="Times New Roman" panose="02020603050405020304" pitchFamily="18" charset="0"/>
                <a:cs typeface="Times New Roman" panose="02020603050405020304" pitchFamily="18" charset="0"/>
              </a:rPr>
              <a:t>this example</a:t>
            </a:r>
            <a:r>
              <a:rPr lang="en-US" altLang="en-US" sz="2200" dirty="0">
                <a:latin typeface="Times New Roman" panose="02020603050405020304" pitchFamily="18" charset="0"/>
                <a:cs typeface="Times New Roman" panose="02020603050405020304" pitchFamily="18" charset="0"/>
              </a:rPr>
              <a:t>, we are explicitly throwing the </a:t>
            </a:r>
            <a:r>
              <a:rPr lang="en-US" altLang="en-US" sz="2200" dirty="0" err="1">
                <a:latin typeface="Times New Roman" panose="02020603050405020304" pitchFamily="18" charset="0"/>
                <a:cs typeface="Times New Roman" panose="02020603050405020304" pitchFamily="18" charset="0"/>
              </a:rPr>
              <a:t>ArithmeticException</a:t>
            </a:r>
            <a:r>
              <a:rPr lang="en-US" altLang="en-US" sz="2200" dirty="0">
                <a:latin typeface="Times New Roman" panose="02020603050405020304" pitchFamily="18" charset="0"/>
                <a:cs typeface="Times New Roman" panose="02020603050405020304" pitchFamily="18" charset="0"/>
              </a:rPr>
              <a:t> using the throw keyword</a:t>
            </a:r>
            <a:r>
              <a:rPr lang="en-US" altLang="en-US" sz="2200" dirty="0" smtClean="0">
                <a:latin typeface="Times New Roman" panose="02020603050405020304" pitchFamily="18" charset="0"/>
                <a:cs typeface="Times New Roman" panose="02020603050405020304" pitchFamily="18" charset="0"/>
              </a:rPr>
              <a:t>.</a:t>
            </a:r>
            <a:endParaRPr lang="en-US" altLang="en-US" sz="22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nvPr>
        </p:nvGraphicFramePr>
        <p:xfrm>
          <a:off x="1905001" y="2423160"/>
          <a:ext cx="6705599" cy="3749040"/>
        </p:xfrm>
        <a:graphic>
          <a:graphicData uri="http://schemas.openxmlformats.org/drawingml/2006/table">
            <a:tbl>
              <a:tblPr firstRow="1" bandRow="1">
                <a:tableStyleId>{5940675A-B579-460E-94D1-54222C63F5DA}</a:tableStyleId>
              </a:tblPr>
              <a:tblGrid>
                <a:gridCol w="6705599">
                  <a:extLst>
                    <a:ext uri="{9D8B030D-6E8A-4147-A177-3AD203B41FA5}">
                      <a16:colId xmlns:a16="http://schemas.microsoft.com/office/drawing/2014/main" val="3664765398"/>
                    </a:ext>
                  </a:extLst>
                </a:gridCol>
              </a:tblGrid>
              <a:tr h="1475545">
                <a:tc>
                  <a:txBody>
                    <a:bodyPr/>
                    <a:lstStyle/>
                    <a:p>
                      <a:r>
                        <a:rPr lang="en-IN" sz="2000" dirty="0" smtClean="0">
                          <a:latin typeface="Times New Roman" panose="02020603050405020304" pitchFamily="18" charset="0"/>
                          <a:cs typeface="Times New Roman" panose="02020603050405020304" pitchFamily="18" charset="0"/>
                        </a:rPr>
                        <a:t>public class Main{       </a:t>
                      </a:r>
                    </a:p>
                    <a:p>
                      <a:r>
                        <a:rPr lang="en-IN" sz="2000" dirty="0" smtClean="0">
                          <a:latin typeface="Times New Roman" panose="02020603050405020304" pitchFamily="18" charset="0"/>
                          <a:cs typeface="Times New Roman" panose="02020603050405020304" pitchFamily="18" charset="0"/>
                        </a:rPr>
                        <a:t>static </a:t>
                      </a:r>
                      <a:r>
                        <a:rPr lang="en-IN" sz="2000" dirty="0" err="1" smtClean="0">
                          <a:latin typeface="Times New Roman" panose="02020603050405020304" pitchFamily="18" charset="0"/>
                          <a:cs typeface="Times New Roman" panose="02020603050405020304" pitchFamily="18" charset="0"/>
                        </a:rPr>
                        <a:t>int</a:t>
                      </a:r>
                      <a:r>
                        <a:rPr lang="en-IN" sz="2000" dirty="0" smtClean="0">
                          <a:latin typeface="Times New Roman" panose="02020603050405020304" pitchFamily="18" charset="0"/>
                          <a:cs typeface="Times New Roman" panose="02020603050405020304" pitchFamily="18" charset="0"/>
                        </a:rPr>
                        <a:t> division(</a:t>
                      </a:r>
                      <a:r>
                        <a:rPr lang="en-IN" sz="2000" dirty="0" err="1" smtClean="0">
                          <a:latin typeface="Times New Roman" panose="02020603050405020304" pitchFamily="18" charset="0"/>
                          <a:cs typeface="Times New Roman" panose="02020603050405020304" pitchFamily="18" charset="0"/>
                        </a:rPr>
                        <a:t>int</a:t>
                      </a:r>
                      <a:r>
                        <a:rPr lang="en-IN" sz="2000" dirty="0" smtClean="0">
                          <a:latin typeface="Times New Roman" panose="02020603050405020304" pitchFamily="18" charset="0"/>
                          <a:cs typeface="Times New Roman" panose="02020603050405020304" pitchFamily="18" charset="0"/>
                        </a:rPr>
                        <a:t> number1, </a:t>
                      </a:r>
                      <a:r>
                        <a:rPr lang="en-IN" sz="2000" dirty="0" err="1" smtClean="0">
                          <a:latin typeface="Times New Roman" panose="02020603050405020304" pitchFamily="18" charset="0"/>
                          <a:cs typeface="Times New Roman" panose="02020603050405020304" pitchFamily="18" charset="0"/>
                        </a:rPr>
                        <a:t>int</a:t>
                      </a:r>
                      <a:r>
                        <a:rPr lang="en-IN" sz="2000" dirty="0" smtClean="0">
                          <a:latin typeface="Times New Roman" panose="02020603050405020304" pitchFamily="18" charset="0"/>
                          <a:cs typeface="Times New Roman" panose="02020603050405020304" pitchFamily="18" charset="0"/>
                        </a:rPr>
                        <a:t> number2){      </a:t>
                      </a:r>
                    </a:p>
                    <a:p>
                      <a:r>
                        <a:rPr lang="en-IN" sz="2000" dirty="0" smtClean="0">
                          <a:latin typeface="Times New Roman" panose="02020603050405020304" pitchFamily="18" charset="0"/>
                          <a:cs typeface="Times New Roman" panose="02020603050405020304" pitchFamily="18" charset="0"/>
                        </a:rPr>
                        <a:t>if (number2 == 0) {        </a:t>
                      </a:r>
                    </a:p>
                    <a:p>
                      <a:r>
                        <a:rPr lang="en-IN" sz="2000" dirty="0" smtClean="0">
                          <a:latin typeface="Times New Roman" panose="02020603050405020304" pitchFamily="18" charset="0"/>
                          <a:cs typeface="Times New Roman" panose="02020603050405020304" pitchFamily="18" charset="0"/>
                        </a:rPr>
                        <a:t>      throw new </a:t>
                      </a:r>
                      <a:r>
                        <a:rPr lang="en-IN" sz="2000" dirty="0" err="1" smtClean="0">
                          <a:latin typeface="Times New Roman" panose="02020603050405020304" pitchFamily="18" charset="0"/>
                          <a:cs typeface="Times New Roman" panose="02020603050405020304" pitchFamily="18" charset="0"/>
                        </a:rPr>
                        <a:t>ArithmeticException</a:t>
                      </a:r>
                      <a:r>
                        <a:rPr lang="en-IN" sz="2000" dirty="0" smtClean="0">
                          <a:latin typeface="Times New Roman" panose="02020603050405020304" pitchFamily="18" charset="0"/>
                          <a:cs typeface="Times New Roman" panose="02020603050405020304" pitchFamily="18" charset="0"/>
                        </a:rPr>
                        <a:t>("Divisor should not be 0");      </a:t>
                      </a:r>
                    </a:p>
                    <a:p>
                      <a:r>
                        <a:rPr lang="en-IN" sz="2000" dirty="0" smtClean="0">
                          <a:latin typeface="Times New Roman" panose="02020603050405020304" pitchFamily="18" charset="0"/>
                          <a:cs typeface="Times New Roman" panose="02020603050405020304" pitchFamily="18" charset="0"/>
                        </a:rPr>
                        <a:t>}else  {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System.out.println</a:t>
                      </a:r>
                      <a:r>
                        <a:rPr lang="en-IN" sz="2000" dirty="0" smtClean="0">
                          <a:latin typeface="Times New Roman" panose="02020603050405020304" pitchFamily="18" charset="0"/>
                          <a:cs typeface="Times New Roman" panose="02020603050405020304" pitchFamily="18" charset="0"/>
                        </a:rPr>
                        <a:t>("Both numbers are correct!!");     </a:t>
                      </a:r>
                    </a:p>
                    <a:p>
                      <a:r>
                        <a:rPr lang="en-IN" sz="2000" dirty="0" smtClean="0">
                          <a:latin typeface="Times New Roman" panose="02020603050405020304" pitchFamily="18" charset="0"/>
                          <a:cs typeface="Times New Roman" panose="02020603050405020304" pitchFamily="18" charset="0"/>
                        </a:rPr>
                        <a:t>  return number1/number2;   </a:t>
                      </a:r>
                    </a:p>
                    <a:p>
                      <a:r>
                        <a:rPr lang="en-IN" sz="2000" dirty="0" smtClean="0">
                          <a:latin typeface="Times New Roman" panose="02020603050405020304" pitchFamily="18" charset="0"/>
                          <a:cs typeface="Times New Roman" panose="02020603050405020304" pitchFamily="18" charset="0"/>
                        </a:rPr>
                        <a:t>} public static void main(String </a:t>
                      </a:r>
                      <a:r>
                        <a:rPr lang="en-IN" sz="2000" dirty="0" err="1" smtClean="0">
                          <a:latin typeface="Times New Roman" panose="02020603050405020304" pitchFamily="18" charset="0"/>
                          <a:cs typeface="Times New Roman" panose="02020603050405020304" pitchFamily="18" charset="0"/>
                        </a:rPr>
                        <a:t>args</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int</a:t>
                      </a:r>
                      <a:r>
                        <a:rPr lang="en-IN" sz="2000" dirty="0" smtClean="0">
                          <a:latin typeface="Times New Roman" panose="02020603050405020304" pitchFamily="18" charset="0"/>
                          <a:cs typeface="Times New Roman" panose="02020603050405020304" pitchFamily="18" charset="0"/>
                        </a:rPr>
                        <a:t> res=division(12,0);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System.out.println</a:t>
                      </a:r>
                      <a:r>
                        <a:rPr lang="en-IN" sz="2000" dirty="0" smtClean="0">
                          <a:latin typeface="Times New Roman" panose="02020603050405020304" pitchFamily="18" charset="0"/>
                          <a:cs typeface="Times New Roman" panose="02020603050405020304" pitchFamily="18" charset="0"/>
                        </a:rPr>
                        <a:t>(res);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System.out.println</a:t>
                      </a:r>
                      <a:r>
                        <a:rPr lang="en-IN" sz="2000" dirty="0" smtClean="0">
                          <a:latin typeface="Times New Roman" panose="02020603050405020304" pitchFamily="18" charset="0"/>
                          <a:cs typeface="Times New Roman" panose="02020603050405020304" pitchFamily="18" charset="0"/>
                        </a:rPr>
                        <a:t>("Continue...");   </a:t>
                      </a:r>
                    </a:p>
                    <a:p>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0053560"/>
                  </a:ext>
                </a:extLst>
              </a:tr>
            </a:tbl>
          </a:graphicData>
        </a:graphic>
      </p:graphicFrame>
      <p:sp>
        <p:nvSpPr>
          <p:cNvPr id="6" name="Rectangle 5"/>
          <p:cNvSpPr/>
          <p:nvPr/>
        </p:nvSpPr>
        <p:spPr>
          <a:xfrm>
            <a:off x="8782664" y="3962400"/>
            <a:ext cx="3048000" cy="923330"/>
          </a:xfrm>
          <a:prstGeom prst="rect">
            <a:avLst/>
          </a:prstGeom>
          <a:ln w="6350">
            <a:solidFill>
              <a:schemeClr val="accent4">
                <a:lumMod val="75000"/>
              </a:schemeClr>
            </a:solidFill>
          </a:ln>
        </p:spPr>
        <p:txBody>
          <a:bodyPr wrap="square">
            <a:spAutoFit/>
          </a:bodyPr>
          <a:lstStyle/>
          <a:p>
            <a:r>
              <a:rPr lang="en-IN" dirty="0">
                <a:latin typeface="Times New Roman" panose="02020603050405020304" pitchFamily="18" charset="0"/>
                <a:cs typeface="Times New Roman" panose="02020603050405020304" pitchFamily="18" charset="0"/>
              </a:rPr>
              <a:t>Exception in thread "main" </a:t>
            </a:r>
            <a:r>
              <a:rPr lang="en-IN" dirty="0" err="1">
                <a:latin typeface="Times New Roman" panose="02020603050405020304" pitchFamily="18" charset="0"/>
                <a:cs typeface="Times New Roman" panose="02020603050405020304" pitchFamily="18" charset="0"/>
              </a:rPr>
              <a:t>java.lang.ArithmeticException</a:t>
            </a:r>
            <a:r>
              <a:rPr lang="en-IN" dirty="0">
                <a:latin typeface="Times New Roman" panose="02020603050405020304" pitchFamily="18" charset="0"/>
                <a:cs typeface="Times New Roman" panose="02020603050405020304" pitchFamily="18" charset="0"/>
              </a:rPr>
              <a:t>: Divisor should not be 0</a:t>
            </a:r>
          </a:p>
        </p:txBody>
      </p:sp>
    </p:spTree>
    <p:extLst>
      <p:ext uri="{BB962C8B-B14F-4D97-AF65-F5344CB8AC3E}">
        <p14:creationId xmlns:p14="http://schemas.microsoft.com/office/powerpoint/2010/main" val="275747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10820400" cy="830997"/>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Similarly, the </a:t>
            </a:r>
            <a:r>
              <a:rPr lang="en-US" altLang="en-US" sz="2400" b="1" i="1" dirty="0">
                <a:solidFill>
                  <a:srgbClr val="7030A0"/>
                </a:solidFill>
                <a:latin typeface="Times New Roman" panose="02020603050405020304" pitchFamily="18" charset="0"/>
                <a:cs typeface="Times New Roman" panose="02020603050405020304" pitchFamily="18" charset="0"/>
              </a:rPr>
              <a:t>throws keyword is used to declare the type of exceptions </a:t>
            </a:r>
            <a:r>
              <a:rPr lang="en-US" altLang="en-US" sz="2400" dirty="0">
                <a:latin typeface="Times New Roman" panose="02020603050405020304" pitchFamily="18" charset="0"/>
                <a:cs typeface="Times New Roman" panose="02020603050405020304" pitchFamily="18" charset="0"/>
              </a:rPr>
              <a:t>that might occur within the </a:t>
            </a:r>
            <a:r>
              <a:rPr lang="en-US" altLang="en-US" sz="2400" dirty="0" smtClean="0">
                <a:latin typeface="Times New Roman" panose="02020603050405020304" pitchFamily="18" charset="0"/>
                <a:cs typeface="Times New Roman" panose="02020603050405020304" pitchFamily="18" charset="0"/>
              </a:rPr>
              <a:t>method declaration.</a:t>
            </a:r>
            <a:endParaRPr lang="en-US" altLang="en-US"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609600" y="1974235"/>
            <a:ext cx="6477000" cy="4742448"/>
          </a:xfrm>
          <a:prstGeom prst="rect">
            <a:avLst/>
          </a:prstGeom>
        </p:spPr>
      </p:pic>
      <p:pic>
        <p:nvPicPr>
          <p:cNvPr id="4" name="Picture 3"/>
          <p:cNvPicPr>
            <a:picLocks noChangeAspect="1"/>
          </p:cNvPicPr>
          <p:nvPr/>
        </p:nvPicPr>
        <p:blipFill>
          <a:blip r:embed="rId4"/>
          <a:stretch>
            <a:fillRect/>
          </a:stretch>
        </p:blipFill>
        <p:spPr>
          <a:xfrm>
            <a:off x="4038600" y="5867400"/>
            <a:ext cx="7718916" cy="662971"/>
          </a:xfrm>
          <a:prstGeom prst="rect">
            <a:avLst/>
          </a:prstGeom>
          <a:ln>
            <a:solidFill>
              <a:schemeClr val="accent1">
                <a:lumMod val="60000"/>
                <a:lumOff val="40000"/>
              </a:schemeClr>
            </a:solidFill>
          </a:ln>
        </p:spPr>
      </p:pic>
      <p:sp>
        <p:nvSpPr>
          <p:cNvPr id="6" name="Rectangle 5"/>
          <p:cNvSpPr/>
          <p:nvPr/>
        </p:nvSpPr>
        <p:spPr>
          <a:xfrm>
            <a:off x="914400" y="1204794"/>
            <a:ext cx="10843116" cy="769441"/>
          </a:xfrm>
          <a:prstGeom prst="rect">
            <a:avLst/>
          </a:prstGeom>
        </p:spPr>
        <p:txBody>
          <a:bodyPr wrap="square">
            <a:spAutoFit/>
          </a:bodyPr>
          <a:lstStyle/>
          <a:p>
            <a:pPr eaLnBrk="0" fontAlgn="base" hangingPunct="0">
              <a:spcBef>
                <a:spcPct val="0"/>
              </a:spcBef>
              <a:spcAft>
                <a:spcPct val="0"/>
              </a:spcAft>
            </a:pPr>
            <a:r>
              <a:rPr lang="en-US" altLang="en-US" sz="2100" b="1" dirty="0" smtClean="0">
                <a:solidFill>
                  <a:srgbClr val="0070C0"/>
                </a:solidFill>
                <a:latin typeface="Times New Roman" panose="02020603050405020304" pitchFamily="18" charset="0"/>
                <a:cs typeface="Times New Roman" panose="02020603050405020304" pitchFamily="18" charset="0"/>
              </a:rPr>
              <a:t>Syntax: </a:t>
            </a:r>
            <a:r>
              <a:rPr lang="en-US" altLang="en-US" sz="2100" dirty="0" err="1" smtClean="0">
                <a:solidFill>
                  <a:schemeClr val="accent2">
                    <a:lumMod val="75000"/>
                  </a:schemeClr>
                </a:solidFill>
                <a:latin typeface="Times New Roman" panose="02020603050405020304" pitchFamily="18" charset="0"/>
                <a:cs typeface="Times New Roman" panose="02020603050405020304" pitchFamily="18" charset="0"/>
              </a:rPr>
              <a:t>accessModifier</a:t>
            </a:r>
            <a:r>
              <a:rPr lang="en-US" altLang="en-US" sz="2100" dirty="0" smtClean="0">
                <a:latin typeface="Times New Roman" panose="02020603050405020304" pitchFamily="18" charset="0"/>
                <a:cs typeface="Times New Roman" panose="02020603050405020304" pitchFamily="18" charset="0"/>
              </a:rPr>
              <a:t> </a:t>
            </a:r>
            <a:r>
              <a:rPr lang="en-US" altLang="en-US" sz="2100" dirty="0" err="1">
                <a:solidFill>
                  <a:schemeClr val="accent4">
                    <a:lumMod val="75000"/>
                  </a:schemeClr>
                </a:solidFill>
                <a:latin typeface="Times New Roman" panose="02020603050405020304" pitchFamily="18" charset="0"/>
                <a:cs typeface="Times New Roman" panose="02020603050405020304" pitchFamily="18" charset="0"/>
              </a:rPr>
              <a:t>returnType</a:t>
            </a:r>
            <a:r>
              <a:rPr lang="en-US" altLang="en-US" sz="2100" dirty="0">
                <a:latin typeface="Times New Roman" panose="02020603050405020304" pitchFamily="18" charset="0"/>
                <a:cs typeface="Times New Roman" panose="02020603050405020304" pitchFamily="18" charset="0"/>
              </a:rPr>
              <a:t> </a:t>
            </a:r>
            <a:r>
              <a:rPr lang="en-US" altLang="en-US" sz="2100" dirty="0" err="1">
                <a:solidFill>
                  <a:schemeClr val="accent6">
                    <a:lumMod val="75000"/>
                  </a:schemeClr>
                </a:solidFill>
                <a:latin typeface="Times New Roman" panose="02020603050405020304" pitchFamily="18" charset="0"/>
                <a:cs typeface="Times New Roman" panose="02020603050405020304" pitchFamily="18" charset="0"/>
              </a:rPr>
              <a:t>methodName</a:t>
            </a:r>
            <a:r>
              <a:rPr lang="en-US" altLang="en-US" sz="2100" dirty="0">
                <a:latin typeface="Times New Roman" panose="02020603050405020304" pitchFamily="18" charset="0"/>
                <a:cs typeface="Times New Roman" panose="02020603050405020304" pitchFamily="18" charset="0"/>
              </a:rPr>
              <a:t>() </a:t>
            </a:r>
            <a:r>
              <a:rPr lang="en-US" altLang="en-US" sz="2100" dirty="0">
                <a:solidFill>
                  <a:srgbClr val="FF0000"/>
                </a:solidFill>
                <a:latin typeface="Times New Roman" panose="02020603050405020304" pitchFamily="18" charset="0"/>
                <a:cs typeface="Times New Roman" panose="02020603050405020304" pitchFamily="18" charset="0"/>
              </a:rPr>
              <a:t>throws</a:t>
            </a:r>
            <a:r>
              <a:rPr lang="en-US" altLang="en-US" sz="2100" dirty="0">
                <a:latin typeface="Times New Roman" panose="02020603050405020304" pitchFamily="18" charset="0"/>
                <a:cs typeface="Times New Roman" panose="02020603050405020304" pitchFamily="18" charset="0"/>
              </a:rPr>
              <a:t> ExceptionType1, ExceptionType2 … { // code } </a:t>
            </a:r>
            <a:r>
              <a:rPr lang="en-US" altLang="en-US" sz="2100"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a:t>
            </a:r>
            <a:r>
              <a:rPr lang="en-US" altLang="en-US" sz="22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en-US" sz="2200" dirty="0">
                <a:latin typeface="Times New Roman" panose="02020603050405020304" pitchFamily="18" charset="0"/>
                <a:cs typeface="Times New Roman" panose="02020603050405020304" pitchFamily="18" charset="0"/>
              </a:rPr>
              <a:t>we can use throws to declare multiple exceptions. </a:t>
            </a:r>
          </a:p>
        </p:txBody>
      </p:sp>
      <p:sp>
        <p:nvSpPr>
          <p:cNvPr id="9" name="Rectangle 8"/>
          <p:cNvSpPr/>
          <p:nvPr/>
        </p:nvSpPr>
        <p:spPr>
          <a:xfrm>
            <a:off x="7106494" y="2027324"/>
            <a:ext cx="4766872" cy="4093428"/>
          </a:xfrm>
          <a:prstGeom prst="rect">
            <a:avLst/>
          </a:prstGeom>
        </p:spPr>
        <p:txBody>
          <a:bodyPr wrap="square">
            <a:spAutoFit/>
          </a:bodyPr>
          <a:lstStyle/>
          <a:p>
            <a:pPr marL="342900" lvl="0" indent="-342900" algn="just" eaLnBrk="0" fontAlgn="base" hangingPunct="0">
              <a:spcBef>
                <a:spcPct val="0"/>
              </a:spcBef>
              <a:spcAft>
                <a:spcPct val="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When we run this program, if the file test.txt does not exist, </a:t>
            </a:r>
            <a:r>
              <a:rPr lang="en-US" altLang="en-US" sz="2000" dirty="0" err="1">
                <a:latin typeface="Times New Roman" panose="02020603050405020304" pitchFamily="18" charset="0"/>
                <a:cs typeface="Times New Roman" panose="02020603050405020304" pitchFamily="18" charset="0"/>
              </a:rPr>
              <a:t>FileInputStream</a:t>
            </a:r>
            <a:r>
              <a:rPr lang="en-US" altLang="en-US" sz="2000" dirty="0">
                <a:latin typeface="Times New Roman" panose="02020603050405020304" pitchFamily="18" charset="0"/>
                <a:cs typeface="Times New Roman" panose="02020603050405020304" pitchFamily="18" charset="0"/>
              </a:rPr>
              <a:t> throws a </a:t>
            </a:r>
            <a:r>
              <a:rPr lang="en-US" altLang="en-US" sz="2000" dirty="0" err="1">
                <a:latin typeface="Times New Roman" panose="02020603050405020304" pitchFamily="18" charset="0"/>
                <a:cs typeface="Times New Roman" panose="02020603050405020304" pitchFamily="18" charset="0"/>
              </a:rPr>
              <a:t>FileNotFoundException</a:t>
            </a:r>
            <a:r>
              <a:rPr lang="en-US" altLang="en-US" sz="2000" dirty="0">
                <a:latin typeface="Times New Roman" panose="02020603050405020304" pitchFamily="18" charset="0"/>
                <a:cs typeface="Times New Roman" panose="02020603050405020304" pitchFamily="18" charset="0"/>
              </a:rPr>
              <a:t> which extends the </a:t>
            </a:r>
            <a:r>
              <a:rPr lang="en-US" altLang="en-US" sz="2000" dirty="0" err="1">
                <a:latin typeface="Times New Roman" panose="02020603050405020304" pitchFamily="18" charset="0"/>
                <a:cs typeface="Times New Roman" panose="02020603050405020304" pitchFamily="18" charset="0"/>
              </a:rPr>
              <a:t>IOException</a:t>
            </a:r>
            <a:r>
              <a:rPr lang="en-US" altLang="en-US" sz="2000" dirty="0">
                <a:latin typeface="Times New Roman" panose="02020603050405020304" pitchFamily="18" charset="0"/>
                <a:cs typeface="Times New Roman" panose="02020603050405020304" pitchFamily="18" charset="0"/>
              </a:rPr>
              <a:t> class</a:t>
            </a:r>
            <a:r>
              <a:rPr lang="en-US" altLang="en-US" sz="2000" dirty="0" smtClean="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a:t>
            </a:r>
            <a:r>
              <a:rPr lang="en-US" altLang="en-US" sz="2000" dirty="0" err="1">
                <a:latin typeface="Times New Roman" panose="02020603050405020304" pitchFamily="18" charset="0"/>
                <a:cs typeface="Times New Roman" panose="02020603050405020304" pitchFamily="18" charset="0"/>
              </a:rPr>
              <a:t>findFile</a:t>
            </a:r>
            <a:r>
              <a:rPr lang="en-US" altLang="en-US" sz="2000" dirty="0">
                <a:latin typeface="Times New Roman" panose="02020603050405020304" pitchFamily="18" charset="0"/>
                <a:cs typeface="Times New Roman" panose="02020603050405020304" pitchFamily="18" charset="0"/>
              </a:rPr>
              <a:t>() method specifies that an </a:t>
            </a:r>
            <a:r>
              <a:rPr lang="en-US" altLang="en-US" sz="2000" dirty="0" err="1">
                <a:latin typeface="Times New Roman" panose="02020603050405020304" pitchFamily="18" charset="0"/>
                <a:cs typeface="Times New Roman" panose="02020603050405020304" pitchFamily="18" charset="0"/>
              </a:rPr>
              <a:t>IOException</a:t>
            </a:r>
            <a:r>
              <a:rPr lang="en-US" altLang="en-US" sz="2000" dirty="0">
                <a:latin typeface="Times New Roman" panose="02020603050405020304" pitchFamily="18" charset="0"/>
                <a:cs typeface="Times New Roman" panose="02020603050405020304" pitchFamily="18" charset="0"/>
              </a:rPr>
              <a:t> can be thrown. The main() method calls this method and handles the exception if it is thrown</a:t>
            </a:r>
            <a:r>
              <a:rPr lang="en-US" altLang="en-US" sz="2000" dirty="0" smtClean="0">
                <a:latin typeface="Times New Roman" panose="02020603050405020304" pitchFamily="18" charset="0"/>
                <a:cs typeface="Times New Roman" panose="02020603050405020304" pitchFamily="18" charset="0"/>
              </a:rPr>
              <a:t>.</a:t>
            </a:r>
          </a:p>
          <a:p>
            <a:pPr marL="342900" lvl="0" indent="-342900" algn="just" eaLnBrk="0" fontAlgn="base" hangingPunct="0">
              <a:spcBef>
                <a:spcPct val="0"/>
              </a:spcBef>
              <a:spcAft>
                <a:spcPct val="0"/>
              </a:spcAft>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If a method does not handle exceptions, the type of exceptions that may occur within it must be specified in the throws clause. </a:t>
            </a:r>
          </a:p>
          <a:p>
            <a:pPr marL="342900" indent="-342900" algn="just" eaLnBrk="0" fontAlgn="base" hangingPunct="0">
              <a:spcBef>
                <a:spcPct val="0"/>
              </a:spcBef>
              <a:spcAft>
                <a:spcPct val="0"/>
              </a:spcAf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p:txBody>
      </p:sp>
      <p:sp>
        <p:nvSpPr>
          <p:cNvPr id="11"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92175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457200" y="533400"/>
          <a:ext cx="11277600" cy="5886026"/>
        </p:xfrm>
        <a:graphic>
          <a:graphicData uri="http://schemas.openxmlformats.org/drawingml/2006/table">
            <a:tbl>
              <a:tblPr firstRow="1" bandRow="1">
                <a:tableStyleId>{5940675A-B579-460E-94D1-54222C63F5DA}</a:tableStyleId>
              </a:tblPr>
              <a:tblGrid>
                <a:gridCol w="5980545">
                  <a:extLst>
                    <a:ext uri="{9D8B030D-6E8A-4147-A177-3AD203B41FA5}">
                      <a16:colId xmlns:a16="http://schemas.microsoft.com/office/drawing/2014/main" val="1533833924"/>
                    </a:ext>
                  </a:extLst>
                </a:gridCol>
                <a:gridCol w="5297055">
                  <a:extLst>
                    <a:ext uri="{9D8B030D-6E8A-4147-A177-3AD203B41FA5}">
                      <a16:colId xmlns:a16="http://schemas.microsoft.com/office/drawing/2014/main" val="1190311473"/>
                    </a:ext>
                  </a:extLst>
                </a:gridCol>
              </a:tblGrid>
              <a:tr h="5886026">
                <a:tc>
                  <a:txBody>
                    <a:bodyPr/>
                    <a:lstStyle/>
                    <a:p>
                      <a:r>
                        <a:rPr lang="en-IN" dirty="0" smtClean="0">
                          <a:latin typeface="Times New Roman" panose="02020603050405020304" pitchFamily="18" charset="0"/>
                          <a:cs typeface="Times New Roman" panose="02020603050405020304" pitchFamily="18" charset="0"/>
                        </a:rPr>
                        <a:t>import </a:t>
                      </a:r>
                      <a:r>
                        <a:rPr lang="en-IN" dirty="0" err="1" smtClean="0">
                          <a:latin typeface="Times New Roman" panose="02020603050405020304" pitchFamily="18" charset="0"/>
                          <a:cs typeface="Times New Roman" panose="02020603050405020304" pitchFamily="18" charset="0"/>
                        </a:rPr>
                        <a:t>java.util</a:t>
                      </a:r>
                      <a:r>
                        <a:rPr lang="en-IN" dirty="0" smtClean="0">
                          <a:latin typeface="Times New Roman" panose="02020603050405020304" pitchFamily="18" charset="0"/>
                          <a:cs typeface="Times New Roman" panose="02020603050405020304" pitchFamily="18" charset="0"/>
                        </a:rPr>
                        <a:t>.*;   </a:t>
                      </a:r>
                      <a:r>
                        <a:rPr lang="en-IN" b="1" dirty="0" smtClean="0">
                          <a:solidFill>
                            <a:srgbClr val="7030A0"/>
                          </a:solidFill>
                          <a:latin typeface="Times New Roman" panose="02020603050405020304" pitchFamily="18" charset="0"/>
                          <a:cs typeface="Times New Roman" panose="02020603050405020304" pitchFamily="18" charset="0"/>
                        </a:rPr>
                        <a:t>// Handling multiple exceptions</a:t>
                      </a:r>
                    </a:p>
                    <a:p>
                      <a:r>
                        <a:rPr lang="en-IN" dirty="0" smtClean="0">
                          <a:latin typeface="Times New Roman" panose="02020603050405020304" pitchFamily="18" charset="0"/>
                          <a:cs typeface="Times New Roman" panose="02020603050405020304" pitchFamily="18" charset="0"/>
                        </a:rPr>
                        <a:t>class </a:t>
                      </a:r>
                      <a:r>
                        <a:rPr lang="en-IN" dirty="0" err="1" smtClean="0">
                          <a:latin typeface="Times New Roman" panose="02020603050405020304" pitchFamily="18" charset="0"/>
                          <a:cs typeface="Times New Roman" panose="02020603050405020304" pitchFamily="18" charset="0"/>
                        </a:rPr>
                        <a:t>JavaThrows</a:t>
                      </a:r>
                      <a:r>
                        <a:rPr lang="en-IN" dirty="0" smtClean="0">
                          <a:latin typeface="Times New Roman" panose="02020603050405020304" pitchFamily="18" charset="0"/>
                          <a:cs typeface="Times New Roman" panose="02020603050405020304" pitchFamily="18" charset="0"/>
                        </a:rPr>
                        <a:t> {    </a:t>
                      </a:r>
                    </a:p>
                    <a:p>
                      <a:r>
                        <a:rPr lang="en-IN" dirty="0" smtClean="0">
                          <a:latin typeface="Times New Roman" panose="02020603050405020304" pitchFamily="18" charset="0"/>
                          <a:cs typeface="Times New Roman" panose="02020603050405020304" pitchFamily="18" charset="0"/>
                        </a:rPr>
                        <a:t>public float </a:t>
                      </a:r>
                      <a:r>
                        <a:rPr lang="en-IN" dirty="0" err="1" smtClean="0">
                          <a:latin typeface="Times New Roman" panose="02020603050405020304" pitchFamily="18" charset="0"/>
                          <a:cs typeface="Times New Roman" panose="02020603050405020304" pitchFamily="18" charset="0"/>
                        </a:rPr>
                        <a:t>ThrowsExample</a:t>
                      </a:r>
                      <a:r>
                        <a:rPr lang="en-IN" dirty="0" smtClean="0">
                          <a:latin typeface="Times New Roman" panose="02020603050405020304" pitchFamily="18" charset="0"/>
                          <a:cs typeface="Times New Roman" panose="02020603050405020304" pitchFamily="18" charset="0"/>
                        </a:rPr>
                        <a:t>(</a:t>
                      </a:r>
                      <a:r>
                        <a:rPr lang="en-IN" dirty="0" err="1" smtClean="0">
                          <a:latin typeface="Times New Roman" panose="02020603050405020304" pitchFamily="18" charset="0"/>
                          <a:cs typeface="Times New Roman" panose="02020603050405020304" pitchFamily="18" charset="0"/>
                        </a:rPr>
                        <a:t>int</a:t>
                      </a:r>
                      <a:r>
                        <a:rPr lang="en-IN" dirty="0" smtClean="0">
                          <a:latin typeface="Times New Roman" panose="02020603050405020304" pitchFamily="18" charset="0"/>
                          <a:cs typeface="Times New Roman" panose="02020603050405020304" pitchFamily="18" charset="0"/>
                        </a:rPr>
                        <a:t> a, </a:t>
                      </a:r>
                      <a:r>
                        <a:rPr lang="en-IN" dirty="0" err="1" smtClean="0">
                          <a:latin typeface="Times New Roman" panose="02020603050405020304" pitchFamily="18" charset="0"/>
                          <a:cs typeface="Times New Roman" panose="02020603050405020304" pitchFamily="18" charset="0"/>
                        </a:rPr>
                        <a:t>int</a:t>
                      </a:r>
                      <a:r>
                        <a:rPr lang="en-IN" dirty="0" smtClean="0">
                          <a:latin typeface="Times New Roman" panose="02020603050405020304" pitchFamily="18" charset="0"/>
                          <a:cs typeface="Times New Roman" panose="02020603050405020304" pitchFamily="18" charset="0"/>
                        </a:rPr>
                        <a:t> b, </a:t>
                      </a:r>
                      <a:r>
                        <a:rPr lang="en-IN" dirty="0" err="1" smtClean="0">
                          <a:latin typeface="Times New Roman" panose="02020603050405020304" pitchFamily="18" charset="0"/>
                          <a:cs typeface="Times New Roman" panose="02020603050405020304" pitchFamily="18" charset="0"/>
                        </a:rPr>
                        <a:t>int</a:t>
                      </a:r>
                      <a:r>
                        <a:rPr lang="en-IN" dirty="0" smtClean="0">
                          <a:latin typeface="Times New Roman" panose="02020603050405020304" pitchFamily="18" charset="0"/>
                          <a:cs typeface="Times New Roman" panose="02020603050405020304" pitchFamily="18" charset="0"/>
                        </a:rPr>
                        <a:t> n) throws </a:t>
                      </a:r>
                      <a:r>
                        <a:rPr lang="en-IN" dirty="0" err="1" smtClean="0">
                          <a:latin typeface="Times New Roman" panose="02020603050405020304" pitchFamily="18" charset="0"/>
                          <a:cs typeface="Times New Roman" panose="02020603050405020304" pitchFamily="18" charset="0"/>
                        </a:rPr>
                        <a:t>ArithmeticException</a:t>
                      </a:r>
                      <a:r>
                        <a:rPr lang="en-IN" dirty="0" smtClean="0">
                          <a:latin typeface="Times New Roman" panose="02020603050405020304" pitchFamily="18" charset="0"/>
                          <a:cs typeface="Times New Roman" panose="02020603050405020304" pitchFamily="18" charset="0"/>
                        </a:rPr>
                        <a:t>,</a:t>
                      </a:r>
                      <a:r>
                        <a:rPr lang="en-IN" baseline="0"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ArrayIndexOutOfBoundsException</a:t>
                      </a:r>
                      <a:r>
                        <a:rPr lang="en-IN" dirty="0" smtClean="0">
                          <a:latin typeface="Times New Roman" panose="02020603050405020304" pitchFamily="18" charset="0"/>
                          <a:cs typeface="Times New Roman" panose="02020603050405020304" pitchFamily="18" charset="0"/>
                        </a:rPr>
                        <a:t> {        if (n &lt; 3) {            </a:t>
                      </a:r>
                    </a:p>
                    <a:p>
                      <a:r>
                        <a:rPr lang="en-IN" dirty="0" smtClean="0">
                          <a:latin typeface="Times New Roman" panose="02020603050405020304" pitchFamily="18" charset="0"/>
                          <a:cs typeface="Times New Roman" panose="02020603050405020304" pitchFamily="18" charset="0"/>
                        </a:rPr>
                        <a:t>   throw new </a:t>
                      </a:r>
                      <a:r>
                        <a:rPr lang="en-IN" dirty="0" err="1" smtClean="0">
                          <a:latin typeface="Times New Roman" panose="02020603050405020304" pitchFamily="18" charset="0"/>
                          <a:cs typeface="Times New Roman" panose="02020603050405020304" pitchFamily="18" charset="0"/>
                        </a:rPr>
                        <a:t>ArrayIndexOutOfBoundsException</a:t>
                      </a:r>
                      <a:r>
                        <a:rPr lang="en-IN" dirty="0" smtClean="0">
                          <a:latin typeface="Times New Roman" panose="02020603050405020304" pitchFamily="18" charset="0"/>
                          <a:cs typeface="Times New Roman" panose="02020603050405020304" pitchFamily="18" charset="0"/>
                        </a:rPr>
                        <a:t>("Array   length must be at least 3");        </a:t>
                      </a:r>
                    </a:p>
                    <a:p>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 float </a:t>
                      </a:r>
                      <a:r>
                        <a:rPr lang="en-IN" dirty="0" err="1" smtClean="0">
                          <a:latin typeface="Times New Roman" panose="02020603050405020304" pitchFamily="18" charset="0"/>
                          <a:cs typeface="Times New Roman" panose="02020603050405020304" pitchFamily="18" charset="0"/>
                        </a:rPr>
                        <a:t>arr</a:t>
                      </a:r>
                      <a:r>
                        <a:rPr lang="en-IN" dirty="0" smtClean="0">
                          <a:latin typeface="Times New Roman" panose="02020603050405020304" pitchFamily="18" charset="0"/>
                          <a:cs typeface="Times New Roman" panose="02020603050405020304" pitchFamily="18" charset="0"/>
                        </a:rPr>
                        <a:t>[] = new float[n];        </a:t>
                      </a:r>
                    </a:p>
                    <a:p>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arr</a:t>
                      </a:r>
                      <a:r>
                        <a:rPr lang="en-IN" dirty="0" smtClean="0">
                          <a:latin typeface="Times New Roman" panose="02020603050405020304" pitchFamily="18" charset="0"/>
                          <a:cs typeface="Times New Roman" panose="02020603050405020304" pitchFamily="18" charset="0"/>
                        </a:rPr>
                        <a:t>[0] = a;        </a:t>
                      </a:r>
                    </a:p>
                    <a:p>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arr</a:t>
                      </a:r>
                      <a:r>
                        <a:rPr lang="en-IN" dirty="0" smtClean="0">
                          <a:latin typeface="Times New Roman" panose="02020603050405020304" pitchFamily="18" charset="0"/>
                          <a:cs typeface="Times New Roman" panose="02020603050405020304" pitchFamily="18" charset="0"/>
                        </a:rPr>
                        <a:t>[1] = b;        </a:t>
                      </a:r>
                    </a:p>
                    <a:p>
                      <a:r>
                        <a:rPr lang="en-IN" dirty="0" smtClean="0">
                          <a:latin typeface="Times New Roman" panose="02020603050405020304" pitchFamily="18" charset="0"/>
                          <a:cs typeface="Times New Roman" panose="02020603050405020304" pitchFamily="18" charset="0"/>
                        </a:rPr>
                        <a:t>if (b == 0) {           </a:t>
                      </a:r>
                    </a:p>
                    <a:p>
                      <a:r>
                        <a:rPr lang="en-IN" dirty="0" smtClean="0">
                          <a:latin typeface="Times New Roman" panose="02020603050405020304" pitchFamily="18" charset="0"/>
                          <a:cs typeface="Times New Roman" panose="02020603050405020304" pitchFamily="18" charset="0"/>
                        </a:rPr>
                        <a:t>  throw new </a:t>
                      </a:r>
                      <a:r>
                        <a:rPr lang="en-IN" dirty="0" err="1" smtClean="0">
                          <a:latin typeface="Times New Roman" panose="02020603050405020304" pitchFamily="18" charset="0"/>
                          <a:cs typeface="Times New Roman" panose="02020603050405020304" pitchFamily="18" charset="0"/>
                        </a:rPr>
                        <a:t>ArithmeticException</a:t>
                      </a:r>
                      <a:r>
                        <a:rPr lang="en-IN" dirty="0" smtClean="0">
                          <a:latin typeface="Times New Roman" panose="02020603050405020304" pitchFamily="18" charset="0"/>
                          <a:cs typeface="Times New Roman" panose="02020603050405020304" pitchFamily="18" charset="0"/>
                        </a:rPr>
                        <a:t>("Divisor should not be 0");        </a:t>
                      </a:r>
                    </a:p>
                    <a:p>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arr</a:t>
                      </a:r>
                      <a:r>
                        <a:rPr lang="en-IN" dirty="0" smtClean="0">
                          <a:latin typeface="Times New Roman" panose="02020603050405020304" pitchFamily="18" charset="0"/>
                          <a:cs typeface="Times New Roman" panose="02020603050405020304" pitchFamily="18" charset="0"/>
                        </a:rPr>
                        <a:t>[2] = a / b;        </a:t>
                      </a:r>
                    </a:p>
                    <a:p>
                      <a:r>
                        <a:rPr lang="en-IN" dirty="0" smtClean="0">
                          <a:latin typeface="Times New Roman" panose="02020603050405020304" pitchFamily="18" charset="0"/>
                          <a:cs typeface="Times New Roman" panose="02020603050405020304" pitchFamily="18" charset="0"/>
                        </a:rPr>
                        <a:t>  return </a:t>
                      </a:r>
                      <a:r>
                        <a:rPr lang="en-IN" dirty="0" err="1" smtClean="0">
                          <a:latin typeface="Times New Roman" panose="02020603050405020304" pitchFamily="18" charset="0"/>
                          <a:cs typeface="Times New Roman" panose="02020603050405020304" pitchFamily="18" charset="0"/>
                        </a:rPr>
                        <a:t>arr</a:t>
                      </a:r>
                      <a:r>
                        <a:rPr lang="en-IN" dirty="0" smtClean="0">
                          <a:latin typeface="Times New Roman" panose="02020603050405020304" pitchFamily="18" charset="0"/>
                          <a:cs typeface="Times New Roman" panose="02020603050405020304" pitchFamily="18" charset="0"/>
                        </a:rPr>
                        <a:t>[2];    </a:t>
                      </a:r>
                    </a:p>
                    <a:p>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public static void main(String </a:t>
                      </a:r>
                      <a:r>
                        <a:rPr lang="en-IN" dirty="0" err="1" smtClean="0">
                          <a:latin typeface="Times New Roman" panose="02020603050405020304" pitchFamily="18" charset="0"/>
                          <a:cs typeface="Times New Roman" panose="02020603050405020304" pitchFamily="18" charset="0"/>
                        </a:rPr>
                        <a:t>arg</a:t>
                      </a:r>
                      <a:r>
                        <a:rPr lang="en-IN" dirty="0" smtClean="0">
                          <a:latin typeface="Times New Roman" panose="02020603050405020304" pitchFamily="18" charset="0"/>
                          <a:cs typeface="Times New Roman" panose="02020603050405020304" pitchFamily="18" charset="0"/>
                        </a:rPr>
                        <a:t>[]) { </a:t>
                      </a:r>
                    </a:p>
                    <a:p>
                      <a:r>
                        <a:rPr lang="en-IN" dirty="0" smtClean="0">
                          <a:latin typeface="Times New Roman" panose="02020603050405020304" pitchFamily="18" charset="0"/>
                          <a:cs typeface="Times New Roman" panose="02020603050405020304" pitchFamily="18" charset="0"/>
                        </a:rPr>
                        <a:t>Scanner </a:t>
                      </a:r>
                      <a:r>
                        <a:rPr lang="en-IN" dirty="0" err="1" smtClean="0">
                          <a:latin typeface="Times New Roman" panose="02020603050405020304" pitchFamily="18" charset="0"/>
                          <a:cs typeface="Times New Roman" panose="02020603050405020304" pitchFamily="18" charset="0"/>
                        </a:rPr>
                        <a:t>obj</a:t>
                      </a:r>
                      <a:r>
                        <a:rPr lang="en-IN" dirty="0" smtClean="0">
                          <a:latin typeface="Times New Roman" panose="02020603050405020304" pitchFamily="18" charset="0"/>
                          <a:cs typeface="Times New Roman" panose="02020603050405020304" pitchFamily="18" charset="0"/>
                        </a:rPr>
                        <a:t> = new Scanner(System.in);        </a:t>
                      </a:r>
                      <a:r>
                        <a:rPr lang="en-IN" dirty="0" err="1" smtClean="0">
                          <a:latin typeface="Times New Roman" panose="02020603050405020304" pitchFamily="18" charset="0"/>
                          <a:cs typeface="Times New Roman" panose="02020603050405020304" pitchFamily="18" charset="0"/>
                        </a:rPr>
                        <a:t>System.out.print</a:t>
                      </a:r>
                      <a:r>
                        <a:rPr lang="en-IN" dirty="0" smtClean="0">
                          <a:latin typeface="Times New Roman" panose="02020603050405020304" pitchFamily="18" charset="0"/>
                          <a:cs typeface="Times New Roman" panose="02020603050405020304" pitchFamily="18" charset="0"/>
                        </a:rPr>
                        <a:t>("Enter value for a: "); </a:t>
                      </a:r>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cs typeface="Times New Roman" panose="02020603050405020304" pitchFamily="18" charset="0"/>
                        </a:rPr>
                        <a:t>int</a:t>
                      </a:r>
                      <a:r>
                        <a:rPr lang="en-IN" dirty="0" smtClean="0">
                          <a:latin typeface="Times New Roman" panose="02020603050405020304" pitchFamily="18" charset="0"/>
                          <a:cs typeface="Times New Roman" panose="02020603050405020304" pitchFamily="18" charset="0"/>
                        </a:rPr>
                        <a:t> d1 = </a:t>
                      </a:r>
                      <a:r>
                        <a:rPr lang="en-IN" dirty="0" err="1" smtClean="0">
                          <a:latin typeface="Times New Roman" panose="02020603050405020304" pitchFamily="18" charset="0"/>
                          <a:cs typeface="Times New Roman" panose="02020603050405020304" pitchFamily="18" charset="0"/>
                        </a:rPr>
                        <a:t>obj.nextInt</a:t>
                      </a:r>
                      <a:r>
                        <a:rPr lang="en-IN" dirty="0" smtClean="0">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cs typeface="Times New Roman" panose="02020603050405020304" pitchFamily="18" charset="0"/>
                        </a:rPr>
                        <a:t>System.out.print</a:t>
                      </a:r>
                      <a:r>
                        <a:rPr lang="en-IN" dirty="0" smtClean="0">
                          <a:latin typeface="Times New Roman" panose="02020603050405020304" pitchFamily="18" charset="0"/>
                          <a:cs typeface="Times New Roman" panose="02020603050405020304" pitchFamily="18" charset="0"/>
                        </a:rPr>
                        <a:t>("Enter value for b: ");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cs typeface="Times New Roman" panose="02020603050405020304" pitchFamily="18" charset="0"/>
                        </a:rPr>
                        <a:t>int</a:t>
                      </a:r>
                      <a:r>
                        <a:rPr lang="en-IN" dirty="0" smtClean="0">
                          <a:latin typeface="Times New Roman" panose="02020603050405020304" pitchFamily="18" charset="0"/>
                          <a:cs typeface="Times New Roman" panose="02020603050405020304" pitchFamily="18" charset="0"/>
                        </a:rPr>
                        <a:t> d2 = </a:t>
                      </a:r>
                      <a:r>
                        <a:rPr lang="en-IN" dirty="0" err="1" smtClean="0">
                          <a:latin typeface="Times New Roman" panose="02020603050405020304" pitchFamily="18" charset="0"/>
                          <a:cs typeface="Times New Roman" panose="02020603050405020304" pitchFamily="18" charset="0"/>
                        </a:rPr>
                        <a:t>obj.nextInt</a:t>
                      </a:r>
                      <a:r>
                        <a:rPr lang="en-IN" dirty="0" smtClean="0">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cs typeface="Times New Roman" panose="02020603050405020304" pitchFamily="18" charset="0"/>
                        </a:rPr>
                        <a:t>System.out.print</a:t>
                      </a:r>
                      <a:r>
                        <a:rPr lang="en-IN" dirty="0" smtClean="0">
                          <a:latin typeface="Times New Roman" panose="02020603050405020304" pitchFamily="18" charset="0"/>
                          <a:cs typeface="Times New Roman" panose="02020603050405020304" pitchFamily="18" charset="0"/>
                        </a:rPr>
                        <a:t>("Enter array length: ");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cs typeface="Times New Roman" panose="02020603050405020304" pitchFamily="18" charset="0"/>
                        </a:rPr>
                        <a:t>int</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len</a:t>
                      </a:r>
                      <a:r>
                        <a:rPr lang="en-IN" dirty="0" smtClean="0">
                          <a:latin typeface="Times New Roman" panose="02020603050405020304" pitchFamily="18" charset="0"/>
                          <a:cs typeface="Times New Roman" panose="02020603050405020304" pitchFamily="18" charset="0"/>
                        </a:rPr>
                        <a:t> = </a:t>
                      </a:r>
                      <a:r>
                        <a:rPr lang="en-IN" dirty="0" err="1" smtClean="0">
                          <a:latin typeface="Times New Roman" panose="02020603050405020304" pitchFamily="18" charset="0"/>
                          <a:cs typeface="Times New Roman" panose="02020603050405020304" pitchFamily="18" charset="0"/>
                        </a:rPr>
                        <a:t>obj.nextInt</a:t>
                      </a:r>
                      <a:r>
                        <a:rPr lang="en-IN" dirty="0" smtClean="0">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latin typeface="Times New Roman" panose="02020603050405020304" pitchFamily="18" charset="0"/>
                          <a:cs typeface="Times New Roman" panose="02020603050405020304" pitchFamily="18" charset="0"/>
                        </a:rPr>
                        <a:t>JavaThrows</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jt</a:t>
                      </a:r>
                      <a:r>
                        <a:rPr lang="en-IN" dirty="0" smtClean="0">
                          <a:latin typeface="Times New Roman" panose="02020603050405020304" pitchFamily="18" charset="0"/>
                          <a:cs typeface="Times New Roman" panose="02020603050405020304" pitchFamily="18" charset="0"/>
                        </a:rPr>
                        <a:t> = new </a:t>
                      </a:r>
                      <a:r>
                        <a:rPr lang="en-IN" dirty="0" err="1" smtClean="0">
                          <a:latin typeface="Times New Roman" panose="02020603050405020304" pitchFamily="18" charset="0"/>
                          <a:cs typeface="Times New Roman" panose="02020603050405020304" pitchFamily="18" charset="0"/>
                        </a:rPr>
                        <a:t>JavaThrows</a:t>
                      </a:r>
                      <a:r>
                        <a:rPr lang="en-IN" dirty="0" smtClean="0">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try {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float res = </a:t>
                      </a:r>
                      <a:r>
                        <a:rPr lang="en-IN" dirty="0" err="1" smtClean="0">
                          <a:latin typeface="Times New Roman" panose="02020603050405020304" pitchFamily="18" charset="0"/>
                          <a:cs typeface="Times New Roman" panose="02020603050405020304" pitchFamily="18" charset="0"/>
                        </a:rPr>
                        <a:t>jt.ThrowsExample</a:t>
                      </a:r>
                      <a:r>
                        <a:rPr lang="en-IN" dirty="0" smtClean="0">
                          <a:latin typeface="Times New Roman" panose="02020603050405020304" pitchFamily="18" charset="0"/>
                          <a:cs typeface="Times New Roman" panose="02020603050405020304" pitchFamily="18" charset="0"/>
                        </a:rPr>
                        <a:t>(d1, d2, </a:t>
                      </a:r>
                      <a:r>
                        <a:rPr lang="en-IN" dirty="0" err="1" smtClean="0">
                          <a:latin typeface="Times New Roman" panose="02020603050405020304" pitchFamily="18" charset="0"/>
                          <a:cs typeface="Times New Roman" panose="02020603050405020304" pitchFamily="18" charset="0"/>
                        </a:rPr>
                        <a:t>len</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System.out.println</a:t>
                      </a:r>
                      <a:r>
                        <a:rPr lang="en-IN" dirty="0" smtClean="0">
                          <a:latin typeface="Times New Roman" panose="02020603050405020304" pitchFamily="18" charset="0"/>
                          <a:cs typeface="Times New Roman" panose="02020603050405020304" pitchFamily="18" charset="0"/>
                        </a:rPr>
                        <a:t>("Division of " + d1 + " and " + d2 + " is " + res);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catch (</a:t>
                      </a:r>
                      <a:r>
                        <a:rPr lang="en-IN" dirty="0" err="1" smtClean="0">
                          <a:latin typeface="Times New Roman" panose="02020603050405020304" pitchFamily="18" charset="0"/>
                          <a:cs typeface="Times New Roman" panose="02020603050405020304" pitchFamily="18" charset="0"/>
                        </a:rPr>
                        <a:t>ArithmeticException</a:t>
                      </a:r>
                      <a:r>
                        <a:rPr lang="en-IN" dirty="0" smtClean="0">
                          <a:latin typeface="Times New Roman" panose="02020603050405020304" pitchFamily="18" charset="0"/>
                          <a:cs typeface="Times New Roman" panose="02020603050405020304" pitchFamily="18" charset="0"/>
                        </a:rPr>
                        <a:t> e1) {            </a:t>
                      </a:r>
                      <a:r>
                        <a:rPr lang="en-IN" dirty="0" err="1" smtClean="0">
                          <a:latin typeface="Times New Roman" panose="02020603050405020304" pitchFamily="18" charset="0"/>
                          <a:cs typeface="Times New Roman" panose="02020603050405020304" pitchFamily="18" charset="0"/>
                        </a:rPr>
                        <a:t>System.out.println</a:t>
                      </a:r>
                      <a:r>
                        <a:rPr lang="en-IN" dirty="0" smtClean="0">
                          <a:latin typeface="Times New Roman" panose="02020603050405020304" pitchFamily="18" charset="0"/>
                          <a:cs typeface="Times New Roman" panose="02020603050405020304" pitchFamily="18" charset="0"/>
                        </a:rPr>
                        <a:t>("Division by zero is not possible!!");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catch (</a:t>
                      </a:r>
                      <a:r>
                        <a:rPr lang="en-IN" dirty="0" err="1" smtClean="0">
                          <a:latin typeface="Times New Roman" panose="02020603050405020304" pitchFamily="18" charset="0"/>
                          <a:cs typeface="Times New Roman" panose="02020603050405020304" pitchFamily="18" charset="0"/>
                        </a:rPr>
                        <a:t>ArrayIndexOutOfBoundsException</a:t>
                      </a:r>
                      <a:r>
                        <a:rPr lang="en-IN" dirty="0" smtClean="0">
                          <a:latin typeface="Times New Roman" panose="02020603050405020304" pitchFamily="18" charset="0"/>
                          <a:cs typeface="Times New Roman" panose="02020603050405020304" pitchFamily="18" charset="0"/>
                        </a:rPr>
                        <a:t> e2) {            </a:t>
                      </a:r>
                      <a:r>
                        <a:rPr lang="en-IN" dirty="0" err="1" smtClean="0">
                          <a:latin typeface="Times New Roman" panose="02020603050405020304" pitchFamily="18" charset="0"/>
                          <a:cs typeface="Times New Roman" panose="02020603050405020304" pitchFamily="18" charset="0"/>
                        </a:rPr>
                        <a:t>System.out.println</a:t>
                      </a:r>
                      <a:r>
                        <a:rPr lang="en-IN" dirty="0" smtClean="0">
                          <a:latin typeface="Times New Roman" panose="02020603050405020304" pitchFamily="18" charset="0"/>
                          <a:cs typeface="Times New Roman" panose="02020603050405020304" pitchFamily="18" charset="0"/>
                        </a:rPr>
                        <a:t>("Index out of range!!! " + e2.getMessage());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5782135"/>
                  </a:ext>
                </a:extLst>
              </a:tr>
            </a:tbl>
          </a:graphicData>
        </a:graphic>
      </p:graphicFrame>
      <p:sp>
        <p:nvSpPr>
          <p:cNvPr id="3" name="Rectangle 2"/>
          <p:cNvSpPr/>
          <p:nvPr/>
        </p:nvSpPr>
        <p:spPr>
          <a:xfrm>
            <a:off x="7150510" y="5562600"/>
            <a:ext cx="5029200" cy="1200329"/>
          </a:xfrm>
          <a:prstGeom prst="rect">
            <a:avLst/>
          </a:prstGeom>
          <a:solidFill>
            <a:schemeClr val="accent2">
              <a:lumMod val="20000"/>
              <a:lumOff val="80000"/>
            </a:schemeClr>
          </a:solidFill>
          <a:ln>
            <a:solidFill>
              <a:srgbClr val="FF0000"/>
            </a:solidFill>
          </a:ln>
        </p:spPr>
        <p:txBody>
          <a:bodyPr wrap="square">
            <a:spAutoFit/>
          </a:bodyPr>
          <a:lstStyle/>
          <a:p>
            <a:r>
              <a:rPr lang="en-IN" dirty="0"/>
              <a:t>Enter value for a: </a:t>
            </a:r>
            <a:r>
              <a:rPr lang="en-IN" dirty="0" smtClean="0"/>
              <a:t>5</a:t>
            </a:r>
          </a:p>
          <a:p>
            <a:r>
              <a:rPr lang="en-IN" dirty="0" smtClean="0"/>
              <a:t>Enter </a:t>
            </a:r>
            <a:r>
              <a:rPr lang="en-IN" dirty="0"/>
              <a:t>value for b: </a:t>
            </a:r>
            <a:r>
              <a:rPr lang="en-IN" dirty="0" smtClean="0"/>
              <a:t>2</a:t>
            </a:r>
          </a:p>
          <a:p>
            <a:r>
              <a:rPr lang="en-IN" dirty="0" smtClean="0"/>
              <a:t>Enter </a:t>
            </a:r>
            <a:r>
              <a:rPr lang="en-IN" dirty="0"/>
              <a:t>array length: </a:t>
            </a:r>
            <a:r>
              <a:rPr lang="en-IN" dirty="0" smtClean="0"/>
              <a:t>2</a:t>
            </a:r>
          </a:p>
          <a:p>
            <a:r>
              <a:rPr lang="en-IN" dirty="0" smtClean="0"/>
              <a:t>Index </a:t>
            </a:r>
            <a:r>
              <a:rPr lang="en-IN" dirty="0"/>
              <a:t>out of range!!! Array length must be at least 3</a:t>
            </a:r>
          </a:p>
        </p:txBody>
      </p:sp>
      <p:sp>
        <p:nvSpPr>
          <p:cNvPr id="4" name="Rectangle 3"/>
          <p:cNvSpPr/>
          <p:nvPr/>
        </p:nvSpPr>
        <p:spPr>
          <a:xfrm>
            <a:off x="3657600" y="5562600"/>
            <a:ext cx="3276600" cy="1200329"/>
          </a:xfrm>
          <a:prstGeom prst="rect">
            <a:avLst/>
          </a:prstGeom>
          <a:solidFill>
            <a:schemeClr val="accent2">
              <a:lumMod val="20000"/>
              <a:lumOff val="80000"/>
            </a:schemeClr>
          </a:solidFill>
          <a:ln>
            <a:solidFill>
              <a:srgbClr val="FF0000"/>
            </a:solidFill>
          </a:ln>
        </p:spPr>
        <p:txBody>
          <a:bodyPr wrap="square">
            <a:spAutoFit/>
          </a:bodyPr>
          <a:lstStyle/>
          <a:p>
            <a:r>
              <a:rPr lang="en-IN" dirty="0"/>
              <a:t>Enter value for a: </a:t>
            </a:r>
            <a:r>
              <a:rPr lang="en-IN" dirty="0" smtClean="0"/>
              <a:t>5</a:t>
            </a:r>
          </a:p>
          <a:p>
            <a:r>
              <a:rPr lang="en-IN" dirty="0" smtClean="0"/>
              <a:t>Enter </a:t>
            </a:r>
            <a:r>
              <a:rPr lang="en-IN" dirty="0"/>
              <a:t>value for b: 0</a:t>
            </a:r>
            <a:endParaRPr lang="en-IN" dirty="0" smtClean="0"/>
          </a:p>
          <a:p>
            <a:r>
              <a:rPr lang="en-IN" dirty="0" smtClean="0"/>
              <a:t>Enter </a:t>
            </a:r>
            <a:r>
              <a:rPr lang="en-IN" dirty="0"/>
              <a:t>array length: 3</a:t>
            </a:r>
            <a:endParaRPr lang="en-IN" dirty="0" smtClean="0"/>
          </a:p>
          <a:p>
            <a:r>
              <a:rPr lang="en-US" dirty="0"/>
              <a:t>Division by zero is not possible!!</a:t>
            </a:r>
            <a:endParaRPr lang="en-IN" dirty="0"/>
          </a:p>
        </p:txBody>
      </p:sp>
    </p:spTree>
    <p:extLst>
      <p:ext uri="{BB962C8B-B14F-4D97-AF65-F5344CB8AC3E}">
        <p14:creationId xmlns:p14="http://schemas.microsoft.com/office/powerpoint/2010/main" val="228114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5800"/>
            <a:ext cx="10668000" cy="5632311"/>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Nested Try Block</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try block can be nested within another try block. This structure is termed as Nested try block. Whenever an exception is raised within a nested try block, its exception is pushed to Stack. The exception propagates from child to parent try block and so on</a:t>
            </a:r>
            <a:r>
              <a:rPr lang="en-US" sz="2400" dirty="0" smtClean="0">
                <a:latin typeface="Times New Roman" panose="02020603050405020304" pitchFamily="18" charset="0"/>
                <a:cs typeface="Times New Roman" panose="02020603050405020304" pitchFamily="18" charset="0"/>
              </a:rPr>
              <a:t>.</a:t>
            </a:r>
          </a:p>
          <a:p>
            <a:pPr algn="just"/>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example, the </a:t>
            </a:r>
            <a:r>
              <a:rPr lang="en-US" sz="2400" b="1" dirty="0">
                <a:latin typeface="Times New Roman" panose="02020603050405020304" pitchFamily="18" charset="0"/>
                <a:cs typeface="Times New Roman" panose="02020603050405020304" pitchFamily="18" charset="0"/>
              </a:rPr>
              <a:t>inner try block</a:t>
            </a:r>
            <a:r>
              <a:rPr lang="en-US" sz="2400" dirty="0">
                <a:latin typeface="Times New Roman" panose="02020603050405020304" pitchFamily="18" charset="0"/>
                <a:cs typeface="Times New Roman" panose="02020603050405020304" pitchFamily="18" charset="0"/>
              </a:rPr>
              <a:t> can be used to handle </a:t>
            </a:r>
            <a:r>
              <a:rPr lang="en-US" sz="2400" b="1" dirty="0" err="1">
                <a:latin typeface="Times New Roman" panose="02020603050405020304" pitchFamily="18" charset="0"/>
                <a:cs typeface="Times New Roman" panose="02020603050405020304" pitchFamily="18" charset="0"/>
              </a:rPr>
              <a:t>ArrayIndexOutOfBoundsException</a:t>
            </a:r>
            <a:r>
              <a:rPr lang="en-US" sz="2400" dirty="0">
                <a:latin typeface="Times New Roman" panose="02020603050405020304" pitchFamily="18" charset="0"/>
                <a:cs typeface="Times New Roman" panose="02020603050405020304" pitchFamily="18" charset="0"/>
              </a:rPr>
              <a:t> while the </a:t>
            </a:r>
            <a:r>
              <a:rPr lang="en-US" sz="2400" b="1" dirty="0">
                <a:latin typeface="Times New Roman" panose="02020603050405020304" pitchFamily="18" charset="0"/>
                <a:cs typeface="Times New Roman" panose="02020603050405020304" pitchFamily="18" charset="0"/>
              </a:rPr>
              <a:t>outer try block</a:t>
            </a:r>
            <a:r>
              <a:rPr lang="en-US" sz="2400" dirty="0">
                <a:latin typeface="Times New Roman" panose="02020603050405020304" pitchFamily="18" charset="0"/>
                <a:cs typeface="Times New Roman" panose="02020603050405020304" pitchFamily="18" charset="0"/>
              </a:rPr>
              <a:t> can handle the </a:t>
            </a:r>
            <a:r>
              <a:rPr lang="en-US" sz="2400" b="1" dirty="0" err="1">
                <a:latin typeface="Times New Roman" panose="02020603050405020304" pitchFamily="18" charset="0"/>
                <a:cs typeface="Times New Roman" panose="02020603050405020304" pitchFamily="18" charset="0"/>
              </a:rPr>
              <a:t>ArithemeticException</a:t>
            </a:r>
            <a:r>
              <a:rPr lang="en-US" sz="2400" dirty="0">
                <a:latin typeface="Times New Roman" panose="02020603050405020304" pitchFamily="18" charset="0"/>
                <a:cs typeface="Times New Roman" panose="02020603050405020304" pitchFamily="18" charset="0"/>
              </a:rPr>
              <a:t> (division by zero</a:t>
            </a:r>
            <a:r>
              <a:rPr lang="en-US" sz="24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Why use nested try block</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Sometimes a situation may arise where a part of a block may cause one error and the entire block itself may cause another error. In such cases, exception handlers have to be nested.</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8838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33600" y="838200"/>
            <a:ext cx="7467600" cy="3905542"/>
          </a:xfrm>
          <a:prstGeom prst="rect">
            <a:avLst/>
          </a:prstGeom>
        </p:spPr>
      </p:pic>
    </p:spTree>
    <p:extLst>
      <p:ext uri="{BB962C8B-B14F-4D97-AF65-F5344CB8AC3E}">
        <p14:creationId xmlns:p14="http://schemas.microsoft.com/office/powerpoint/2010/main" val="17695439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304800" y="609600"/>
          <a:ext cx="11506200" cy="5852160"/>
        </p:xfrm>
        <a:graphic>
          <a:graphicData uri="http://schemas.openxmlformats.org/drawingml/2006/table">
            <a:tbl>
              <a:tblPr firstRow="1" bandRow="1">
                <a:tableStyleId>{5940675A-B579-460E-94D1-54222C63F5DA}</a:tableStyleId>
              </a:tblPr>
              <a:tblGrid>
                <a:gridCol w="5029200">
                  <a:extLst>
                    <a:ext uri="{9D8B030D-6E8A-4147-A177-3AD203B41FA5}">
                      <a16:colId xmlns:a16="http://schemas.microsoft.com/office/drawing/2014/main" val="2412581806"/>
                    </a:ext>
                  </a:extLst>
                </a:gridCol>
                <a:gridCol w="6477000">
                  <a:extLst>
                    <a:ext uri="{9D8B030D-6E8A-4147-A177-3AD203B41FA5}">
                      <a16:colId xmlns:a16="http://schemas.microsoft.com/office/drawing/2014/main" val="1384677887"/>
                    </a:ext>
                  </a:extLst>
                </a:gridCol>
              </a:tblGrid>
              <a:tr h="370840">
                <a:tc>
                  <a:txBody>
                    <a:bodyPr/>
                    <a:lstStyle/>
                    <a:p>
                      <a:r>
                        <a:rPr lang="en-IN" sz="2000" dirty="0" smtClean="0">
                          <a:latin typeface="Times New Roman" panose="02020603050405020304" pitchFamily="18" charset="0"/>
                          <a:cs typeface="Times New Roman" panose="02020603050405020304" pitchFamily="18" charset="0"/>
                        </a:rPr>
                        <a:t>public class </a:t>
                      </a:r>
                      <a:r>
                        <a:rPr lang="en-IN" sz="2000" dirty="0" err="1" smtClean="0">
                          <a:latin typeface="Times New Roman" panose="02020603050405020304" pitchFamily="18" charset="0"/>
                          <a:cs typeface="Times New Roman" panose="02020603050405020304" pitchFamily="18" charset="0"/>
                        </a:rPr>
                        <a:t>NestedTryBlock</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public static void main(String args[]){   </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try{                </a:t>
                      </a:r>
                      <a:r>
                        <a:rPr lang="en-IN" sz="2000" dirty="0" smtClean="0">
                          <a:solidFill>
                            <a:srgbClr val="7030A0"/>
                          </a:solidFill>
                          <a:latin typeface="Times New Roman" panose="02020603050405020304" pitchFamily="18" charset="0"/>
                          <a:cs typeface="Times New Roman" panose="02020603050405020304" pitchFamily="18" charset="0"/>
                        </a:rPr>
                        <a:t>//outer try block </a:t>
                      </a:r>
                      <a:r>
                        <a:rPr lang="en-IN" sz="2000" dirty="0" smtClean="0">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     try{            </a:t>
                      </a:r>
                      <a:r>
                        <a:rPr lang="en-IN" sz="2000" dirty="0" smtClean="0">
                          <a:solidFill>
                            <a:srgbClr val="C00000"/>
                          </a:solidFill>
                          <a:latin typeface="Times New Roman" panose="02020603050405020304" pitchFamily="18" charset="0"/>
                          <a:cs typeface="Times New Roman" panose="02020603050405020304" pitchFamily="18" charset="0"/>
                        </a:rPr>
                        <a:t>//inner try block 1 </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System.out.println("going to divide by 0");  </a:t>
                      </a:r>
                    </a:p>
                    <a:p>
                      <a:r>
                        <a:rPr lang="en-IN" sz="2000" dirty="0" smtClean="0">
                          <a:latin typeface="Times New Roman" panose="02020603050405020304" pitchFamily="18" charset="0"/>
                          <a:cs typeface="Times New Roman" panose="02020603050405020304" pitchFamily="18" charset="0"/>
                        </a:rPr>
                        <a:t>     int b =39/0;    </a:t>
                      </a:r>
                    </a:p>
                    <a:p>
                      <a:r>
                        <a:rPr lang="en-IN" sz="2000" dirty="0" smtClean="0">
                          <a:latin typeface="Times New Roman" panose="02020603050405020304" pitchFamily="18" charset="0"/>
                          <a:cs typeface="Times New Roman" panose="02020603050405020304" pitchFamily="18" charset="0"/>
                        </a:rPr>
                        <a:t>     }  </a:t>
                      </a:r>
                    </a:p>
                    <a:p>
                      <a:r>
                        <a:rPr lang="en-IN" sz="2000" dirty="0" smtClean="0">
                          <a:latin typeface="Times New Roman" panose="02020603050405020304" pitchFamily="18" charset="0"/>
                          <a:cs typeface="Times New Roman" panose="02020603050405020304" pitchFamily="18" charset="0"/>
                        </a:rPr>
                        <a:t>    </a:t>
                      </a:r>
                      <a:r>
                        <a:rPr lang="en-IN" sz="2000" dirty="0" smtClean="0">
                          <a:solidFill>
                            <a:srgbClr val="C00000"/>
                          </a:solidFill>
                          <a:latin typeface="Times New Roman" panose="02020603050405020304" pitchFamily="18" charset="0"/>
                          <a:cs typeface="Times New Roman" panose="02020603050405020304" pitchFamily="18" charset="0"/>
                        </a:rPr>
                        <a:t>//catch block of inner try block 1 </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catch(</a:t>
                      </a:r>
                      <a:r>
                        <a:rPr lang="en-IN" sz="2000" dirty="0" err="1" smtClean="0">
                          <a:latin typeface="Times New Roman" panose="02020603050405020304" pitchFamily="18" charset="0"/>
                          <a:cs typeface="Times New Roman" panose="02020603050405020304" pitchFamily="18" charset="0"/>
                        </a:rPr>
                        <a:t>ArithmeticException</a:t>
                      </a:r>
                      <a:r>
                        <a:rPr lang="en-IN" sz="2000" dirty="0" smtClean="0">
                          <a:latin typeface="Times New Roman" panose="02020603050405020304" pitchFamily="18" charset="0"/>
                          <a:cs typeface="Times New Roman" panose="02020603050405020304" pitchFamily="18" charset="0"/>
                        </a:rPr>
                        <a:t> e)  </a:t>
                      </a:r>
                    </a:p>
                    <a:p>
                      <a:r>
                        <a:rPr lang="en-IN" sz="2000" dirty="0" smtClean="0">
                          <a:latin typeface="Times New Roman" panose="02020603050405020304" pitchFamily="18" charset="0"/>
                          <a:cs typeface="Times New Roman" panose="02020603050405020304" pitchFamily="18" charset="0"/>
                        </a:rPr>
                        <a:t>    {  </a:t>
                      </a:r>
                    </a:p>
                    <a:p>
                      <a:r>
                        <a:rPr lang="en-IN" sz="2000" dirty="0" smtClean="0">
                          <a:latin typeface="Times New Roman" panose="02020603050405020304" pitchFamily="18" charset="0"/>
                          <a:cs typeface="Times New Roman" panose="02020603050405020304" pitchFamily="18" charset="0"/>
                        </a:rPr>
                        <a:t>      System.out.println(e);  </a:t>
                      </a:r>
                    </a:p>
                    <a:p>
                      <a:r>
                        <a:rPr lang="en-IN" sz="2000" dirty="0" smtClean="0">
                          <a:latin typeface="Times New Roman" panose="02020603050405020304" pitchFamily="18" charset="0"/>
                          <a:cs typeface="Times New Roman" panose="02020603050405020304" pitchFamily="18" charset="0"/>
                        </a:rPr>
                        <a:t>    }    </a:t>
                      </a:r>
                    </a:p>
                    <a:p>
                      <a:r>
                        <a:rPr lang="en-IN" sz="2000" dirty="0" smtClean="0">
                          <a:latin typeface="Times New Roman" panose="02020603050405020304" pitchFamily="18" charset="0"/>
                          <a:cs typeface="Times New Roman" panose="02020603050405020304" pitchFamily="18" charset="0"/>
                        </a:rPr>
                        <a:t>    try{                     </a:t>
                      </a:r>
                      <a:r>
                        <a:rPr lang="en-IN" sz="2000" dirty="0" smtClean="0">
                          <a:solidFill>
                            <a:srgbClr val="00B050"/>
                          </a:solidFill>
                          <a:latin typeface="Times New Roman" panose="02020603050405020304" pitchFamily="18" charset="0"/>
                          <a:cs typeface="Times New Roman" panose="02020603050405020304" pitchFamily="18" charset="0"/>
                        </a:rPr>
                        <a:t>//inner try block 2 </a:t>
                      </a:r>
                    </a:p>
                    <a:p>
                      <a:r>
                        <a:rPr lang="en-IN" sz="2000" dirty="0" smtClean="0">
                          <a:latin typeface="Times New Roman" panose="02020603050405020304" pitchFamily="18" charset="0"/>
                          <a:cs typeface="Times New Roman" panose="02020603050405020304" pitchFamily="18" charset="0"/>
                        </a:rPr>
                        <a:t>    int a[]=new int[5];    </a:t>
                      </a:r>
                    </a:p>
                    <a:p>
                      <a:r>
                        <a:rPr lang="en-IN" sz="2000" dirty="0" smtClean="0">
                          <a:latin typeface="Times New Roman" panose="02020603050405020304" pitchFamily="18" charset="0"/>
                          <a:cs typeface="Times New Roman" panose="02020603050405020304" pitchFamily="18" charset="0"/>
                        </a:rPr>
                        <a:t>    //assigning the value out of array bounds  </a:t>
                      </a:r>
                    </a:p>
                    <a:p>
                      <a:r>
                        <a:rPr lang="en-IN" sz="2000" dirty="0" smtClean="0">
                          <a:latin typeface="Times New Roman" panose="02020603050405020304" pitchFamily="18" charset="0"/>
                          <a:cs typeface="Times New Roman" panose="02020603050405020304" pitchFamily="18" charset="0"/>
                        </a:rPr>
                        <a:t>     a[5]=4;    </a:t>
                      </a:r>
                      <a:r>
                        <a:rPr lang="en-IN" sz="1800" dirty="0" smtClean="0">
                          <a:solidFill>
                            <a:srgbClr val="00B050"/>
                          </a:solidFill>
                          <a:latin typeface="Times New Roman" panose="02020603050405020304" pitchFamily="18" charset="0"/>
                          <a:cs typeface="Times New Roman" panose="02020603050405020304" pitchFamily="18" charset="0"/>
                        </a:rPr>
                        <a:t>//</a:t>
                      </a:r>
                      <a:r>
                        <a:rPr lang="en-US" sz="1800" dirty="0" smtClean="0">
                          <a:solidFill>
                            <a:srgbClr val="00B050"/>
                          </a:solidFill>
                          <a:latin typeface="Times New Roman" panose="02020603050405020304" pitchFamily="18" charset="0"/>
                          <a:cs typeface="Times New Roman" panose="02020603050405020304" pitchFamily="18" charset="0"/>
                        </a:rPr>
                        <a:t> tries to assign value to index 5,  </a:t>
                      </a:r>
                    </a:p>
                    <a:p>
                      <a:r>
                        <a:rPr lang="en-US" sz="1800" dirty="0" smtClean="0">
                          <a:solidFill>
                            <a:srgbClr val="00B050"/>
                          </a:solidFill>
                          <a:latin typeface="Times New Roman" panose="02020603050405020304" pitchFamily="18" charset="0"/>
                          <a:cs typeface="Times New Roman" panose="02020603050405020304" pitchFamily="18" charset="0"/>
                        </a:rPr>
                        <a:t>                           which is out of bounds</a:t>
                      </a:r>
                      <a:endParaRPr lang="en-IN" sz="1800" dirty="0" smtClean="0">
                        <a:solidFill>
                          <a:srgbClr val="00B050"/>
                        </a:solidFill>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  </a:t>
                      </a:r>
                    </a:p>
                  </a:txBody>
                  <a:tcPr/>
                </a:tc>
                <a:tc>
                  <a:txBody>
                    <a:bodyPr/>
                    <a:lstStyle/>
                    <a:p>
                      <a:r>
                        <a:rPr lang="en-IN" sz="2000" dirty="0" smtClean="0">
                          <a:latin typeface="Times New Roman" panose="02020603050405020304" pitchFamily="18" charset="0"/>
                          <a:cs typeface="Times New Roman" panose="02020603050405020304" pitchFamily="18" charset="0"/>
                        </a:rPr>
                        <a:t>   </a:t>
                      </a:r>
                      <a:r>
                        <a:rPr lang="en-IN" sz="2000" dirty="0" smtClean="0">
                          <a:solidFill>
                            <a:srgbClr val="00B050"/>
                          </a:solidFill>
                          <a:latin typeface="Times New Roman" panose="02020603050405020304" pitchFamily="18" charset="0"/>
                          <a:cs typeface="Times New Roman" panose="02020603050405020304" pitchFamily="18" charset="0"/>
                        </a:rPr>
                        <a:t> //catch block of inner try block 2  </a:t>
                      </a:r>
                    </a:p>
                    <a:p>
                      <a:r>
                        <a:rPr lang="en-IN" sz="2000" dirty="0" smtClean="0">
                          <a:latin typeface="Times New Roman" panose="02020603050405020304" pitchFamily="18" charset="0"/>
                          <a:cs typeface="Times New Roman" panose="02020603050405020304" pitchFamily="18" charset="0"/>
                        </a:rPr>
                        <a:t>    catch(</a:t>
                      </a:r>
                      <a:r>
                        <a:rPr lang="en-IN" sz="2000" dirty="0" err="1" smtClean="0">
                          <a:latin typeface="Times New Roman" panose="02020603050405020304" pitchFamily="18" charset="0"/>
                          <a:cs typeface="Times New Roman" panose="02020603050405020304" pitchFamily="18" charset="0"/>
                        </a:rPr>
                        <a:t>ArrayIndexOutOfBoundsException</a:t>
                      </a:r>
                      <a:r>
                        <a:rPr lang="en-IN" sz="2000" dirty="0" smtClean="0">
                          <a:latin typeface="Times New Roman" panose="02020603050405020304" pitchFamily="18" charset="0"/>
                          <a:cs typeface="Times New Roman" panose="02020603050405020304" pitchFamily="18" charset="0"/>
                        </a:rPr>
                        <a:t> e)  </a:t>
                      </a:r>
                    </a:p>
                    <a:p>
                      <a:r>
                        <a:rPr lang="en-IN" sz="2000" dirty="0" smtClean="0">
                          <a:latin typeface="Times New Roman" panose="02020603050405020304" pitchFamily="18" charset="0"/>
                          <a:cs typeface="Times New Roman" panose="02020603050405020304" pitchFamily="18" charset="0"/>
                        </a:rPr>
                        <a:t>    {  </a:t>
                      </a:r>
                    </a:p>
                    <a:p>
                      <a:r>
                        <a:rPr lang="en-IN" sz="2000" dirty="0" smtClean="0">
                          <a:latin typeface="Times New Roman" panose="02020603050405020304" pitchFamily="18" charset="0"/>
                          <a:cs typeface="Times New Roman" panose="02020603050405020304" pitchFamily="18" charset="0"/>
                        </a:rPr>
                        <a:t>       System.out.println(e);  </a:t>
                      </a:r>
                    </a:p>
                    <a:p>
                      <a:r>
                        <a:rPr lang="en-IN" sz="2000" dirty="0" smtClean="0">
                          <a:latin typeface="Times New Roman" panose="02020603050405020304" pitchFamily="18" charset="0"/>
                          <a:cs typeface="Times New Roman" panose="02020603050405020304" pitchFamily="18" charset="0"/>
                        </a:rPr>
                        <a:t>    }         </a:t>
                      </a:r>
                    </a:p>
                    <a:p>
                      <a:r>
                        <a:rPr lang="en-IN" sz="2000" dirty="0" smtClean="0">
                          <a:latin typeface="Times New Roman" panose="02020603050405020304" pitchFamily="18" charset="0"/>
                          <a:cs typeface="Times New Roman" panose="02020603050405020304" pitchFamily="18" charset="0"/>
                        </a:rPr>
                        <a:t>    System.out.println("other statement");    </a:t>
                      </a:r>
                    </a:p>
                    <a:p>
                      <a:r>
                        <a:rPr lang="en-IN" sz="2000" dirty="0" smtClean="0">
                          <a:latin typeface="Times New Roman" panose="02020603050405020304" pitchFamily="18" charset="0"/>
                          <a:cs typeface="Times New Roman" panose="02020603050405020304" pitchFamily="18" charset="0"/>
                        </a:rPr>
                        <a:t>  }  </a:t>
                      </a:r>
                    </a:p>
                    <a:p>
                      <a:r>
                        <a:rPr lang="en-IN" sz="2000" dirty="0" smtClean="0">
                          <a:latin typeface="Times New Roman" panose="02020603050405020304" pitchFamily="18" charset="0"/>
                          <a:cs typeface="Times New Roman" panose="02020603050405020304" pitchFamily="18" charset="0"/>
                        </a:rPr>
                        <a:t>  </a:t>
                      </a:r>
                      <a:r>
                        <a:rPr lang="en-IN" sz="2000" dirty="0" smtClean="0">
                          <a:solidFill>
                            <a:srgbClr val="7030A0"/>
                          </a:solidFill>
                          <a:latin typeface="Times New Roman" panose="02020603050405020304" pitchFamily="18" charset="0"/>
                          <a:cs typeface="Times New Roman" panose="02020603050405020304" pitchFamily="18" charset="0"/>
                        </a:rPr>
                        <a:t>//catch block of outer try block  </a:t>
                      </a:r>
                    </a:p>
                    <a:p>
                      <a:r>
                        <a:rPr lang="en-IN" sz="2000" dirty="0" smtClean="0">
                          <a:latin typeface="Times New Roman" panose="02020603050405020304" pitchFamily="18" charset="0"/>
                          <a:cs typeface="Times New Roman" panose="02020603050405020304" pitchFamily="18" charset="0"/>
                        </a:rPr>
                        <a:t>  catch(Exception e)  </a:t>
                      </a:r>
                    </a:p>
                    <a:p>
                      <a:r>
                        <a:rPr lang="en-IN" sz="2000" dirty="0" smtClean="0">
                          <a:latin typeface="Times New Roman" panose="02020603050405020304" pitchFamily="18" charset="0"/>
                          <a:cs typeface="Times New Roman" panose="02020603050405020304" pitchFamily="18" charset="0"/>
                        </a:rPr>
                        <a:t>  {  </a:t>
                      </a:r>
                    </a:p>
                    <a:p>
                      <a:r>
                        <a:rPr lang="en-IN" sz="2000" dirty="0" smtClean="0">
                          <a:latin typeface="Times New Roman" panose="02020603050405020304" pitchFamily="18" charset="0"/>
                          <a:cs typeface="Times New Roman" panose="02020603050405020304" pitchFamily="18" charset="0"/>
                        </a:rPr>
                        <a:t>    System.out.println("handled the exception (outer catch)");  </a:t>
                      </a:r>
                    </a:p>
                    <a:p>
                      <a:r>
                        <a:rPr lang="en-IN" sz="2000" dirty="0" smtClean="0">
                          <a:latin typeface="Times New Roman" panose="02020603050405020304" pitchFamily="18" charset="0"/>
                          <a:cs typeface="Times New Roman" panose="02020603050405020304" pitchFamily="18" charset="0"/>
                        </a:rPr>
                        <a:t>  }    </a:t>
                      </a:r>
                    </a:p>
                    <a:p>
                      <a:r>
                        <a:rPr lang="en-IN" sz="2000" dirty="0" smtClean="0">
                          <a:latin typeface="Times New Roman" panose="02020603050405020304" pitchFamily="18" charset="0"/>
                          <a:cs typeface="Times New Roman" panose="02020603050405020304" pitchFamily="18" charset="0"/>
                        </a:rPr>
                        <a:t>  System.out.println("normal flow..");    </a:t>
                      </a:r>
                    </a:p>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 } //main </a:t>
                      </a:r>
                      <a:r>
                        <a:rPr lang="en-IN" sz="2000" dirty="0" err="1" smtClean="0">
                          <a:latin typeface="Times New Roman" panose="02020603050405020304" pitchFamily="18" charset="0"/>
                          <a:cs typeface="Times New Roman" panose="02020603050405020304" pitchFamily="18" charset="0"/>
                        </a:rPr>
                        <a:t>fucnt</a:t>
                      </a:r>
                      <a:r>
                        <a:rPr lang="en-IN" sz="2000" dirty="0" smtClean="0">
                          <a:latin typeface="Times New Roman" panose="02020603050405020304" pitchFamily="18" charset="0"/>
                          <a:cs typeface="Times New Roman" panose="02020603050405020304" pitchFamily="18" charset="0"/>
                        </a:rPr>
                        <a:t>   } // Class ends</a:t>
                      </a:r>
                    </a:p>
                  </a:txBody>
                  <a:tcPr/>
                </a:tc>
                <a:extLst>
                  <a:ext uri="{0D108BD9-81ED-4DB2-BD59-A6C34878D82A}">
                    <a16:rowId xmlns:a16="http://schemas.microsoft.com/office/drawing/2014/main" val="99968385"/>
                  </a:ext>
                </a:extLst>
              </a:tr>
            </a:tbl>
          </a:graphicData>
        </a:graphic>
      </p:graphicFrame>
      <p:pic>
        <p:nvPicPr>
          <p:cNvPr id="3" name="Picture 2"/>
          <p:cNvPicPr>
            <a:picLocks noChangeAspect="1"/>
          </p:cNvPicPr>
          <p:nvPr/>
        </p:nvPicPr>
        <p:blipFill>
          <a:blip r:embed="rId2"/>
          <a:stretch>
            <a:fillRect/>
          </a:stretch>
        </p:blipFill>
        <p:spPr>
          <a:xfrm>
            <a:off x="5257800" y="5029200"/>
            <a:ext cx="6629400" cy="1676400"/>
          </a:xfrm>
          <a:prstGeom prst="rect">
            <a:avLst/>
          </a:prstGeom>
        </p:spPr>
      </p:pic>
      <p:sp>
        <p:nvSpPr>
          <p:cNvPr id="4" name="TextBox 3"/>
          <p:cNvSpPr txBox="1"/>
          <p:nvPr/>
        </p:nvSpPr>
        <p:spPr>
          <a:xfrm>
            <a:off x="4114800" y="211574"/>
            <a:ext cx="5410200" cy="369332"/>
          </a:xfrm>
          <a:prstGeom prst="rect">
            <a:avLst/>
          </a:prstGeom>
          <a:noFill/>
        </p:spPr>
        <p:txBody>
          <a:bodyPr wrap="square" rtlCol="0">
            <a:spAutoFit/>
          </a:bodyPr>
          <a:lstStyle/>
          <a:p>
            <a:r>
              <a:rPr lang="en-IN" b="1" i="1" dirty="0" smtClean="0">
                <a:solidFill>
                  <a:srgbClr val="00B0F0"/>
                </a:solidFill>
                <a:latin typeface="Times New Roman" panose="02020603050405020304" pitchFamily="18" charset="0"/>
                <a:cs typeface="Times New Roman" panose="02020603050405020304" pitchFamily="18" charset="0"/>
              </a:rPr>
              <a:t>Nested try block example</a:t>
            </a:r>
            <a:endParaRPr lang="en-IN" b="1" i="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6991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57200"/>
            <a:ext cx="10210800" cy="461665"/>
          </a:xfrm>
          <a:prstGeom prst="rect">
            <a:avLst/>
          </a:prstGeom>
        </p:spPr>
        <p:txBody>
          <a:bodyPr wrap="square">
            <a:spAutoFit/>
          </a:bodyPr>
          <a:lstStyle/>
          <a:p>
            <a:r>
              <a:rPr lang="en-US" sz="2400" b="1" dirty="0">
                <a:solidFill>
                  <a:srgbClr val="C00000"/>
                </a:solidFill>
                <a:latin typeface="Times New Roman" panose="02020603050405020304" pitchFamily="18" charset="0"/>
                <a:cs typeface="Times New Roman" panose="02020603050405020304" pitchFamily="18" charset="0"/>
              </a:rPr>
              <a:t>Custom Exceptions</a:t>
            </a:r>
            <a:r>
              <a:rPr lang="en-US" sz="2400" b="1" dirty="0" smtClean="0">
                <a:solidFill>
                  <a:srgbClr val="C00000"/>
                </a:solidFill>
                <a:latin typeface="Times New Roman" panose="02020603050405020304" pitchFamily="18" charset="0"/>
                <a:cs typeface="Times New Roman" panose="02020603050405020304" pitchFamily="18" charset="0"/>
              </a:rPr>
              <a:t>:</a:t>
            </a:r>
            <a:endParaRPr lang="en-US" sz="24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876800" y="2362200"/>
            <a:ext cx="6393417" cy="4229628"/>
          </a:xfrm>
          <a:prstGeom prst="rect">
            <a:avLst/>
          </a:prstGeom>
        </p:spPr>
      </p:pic>
      <p:sp>
        <p:nvSpPr>
          <p:cNvPr id="3" name="Rectangle 2"/>
          <p:cNvSpPr/>
          <p:nvPr/>
        </p:nvSpPr>
        <p:spPr>
          <a:xfrm>
            <a:off x="762000" y="847970"/>
            <a:ext cx="10736817" cy="142199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Java, we can create our own exceptions that are derived classes of the Exception class.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Creating </a:t>
            </a:r>
            <a:r>
              <a:rPr lang="en-US" sz="2000" dirty="0">
                <a:latin typeface="Times New Roman" panose="02020603050405020304" pitchFamily="18" charset="0"/>
                <a:cs typeface="Times New Roman" panose="02020603050405020304" pitchFamily="18" charset="0"/>
              </a:rPr>
              <a:t>our own Exception is known as custom exception or user-defined exception.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Basically</a:t>
            </a:r>
            <a:r>
              <a:rPr lang="en-US" sz="2000" dirty="0">
                <a:latin typeface="Times New Roman" panose="02020603050405020304" pitchFamily="18" charset="0"/>
                <a:cs typeface="Times New Roman" panose="02020603050405020304" pitchFamily="18" charset="0"/>
              </a:rPr>
              <a:t>, Java custom exceptions are used to customize the exception according to user need.</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771832" y="2655816"/>
            <a:ext cx="3733800" cy="280698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Consider creating custom exceptions for specific application scenarios.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 exceptions can provide more meaningful information about the error.</a:t>
            </a:r>
          </a:p>
        </p:txBody>
      </p:sp>
    </p:spTree>
    <p:extLst>
      <p:ext uri="{BB962C8B-B14F-4D97-AF65-F5344CB8AC3E}">
        <p14:creationId xmlns:p14="http://schemas.microsoft.com/office/powerpoint/2010/main" val="988180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533400" y="457200"/>
          <a:ext cx="11201400" cy="6187440"/>
        </p:xfrm>
        <a:graphic>
          <a:graphicData uri="http://schemas.openxmlformats.org/drawingml/2006/table">
            <a:tbl>
              <a:tblPr firstRow="1" bandRow="1">
                <a:tableStyleId>{5940675A-B579-460E-94D1-54222C63F5DA}</a:tableStyleId>
              </a:tblPr>
              <a:tblGrid>
                <a:gridCol w="5791200">
                  <a:extLst>
                    <a:ext uri="{9D8B030D-6E8A-4147-A177-3AD203B41FA5}">
                      <a16:colId xmlns:a16="http://schemas.microsoft.com/office/drawing/2014/main" val="1061079150"/>
                    </a:ext>
                  </a:extLst>
                </a:gridCol>
                <a:gridCol w="5410200">
                  <a:extLst>
                    <a:ext uri="{9D8B030D-6E8A-4147-A177-3AD203B41FA5}">
                      <a16:colId xmlns:a16="http://schemas.microsoft.com/office/drawing/2014/main" val="1536167958"/>
                    </a:ext>
                  </a:extLst>
                </a:gridCol>
              </a:tblGrid>
              <a:tr h="370840">
                <a:tc>
                  <a:txBody>
                    <a:bodyPr/>
                    <a:lstStyle/>
                    <a:p>
                      <a:r>
                        <a:rPr lang="en-IN" sz="2000" dirty="0" smtClean="0">
                          <a:latin typeface="Times New Roman" panose="02020603050405020304" pitchFamily="18" charset="0"/>
                          <a:cs typeface="Times New Roman" panose="02020603050405020304" pitchFamily="18" charset="0"/>
                        </a:rPr>
                        <a:t>import </a:t>
                      </a:r>
                      <a:r>
                        <a:rPr lang="en-IN" sz="2000" dirty="0" err="1" smtClean="0">
                          <a:latin typeface="Times New Roman" panose="02020603050405020304" pitchFamily="18" charset="0"/>
                          <a:cs typeface="Times New Roman" panose="02020603050405020304" pitchFamily="18" charset="0"/>
                        </a:rPr>
                        <a:t>java.util.ArrayList</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import </a:t>
                      </a:r>
                      <a:r>
                        <a:rPr lang="en-IN" sz="2000" dirty="0" err="1" smtClean="0">
                          <a:latin typeface="Times New Roman" panose="02020603050405020304" pitchFamily="18" charset="0"/>
                          <a:cs typeface="Times New Roman" panose="02020603050405020304" pitchFamily="18" charset="0"/>
                        </a:rPr>
                        <a:t>java.util.Arrays</a:t>
                      </a:r>
                      <a:r>
                        <a:rPr lang="en-IN" sz="2000" dirty="0" smtClean="0">
                          <a:latin typeface="Times New Roman" panose="02020603050405020304" pitchFamily="18" charset="0"/>
                          <a:cs typeface="Times New Roman" panose="02020603050405020304" pitchFamily="18" charset="0"/>
                        </a:rPr>
                        <a:t>;</a:t>
                      </a:r>
                    </a:p>
                    <a:p>
                      <a:r>
                        <a:rPr lang="en-IN" sz="2000" b="1" i="1" dirty="0" smtClean="0">
                          <a:solidFill>
                            <a:srgbClr val="7030A0"/>
                          </a:solidFill>
                          <a:latin typeface="Times New Roman" panose="02020603050405020304" pitchFamily="18" charset="0"/>
                          <a:cs typeface="Times New Roman" panose="02020603050405020304" pitchFamily="18" charset="0"/>
                        </a:rPr>
                        <a:t>// create a checked exception class</a:t>
                      </a:r>
                    </a:p>
                    <a:p>
                      <a:r>
                        <a:rPr lang="en-IN" sz="2000" dirty="0" err="1" smtClean="0">
                          <a:latin typeface="Times New Roman" panose="02020603050405020304" pitchFamily="18" charset="0"/>
                          <a:cs typeface="Times New Roman" panose="02020603050405020304" pitchFamily="18" charset="0"/>
                        </a:rPr>
                        <a:t>CustomException</a:t>
                      </a:r>
                      <a:r>
                        <a:rPr lang="en-IN" sz="2000" dirty="0" smtClean="0">
                          <a:latin typeface="Times New Roman" panose="02020603050405020304" pitchFamily="18" charset="0"/>
                          <a:cs typeface="Times New Roman" panose="02020603050405020304" pitchFamily="18" charset="0"/>
                        </a:rPr>
                        <a:t> extends Exception {  </a:t>
                      </a:r>
                    </a:p>
                    <a:p>
                      <a:r>
                        <a:rPr lang="en-IN" sz="2000" dirty="0" smtClean="0">
                          <a:latin typeface="Times New Roman" panose="02020603050405020304" pitchFamily="18" charset="0"/>
                          <a:cs typeface="Times New Roman" panose="02020603050405020304" pitchFamily="18" charset="0"/>
                        </a:rPr>
                        <a:t>public </a:t>
                      </a:r>
                      <a:r>
                        <a:rPr lang="en-IN" sz="2000" dirty="0" err="1" smtClean="0">
                          <a:latin typeface="Times New Roman" panose="02020603050405020304" pitchFamily="18" charset="0"/>
                          <a:cs typeface="Times New Roman" panose="02020603050405020304" pitchFamily="18" charset="0"/>
                        </a:rPr>
                        <a:t>CustomException</a:t>
                      </a:r>
                      <a:r>
                        <a:rPr lang="en-IN" sz="2000" dirty="0" smtClean="0">
                          <a:latin typeface="Times New Roman" panose="02020603050405020304" pitchFamily="18" charset="0"/>
                          <a:cs typeface="Times New Roman" panose="02020603050405020304" pitchFamily="18" charset="0"/>
                        </a:rPr>
                        <a:t>(String message) {    </a:t>
                      </a:r>
                    </a:p>
                    <a:p>
                      <a:r>
                        <a:rPr lang="en-IN" sz="2000" b="1" i="1" kern="1200" dirty="0" smtClean="0">
                          <a:solidFill>
                            <a:srgbClr val="7030A0"/>
                          </a:solidFill>
                          <a:latin typeface="Times New Roman" panose="02020603050405020304" pitchFamily="18" charset="0"/>
                          <a:ea typeface="+mn-ea"/>
                          <a:cs typeface="Times New Roman" panose="02020603050405020304" pitchFamily="18" charset="0"/>
                        </a:rPr>
                        <a:t>// call the constructor of Exception class    </a:t>
                      </a:r>
                      <a:r>
                        <a:rPr lang="en-IN" sz="2000" dirty="0" smtClean="0">
                          <a:latin typeface="Times New Roman" panose="02020603050405020304" pitchFamily="18" charset="0"/>
                          <a:cs typeface="Times New Roman" panose="02020603050405020304" pitchFamily="18" charset="0"/>
                        </a:rPr>
                        <a:t>super(message);  </a:t>
                      </a:r>
                    </a:p>
                    <a:p>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class Main {  </a:t>
                      </a:r>
                    </a:p>
                    <a:p>
                      <a:r>
                        <a:rPr lang="en-IN" sz="2000" dirty="0" err="1" smtClean="0">
                          <a:latin typeface="Times New Roman" panose="02020603050405020304" pitchFamily="18" charset="0"/>
                          <a:cs typeface="Times New Roman" panose="02020603050405020304" pitchFamily="18" charset="0"/>
                        </a:rPr>
                        <a:t>ArrayList</a:t>
                      </a:r>
                      <a:r>
                        <a:rPr lang="en-IN" sz="2000" dirty="0" smtClean="0">
                          <a:latin typeface="Times New Roman" panose="02020603050405020304" pitchFamily="18" charset="0"/>
                          <a:cs typeface="Times New Roman" panose="02020603050405020304" pitchFamily="18" charset="0"/>
                        </a:rPr>
                        <a:t>&lt;String&gt; languages = new</a:t>
                      </a:r>
                      <a:r>
                        <a:rPr lang="en-IN" sz="2000" baseline="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ArrayList</a:t>
                      </a:r>
                      <a:r>
                        <a:rPr lang="en-IN" sz="2000" dirty="0" smtClean="0">
                          <a:latin typeface="Times New Roman" panose="02020603050405020304" pitchFamily="18" charset="0"/>
                          <a:cs typeface="Times New Roman" panose="02020603050405020304" pitchFamily="18" charset="0"/>
                        </a:rPr>
                        <a:t>&lt;&gt;(</a:t>
                      </a:r>
                      <a:r>
                        <a:rPr lang="en-IN" sz="2000" dirty="0" err="1" smtClean="0">
                          <a:latin typeface="Times New Roman" panose="02020603050405020304" pitchFamily="18" charset="0"/>
                          <a:cs typeface="Times New Roman" panose="02020603050405020304" pitchFamily="18" charset="0"/>
                        </a:rPr>
                        <a:t>Arrays.asList</a:t>
                      </a:r>
                      <a:r>
                        <a:rPr lang="en-IN" sz="2000" dirty="0" smtClean="0">
                          <a:latin typeface="Times New Roman" panose="02020603050405020304" pitchFamily="18" charset="0"/>
                          <a:cs typeface="Times New Roman" panose="02020603050405020304" pitchFamily="18" charset="0"/>
                        </a:rPr>
                        <a:t>("Java", "Python", "JS"));  </a:t>
                      </a:r>
                    </a:p>
                    <a:p>
                      <a:r>
                        <a:rPr lang="en-IN" sz="2000" b="1" i="1" kern="1200" dirty="0" smtClean="0">
                          <a:solidFill>
                            <a:srgbClr val="7030A0"/>
                          </a:solidFill>
                          <a:latin typeface="Times New Roman" panose="02020603050405020304" pitchFamily="18" charset="0"/>
                          <a:ea typeface="+mn-ea"/>
                          <a:cs typeface="Times New Roman" panose="02020603050405020304" pitchFamily="18" charset="0"/>
                        </a:rPr>
                        <a:t>// check the exception condition</a:t>
                      </a:r>
                    </a:p>
                    <a:p>
                      <a:r>
                        <a:rPr lang="en-IN" sz="2000" dirty="0" smtClean="0">
                          <a:latin typeface="Times New Roman" panose="02020603050405020304" pitchFamily="18" charset="0"/>
                          <a:cs typeface="Times New Roman" panose="02020603050405020304" pitchFamily="18" charset="0"/>
                        </a:rPr>
                        <a:t>public void </a:t>
                      </a:r>
                      <a:r>
                        <a:rPr lang="en-IN" sz="2000" dirty="0" err="1" smtClean="0">
                          <a:latin typeface="Times New Roman" panose="02020603050405020304" pitchFamily="18" charset="0"/>
                          <a:cs typeface="Times New Roman" panose="02020603050405020304" pitchFamily="18" charset="0"/>
                        </a:rPr>
                        <a:t>checkLanguage</a:t>
                      </a:r>
                      <a:r>
                        <a:rPr lang="en-IN" sz="2000" dirty="0" smtClean="0">
                          <a:latin typeface="Times New Roman" panose="02020603050405020304" pitchFamily="18" charset="0"/>
                          <a:cs typeface="Times New Roman" panose="02020603050405020304" pitchFamily="18" charset="0"/>
                        </a:rPr>
                        <a:t>(String language) throws </a:t>
                      </a:r>
                      <a:r>
                        <a:rPr lang="en-IN" sz="2000" dirty="0" err="1" smtClean="0">
                          <a:latin typeface="Times New Roman" panose="02020603050405020304" pitchFamily="18" charset="0"/>
                          <a:cs typeface="Times New Roman" panose="02020603050405020304" pitchFamily="18" charset="0"/>
                        </a:rPr>
                        <a:t>CustomException</a:t>
                      </a:r>
                      <a:r>
                        <a:rPr lang="en-IN" sz="2000" dirty="0" smtClean="0">
                          <a:latin typeface="Times New Roman" panose="02020603050405020304" pitchFamily="18" charset="0"/>
                          <a:cs typeface="Times New Roman" panose="02020603050405020304" pitchFamily="18" charset="0"/>
                        </a:rPr>
                        <a:t> {   </a:t>
                      </a:r>
                    </a:p>
                    <a:p>
                      <a:r>
                        <a:rPr lang="en-IN" sz="2000" b="1" i="1" kern="1200" dirty="0" smtClean="0">
                          <a:solidFill>
                            <a:srgbClr val="7030A0"/>
                          </a:solidFill>
                          <a:latin typeface="Times New Roman" panose="02020603050405020304" pitchFamily="18" charset="0"/>
                          <a:ea typeface="+mn-ea"/>
                          <a:cs typeface="Times New Roman" panose="02020603050405020304" pitchFamily="18" charset="0"/>
                        </a:rPr>
                        <a:t>// throw exception if language already present in </a:t>
                      </a:r>
                      <a:r>
                        <a:rPr lang="en-IN" sz="2000" b="1" i="1" kern="1200" dirty="0" err="1" smtClean="0">
                          <a:solidFill>
                            <a:srgbClr val="7030A0"/>
                          </a:solidFill>
                          <a:latin typeface="Times New Roman" panose="02020603050405020304" pitchFamily="18" charset="0"/>
                          <a:ea typeface="+mn-ea"/>
                          <a:cs typeface="Times New Roman" panose="02020603050405020304" pitchFamily="18" charset="0"/>
                        </a:rPr>
                        <a:t>ArrayList</a:t>
                      </a:r>
                      <a:r>
                        <a:rPr lang="en-IN" sz="2000" b="1" i="1" kern="1200" dirty="0" smtClean="0">
                          <a:solidFill>
                            <a:srgbClr val="7030A0"/>
                          </a:solidFill>
                          <a:latin typeface="Times New Roman" panose="02020603050405020304" pitchFamily="18" charset="0"/>
                          <a:ea typeface="+mn-ea"/>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if(</a:t>
                      </a:r>
                      <a:r>
                        <a:rPr lang="en-IN" sz="2000" dirty="0" err="1" smtClean="0">
                          <a:latin typeface="Times New Roman" panose="02020603050405020304" pitchFamily="18" charset="0"/>
                          <a:cs typeface="Times New Roman" panose="02020603050405020304" pitchFamily="18" charset="0"/>
                        </a:rPr>
                        <a:t>languages.contains</a:t>
                      </a:r>
                      <a:r>
                        <a:rPr lang="en-IN" sz="2000" dirty="0" smtClean="0">
                          <a:latin typeface="Times New Roman" panose="02020603050405020304" pitchFamily="18" charset="0"/>
                          <a:cs typeface="Times New Roman" panose="02020603050405020304" pitchFamily="18" charset="0"/>
                        </a:rPr>
                        <a:t>(language)) {     </a:t>
                      </a:r>
                    </a:p>
                    <a:p>
                      <a:r>
                        <a:rPr lang="en-IN" sz="2000" dirty="0" smtClean="0">
                          <a:latin typeface="Times New Roman" panose="02020603050405020304" pitchFamily="18" charset="0"/>
                          <a:cs typeface="Times New Roman" panose="02020603050405020304" pitchFamily="18" charset="0"/>
                        </a:rPr>
                        <a:t>    throw new </a:t>
                      </a:r>
                      <a:r>
                        <a:rPr lang="en-IN" sz="2000" dirty="0" err="1" smtClean="0">
                          <a:latin typeface="Times New Roman" panose="02020603050405020304" pitchFamily="18" charset="0"/>
                          <a:cs typeface="Times New Roman" panose="02020603050405020304" pitchFamily="18" charset="0"/>
                        </a:rPr>
                        <a:t>CustomException</a:t>
                      </a:r>
                      <a:r>
                        <a:rPr lang="en-IN" sz="2000" dirty="0" smtClean="0">
                          <a:latin typeface="Times New Roman" panose="02020603050405020304" pitchFamily="18" charset="0"/>
                          <a:cs typeface="Times New Roman" panose="02020603050405020304" pitchFamily="18" charset="0"/>
                        </a:rPr>
                        <a:t>(language + " already </a:t>
                      </a:r>
                    </a:p>
                    <a:p>
                      <a:r>
                        <a:rPr lang="en-IN" sz="2000" dirty="0" smtClean="0">
                          <a:latin typeface="Times New Roman" panose="02020603050405020304" pitchFamily="18" charset="0"/>
                          <a:cs typeface="Times New Roman" panose="02020603050405020304" pitchFamily="18" charset="0"/>
                        </a:rPr>
                        <a:t>                                                                       exists");   </a:t>
                      </a:r>
                    </a:p>
                    <a:p>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else {      </a:t>
                      </a:r>
                      <a:r>
                        <a:rPr lang="en-IN" sz="2000" b="1" i="1" kern="1200" dirty="0" smtClean="0">
                          <a:solidFill>
                            <a:srgbClr val="7030A0"/>
                          </a:solidFill>
                          <a:latin typeface="Times New Roman" panose="02020603050405020304" pitchFamily="18" charset="0"/>
                          <a:ea typeface="+mn-ea"/>
                          <a:cs typeface="Times New Roman" panose="02020603050405020304" pitchFamily="18" charset="0"/>
                        </a:rPr>
                        <a:t>// insert language to </a:t>
                      </a:r>
                      <a:r>
                        <a:rPr lang="en-IN" sz="2000" b="1" i="1" kern="1200" dirty="0" err="1" smtClean="0">
                          <a:solidFill>
                            <a:srgbClr val="7030A0"/>
                          </a:solidFill>
                          <a:latin typeface="Times New Roman" panose="02020603050405020304" pitchFamily="18" charset="0"/>
                          <a:ea typeface="+mn-ea"/>
                          <a:cs typeface="Times New Roman" panose="02020603050405020304" pitchFamily="18" charset="0"/>
                        </a:rPr>
                        <a:t>ArrayList</a:t>
                      </a:r>
                      <a:r>
                        <a:rPr lang="en-IN" sz="2000" b="1" i="1" kern="1200" dirty="0" smtClean="0">
                          <a:solidFill>
                            <a:srgbClr val="7030A0"/>
                          </a:solidFill>
                          <a:latin typeface="Times New Roman" panose="02020603050405020304" pitchFamily="18" charset="0"/>
                          <a:ea typeface="+mn-ea"/>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languages.add</a:t>
                      </a:r>
                      <a:r>
                        <a:rPr lang="en-IN" sz="2000" dirty="0" smtClean="0">
                          <a:latin typeface="Times New Roman" panose="02020603050405020304" pitchFamily="18" charset="0"/>
                          <a:cs typeface="Times New Roman" panose="02020603050405020304" pitchFamily="18" charset="0"/>
                        </a:rPr>
                        <a:t>(language);      </a:t>
                      </a:r>
                    </a:p>
                    <a:p>
                      <a:r>
                        <a:rPr lang="en-IN" sz="2000" dirty="0" err="1" smtClean="0">
                          <a:latin typeface="Times New Roman" panose="02020603050405020304" pitchFamily="18" charset="0"/>
                          <a:cs typeface="Times New Roman" panose="02020603050405020304" pitchFamily="18" charset="0"/>
                        </a:rPr>
                        <a:t>System.out.println</a:t>
                      </a:r>
                      <a:r>
                        <a:rPr lang="en-IN" sz="2000" dirty="0" smtClean="0">
                          <a:latin typeface="Times New Roman" panose="02020603050405020304" pitchFamily="18" charset="0"/>
                          <a:cs typeface="Times New Roman" panose="02020603050405020304" pitchFamily="18" charset="0"/>
                        </a:rPr>
                        <a:t>(language + " is added to the </a:t>
                      </a:r>
                      <a:r>
                        <a:rPr lang="en-IN" sz="2000" dirty="0" err="1" smtClean="0">
                          <a:latin typeface="Times New Roman" panose="02020603050405020304" pitchFamily="18" charset="0"/>
                          <a:cs typeface="Times New Roman" panose="02020603050405020304" pitchFamily="18" charset="0"/>
                        </a:rPr>
                        <a:t>ArrayList</a:t>
                      </a:r>
                      <a:r>
                        <a:rPr lang="en-IN" sz="2000" dirty="0" smtClean="0">
                          <a:latin typeface="Times New Roman" panose="02020603050405020304" pitchFamily="18" charset="0"/>
                          <a:cs typeface="Times New Roman" panose="02020603050405020304" pitchFamily="18" charset="0"/>
                        </a:rPr>
                        <a:t>");    }  }</a:t>
                      </a:r>
                    </a:p>
                    <a:p>
                      <a:r>
                        <a:rPr lang="en-IN" sz="2000" dirty="0" smtClean="0">
                          <a:latin typeface="Times New Roman" panose="02020603050405020304" pitchFamily="18" charset="0"/>
                          <a:cs typeface="Times New Roman" panose="02020603050405020304" pitchFamily="18" charset="0"/>
                        </a:rPr>
                        <a:t>public static void main(String[] </a:t>
                      </a:r>
                      <a:r>
                        <a:rPr lang="en-IN" sz="2000" dirty="0" err="1" smtClean="0">
                          <a:latin typeface="Times New Roman" panose="02020603050405020304" pitchFamily="18" charset="0"/>
                          <a:cs typeface="Times New Roman" panose="02020603050405020304" pitchFamily="18" charset="0"/>
                        </a:rPr>
                        <a:t>args</a:t>
                      </a:r>
                      <a:r>
                        <a:rPr lang="en-IN" sz="2000" dirty="0" smtClean="0">
                          <a:latin typeface="Times New Roman" panose="02020603050405020304" pitchFamily="18" charset="0"/>
                          <a:cs typeface="Times New Roman" panose="02020603050405020304" pitchFamily="18" charset="0"/>
                        </a:rPr>
                        <a:t>) {    </a:t>
                      </a:r>
                    </a:p>
                    <a:p>
                      <a:r>
                        <a:rPr lang="en-IN" sz="2000" b="1" i="1" kern="1200" dirty="0" smtClean="0">
                          <a:solidFill>
                            <a:srgbClr val="7030A0"/>
                          </a:solidFill>
                          <a:latin typeface="Times New Roman" panose="02020603050405020304" pitchFamily="18" charset="0"/>
                          <a:ea typeface="+mn-ea"/>
                          <a:cs typeface="Times New Roman" panose="02020603050405020304" pitchFamily="18" charset="0"/>
                        </a:rPr>
                        <a:t>// create object of Main class    </a:t>
                      </a:r>
                    </a:p>
                    <a:p>
                      <a:r>
                        <a:rPr lang="en-IN" sz="2000" dirty="0" smtClean="0">
                          <a:latin typeface="Times New Roman" panose="02020603050405020304" pitchFamily="18" charset="0"/>
                          <a:cs typeface="Times New Roman" panose="02020603050405020304" pitchFamily="18" charset="0"/>
                        </a:rPr>
                        <a:t>Main </a:t>
                      </a:r>
                      <a:r>
                        <a:rPr lang="en-IN" sz="2000" dirty="0" err="1" smtClean="0">
                          <a:latin typeface="Times New Roman" panose="02020603050405020304" pitchFamily="18" charset="0"/>
                          <a:cs typeface="Times New Roman" panose="02020603050405020304" pitchFamily="18" charset="0"/>
                        </a:rPr>
                        <a:t>obj</a:t>
                      </a:r>
                      <a:r>
                        <a:rPr lang="en-IN" sz="2000" dirty="0" smtClean="0">
                          <a:latin typeface="Times New Roman" panose="02020603050405020304" pitchFamily="18" charset="0"/>
                          <a:cs typeface="Times New Roman" panose="02020603050405020304" pitchFamily="18" charset="0"/>
                        </a:rPr>
                        <a:t> = new Main();   </a:t>
                      </a:r>
                    </a:p>
                    <a:p>
                      <a:pPr marL="0" algn="l" defTabSz="914400" rtl="0" eaLnBrk="1" latinLnBrk="0" hangingPunct="1"/>
                      <a:r>
                        <a:rPr lang="en-IN" sz="2000" b="1" i="1" kern="1200" dirty="0" smtClean="0">
                          <a:solidFill>
                            <a:srgbClr val="7030A0"/>
                          </a:solidFill>
                          <a:latin typeface="Times New Roman" panose="02020603050405020304" pitchFamily="18" charset="0"/>
                          <a:ea typeface="+mn-ea"/>
                          <a:cs typeface="Times New Roman" panose="02020603050405020304" pitchFamily="18" charset="0"/>
                        </a:rPr>
                        <a:t>// exception is handled using try...catch    </a:t>
                      </a:r>
                    </a:p>
                    <a:p>
                      <a:r>
                        <a:rPr lang="en-IN" sz="2000" dirty="0" smtClean="0">
                          <a:latin typeface="Times New Roman" panose="02020603050405020304" pitchFamily="18" charset="0"/>
                          <a:cs typeface="Times New Roman" panose="02020603050405020304" pitchFamily="18" charset="0"/>
                        </a:rPr>
                        <a:t>try {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obj.checkLanguage</a:t>
                      </a:r>
                      <a:r>
                        <a:rPr lang="en-IN" sz="2000" dirty="0" smtClean="0">
                          <a:latin typeface="Times New Roman" panose="02020603050405020304" pitchFamily="18" charset="0"/>
                          <a:cs typeface="Times New Roman" panose="02020603050405020304" pitchFamily="18" charset="0"/>
                        </a:rPr>
                        <a:t>("Swift");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obj.checkLanguage</a:t>
                      </a:r>
                      <a:r>
                        <a:rPr lang="en-IN" sz="2000" dirty="0" smtClean="0">
                          <a:latin typeface="Times New Roman" panose="02020603050405020304" pitchFamily="18" charset="0"/>
                          <a:cs typeface="Times New Roman" panose="02020603050405020304" pitchFamily="18" charset="0"/>
                        </a:rPr>
                        <a:t>("Java");   </a:t>
                      </a:r>
                    </a:p>
                    <a:p>
                      <a:r>
                        <a:rPr lang="en-IN" sz="2000" dirty="0" smtClean="0">
                          <a:latin typeface="Times New Roman" panose="02020603050405020304" pitchFamily="18" charset="0"/>
                          <a:cs typeface="Times New Roman" panose="02020603050405020304" pitchFamily="18" charset="0"/>
                        </a:rPr>
                        <a:t> }catch(</a:t>
                      </a:r>
                      <a:r>
                        <a:rPr lang="en-IN" sz="2000" dirty="0" err="1" smtClean="0">
                          <a:latin typeface="Times New Roman" panose="02020603050405020304" pitchFamily="18" charset="0"/>
                          <a:cs typeface="Times New Roman" panose="02020603050405020304" pitchFamily="18" charset="0"/>
                        </a:rPr>
                        <a:t>CustomException</a:t>
                      </a:r>
                      <a:r>
                        <a:rPr lang="en-IN" sz="2000" dirty="0" smtClean="0">
                          <a:latin typeface="Times New Roman" panose="02020603050405020304" pitchFamily="18" charset="0"/>
                          <a:cs typeface="Times New Roman" panose="02020603050405020304" pitchFamily="18" charset="0"/>
                        </a:rPr>
                        <a:t> e) {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System.out.println</a:t>
                      </a:r>
                      <a:r>
                        <a:rPr lang="en-IN" sz="2000" dirty="0" smtClean="0">
                          <a:latin typeface="Times New Roman" panose="02020603050405020304" pitchFamily="18" charset="0"/>
                          <a:cs typeface="Times New Roman" panose="02020603050405020304" pitchFamily="18" charset="0"/>
                        </a:rPr>
                        <a:t>("[" + e + "] Exception </a:t>
                      </a:r>
                      <a:r>
                        <a:rPr lang="en-IN" sz="2000" dirty="0" err="1" smtClean="0">
                          <a:latin typeface="Times New Roman" panose="02020603050405020304" pitchFamily="18" charset="0"/>
                          <a:cs typeface="Times New Roman" panose="02020603050405020304" pitchFamily="18" charset="0"/>
                        </a:rPr>
                        <a:t>Occured</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  </a:t>
                      </a:r>
                    </a:p>
                    <a:p>
                      <a:r>
                        <a:rPr lang="en-IN" sz="2000" dirty="0" smtClean="0">
                          <a:latin typeface="Times New Roman" panose="02020603050405020304" pitchFamily="18" charset="0"/>
                          <a:cs typeface="Times New Roman" panose="02020603050405020304" pitchFamily="18" charset="0"/>
                        </a:rPr>
                        <a:t>}}</a:t>
                      </a:r>
                    </a:p>
                    <a:p>
                      <a:r>
                        <a:rPr lang="en-IN" sz="2000" b="1" u="sng" dirty="0" smtClean="0">
                          <a:latin typeface="Times New Roman" panose="02020603050405020304" pitchFamily="18" charset="0"/>
                          <a:cs typeface="Times New Roman" panose="02020603050405020304" pitchFamily="18" charset="0"/>
                        </a:rPr>
                        <a:t>Output:</a:t>
                      </a:r>
                    </a:p>
                    <a:p>
                      <a:r>
                        <a:rPr lang="en-US" sz="2000" b="0" u="none" dirty="0" smtClean="0">
                          <a:latin typeface="Times New Roman" panose="02020603050405020304" pitchFamily="18" charset="0"/>
                          <a:cs typeface="Times New Roman" panose="02020603050405020304" pitchFamily="18" charset="0"/>
                        </a:rPr>
                        <a:t>Swift is added to the </a:t>
                      </a:r>
                      <a:r>
                        <a:rPr lang="en-US" sz="2000" b="0" u="none" dirty="0" err="1" smtClean="0">
                          <a:latin typeface="Times New Roman" panose="02020603050405020304" pitchFamily="18" charset="0"/>
                          <a:cs typeface="Times New Roman" panose="02020603050405020304" pitchFamily="18" charset="0"/>
                        </a:rPr>
                        <a:t>ArrayList</a:t>
                      </a:r>
                      <a:endParaRPr lang="en-US" sz="2000" b="0" u="none" dirty="0" smtClean="0">
                        <a:latin typeface="Times New Roman" panose="02020603050405020304" pitchFamily="18" charset="0"/>
                        <a:cs typeface="Times New Roman" panose="02020603050405020304" pitchFamily="18" charset="0"/>
                      </a:endParaRPr>
                    </a:p>
                    <a:p>
                      <a:r>
                        <a:rPr lang="en-US" sz="2000" b="0" u="none" dirty="0" smtClean="0">
                          <a:latin typeface="Times New Roman" panose="02020603050405020304" pitchFamily="18" charset="0"/>
                          <a:cs typeface="Times New Roman" panose="02020603050405020304" pitchFamily="18" charset="0"/>
                        </a:rPr>
                        <a:t>[</a:t>
                      </a:r>
                      <a:r>
                        <a:rPr lang="en-US" sz="2000" b="0" u="none" dirty="0" err="1" smtClean="0">
                          <a:latin typeface="Times New Roman" panose="02020603050405020304" pitchFamily="18" charset="0"/>
                          <a:cs typeface="Times New Roman" panose="02020603050405020304" pitchFamily="18" charset="0"/>
                        </a:rPr>
                        <a:t>CustomException</a:t>
                      </a:r>
                      <a:r>
                        <a:rPr lang="en-US" sz="2000" b="0" u="none" dirty="0" smtClean="0">
                          <a:latin typeface="Times New Roman" panose="02020603050405020304" pitchFamily="18" charset="0"/>
                          <a:cs typeface="Times New Roman" panose="02020603050405020304" pitchFamily="18" charset="0"/>
                        </a:rPr>
                        <a:t>: Java already exists] Exception </a:t>
                      </a:r>
                      <a:r>
                        <a:rPr lang="en-US" sz="2000" b="0" u="none" dirty="0" err="1" smtClean="0">
                          <a:latin typeface="Times New Roman" panose="02020603050405020304" pitchFamily="18" charset="0"/>
                          <a:cs typeface="Times New Roman" panose="02020603050405020304" pitchFamily="18" charset="0"/>
                        </a:rPr>
                        <a:t>Occured</a:t>
                      </a:r>
                      <a:endParaRPr lang="en-IN" sz="2000" b="0" u="non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35833985"/>
                  </a:ext>
                </a:extLst>
              </a:tr>
            </a:tbl>
          </a:graphicData>
        </a:graphic>
      </p:graphicFrame>
    </p:spTree>
    <p:extLst>
      <p:ext uri="{BB962C8B-B14F-4D97-AF65-F5344CB8AC3E}">
        <p14:creationId xmlns:p14="http://schemas.microsoft.com/office/powerpoint/2010/main" val="29183836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10127"/>
            <a:ext cx="10515600" cy="635559"/>
          </a:xfrm>
          <a:prstGeom prst="rect">
            <a:avLst/>
          </a:prstGeom>
        </p:spPr>
        <p:txBody>
          <a:bodyPr vert="horz" wrap="square" lIns="0" tIns="88900" rIns="0" bIns="0" rtlCol="0">
            <a:spAutoFit/>
          </a:bodyPr>
          <a:lstStyle/>
          <a:p>
            <a:pPr marL="12700" marR="5080">
              <a:lnSpc>
                <a:spcPts val="4750"/>
              </a:lnSpc>
              <a:spcBef>
                <a:spcPts val="700"/>
              </a:spcBef>
            </a:pPr>
            <a:r>
              <a:rPr sz="2800" spc="-15" dirty="0">
                <a:solidFill>
                  <a:srgbClr val="C00000"/>
                </a:solidFill>
                <a:latin typeface="Times New Roman" panose="02020603050405020304" pitchFamily="18" charset="0"/>
                <a:cs typeface="Times New Roman" panose="02020603050405020304" pitchFamily="18" charset="0"/>
              </a:rPr>
              <a:t>Exception </a:t>
            </a:r>
            <a:r>
              <a:rPr sz="2800" dirty="0">
                <a:solidFill>
                  <a:srgbClr val="C00000"/>
                </a:solidFill>
                <a:latin typeface="Times New Roman" panose="02020603050405020304" pitchFamily="18" charset="0"/>
                <a:cs typeface="Times New Roman" panose="02020603050405020304" pitchFamily="18" charset="0"/>
              </a:rPr>
              <a:t>Handling in </a:t>
            </a:r>
            <a:r>
              <a:rPr sz="2800" spc="-10" dirty="0">
                <a:solidFill>
                  <a:srgbClr val="C00000"/>
                </a:solidFill>
                <a:latin typeface="Times New Roman" panose="02020603050405020304" pitchFamily="18" charset="0"/>
                <a:cs typeface="Times New Roman" panose="02020603050405020304" pitchFamily="18" charset="0"/>
              </a:rPr>
              <a:t>OOAD (Object-Oriented </a:t>
            </a:r>
            <a:r>
              <a:rPr sz="2800" spc="-980" dirty="0">
                <a:solidFill>
                  <a:srgbClr val="C00000"/>
                </a:solidFill>
                <a:latin typeface="Times New Roman" panose="02020603050405020304" pitchFamily="18" charset="0"/>
                <a:cs typeface="Times New Roman" panose="02020603050405020304" pitchFamily="18" charset="0"/>
              </a:rPr>
              <a:t> </a:t>
            </a:r>
            <a:r>
              <a:rPr sz="2800" spc="-5" dirty="0">
                <a:solidFill>
                  <a:srgbClr val="C00000"/>
                </a:solidFill>
                <a:latin typeface="Times New Roman" panose="02020603050405020304" pitchFamily="18" charset="0"/>
                <a:cs typeface="Times New Roman" panose="02020603050405020304" pitchFamily="18" charset="0"/>
              </a:rPr>
              <a:t>Analysis</a:t>
            </a:r>
            <a:r>
              <a:rPr sz="2800" spc="-30" dirty="0">
                <a:solidFill>
                  <a:srgbClr val="C00000"/>
                </a:solidFill>
                <a:latin typeface="Times New Roman" panose="02020603050405020304" pitchFamily="18" charset="0"/>
                <a:cs typeface="Times New Roman" panose="02020603050405020304" pitchFamily="18" charset="0"/>
              </a:rPr>
              <a:t> </a:t>
            </a:r>
            <a:r>
              <a:rPr sz="2800" dirty="0">
                <a:solidFill>
                  <a:srgbClr val="C00000"/>
                </a:solidFill>
                <a:latin typeface="Times New Roman" panose="02020603050405020304" pitchFamily="18" charset="0"/>
                <a:cs typeface="Times New Roman" panose="02020603050405020304" pitchFamily="18" charset="0"/>
              </a:rPr>
              <a:t>and Design):</a:t>
            </a:r>
          </a:p>
        </p:txBody>
      </p:sp>
      <p:sp>
        <p:nvSpPr>
          <p:cNvPr id="3" name="object 3"/>
          <p:cNvSpPr txBox="1"/>
          <p:nvPr/>
        </p:nvSpPr>
        <p:spPr>
          <a:xfrm>
            <a:off x="916939" y="1793493"/>
            <a:ext cx="10266045" cy="4035720"/>
          </a:xfrm>
          <a:prstGeom prst="rect">
            <a:avLst/>
          </a:prstGeom>
        </p:spPr>
        <p:txBody>
          <a:bodyPr vert="horz" wrap="square" lIns="0" tIns="54610" rIns="0" bIns="0" rtlCol="0">
            <a:spAutoFit/>
          </a:bodyPr>
          <a:lstStyle/>
          <a:p>
            <a:pPr marL="241300" marR="5080" indent="-229235" algn="just">
              <a:lnSpc>
                <a:spcPct val="150000"/>
              </a:lnSpc>
              <a:spcBef>
                <a:spcPts val="430"/>
              </a:spcBef>
              <a:buFont typeface="Arial MT"/>
              <a:buChar char="•"/>
              <a:tabLst>
                <a:tab pos="241935" algn="l"/>
              </a:tabLst>
            </a:pPr>
            <a:r>
              <a:rPr sz="2400" spc="-5" dirty="0">
                <a:latin typeface="Times New Roman" panose="02020603050405020304" pitchFamily="18" charset="0"/>
                <a:cs typeface="Times New Roman" panose="02020603050405020304" pitchFamily="18" charset="0"/>
              </a:rPr>
              <a:t>In </a:t>
            </a:r>
            <a:r>
              <a:rPr sz="2400" spc="-10" dirty="0">
                <a:latin typeface="Times New Roman" panose="02020603050405020304" pitchFamily="18" charset="0"/>
                <a:cs typeface="Times New Roman" panose="02020603050405020304" pitchFamily="18" charset="0"/>
              </a:rPr>
              <a:t>Object-Oriented</a:t>
            </a:r>
            <a:r>
              <a:rPr sz="2400" spc="5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Analysis</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a:t>
            </a:r>
            <a:r>
              <a:rPr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Design</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(OOAD),</a:t>
            </a:r>
            <a:r>
              <a:rPr sz="2400" spc="3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exception</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handling</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is </a:t>
            </a:r>
            <a:r>
              <a:rPr sz="2400" spc="-61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considered</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during</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 design</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phase</a:t>
            </a:r>
            <a:r>
              <a:rPr sz="2400" spc="2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ensure</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that</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5"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system</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can </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gracefully </a:t>
            </a:r>
            <a:r>
              <a:rPr sz="2400" spc="-10" dirty="0">
                <a:latin typeface="Times New Roman" panose="02020603050405020304" pitchFamily="18" charset="0"/>
                <a:cs typeface="Times New Roman" panose="02020603050405020304" pitchFamily="18" charset="0"/>
              </a:rPr>
              <a:t>handle</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a:t>
            </a:r>
            <a:r>
              <a:rPr sz="2400" spc="2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recover</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from</a:t>
            </a:r>
            <a:r>
              <a:rPr sz="2400" spc="1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errors</a:t>
            </a:r>
            <a:r>
              <a:rPr sz="2400" spc="1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at</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runtime.</a:t>
            </a:r>
            <a:r>
              <a:rPr sz="2400" spc="35" dirty="0">
                <a:latin typeface="Times New Roman" panose="02020603050405020304" pitchFamily="18" charset="0"/>
                <a:cs typeface="Times New Roman" panose="02020603050405020304" pitchFamily="18" charset="0"/>
              </a:rPr>
              <a:t> </a:t>
            </a:r>
            <a:endParaRPr lang="en-IN" sz="2400" spc="35" dirty="0" smtClean="0">
              <a:latin typeface="Times New Roman" panose="02020603050405020304" pitchFamily="18" charset="0"/>
              <a:cs typeface="Times New Roman" panose="02020603050405020304" pitchFamily="18" charset="0"/>
            </a:endParaRPr>
          </a:p>
          <a:p>
            <a:pPr marL="241300" marR="5080" indent="-229235" algn="just">
              <a:lnSpc>
                <a:spcPct val="150000"/>
              </a:lnSpc>
              <a:spcBef>
                <a:spcPts val="430"/>
              </a:spcBef>
              <a:buFont typeface="Arial MT"/>
              <a:buChar char="•"/>
              <a:tabLst>
                <a:tab pos="241935" algn="l"/>
              </a:tabLst>
            </a:pPr>
            <a:r>
              <a:rPr sz="2400" spc="-5" dirty="0" smtClean="0">
                <a:latin typeface="Times New Roman" panose="02020603050405020304" pitchFamily="18" charset="0"/>
                <a:cs typeface="Times New Roman" panose="02020603050405020304" pitchFamily="18" charset="0"/>
              </a:rPr>
              <a:t>The</a:t>
            </a:r>
            <a:r>
              <a:rPr sz="2400" dirty="0" smtClean="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design </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might</a:t>
            </a:r>
            <a:r>
              <a:rPr sz="2400" spc="1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involve</a:t>
            </a:r>
            <a:r>
              <a:rPr sz="2400" spc="1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defining</a:t>
            </a:r>
            <a:r>
              <a:rPr sz="2400" spc="3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custom</a:t>
            </a:r>
            <a:r>
              <a:rPr sz="2400" spc="2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exception</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classes</a:t>
            </a:r>
            <a:r>
              <a:rPr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that</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represent </a:t>
            </a:r>
            <a:r>
              <a:rPr sz="2400" spc="-10" dirty="0">
                <a:latin typeface="Times New Roman" panose="02020603050405020304" pitchFamily="18" charset="0"/>
                <a:cs typeface="Times New Roman" panose="02020603050405020304" pitchFamily="18" charset="0"/>
              </a:rPr>
              <a:t> specific</a:t>
            </a:r>
            <a:r>
              <a:rPr sz="2400" spc="2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error</a:t>
            </a:r>
            <a:r>
              <a:rPr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scenarios</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within</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1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system.</a:t>
            </a:r>
            <a:r>
              <a:rPr sz="2400" spc="20" dirty="0">
                <a:latin typeface="Times New Roman" panose="02020603050405020304" pitchFamily="18" charset="0"/>
                <a:cs typeface="Times New Roman" panose="02020603050405020304" pitchFamily="18" charset="0"/>
              </a:rPr>
              <a:t> </a:t>
            </a:r>
            <a:endParaRPr lang="en-IN" sz="2400" spc="20" dirty="0" smtClean="0">
              <a:latin typeface="Times New Roman" panose="02020603050405020304" pitchFamily="18" charset="0"/>
              <a:cs typeface="Times New Roman" panose="02020603050405020304" pitchFamily="18" charset="0"/>
            </a:endParaRPr>
          </a:p>
          <a:p>
            <a:pPr marL="241300" marR="5080" indent="-229235" algn="just">
              <a:lnSpc>
                <a:spcPct val="150000"/>
              </a:lnSpc>
              <a:spcBef>
                <a:spcPts val="430"/>
              </a:spcBef>
              <a:buFont typeface="Arial MT"/>
              <a:buChar char="•"/>
              <a:tabLst>
                <a:tab pos="241935" algn="l"/>
              </a:tabLst>
            </a:pPr>
            <a:r>
              <a:rPr sz="2400" spc="-15" dirty="0" smtClean="0">
                <a:latin typeface="Times New Roman" panose="02020603050405020304" pitchFamily="18" charset="0"/>
                <a:cs typeface="Times New Roman" panose="02020603050405020304" pitchFamily="18" charset="0"/>
              </a:rPr>
              <a:t>Exception</a:t>
            </a:r>
            <a:r>
              <a:rPr sz="2400" spc="5" dirty="0" smtClean="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handling</a:t>
            </a:r>
            <a:r>
              <a:rPr sz="2400" spc="4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design </a:t>
            </a:r>
            <a:r>
              <a:rPr sz="2400" spc="-5" dirty="0">
                <a:latin typeface="Times New Roman" panose="02020603050405020304" pitchFamily="18" charset="0"/>
                <a:cs typeface="Times New Roman" panose="02020603050405020304" pitchFamily="18" charset="0"/>
              </a:rPr>
              <a:t> also </a:t>
            </a:r>
            <a:r>
              <a:rPr sz="2400" spc="-15" dirty="0">
                <a:latin typeface="Times New Roman" panose="02020603050405020304" pitchFamily="18" charset="0"/>
                <a:cs typeface="Times New Roman" panose="02020603050405020304" pitchFamily="18" charset="0"/>
              </a:rPr>
              <a:t>considers</a:t>
            </a:r>
            <a:r>
              <a:rPr sz="2400" spc="4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how</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error</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information</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is</a:t>
            </a:r>
            <a:r>
              <a:rPr sz="240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propagated</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reported</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to </a:t>
            </a:r>
            <a:r>
              <a:rPr sz="2400" spc="-1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users</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or</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other</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parts</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 the</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system.</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5294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en-IN" sz="3600" b="1" u="sng" dirty="0">
                <a:solidFill>
                  <a:srgbClr val="C00000"/>
                </a:solidFill>
                <a:latin typeface="Times New Roman" panose="02020603050405020304" pitchFamily="18" charset="0"/>
                <a:ea typeface="+mn-ea"/>
                <a:cs typeface="Times New Roman" panose="02020603050405020304" pitchFamily="18" charset="0"/>
              </a:rPr>
              <a:t>Inner Class</a:t>
            </a:r>
          </a:p>
        </p:txBody>
      </p:sp>
      <p:sp>
        <p:nvSpPr>
          <p:cNvPr id="3" name="Content Placeholder 2"/>
          <p:cNvSpPr>
            <a:spLocks noGrp="1"/>
          </p:cNvSpPr>
          <p:nvPr>
            <p:ph idx="1"/>
          </p:nvPr>
        </p:nvSpPr>
        <p:spPr>
          <a:xfrm>
            <a:off x="838200" y="1295400"/>
            <a:ext cx="10515600" cy="2743200"/>
          </a:xfrm>
        </p:spPr>
        <p:txBody>
          <a:bodyPr>
            <a:normAutofit/>
          </a:bodyPr>
          <a:lstStyle/>
          <a:p>
            <a:pPr algn="just">
              <a:lnSpc>
                <a:spcPct val="100000"/>
              </a:lnSpc>
            </a:pPr>
            <a:r>
              <a:rPr lang="en-US" sz="2400" b="1" dirty="0">
                <a:latin typeface="Times New Roman" panose="02020603050405020304" pitchFamily="18" charset="0"/>
                <a:cs typeface="Times New Roman" panose="02020603050405020304" pitchFamily="18" charset="0"/>
              </a:rPr>
              <a:t>Java inner class</a:t>
            </a:r>
            <a:r>
              <a:rPr lang="en-US" sz="2400" dirty="0">
                <a:latin typeface="Times New Roman" panose="02020603050405020304" pitchFamily="18" charset="0"/>
                <a:cs typeface="Times New Roman" panose="02020603050405020304" pitchFamily="18" charset="0"/>
              </a:rPr>
              <a:t> or nested class is a class that is declared inside the class or interface.</a:t>
            </a:r>
          </a:p>
          <a:p>
            <a:pPr algn="just">
              <a:lnSpc>
                <a:spcPct val="100000"/>
              </a:lnSpc>
            </a:pPr>
            <a:r>
              <a:rPr lang="en-US" sz="2400" dirty="0">
                <a:latin typeface="Times New Roman" panose="02020603050405020304" pitchFamily="18" charset="0"/>
                <a:cs typeface="Times New Roman" panose="02020603050405020304" pitchFamily="18" charset="0"/>
              </a:rPr>
              <a:t>We use inner classes to logically group classes and interfaces in one place to be more readable and maintainable.</a:t>
            </a:r>
          </a:p>
          <a:p>
            <a:pPr algn="just">
              <a:lnSpc>
                <a:spcPct val="100000"/>
              </a:lnSpc>
            </a:pPr>
            <a:r>
              <a:rPr lang="en-US" sz="2400" dirty="0">
                <a:latin typeface="Times New Roman" panose="02020603050405020304" pitchFamily="18" charset="0"/>
                <a:cs typeface="Times New Roman" panose="02020603050405020304" pitchFamily="18" charset="0"/>
              </a:rPr>
              <a:t>Additionally, it can access all the members of the outer class, including private data members and methods</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IN" dirty="0"/>
          </a:p>
        </p:txBody>
      </p:sp>
      <p:graphicFrame>
        <p:nvGraphicFramePr>
          <p:cNvPr id="4" name="Table 3"/>
          <p:cNvGraphicFramePr>
            <a:graphicFrameLocks noGrp="1"/>
          </p:cNvGraphicFramePr>
          <p:nvPr>
            <p:extLst/>
          </p:nvPr>
        </p:nvGraphicFramePr>
        <p:xfrm>
          <a:off x="2895600" y="4191000"/>
          <a:ext cx="3276600" cy="1981200"/>
        </p:xfrm>
        <a:graphic>
          <a:graphicData uri="http://schemas.openxmlformats.org/drawingml/2006/table">
            <a:tbl>
              <a:tblPr firstRow="1" bandRow="1">
                <a:tableStyleId>{5940675A-B579-460E-94D1-54222C63F5DA}</a:tableStyleId>
              </a:tblPr>
              <a:tblGrid>
                <a:gridCol w="3276600">
                  <a:extLst>
                    <a:ext uri="{9D8B030D-6E8A-4147-A177-3AD203B41FA5}">
                      <a16:colId xmlns:a16="http://schemas.microsoft.com/office/drawing/2014/main" val="2148636761"/>
                    </a:ext>
                  </a:extLst>
                </a:gridCol>
              </a:tblGrid>
              <a:tr h="1981200">
                <a:tc>
                  <a:txBody>
                    <a:bodyPr/>
                    <a:lstStyle/>
                    <a:p>
                      <a:r>
                        <a:rPr lang="en-IN" sz="2000" dirty="0" smtClean="0">
                          <a:latin typeface="Times New Roman" panose="02020603050405020304" pitchFamily="18" charset="0"/>
                          <a:cs typeface="Times New Roman" panose="02020603050405020304" pitchFamily="18" charset="0"/>
                        </a:rPr>
                        <a:t>class </a:t>
                      </a:r>
                      <a:r>
                        <a:rPr lang="en-IN" sz="2000" dirty="0" err="1" smtClean="0">
                          <a:latin typeface="Times New Roman" panose="02020603050405020304" pitchFamily="18" charset="0"/>
                          <a:cs typeface="Times New Roman" panose="02020603050405020304" pitchFamily="18" charset="0"/>
                        </a:rPr>
                        <a:t>Java_Outer_class</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//code  </a:t>
                      </a:r>
                    </a:p>
                    <a:p>
                      <a:r>
                        <a:rPr lang="en-IN" sz="2000" dirty="0" smtClean="0">
                          <a:latin typeface="Times New Roman" panose="02020603050405020304" pitchFamily="18" charset="0"/>
                          <a:cs typeface="Times New Roman" panose="02020603050405020304" pitchFamily="18" charset="0"/>
                        </a:rPr>
                        <a:t> class </a:t>
                      </a:r>
                      <a:r>
                        <a:rPr lang="en-IN" sz="2000" dirty="0" err="1" smtClean="0">
                          <a:latin typeface="Times New Roman" panose="02020603050405020304" pitchFamily="18" charset="0"/>
                          <a:cs typeface="Times New Roman" panose="02020603050405020304" pitchFamily="18" charset="0"/>
                        </a:rPr>
                        <a:t>Java_Inner_class</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//code  </a:t>
                      </a:r>
                    </a:p>
                    <a:p>
                      <a:r>
                        <a:rPr lang="en-IN" sz="2000" dirty="0" smtClean="0">
                          <a:latin typeface="Times New Roman" panose="02020603050405020304" pitchFamily="18" charset="0"/>
                          <a:cs typeface="Times New Roman" panose="02020603050405020304" pitchFamily="18" charset="0"/>
                        </a:rPr>
                        <a:t> } // </a:t>
                      </a:r>
                      <a:r>
                        <a:rPr lang="en-IN" sz="2000" i="1" dirty="0" smtClean="0">
                          <a:latin typeface="Times New Roman" panose="02020603050405020304" pitchFamily="18" charset="0"/>
                          <a:cs typeface="Times New Roman" panose="02020603050405020304" pitchFamily="18" charset="0"/>
                        </a:rPr>
                        <a:t>inner  </a:t>
                      </a:r>
                    </a:p>
                    <a:p>
                      <a:r>
                        <a:rPr lang="en-IN" sz="2000" dirty="0" smtClean="0">
                          <a:latin typeface="Times New Roman" panose="02020603050405020304" pitchFamily="18" charset="0"/>
                          <a:cs typeface="Times New Roman" panose="02020603050405020304" pitchFamily="18" charset="0"/>
                        </a:rPr>
                        <a:t>}  // </a:t>
                      </a:r>
                      <a:r>
                        <a:rPr lang="en-IN" sz="2000" i="1" dirty="0" smtClean="0">
                          <a:latin typeface="Times New Roman" panose="02020603050405020304" pitchFamily="18" charset="0"/>
                          <a:cs typeface="Times New Roman" panose="02020603050405020304" pitchFamily="18" charset="0"/>
                        </a:rPr>
                        <a:t>outer</a:t>
                      </a:r>
                    </a:p>
                  </a:txBody>
                  <a:tcPr>
                    <a:solidFill>
                      <a:schemeClr val="accent2">
                        <a:lumMod val="20000"/>
                        <a:lumOff val="80000"/>
                      </a:schemeClr>
                    </a:solidFill>
                  </a:tcPr>
                </a:tc>
                <a:extLst>
                  <a:ext uri="{0D108BD9-81ED-4DB2-BD59-A6C34878D82A}">
                    <a16:rowId xmlns:a16="http://schemas.microsoft.com/office/drawing/2014/main" val="3335941327"/>
                  </a:ext>
                </a:extLst>
              </a:tr>
            </a:tbl>
          </a:graphicData>
        </a:graphic>
      </p:graphicFrame>
      <p:sp>
        <p:nvSpPr>
          <p:cNvPr id="6" name="Rectangle 5"/>
          <p:cNvSpPr/>
          <p:nvPr/>
        </p:nvSpPr>
        <p:spPr>
          <a:xfrm>
            <a:off x="1066800" y="4082534"/>
            <a:ext cx="1524000" cy="461665"/>
          </a:xfrm>
          <a:prstGeom prst="rect">
            <a:avLst/>
          </a:prstGeom>
        </p:spPr>
        <p:txBody>
          <a:bodyPr wrap="square">
            <a:spAutoFit/>
          </a:bodyPr>
          <a:lstStyle/>
          <a:p>
            <a:pPr algn="just"/>
            <a:r>
              <a:rPr lang="en-US" sz="2400" b="1" i="1" u="sng" dirty="0">
                <a:solidFill>
                  <a:srgbClr val="7030A0"/>
                </a:solidFill>
                <a:latin typeface="Times New Roman" panose="02020603050405020304" pitchFamily="18" charset="0"/>
                <a:cs typeface="Times New Roman" panose="02020603050405020304" pitchFamily="18" charset="0"/>
              </a:rPr>
              <a:t>Syntax:</a:t>
            </a:r>
          </a:p>
        </p:txBody>
      </p:sp>
    </p:spTree>
    <p:extLst>
      <p:ext uri="{BB962C8B-B14F-4D97-AF65-F5344CB8AC3E}">
        <p14:creationId xmlns:p14="http://schemas.microsoft.com/office/powerpoint/2010/main" val="2238198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685800" y="609600"/>
          <a:ext cx="10668000" cy="5577840"/>
        </p:xfrm>
        <a:graphic>
          <a:graphicData uri="http://schemas.openxmlformats.org/drawingml/2006/table">
            <a:tbl>
              <a:tblPr firstRow="1" bandRow="1">
                <a:tableStyleId>{5940675A-B579-460E-94D1-54222C63F5DA}</a:tableStyleId>
              </a:tblPr>
              <a:tblGrid>
                <a:gridCol w="5135394">
                  <a:extLst>
                    <a:ext uri="{9D8B030D-6E8A-4147-A177-3AD203B41FA5}">
                      <a16:colId xmlns:a16="http://schemas.microsoft.com/office/drawing/2014/main" val="3979647193"/>
                    </a:ext>
                  </a:extLst>
                </a:gridCol>
                <a:gridCol w="5532606">
                  <a:extLst>
                    <a:ext uri="{9D8B030D-6E8A-4147-A177-3AD203B41FA5}">
                      <a16:colId xmlns:a16="http://schemas.microsoft.com/office/drawing/2014/main" val="268011972"/>
                    </a:ext>
                  </a:extLst>
                </a:gridCol>
              </a:tblGrid>
              <a:tr h="370840">
                <a:tc>
                  <a:txBody>
                    <a:bodyPr/>
                    <a:lstStyle/>
                    <a:p>
                      <a:r>
                        <a:rPr lang="en-IN" sz="2000" b="1" i="1" dirty="0" smtClean="0">
                          <a:latin typeface="Times New Roman" panose="02020603050405020304" pitchFamily="18" charset="0"/>
                          <a:cs typeface="Times New Roman" panose="02020603050405020304" pitchFamily="18" charset="0"/>
                        </a:rPr>
                        <a:t>// Abstract class</a:t>
                      </a:r>
                    </a:p>
                    <a:p>
                      <a:r>
                        <a:rPr lang="en-IN" sz="2000" dirty="0" smtClean="0">
                          <a:latin typeface="Times New Roman" panose="02020603050405020304" pitchFamily="18" charset="0"/>
                          <a:cs typeface="Times New Roman" panose="02020603050405020304" pitchFamily="18" charset="0"/>
                        </a:rPr>
                        <a:t>abstract class </a:t>
                      </a:r>
                      <a:r>
                        <a:rPr lang="en-IN" sz="2000" dirty="0" err="1" smtClean="0">
                          <a:latin typeface="Times New Roman" panose="02020603050405020304" pitchFamily="18" charset="0"/>
                          <a:cs typeface="Times New Roman" panose="02020603050405020304" pitchFamily="18" charset="0"/>
                        </a:rPr>
                        <a:t>Sunstar</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abstract void </a:t>
                      </a:r>
                      <a:r>
                        <a:rPr lang="en-IN" sz="2000" dirty="0" err="1" smtClean="0">
                          <a:latin typeface="Times New Roman" panose="02020603050405020304" pitchFamily="18" charset="0"/>
                          <a:cs typeface="Times New Roman" panose="02020603050405020304" pitchFamily="18" charset="0"/>
                        </a:rPr>
                        <a:t>printInfo</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a:t>
                      </a:r>
                    </a:p>
                    <a:p>
                      <a:endParaRPr lang="en-IN" sz="2000" dirty="0" smtClean="0">
                        <a:latin typeface="Times New Roman" panose="02020603050405020304" pitchFamily="18" charset="0"/>
                        <a:cs typeface="Times New Roman" panose="02020603050405020304" pitchFamily="18" charset="0"/>
                      </a:endParaRPr>
                    </a:p>
                    <a:p>
                      <a:r>
                        <a:rPr lang="en-IN" sz="2000" b="1" i="1" dirty="0" smtClean="0">
                          <a:latin typeface="Times New Roman" panose="02020603050405020304" pitchFamily="18" charset="0"/>
                          <a:cs typeface="Times New Roman" panose="02020603050405020304" pitchFamily="18" charset="0"/>
                        </a:rPr>
                        <a:t>// Abstraction performed using extends</a:t>
                      </a:r>
                    </a:p>
                    <a:p>
                      <a:r>
                        <a:rPr lang="en-IN" sz="2000" dirty="0" smtClean="0">
                          <a:latin typeface="Times New Roman" panose="02020603050405020304" pitchFamily="18" charset="0"/>
                          <a:cs typeface="Times New Roman" panose="02020603050405020304" pitchFamily="18" charset="0"/>
                        </a:rPr>
                        <a:t>class Employee extends </a:t>
                      </a:r>
                      <a:r>
                        <a:rPr lang="en-IN" sz="2000" dirty="0" err="1" smtClean="0">
                          <a:latin typeface="Times New Roman" panose="02020603050405020304" pitchFamily="18" charset="0"/>
                          <a:cs typeface="Times New Roman" panose="02020603050405020304" pitchFamily="18" charset="0"/>
                        </a:rPr>
                        <a:t>Sunstar</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void </a:t>
                      </a:r>
                      <a:r>
                        <a:rPr lang="en-IN" sz="2000" dirty="0" err="1" smtClean="0">
                          <a:latin typeface="Times New Roman" panose="02020603050405020304" pitchFamily="18" charset="0"/>
                          <a:cs typeface="Times New Roman" panose="02020603050405020304" pitchFamily="18" charset="0"/>
                        </a:rPr>
                        <a:t>printInfo</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String name = “AAshish";</a:t>
                      </a:r>
                    </a:p>
                    <a:p>
                      <a:r>
                        <a:rPr lang="en-IN" sz="2000" dirty="0" smtClean="0">
                          <a:latin typeface="Times New Roman" panose="02020603050405020304" pitchFamily="18" charset="0"/>
                          <a:cs typeface="Times New Roman" panose="02020603050405020304" pitchFamily="18" charset="0"/>
                        </a:rPr>
                        <a:t>		int age = 8;</a:t>
                      </a:r>
                    </a:p>
                    <a:p>
                      <a:r>
                        <a:rPr lang="en-IN" sz="2000" dirty="0" smtClean="0">
                          <a:latin typeface="Times New Roman" panose="02020603050405020304" pitchFamily="18" charset="0"/>
                          <a:cs typeface="Times New Roman" panose="02020603050405020304" pitchFamily="18" charset="0"/>
                        </a:rPr>
                        <a:t>		float salary = 222.2F;</a:t>
                      </a:r>
                    </a:p>
                    <a:p>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System.out.println(name);</a:t>
                      </a:r>
                    </a:p>
                    <a:p>
                      <a:r>
                        <a:rPr lang="en-IN" sz="2000" dirty="0" smtClean="0">
                          <a:latin typeface="Times New Roman" panose="02020603050405020304" pitchFamily="18" charset="0"/>
                          <a:cs typeface="Times New Roman" panose="02020603050405020304" pitchFamily="18" charset="0"/>
                        </a:rPr>
                        <a:t>		System.out.println(age);</a:t>
                      </a:r>
                    </a:p>
                    <a:p>
                      <a:r>
                        <a:rPr lang="en-IN" sz="2000" dirty="0" smtClean="0">
                          <a:latin typeface="Times New Roman" panose="02020603050405020304" pitchFamily="18" charset="0"/>
                          <a:cs typeface="Times New Roman" panose="02020603050405020304" pitchFamily="18" charset="0"/>
                        </a:rPr>
                        <a:t>		System.out.println(salary);</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a:t>
                      </a:r>
                    </a:p>
                  </a:txBody>
                  <a:tcPr/>
                </a:tc>
                <a:tc>
                  <a:txBody>
                    <a:bodyPr/>
                    <a:lstStyle/>
                    <a:p>
                      <a:r>
                        <a:rPr lang="en-IN" sz="2000" b="1" i="1" dirty="0" smtClean="0">
                          <a:latin typeface="Times New Roman" panose="02020603050405020304" pitchFamily="18" charset="0"/>
                          <a:cs typeface="Times New Roman" panose="02020603050405020304" pitchFamily="18" charset="0"/>
                        </a:rPr>
                        <a:t>// Base class</a:t>
                      </a:r>
                    </a:p>
                    <a:p>
                      <a:r>
                        <a:rPr lang="en-IN" sz="2000" dirty="0" smtClean="0">
                          <a:latin typeface="Times New Roman" panose="02020603050405020304" pitchFamily="18" charset="0"/>
                          <a:cs typeface="Times New Roman" panose="02020603050405020304" pitchFamily="18" charset="0"/>
                        </a:rPr>
                        <a:t>class Base {</a:t>
                      </a:r>
                    </a:p>
                    <a:p>
                      <a:r>
                        <a:rPr lang="en-IN" sz="2000" dirty="0" smtClean="0">
                          <a:latin typeface="Times New Roman" panose="02020603050405020304" pitchFamily="18" charset="0"/>
                          <a:cs typeface="Times New Roman" panose="02020603050405020304" pitchFamily="18" charset="0"/>
                        </a:rPr>
                        <a:t>	public static void main(String args[])</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Sunstar</a:t>
                      </a:r>
                      <a:r>
                        <a:rPr lang="en-IN" sz="2000" dirty="0" smtClean="0">
                          <a:latin typeface="Times New Roman" panose="02020603050405020304" pitchFamily="18" charset="0"/>
                          <a:cs typeface="Times New Roman" panose="02020603050405020304" pitchFamily="18" charset="0"/>
                        </a:rPr>
                        <a:t> s = new Employee();</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s.printInfo</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a:t>
                      </a:r>
                    </a:p>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r>
                        <a:rPr lang="en-IN" sz="2000" b="1" u="sng" dirty="0" smtClean="0">
                          <a:latin typeface="Times New Roman" panose="02020603050405020304" pitchFamily="18" charset="0"/>
                          <a:cs typeface="Times New Roman" panose="02020603050405020304" pitchFamily="18" charset="0"/>
                        </a:rPr>
                        <a:t>Output:</a:t>
                      </a:r>
                    </a:p>
                    <a:p>
                      <a:r>
                        <a:rPr lang="en-IN" sz="2000" dirty="0" smtClean="0">
                          <a:latin typeface="Times New Roman" panose="02020603050405020304" pitchFamily="18" charset="0"/>
                          <a:cs typeface="Times New Roman" panose="02020603050405020304" pitchFamily="18" charset="0"/>
                        </a:rPr>
                        <a:t>AAshish </a:t>
                      </a:r>
                    </a:p>
                    <a:p>
                      <a:r>
                        <a:rPr lang="en-IN" sz="2000" dirty="0" smtClean="0">
                          <a:latin typeface="Times New Roman" panose="02020603050405020304" pitchFamily="18" charset="0"/>
                          <a:cs typeface="Times New Roman" panose="02020603050405020304" pitchFamily="18" charset="0"/>
                        </a:rPr>
                        <a:t>8</a:t>
                      </a:r>
                    </a:p>
                    <a:p>
                      <a:r>
                        <a:rPr lang="en-IN" sz="2000" dirty="0" smtClean="0">
                          <a:latin typeface="Times New Roman" panose="02020603050405020304" pitchFamily="18" charset="0"/>
                          <a:cs typeface="Times New Roman" panose="02020603050405020304" pitchFamily="18" charset="0"/>
                        </a:rPr>
                        <a:t>222.2</a:t>
                      </a:r>
                    </a:p>
                  </a:txBody>
                  <a:tcPr/>
                </a:tc>
                <a:extLst>
                  <a:ext uri="{0D108BD9-81ED-4DB2-BD59-A6C34878D82A}">
                    <a16:rowId xmlns:a16="http://schemas.microsoft.com/office/drawing/2014/main" val="507373275"/>
                  </a:ext>
                </a:extLst>
              </a:tr>
            </a:tbl>
          </a:graphicData>
        </a:graphic>
      </p:graphicFrame>
    </p:spTree>
    <p:extLst>
      <p:ext uri="{BB962C8B-B14F-4D97-AF65-F5344CB8AC3E}">
        <p14:creationId xmlns:p14="http://schemas.microsoft.com/office/powerpoint/2010/main" val="8953313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257800" cy="930275"/>
          </a:xfrm>
        </p:spPr>
        <p:txBody>
          <a:bodyPr/>
          <a:lstStyle/>
          <a:p>
            <a:r>
              <a:rPr lang="en-IN" dirty="0">
                <a:solidFill>
                  <a:srgbClr val="7030A0"/>
                </a:solidFill>
                <a:latin typeface="Times New Roman" panose="02020603050405020304" pitchFamily="18" charset="0"/>
                <a:cs typeface="Times New Roman" panose="02020603050405020304" pitchFamily="18" charset="0"/>
              </a:rPr>
              <a:t>Types of Inner Classes</a:t>
            </a:r>
          </a:p>
        </p:txBody>
      </p:sp>
      <p:sp>
        <p:nvSpPr>
          <p:cNvPr id="3" name="Content Placeholder 2"/>
          <p:cNvSpPr>
            <a:spLocks noGrp="1"/>
          </p:cNvSpPr>
          <p:nvPr>
            <p:ph idx="1"/>
          </p:nvPr>
        </p:nvSpPr>
        <p:spPr>
          <a:xfrm>
            <a:off x="838200" y="1295400"/>
            <a:ext cx="10515600" cy="5105399"/>
          </a:xfrm>
        </p:spPr>
        <p:txBody>
          <a:bodyPr>
            <a:normAutofit fontScale="92500" lnSpcReduction="10000"/>
          </a:bodyPr>
          <a:lstStyle/>
          <a:p>
            <a:pPr algn="just">
              <a:lnSpc>
                <a:spcPct val="110000"/>
              </a:lnSpc>
            </a:pPr>
            <a:r>
              <a:rPr lang="en-US" sz="2400" b="1" dirty="0">
                <a:latin typeface="Times New Roman" panose="02020603050405020304" pitchFamily="18" charset="0"/>
                <a:cs typeface="Times New Roman" panose="02020603050405020304" pitchFamily="18" charset="0"/>
              </a:rPr>
              <a:t>Non-static Nested Class (Inner Class)</a:t>
            </a:r>
            <a:r>
              <a:rPr lang="en-US" sz="2400" dirty="0">
                <a:latin typeface="Times New Roman" panose="02020603050405020304" pitchFamily="18" charset="0"/>
                <a:cs typeface="Times New Roman" panose="02020603050405020304" pitchFamily="18" charset="0"/>
              </a:rPr>
              <a:t>: Associated with an instance of the outer class.</a:t>
            </a:r>
          </a:p>
          <a:p>
            <a:pPr algn="just">
              <a:lnSpc>
                <a:spcPct val="110000"/>
              </a:lnSpc>
            </a:pPr>
            <a:r>
              <a:rPr lang="en-US" sz="2400" b="1" dirty="0">
                <a:latin typeface="Times New Roman" panose="02020603050405020304" pitchFamily="18" charset="0"/>
                <a:cs typeface="Times New Roman" panose="02020603050405020304" pitchFamily="18" charset="0"/>
              </a:rPr>
              <a:t>Static Nested Class</a:t>
            </a:r>
            <a:r>
              <a:rPr lang="en-US" sz="2400" dirty="0">
                <a:latin typeface="Times New Roman" panose="02020603050405020304" pitchFamily="18" charset="0"/>
                <a:cs typeface="Times New Roman" panose="02020603050405020304" pitchFamily="18" charset="0"/>
              </a:rPr>
              <a:t>: Not associated with an instance of the outer class and can access only static members of the outer class.</a:t>
            </a:r>
          </a:p>
          <a:p>
            <a:pPr algn="just">
              <a:lnSpc>
                <a:spcPct val="110000"/>
              </a:lnSpc>
            </a:pPr>
            <a:r>
              <a:rPr lang="en-US" sz="2400" b="1" dirty="0">
                <a:latin typeface="Times New Roman" panose="02020603050405020304" pitchFamily="18" charset="0"/>
                <a:cs typeface="Times New Roman" panose="02020603050405020304" pitchFamily="18" charset="0"/>
              </a:rPr>
              <a:t>Local Inner Class</a:t>
            </a:r>
            <a:r>
              <a:rPr lang="en-US" sz="2400" dirty="0">
                <a:latin typeface="Times New Roman" panose="02020603050405020304" pitchFamily="18" charset="0"/>
                <a:cs typeface="Times New Roman" panose="02020603050405020304" pitchFamily="18" charset="0"/>
              </a:rPr>
              <a:t>: Defined within a block, typically a method.</a:t>
            </a:r>
          </a:p>
          <a:p>
            <a:pPr algn="just">
              <a:lnSpc>
                <a:spcPct val="110000"/>
              </a:lnSpc>
            </a:pPr>
            <a:r>
              <a:rPr lang="en-US" sz="2400" b="1" dirty="0">
                <a:latin typeface="Times New Roman" panose="02020603050405020304" pitchFamily="18" charset="0"/>
                <a:cs typeface="Times New Roman" panose="02020603050405020304" pitchFamily="18" charset="0"/>
              </a:rPr>
              <a:t>Anonymous Inner Class</a:t>
            </a:r>
            <a:r>
              <a:rPr lang="en-US" sz="2400" dirty="0">
                <a:latin typeface="Times New Roman" panose="02020603050405020304" pitchFamily="18" charset="0"/>
                <a:cs typeface="Times New Roman" panose="02020603050405020304" pitchFamily="18" charset="0"/>
              </a:rPr>
              <a:t>: A class without a name, used to instantiate objects with certain "on-the-fly" </a:t>
            </a:r>
            <a:r>
              <a:rPr lang="en-US" sz="2400" dirty="0" smtClean="0">
                <a:latin typeface="Times New Roman" panose="02020603050405020304" pitchFamily="18" charset="0"/>
                <a:cs typeface="Times New Roman" panose="02020603050405020304" pitchFamily="18" charset="0"/>
              </a:rPr>
              <a:t>functionality.</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altLang="en-US" sz="4400" dirty="0">
                <a:solidFill>
                  <a:srgbClr val="7030A0"/>
                </a:solidFill>
                <a:latin typeface="Times New Roman" panose="02020603050405020304" pitchFamily="18" charset="0"/>
                <a:ea typeface="+mj-ea"/>
                <a:cs typeface="Times New Roman" panose="02020603050405020304" pitchFamily="18" charset="0"/>
              </a:rPr>
              <a:t>When to Use Which?</a:t>
            </a:r>
          </a:p>
          <a:p>
            <a:pPr algn="just" eaLnBrk="0" fontAlgn="base" hangingPunct="0">
              <a:lnSpc>
                <a:spcPct val="150000"/>
              </a:lnSpc>
              <a:spcBef>
                <a:spcPct val="0"/>
              </a:spcBef>
              <a:spcAft>
                <a:spcPct val="0"/>
              </a:spcAft>
            </a:pPr>
            <a:r>
              <a:rPr lang="en-US" altLang="en-US" sz="2400" b="1" dirty="0">
                <a:latin typeface="Times New Roman" panose="02020603050405020304" pitchFamily="18" charset="0"/>
                <a:cs typeface="Times New Roman" panose="02020603050405020304" pitchFamily="18" charset="0"/>
              </a:rPr>
              <a:t>Inner Class: </a:t>
            </a:r>
            <a:r>
              <a:rPr lang="en-US" altLang="en-US" sz="2400" dirty="0">
                <a:latin typeface="Times New Roman" panose="02020603050405020304" pitchFamily="18" charset="0"/>
                <a:cs typeface="Times New Roman" panose="02020603050405020304" pitchFamily="18" charset="0"/>
              </a:rPr>
              <a:t>When the class is tightly coupled to the outer class (e.g., Tree and Node).</a:t>
            </a:r>
          </a:p>
          <a:p>
            <a:pPr algn="just" eaLnBrk="0" fontAlgn="base" hangingPunct="0">
              <a:lnSpc>
                <a:spcPct val="150000"/>
              </a:lnSpc>
              <a:spcBef>
                <a:spcPct val="0"/>
              </a:spcBef>
              <a:spcAft>
                <a:spcPct val="0"/>
              </a:spcAft>
            </a:pPr>
            <a:r>
              <a:rPr lang="en-US" altLang="en-US" sz="2400" b="1" dirty="0">
                <a:latin typeface="Times New Roman" panose="02020603050405020304" pitchFamily="18" charset="0"/>
                <a:cs typeface="Times New Roman" panose="02020603050405020304" pitchFamily="18" charset="0"/>
              </a:rPr>
              <a:t>Static Nested Class: </a:t>
            </a:r>
            <a:r>
              <a:rPr lang="en-US" altLang="en-US" sz="2400" dirty="0">
                <a:latin typeface="Times New Roman" panose="02020603050405020304" pitchFamily="18" charset="0"/>
                <a:cs typeface="Times New Roman" panose="02020603050405020304" pitchFamily="18" charset="0"/>
              </a:rPr>
              <a:t>When you need a helper class but don’t need outer instance access.</a:t>
            </a:r>
          </a:p>
          <a:p>
            <a:pPr algn="just" eaLnBrk="0" fontAlgn="base" hangingPunct="0">
              <a:lnSpc>
                <a:spcPct val="150000"/>
              </a:lnSpc>
              <a:spcBef>
                <a:spcPct val="0"/>
              </a:spcBef>
              <a:spcAft>
                <a:spcPct val="0"/>
              </a:spcAft>
            </a:pPr>
            <a:r>
              <a:rPr lang="en-US" altLang="en-US" sz="2400" b="1" dirty="0">
                <a:latin typeface="Times New Roman" panose="02020603050405020304" pitchFamily="18" charset="0"/>
                <a:cs typeface="Times New Roman" panose="02020603050405020304" pitchFamily="18" charset="0"/>
              </a:rPr>
              <a:t>Local/Anonymous: </a:t>
            </a:r>
            <a:r>
              <a:rPr lang="en-US" altLang="en-US" sz="2400" dirty="0">
                <a:latin typeface="Times New Roman" panose="02020603050405020304" pitchFamily="18" charset="0"/>
                <a:cs typeface="Times New Roman" panose="02020603050405020304" pitchFamily="18" charset="0"/>
              </a:rPr>
              <a:t>For short-lived, one-off implementations (e.g., GUI event handlers</a:t>
            </a:r>
            <a:r>
              <a:rPr lang="en-US" altLang="en-US" sz="2400" dirty="0" smtClean="0">
                <a:latin typeface="Times New Roman" panose="02020603050405020304" pitchFamily="18" charset="0"/>
                <a:cs typeface="Times New Roman" panose="02020603050405020304" pitchFamily="18" charset="0"/>
              </a:rPr>
              <a:t>).</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14592423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04800" y="457200"/>
            <a:ext cx="11658599" cy="2062103"/>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b="1" i="1" dirty="0">
                <a:solidFill>
                  <a:srgbClr val="C00000"/>
                </a:solidFill>
                <a:latin typeface="Times New Roman" panose="02020603050405020304" pitchFamily="18" charset="0"/>
                <a:cs typeface="Times New Roman" panose="02020603050405020304" pitchFamily="18" charset="0"/>
              </a:rPr>
              <a:t>1.</a:t>
            </a:r>
            <a:r>
              <a:rPr lang="en-US" altLang="en-US" sz="2200" dirty="0">
                <a:latin typeface="Times New Roman" panose="02020603050405020304" pitchFamily="18" charset="0"/>
                <a:cs typeface="Times New Roman" panose="02020603050405020304" pitchFamily="18" charset="0"/>
              </a:rPr>
              <a:t> </a:t>
            </a:r>
            <a:r>
              <a:rPr lang="en-US" altLang="en-US" sz="2200" b="1" i="1" dirty="0">
                <a:solidFill>
                  <a:srgbClr val="C00000"/>
                </a:solidFill>
                <a:latin typeface="Times New Roman" panose="02020603050405020304" pitchFamily="18" charset="0"/>
                <a:cs typeface="Times New Roman" panose="02020603050405020304" pitchFamily="18" charset="0"/>
              </a:rPr>
              <a:t>Non-static Nested Class (Inner Class)</a:t>
            </a:r>
          </a:p>
          <a:p>
            <a:pPr eaLnBrk="0" fontAlgn="base" hangingPunct="0">
              <a:lnSpc>
                <a:spcPct val="10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Definition: A class defined inside another class without the static keyword.</a:t>
            </a:r>
          </a:p>
          <a:p>
            <a:pPr eaLnBrk="0" fontAlgn="base" hangingPunct="0">
              <a:lnSpc>
                <a:spcPct val="10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Association: Each instance is tied to an instance of the outer class.</a:t>
            </a:r>
          </a:p>
          <a:p>
            <a:pPr eaLnBrk="0" fontAlgn="base" hangingPunct="0">
              <a:lnSpc>
                <a:spcPct val="10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Access: Can access all members (even private) of the outer class.</a:t>
            </a:r>
          </a:p>
          <a:p>
            <a:pPr eaLnBrk="0" fontAlgn="base" hangingPunct="0">
              <a:lnSpc>
                <a:spcPct val="10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Use Case: Used when the inner class logically belongs to the outer class (e.g., Engine is part of Car).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905000" y="2739991"/>
            <a:ext cx="6934200" cy="3724096"/>
          </a:xfrm>
          <a:prstGeom prst="rect">
            <a:avLst/>
          </a:prstGeom>
          <a:solidFill>
            <a:schemeClr val="accent4">
              <a:lumMod val="20000"/>
              <a:lumOff val="80000"/>
            </a:schemeClr>
          </a:solidFill>
          <a:ln>
            <a:solidFill>
              <a:schemeClr val="accent3">
                <a:lumMod val="50000"/>
              </a:schemeClr>
            </a:solidFill>
          </a:ln>
        </p:spPr>
        <p:txBody>
          <a:bodyPr wrap="square">
            <a:spAutoFit/>
          </a:bodyPr>
          <a:lstStyle/>
          <a:p>
            <a:r>
              <a:rPr lang="en-IN" sz="2000" dirty="0">
                <a:latin typeface="Times New Roman" panose="02020603050405020304" pitchFamily="18" charset="0"/>
                <a:cs typeface="Times New Roman" panose="02020603050405020304" pitchFamily="18" charset="0"/>
              </a:rPr>
              <a:t>class </a:t>
            </a:r>
            <a:r>
              <a:rPr lang="en-IN" sz="2000" dirty="0" err="1">
                <a:latin typeface="Times New Roman" panose="02020603050405020304" pitchFamily="18" charset="0"/>
                <a:cs typeface="Times New Roman" panose="02020603050405020304" pitchFamily="18" charset="0"/>
              </a:rPr>
              <a:t>OuterClass</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private String message = "Hello from Outer Class</a:t>
            </a:r>
            <a:r>
              <a:rPr lang="en-IN" sz="2000" dirty="0" smtClean="0">
                <a:latin typeface="Times New Roman" panose="02020603050405020304" pitchFamily="18" charset="0"/>
                <a:cs typeface="Times New Roman" panose="02020603050405020304" pitchFamily="18" charset="0"/>
              </a:rPr>
              <a:t>";</a:t>
            </a:r>
          </a:p>
          <a:p>
            <a:endParaRPr lang="en-IN" sz="8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class </a:t>
            </a:r>
            <a:r>
              <a:rPr lang="en-IN" sz="2000" dirty="0" err="1">
                <a:latin typeface="Times New Roman" panose="02020603050405020304" pitchFamily="18" charset="0"/>
                <a:cs typeface="Times New Roman" panose="02020603050405020304" pitchFamily="18" charset="0"/>
              </a:rPr>
              <a:t>InnerClass</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void display()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(message);</a:t>
            </a: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 </a:t>
            </a:r>
            <a:r>
              <a:rPr lang="en-IN" sz="2000" i="1" dirty="0" smtClean="0">
                <a:solidFill>
                  <a:srgbClr val="7030A0"/>
                </a:solidFill>
                <a:latin typeface="Times New Roman" panose="02020603050405020304" pitchFamily="18" charset="0"/>
                <a:cs typeface="Times New Roman" panose="02020603050405020304" pitchFamily="18" charset="0"/>
              </a:rPr>
              <a:t>// inner class</a:t>
            </a:r>
            <a:endParaRPr lang="en-IN" sz="2000" i="1" dirty="0">
              <a:solidFill>
                <a:srgbClr val="7030A0"/>
              </a:solidFill>
              <a:latin typeface="Times New Roman" panose="02020603050405020304" pitchFamily="18" charset="0"/>
              <a:cs typeface="Times New Roman" panose="02020603050405020304" pitchFamily="18" charset="0"/>
            </a:endParaRPr>
          </a:p>
          <a:p>
            <a:endParaRPr lang="en-IN" sz="8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OuterClass</a:t>
            </a:r>
            <a:r>
              <a:rPr lang="en-IN" sz="2000" dirty="0">
                <a:latin typeface="Times New Roman" panose="02020603050405020304" pitchFamily="18" charset="0"/>
                <a:cs typeface="Times New Roman" panose="02020603050405020304" pitchFamily="18" charset="0"/>
              </a:rPr>
              <a:t> outer = new </a:t>
            </a:r>
            <a:r>
              <a:rPr lang="en-IN" sz="2000" dirty="0" err="1">
                <a:latin typeface="Times New Roman" panose="02020603050405020304" pitchFamily="18" charset="0"/>
                <a:cs typeface="Times New Roman" panose="02020603050405020304" pitchFamily="18" charset="0"/>
              </a:rPr>
              <a:t>OuterClass</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OuterClass.InnerClass</a:t>
            </a:r>
            <a:r>
              <a:rPr lang="en-IN" sz="2000" dirty="0">
                <a:latin typeface="Times New Roman" panose="02020603050405020304" pitchFamily="18" charset="0"/>
                <a:cs typeface="Times New Roman" panose="02020603050405020304" pitchFamily="18" charset="0"/>
              </a:rPr>
              <a:t> inner = </a:t>
            </a:r>
            <a:r>
              <a:rPr lang="en-IN" sz="2000" dirty="0" err="1">
                <a:latin typeface="Times New Roman" panose="02020603050405020304" pitchFamily="18" charset="0"/>
                <a:cs typeface="Times New Roman" panose="02020603050405020304" pitchFamily="18" charset="0"/>
              </a:rPr>
              <a:t>outer.new</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InnerClass</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inner.display</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t>
            </a:r>
            <a:r>
              <a:rPr lang="en-IN" sz="2000" i="1" dirty="0" smtClean="0">
                <a:solidFill>
                  <a:srgbClr val="7030A0"/>
                </a:solidFill>
                <a:latin typeface="Times New Roman" panose="02020603050405020304" pitchFamily="18" charset="0"/>
                <a:cs typeface="Times New Roman" panose="02020603050405020304" pitchFamily="18" charset="0"/>
              </a:rPr>
              <a:t> // </a:t>
            </a:r>
            <a:r>
              <a:rPr lang="en-IN" sz="2000" i="1" dirty="0">
                <a:solidFill>
                  <a:srgbClr val="7030A0"/>
                </a:solidFill>
                <a:latin typeface="Times New Roman" panose="02020603050405020304" pitchFamily="18" charset="0"/>
                <a:cs typeface="Times New Roman" panose="02020603050405020304" pitchFamily="18" charset="0"/>
              </a:rPr>
              <a:t>outer class</a:t>
            </a:r>
          </a:p>
        </p:txBody>
      </p:sp>
      <p:sp>
        <p:nvSpPr>
          <p:cNvPr id="7" name="Rectangle 6"/>
          <p:cNvSpPr/>
          <p:nvPr/>
        </p:nvSpPr>
        <p:spPr>
          <a:xfrm>
            <a:off x="6324600" y="3810000"/>
            <a:ext cx="2390398" cy="646331"/>
          </a:xfrm>
          <a:prstGeom prst="rect">
            <a:avLst/>
          </a:prstGeom>
          <a:ln>
            <a:solidFill>
              <a:srgbClr val="002060"/>
            </a:solidFill>
          </a:ln>
        </p:spPr>
        <p:txBody>
          <a:bodyPr wrap="none">
            <a:spAutoFit/>
          </a:bodyPr>
          <a:lstStyle/>
          <a:p>
            <a:pPr lvl="0" algn="ctr" eaLnBrk="0" fontAlgn="base" hangingPunct="0">
              <a:spcBef>
                <a:spcPct val="0"/>
              </a:spcBef>
              <a:spcAft>
                <a:spcPct val="0"/>
              </a:spcAft>
            </a:pPr>
            <a:r>
              <a:rPr lang="en-US" altLang="en-US" b="1" u="sng" dirty="0" smtClean="0">
                <a:solidFill>
                  <a:srgbClr val="C00000"/>
                </a:solidFill>
                <a:latin typeface="Times New Roman" panose="02020603050405020304" pitchFamily="18" charset="0"/>
                <a:cs typeface="Times New Roman" panose="02020603050405020304" pitchFamily="18" charset="0"/>
              </a:rPr>
              <a:t>Output</a:t>
            </a:r>
          </a:p>
          <a:p>
            <a:pPr lvl="0" eaLnBrk="0" fontAlgn="base" hangingPunct="0">
              <a:spcBef>
                <a:spcPct val="0"/>
              </a:spcBef>
              <a:spcAft>
                <a:spcPct val="0"/>
              </a:spcAft>
            </a:pPr>
            <a:r>
              <a:rPr lang="en-US" altLang="en-US" dirty="0" smtClean="0">
                <a:latin typeface="Times New Roman" panose="02020603050405020304" pitchFamily="18" charset="0"/>
                <a:cs typeface="Times New Roman" panose="02020603050405020304" pitchFamily="18" charset="0"/>
              </a:rPr>
              <a:t>Hello </a:t>
            </a:r>
            <a:r>
              <a:rPr lang="en-US" altLang="en-US" dirty="0">
                <a:latin typeface="Times New Roman" panose="02020603050405020304" pitchFamily="18" charset="0"/>
                <a:cs typeface="Times New Roman" panose="02020603050405020304" pitchFamily="18" charset="0"/>
              </a:rPr>
              <a:t>from Outer Class</a:t>
            </a:r>
            <a:r>
              <a:rPr lang="en-US" altLang="en-US" sz="1400" dirty="0">
                <a:latin typeface="Times New Roman" panose="02020603050405020304" pitchFamily="18" charset="0"/>
                <a:cs typeface="Times New Roman" panose="02020603050405020304" pitchFamily="18" charset="0"/>
              </a:rPr>
              <a:t> </a:t>
            </a:r>
            <a:endParaRPr lang="en-US"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09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04800" y="595700"/>
            <a:ext cx="11658599" cy="1785104"/>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2200" b="1" i="1" dirty="0">
                <a:solidFill>
                  <a:srgbClr val="C00000"/>
                </a:solidFill>
                <a:latin typeface="Times New Roman" panose="02020603050405020304" pitchFamily="18" charset="0"/>
                <a:cs typeface="Times New Roman" panose="02020603050405020304" pitchFamily="18" charset="0"/>
              </a:rPr>
              <a:t>2. Static Nested Class</a:t>
            </a:r>
          </a:p>
          <a:p>
            <a:pPr lvl="0" eaLnBrk="0" fontAlgn="base" hangingPunct="0">
              <a:lnSpc>
                <a:spcPct val="10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Definition: A class defined inside another class with the static keyword.</a:t>
            </a:r>
          </a:p>
          <a:p>
            <a:pPr lvl="0" eaLnBrk="0" fontAlgn="base" hangingPunct="0">
              <a:lnSpc>
                <a:spcPct val="10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Association: Not tied to any instance of the outer class (like a regular top-level class).</a:t>
            </a:r>
          </a:p>
          <a:p>
            <a:pPr lvl="0" eaLnBrk="0" fontAlgn="base" hangingPunct="0">
              <a:lnSpc>
                <a:spcPct val="10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Access: Can only access static members of the outer class.</a:t>
            </a:r>
          </a:p>
          <a:p>
            <a:pPr lvl="0" eaLnBrk="0" fontAlgn="base" hangingPunct="0">
              <a:lnSpc>
                <a:spcPct val="10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Use Case: Used when the nested class doesn't need access to instance-specific </a:t>
            </a:r>
            <a:r>
              <a:rPr lang="en-US" altLang="en-US" sz="2200" dirty="0" smtClean="0">
                <a:latin typeface="Times New Roman" panose="02020603050405020304" pitchFamily="18" charset="0"/>
                <a:cs typeface="Times New Roman" panose="02020603050405020304" pitchFamily="18" charset="0"/>
              </a:rPr>
              <a:t>data.</a:t>
            </a:r>
            <a:endParaRPr lang="en-US" altLang="en-US" sz="2200" dirty="0">
              <a:latin typeface="Times New Roman" panose="02020603050405020304" pitchFamily="18" charset="0"/>
              <a:cs typeface="Times New Roman" panose="02020603050405020304" pitchFamily="18" charset="0"/>
            </a:endParaRPr>
          </a:p>
        </p:txBody>
      </p:sp>
      <p:sp>
        <p:nvSpPr>
          <p:cNvPr id="5" name="Rectangle 4"/>
          <p:cNvSpPr/>
          <p:nvPr/>
        </p:nvSpPr>
        <p:spPr>
          <a:xfrm>
            <a:off x="533400" y="2667000"/>
            <a:ext cx="8502445" cy="3785652"/>
          </a:xfrm>
          <a:prstGeom prst="rect">
            <a:avLst/>
          </a:prstGeom>
          <a:solidFill>
            <a:schemeClr val="accent4">
              <a:lumMod val="20000"/>
              <a:lumOff val="80000"/>
            </a:schemeClr>
          </a:solidFill>
          <a:ln>
            <a:solidFill>
              <a:schemeClr val="accent3">
                <a:lumMod val="50000"/>
              </a:schemeClr>
            </a:solidFill>
          </a:ln>
        </p:spPr>
        <p:txBody>
          <a:bodyPr wrap="square">
            <a:spAutoFit/>
          </a:bodyPr>
          <a:lstStyle/>
          <a:p>
            <a:r>
              <a:rPr lang="en-IN" sz="2000" dirty="0">
                <a:latin typeface="Times New Roman" panose="02020603050405020304" pitchFamily="18" charset="0"/>
                <a:cs typeface="Times New Roman" panose="02020603050405020304" pitchFamily="18" charset="0"/>
              </a:rPr>
              <a:t>class </a:t>
            </a:r>
            <a:r>
              <a:rPr lang="en-IN" sz="2000" dirty="0" err="1">
                <a:latin typeface="Times New Roman" panose="02020603050405020304" pitchFamily="18" charset="0"/>
                <a:cs typeface="Times New Roman" panose="02020603050405020304" pitchFamily="18" charset="0"/>
              </a:rPr>
              <a:t>OuterClass</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private static String message = "Hello from Static Nested Class";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static class </a:t>
            </a:r>
            <a:r>
              <a:rPr lang="en-IN" sz="2000" dirty="0" err="1">
                <a:latin typeface="Times New Roman" panose="02020603050405020304" pitchFamily="18" charset="0"/>
                <a:cs typeface="Times New Roman" panose="02020603050405020304" pitchFamily="18" charset="0"/>
              </a:rPr>
              <a:t>StaticNestedClass</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void display()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(message);</a:t>
            </a: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OuterClass.StaticNestedClass</a:t>
            </a:r>
            <a:r>
              <a:rPr lang="en-IN" sz="2000" dirty="0">
                <a:latin typeface="Times New Roman" panose="02020603050405020304" pitchFamily="18" charset="0"/>
                <a:cs typeface="Times New Roman" panose="02020603050405020304" pitchFamily="18" charset="0"/>
              </a:rPr>
              <a:t> nested = new </a:t>
            </a:r>
            <a:r>
              <a:rPr lang="en-IN" sz="2000" dirty="0" err="1">
                <a:latin typeface="Times New Roman" panose="02020603050405020304" pitchFamily="18" charset="0"/>
                <a:cs typeface="Times New Roman" panose="02020603050405020304" pitchFamily="18" charset="0"/>
              </a:rPr>
              <a:t>OuterClass.StaticNestedClass</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nested.display</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endParaRPr lang="en-IN" sz="2000" i="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5410200" y="3810000"/>
            <a:ext cx="3044423" cy="646331"/>
          </a:xfrm>
          <a:prstGeom prst="rect">
            <a:avLst/>
          </a:prstGeom>
          <a:ln>
            <a:solidFill>
              <a:srgbClr val="002060"/>
            </a:solidFill>
          </a:ln>
        </p:spPr>
        <p:txBody>
          <a:bodyPr wrap="none">
            <a:spAutoFit/>
          </a:bodyPr>
          <a:lstStyle/>
          <a:p>
            <a:pPr lvl="0" algn="ctr" eaLnBrk="0" fontAlgn="base" hangingPunct="0">
              <a:spcBef>
                <a:spcPct val="0"/>
              </a:spcBef>
              <a:spcAft>
                <a:spcPct val="0"/>
              </a:spcAft>
            </a:pPr>
            <a:r>
              <a:rPr lang="en-US" altLang="en-US" b="1" u="sng" dirty="0" smtClean="0">
                <a:solidFill>
                  <a:srgbClr val="C00000"/>
                </a:solidFill>
                <a:latin typeface="Times New Roman" panose="02020603050405020304" pitchFamily="18" charset="0"/>
                <a:cs typeface="Times New Roman" panose="02020603050405020304" pitchFamily="18" charset="0"/>
              </a:rPr>
              <a:t>Output</a:t>
            </a:r>
          </a:p>
          <a:p>
            <a:pPr lvl="0" eaLnBrk="0" fontAlgn="base" hangingPunct="0">
              <a:spcBef>
                <a:spcPct val="0"/>
              </a:spcBef>
              <a:spcAft>
                <a:spcPct val="0"/>
              </a:spcAft>
            </a:pPr>
            <a:r>
              <a:rPr lang="en-IN" dirty="0">
                <a:latin typeface="Times New Roman" panose="02020603050405020304" pitchFamily="18" charset="0"/>
                <a:cs typeface="Times New Roman" panose="02020603050405020304" pitchFamily="18" charset="0"/>
              </a:rPr>
              <a:t>Hello from Static Nested Class</a:t>
            </a:r>
            <a:endParaRPr lang="en-US" altLang="en-US" sz="4000" dirty="0">
              <a:latin typeface="Times New Roman" panose="02020603050405020304" pitchFamily="18" charset="0"/>
              <a:cs typeface="Times New Roman" panose="02020603050405020304" pitchFamily="18" charset="0"/>
            </a:endParaRPr>
          </a:p>
        </p:txBody>
      </p:sp>
      <p:sp>
        <p:nvSpPr>
          <p:cNvPr id="3" name="Rectangle 2"/>
          <p:cNvSpPr/>
          <p:nvPr/>
        </p:nvSpPr>
        <p:spPr>
          <a:xfrm>
            <a:off x="9220200" y="3124200"/>
            <a:ext cx="2362200" cy="2246769"/>
          </a:xfrm>
          <a:prstGeom prst="rect">
            <a:avLst/>
          </a:prstGeom>
        </p:spPr>
        <p:txBody>
          <a:bodyPr wrap="square">
            <a:spAutoFit/>
          </a:bodyPr>
          <a:lstStyle/>
          <a:p>
            <a:pPr lvl="0" algn="just"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Here, </a:t>
            </a:r>
            <a:r>
              <a:rPr lang="en-US" altLang="en-US" sz="2000" dirty="0" smtClean="0">
                <a:latin typeface="Times New Roman" panose="02020603050405020304" pitchFamily="18" charset="0"/>
                <a:cs typeface="Times New Roman" panose="02020603050405020304" pitchFamily="18" charset="0"/>
              </a:rPr>
              <a:t>It </a:t>
            </a:r>
            <a:r>
              <a:rPr lang="en-US" altLang="en-US" sz="2000" dirty="0">
                <a:latin typeface="Times New Roman" panose="02020603050405020304" pitchFamily="18" charset="0"/>
                <a:cs typeface="Times New Roman" panose="02020603050405020304" pitchFamily="18" charset="0"/>
              </a:rPr>
              <a:t>can access the static members of </a:t>
            </a:r>
            <a:r>
              <a:rPr lang="en-US" altLang="en-US" sz="2000" dirty="0" err="1">
                <a:latin typeface="Times New Roman" panose="02020603050405020304" pitchFamily="18" charset="0"/>
                <a:cs typeface="Times New Roman" panose="02020603050405020304" pitchFamily="18" charset="0"/>
              </a:rPr>
              <a:t>OuterClass</a:t>
            </a:r>
            <a:r>
              <a:rPr lang="en-US" altLang="en-US" sz="2000" dirty="0">
                <a:latin typeface="Times New Roman" panose="02020603050405020304" pitchFamily="18" charset="0"/>
                <a:cs typeface="Times New Roman" panose="02020603050405020304" pitchFamily="18" charset="0"/>
              </a:rPr>
              <a:t> directly. No instance of </a:t>
            </a:r>
            <a:r>
              <a:rPr lang="en-US" altLang="en-US" sz="2000" dirty="0" err="1">
                <a:latin typeface="Times New Roman" panose="02020603050405020304" pitchFamily="18" charset="0"/>
                <a:cs typeface="Times New Roman" panose="02020603050405020304" pitchFamily="18" charset="0"/>
              </a:rPr>
              <a:t>OuterClass</a:t>
            </a:r>
            <a:r>
              <a:rPr lang="en-US" altLang="en-US" sz="2000" dirty="0">
                <a:latin typeface="Times New Roman" panose="02020603050405020304" pitchFamily="18" charset="0"/>
                <a:cs typeface="Times New Roman" panose="02020603050405020304" pitchFamily="18" charset="0"/>
              </a:rPr>
              <a:t> is needed to create an instance of </a:t>
            </a:r>
            <a:r>
              <a:rPr lang="en-US" altLang="en-US" sz="2000" dirty="0" err="1">
                <a:latin typeface="Times New Roman" panose="02020603050405020304" pitchFamily="18" charset="0"/>
                <a:cs typeface="Times New Roman" panose="02020603050405020304" pitchFamily="18" charset="0"/>
              </a:rPr>
              <a:t>StaticNestedClass</a:t>
            </a:r>
            <a:r>
              <a:rPr lang="en-US" alt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8271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04800" y="304800"/>
            <a:ext cx="10588223" cy="1785104"/>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2200" b="1" i="1" dirty="0">
                <a:solidFill>
                  <a:srgbClr val="C00000"/>
                </a:solidFill>
                <a:latin typeface="Times New Roman" panose="02020603050405020304" pitchFamily="18" charset="0"/>
                <a:cs typeface="Times New Roman" panose="02020603050405020304" pitchFamily="18" charset="0"/>
              </a:rPr>
              <a:t>3. Local Inner Class</a:t>
            </a:r>
          </a:p>
          <a:p>
            <a:pPr eaLnBrk="0" fontAlgn="base" hangingPunct="0">
              <a:lnSpc>
                <a:spcPct val="10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Definition: A class defined inside a block (e.g., a method, loop, or if statement).</a:t>
            </a:r>
          </a:p>
          <a:p>
            <a:pPr eaLnBrk="0" fontAlgn="base" hangingPunct="0">
              <a:lnSpc>
                <a:spcPct val="10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Scope: Only visible within the block where it’s defined.</a:t>
            </a:r>
          </a:p>
          <a:p>
            <a:pPr eaLnBrk="0" fontAlgn="base" hangingPunct="0">
              <a:lnSpc>
                <a:spcPct val="10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Access: Can access final or effectively final local variables of the enclosing block.</a:t>
            </a:r>
          </a:p>
          <a:p>
            <a:pPr eaLnBrk="0" fontAlgn="base" hangingPunct="0">
              <a:lnSpc>
                <a:spcPct val="10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Use Case: Used for one-off </a:t>
            </a:r>
            <a:r>
              <a:rPr lang="en-US" altLang="en-US" sz="2200" dirty="0" smtClean="0">
                <a:latin typeface="Times New Roman" panose="02020603050405020304" pitchFamily="18" charset="0"/>
                <a:cs typeface="Times New Roman" panose="02020603050405020304" pitchFamily="18" charset="0"/>
              </a:rPr>
              <a:t>implementations.</a:t>
            </a:r>
            <a:endParaRPr lang="en-US" altLang="en-US" sz="2200" dirty="0">
              <a:latin typeface="Times New Roman" panose="02020603050405020304" pitchFamily="18" charset="0"/>
              <a:cs typeface="Times New Roman" panose="02020603050405020304" pitchFamily="18" charset="0"/>
            </a:endParaRPr>
          </a:p>
        </p:txBody>
      </p:sp>
      <p:sp>
        <p:nvSpPr>
          <p:cNvPr id="5" name="Rectangle 4"/>
          <p:cNvSpPr/>
          <p:nvPr/>
        </p:nvSpPr>
        <p:spPr>
          <a:xfrm>
            <a:off x="1143000" y="2209800"/>
            <a:ext cx="9105901" cy="4401205"/>
          </a:xfrm>
          <a:prstGeom prst="rect">
            <a:avLst/>
          </a:prstGeom>
          <a:solidFill>
            <a:schemeClr val="accent4">
              <a:lumMod val="20000"/>
              <a:lumOff val="80000"/>
            </a:schemeClr>
          </a:solidFill>
          <a:ln>
            <a:solidFill>
              <a:schemeClr val="accent3">
                <a:lumMod val="50000"/>
              </a:schemeClr>
            </a:solidFill>
          </a:ln>
        </p:spPr>
        <p:txBody>
          <a:bodyPr wrap="square">
            <a:spAutoFit/>
          </a:bodyPr>
          <a:lstStyle/>
          <a:p>
            <a:r>
              <a:rPr lang="en-IN" sz="2000" dirty="0">
                <a:latin typeface="Times New Roman" panose="02020603050405020304" pitchFamily="18" charset="0"/>
                <a:cs typeface="Times New Roman" panose="02020603050405020304" pitchFamily="18" charset="0"/>
              </a:rPr>
              <a:t> class Outer </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void </a:t>
            </a:r>
            <a:r>
              <a:rPr lang="en-IN" sz="2000" dirty="0" err="1">
                <a:latin typeface="Times New Roman" panose="02020603050405020304" pitchFamily="18" charset="0"/>
                <a:cs typeface="Times New Roman" panose="02020603050405020304" pitchFamily="18" charset="0"/>
              </a:rPr>
              <a:t>outerMethod</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final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localVar</a:t>
            </a:r>
            <a:r>
              <a:rPr lang="en-IN" sz="2000" dirty="0">
                <a:latin typeface="Times New Roman" panose="02020603050405020304" pitchFamily="18" charset="0"/>
                <a:cs typeface="Times New Roman" panose="02020603050405020304" pitchFamily="18" charset="0"/>
              </a:rPr>
              <a:t> = 30</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class </a:t>
            </a:r>
            <a:r>
              <a:rPr lang="en-IN" sz="2000" dirty="0" err="1">
                <a:latin typeface="Times New Roman" panose="02020603050405020304" pitchFamily="18" charset="0"/>
                <a:cs typeface="Times New Roman" panose="02020603050405020304" pitchFamily="18" charset="0"/>
              </a:rPr>
              <a:t>LocalInner</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void display() </a:t>
            </a:r>
            <a:r>
              <a:rPr lang="en-IN" sz="2000" dirty="0" smtClean="0">
                <a:latin typeface="Times New Roman" panose="02020603050405020304" pitchFamily="18" charset="0"/>
                <a:cs typeface="Times New Roman" panose="02020603050405020304" pitchFamily="18" charset="0"/>
              </a:rPr>
              <a:t>{         </a:t>
            </a:r>
            <a:r>
              <a:rPr lang="en-IN" sz="2000" i="1" dirty="0" smtClean="0">
                <a:latin typeface="Times New Roman" panose="02020603050405020304" pitchFamily="18" charset="0"/>
                <a:cs typeface="Times New Roman" panose="02020603050405020304" pitchFamily="18" charset="0"/>
              </a:rPr>
              <a:t>/ / </a:t>
            </a:r>
            <a:r>
              <a:rPr lang="en-IN" sz="2000" i="1" dirty="0">
                <a:latin typeface="Times New Roman" panose="02020603050405020304" pitchFamily="18" charset="0"/>
                <a:cs typeface="Times New Roman" panose="02020603050405020304" pitchFamily="18" charset="0"/>
              </a:rPr>
              <a:t>Must be final or effectively final</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("Access local variable: " + </a:t>
            </a:r>
            <a:r>
              <a:rPr lang="en-IN" sz="2000" dirty="0" err="1">
                <a:latin typeface="Times New Roman" panose="02020603050405020304" pitchFamily="18" charset="0"/>
                <a:cs typeface="Times New Roman" panose="02020603050405020304" pitchFamily="18" charset="0"/>
              </a:rPr>
              <a:t>localVar</a:t>
            </a:r>
            <a:r>
              <a:rPr lang="en-IN" sz="2000" dirty="0">
                <a:latin typeface="Times New Roman" panose="02020603050405020304" pitchFamily="18" charset="0"/>
                <a:cs typeface="Times New Roman" panose="02020603050405020304" pitchFamily="18" charset="0"/>
              </a:rPr>
              <a:t>); </a:t>
            </a:r>
            <a:endParaRPr lang="en-IN" sz="2000" i="1"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 }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LocalInner</a:t>
            </a:r>
            <a:r>
              <a:rPr lang="en-IN" sz="2000" dirty="0" smtClean="0">
                <a:latin typeface="Times New Roman" panose="02020603050405020304" pitchFamily="18" charset="0"/>
                <a:cs typeface="Times New Roman" panose="02020603050405020304" pitchFamily="18" charset="0"/>
              </a:rPr>
              <a:t> inner = new </a:t>
            </a:r>
            <a:r>
              <a:rPr lang="en-IN" sz="2000" dirty="0" err="1" smtClean="0">
                <a:latin typeface="Times New Roman" panose="02020603050405020304" pitchFamily="18" charset="0"/>
                <a:cs typeface="Times New Roman" panose="02020603050405020304" pitchFamily="18" charset="0"/>
              </a:rPr>
              <a:t>LocalInner</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inner.display</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 // </a:t>
            </a:r>
            <a:r>
              <a:rPr lang="en-IN" sz="2000" dirty="0" err="1" smtClean="0">
                <a:latin typeface="Times New Roman" panose="02020603050405020304" pitchFamily="18" charset="0"/>
                <a:cs typeface="Times New Roman" panose="02020603050405020304" pitchFamily="18" charset="0"/>
              </a:rPr>
              <a:t>outerMethod</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Outer </a:t>
            </a:r>
            <a:r>
              <a:rPr lang="en-IN" sz="2000" dirty="0" err="1">
                <a:latin typeface="Times New Roman" panose="02020603050405020304" pitchFamily="18" charset="0"/>
                <a:cs typeface="Times New Roman" panose="02020603050405020304" pitchFamily="18" charset="0"/>
              </a:rPr>
              <a:t>outer</a:t>
            </a:r>
            <a:r>
              <a:rPr lang="en-IN" sz="2000" dirty="0">
                <a:latin typeface="Times New Roman" panose="02020603050405020304" pitchFamily="18" charset="0"/>
                <a:cs typeface="Times New Roman" panose="02020603050405020304" pitchFamily="18" charset="0"/>
              </a:rPr>
              <a:t> = new Outer();</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outer.outerMethod</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 // outer class</a:t>
            </a:r>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7315200" y="2514600"/>
            <a:ext cx="2514600" cy="646331"/>
          </a:xfrm>
          <a:prstGeom prst="rect">
            <a:avLst/>
          </a:prstGeom>
          <a:ln>
            <a:solidFill>
              <a:srgbClr val="002060"/>
            </a:solidFill>
          </a:ln>
        </p:spPr>
        <p:txBody>
          <a:bodyPr wrap="square">
            <a:spAutoFit/>
          </a:bodyPr>
          <a:lstStyle/>
          <a:p>
            <a:pPr lvl="0" algn="ctr" eaLnBrk="0" fontAlgn="base" hangingPunct="0">
              <a:spcBef>
                <a:spcPct val="0"/>
              </a:spcBef>
              <a:spcAft>
                <a:spcPct val="0"/>
              </a:spcAft>
            </a:pPr>
            <a:r>
              <a:rPr lang="en-US" altLang="en-US" b="1" u="sng" dirty="0" smtClean="0">
                <a:solidFill>
                  <a:srgbClr val="C00000"/>
                </a:solidFill>
                <a:latin typeface="Times New Roman" panose="02020603050405020304" pitchFamily="18" charset="0"/>
                <a:cs typeface="Times New Roman" panose="02020603050405020304" pitchFamily="18" charset="0"/>
              </a:rPr>
              <a:t>Output</a:t>
            </a:r>
          </a:p>
          <a:p>
            <a:pPr lvl="0" eaLnBrk="0" fontAlgn="base" hangingPunct="0">
              <a:spcBef>
                <a:spcPct val="0"/>
              </a:spcBef>
              <a:spcAft>
                <a:spcPct val="0"/>
              </a:spcAft>
            </a:pPr>
            <a:r>
              <a:rPr lang="en-IN" dirty="0">
                <a:latin typeface="Times New Roman" panose="02020603050405020304" pitchFamily="18" charset="0"/>
                <a:cs typeface="Times New Roman" panose="02020603050405020304" pitchFamily="18" charset="0"/>
              </a:rPr>
              <a:t>Access local variable: 30</a:t>
            </a:r>
            <a:endParaRPr lang="en-US"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98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990600" y="304800"/>
            <a:ext cx="9677400" cy="1446550"/>
          </a:xfrm>
          <a:prstGeom prst="rect">
            <a:avLst/>
          </a:prstGeom>
          <a:noFill/>
          <a:ln w="952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en-US" sz="2200" b="1" i="1" dirty="0">
                <a:solidFill>
                  <a:srgbClr val="C00000"/>
                </a:solidFill>
                <a:latin typeface="Times New Roman" panose="02020603050405020304" pitchFamily="18" charset="0"/>
                <a:cs typeface="Times New Roman" panose="02020603050405020304" pitchFamily="18" charset="0"/>
              </a:rPr>
              <a:t>4. Anonymous Inner Class</a:t>
            </a:r>
          </a:p>
          <a:p>
            <a:pPr marL="0" lvl="0" indent="0" eaLnBrk="0" fontAlgn="base" hangingPunct="0">
              <a:lnSpc>
                <a:spcPct val="100000"/>
              </a:lnSpc>
              <a:spcBef>
                <a:spcPct val="0"/>
              </a:spcBef>
              <a:spcAft>
                <a:spcPct val="0"/>
              </a:spcAft>
              <a:buFontTx/>
              <a:buChar char="•"/>
            </a:pPr>
            <a:r>
              <a:rPr lang="en-US" altLang="en-US" sz="2200" dirty="0">
                <a:latin typeface="Times New Roman" panose="02020603050405020304" pitchFamily="18" charset="0"/>
                <a:cs typeface="Times New Roman" panose="02020603050405020304" pitchFamily="18" charset="0"/>
              </a:rPr>
              <a:t>Definition: A class without a name, defined and instantiated in a single expression.</a:t>
            </a:r>
          </a:p>
          <a:p>
            <a:pPr marL="0" lvl="0" indent="0" eaLnBrk="0" fontAlgn="base" hangingPunct="0">
              <a:lnSpc>
                <a:spcPct val="100000"/>
              </a:lnSpc>
              <a:spcBef>
                <a:spcPct val="0"/>
              </a:spcBef>
              <a:spcAft>
                <a:spcPct val="0"/>
              </a:spcAft>
              <a:buFontTx/>
              <a:buChar char="•"/>
            </a:pPr>
            <a:r>
              <a:rPr lang="en-US" altLang="en-US" sz="2200" dirty="0">
                <a:latin typeface="Times New Roman" panose="02020603050405020304" pitchFamily="18" charset="0"/>
                <a:cs typeface="Times New Roman" panose="02020603050405020304" pitchFamily="18" charset="0"/>
              </a:rPr>
              <a:t>Use Case: Used for quick implementations of interfaces or abstract </a:t>
            </a:r>
            <a:r>
              <a:rPr lang="en-US" altLang="en-US" sz="2200" dirty="0" smtClean="0">
                <a:latin typeface="Times New Roman" panose="02020603050405020304" pitchFamily="18" charset="0"/>
                <a:cs typeface="Times New Roman" panose="02020603050405020304" pitchFamily="18" charset="0"/>
              </a:rPr>
              <a:t>classes.</a:t>
            </a:r>
            <a:endParaRPr lang="en-US" altLang="en-US" sz="22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US" altLang="en-US" sz="2200" dirty="0">
                <a:latin typeface="Times New Roman" panose="02020603050405020304" pitchFamily="18" charset="0"/>
                <a:cs typeface="Times New Roman" panose="02020603050405020304" pitchFamily="18" charset="0"/>
              </a:rPr>
              <a:t>Syntax: Uses new </a:t>
            </a:r>
            <a:r>
              <a:rPr lang="en-US" altLang="en-US" sz="2200" dirty="0" err="1">
                <a:latin typeface="Times New Roman" panose="02020603050405020304" pitchFamily="18" charset="0"/>
                <a:cs typeface="Times New Roman" panose="02020603050405020304" pitchFamily="18" charset="0"/>
              </a:rPr>
              <a:t>InterfaceName</a:t>
            </a:r>
            <a:r>
              <a:rPr lang="en-US" altLang="en-US" sz="2200" dirty="0">
                <a:latin typeface="Times New Roman" panose="02020603050405020304" pitchFamily="18" charset="0"/>
                <a:cs typeface="Times New Roman" panose="02020603050405020304" pitchFamily="18" charset="0"/>
              </a:rPr>
              <a:t>() { ... } or new </a:t>
            </a:r>
            <a:r>
              <a:rPr lang="en-US" altLang="en-US" sz="2200" dirty="0" err="1">
                <a:latin typeface="Times New Roman" panose="02020603050405020304" pitchFamily="18" charset="0"/>
                <a:cs typeface="Times New Roman" panose="02020603050405020304" pitchFamily="18" charset="0"/>
              </a:rPr>
              <a:t>ClassName</a:t>
            </a:r>
            <a:r>
              <a:rPr lang="en-US" altLang="en-US" sz="2200" dirty="0">
                <a:latin typeface="Times New Roman" panose="02020603050405020304" pitchFamily="18" charset="0"/>
                <a:cs typeface="Times New Roman" panose="02020603050405020304" pitchFamily="18" charset="0"/>
              </a:rPr>
              <a:t>() { ... }.</a:t>
            </a:r>
          </a:p>
        </p:txBody>
      </p:sp>
      <p:sp>
        <p:nvSpPr>
          <p:cNvPr id="5" name="Rectangle 4"/>
          <p:cNvSpPr/>
          <p:nvPr/>
        </p:nvSpPr>
        <p:spPr>
          <a:xfrm>
            <a:off x="1181100" y="1981200"/>
            <a:ext cx="9296400" cy="4708981"/>
          </a:xfrm>
          <a:prstGeom prst="rect">
            <a:avLst/>
          </a:prstGeom>
          <a:solidFill>
            <a:schemeClr val="accent4">
              <a:lumMod val="20000"/>
              <a:lumOff val="80000"/>
            </a:schemeClr>
          </a:solidFill>
          <a:ln>
            <a:solidFill>
              <a:schemeClr val="accent3">
                <a:lumMod val="50000"/>
              </a:schemeClr>
            </a:solidFill>
          </a:ln>
        </p:spPr>
        <p:txBody>
          <a:bodyPr wrap="square">
            <a:spAutoFit/>
          </a:bodyPr>
          <a:lstStyle/>
          <a:p>
            <a:r>
              <a:rPr lang="en-IN" sz="2000" dirty="0">
                <a:latin typeface="Times New Roman" panose="02020603050405020304" pitchFamily="18" charset="0"/>
                <a:cs typeface="Times New Roman" panose="02020603050405020304" pitchFamily="18" charset="0"/>
              </a:rPr>
              <a:t> interface Greeting {</a:t>
            </a:r>
          </a:p>
          <a:p>
            <a:r>
              <a:rPr lang="en-IN" sz="2000" dirty="0">
                <a:latin typeface="Times New Roman" panose="02020603050405020304" pitchFamily="18" charset="0"/>
                <a:cs typeface="Times New Roman" panose="02020603050405020304" pitchFamily="18" charset="0"/>
              </a:rPr>
              <a:t>    void greet();</a:t>
            </a:r>
          </a:p>
          <a:p>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class Outer {</a:t>
            </a:r>
          </a:p>
          <a:p>
            <a:r>
              <a:rPr lang="en-IN" sz="2000" dirty="0">
                <a:latin typeface="Times New Roman" panose="02020603050405020304" pitchFamily="18" charset="0"/>
                <a:cs typeface="Times New Roman" panose="02020603050405020304" pitchFamily="18" charset="0"/>
              </a:rPr>
              <a:t>    void </a:t>
            </a:r>
            <a:r>
              <a:rPr lang="en-IN" sz="2000" dirty="0" err="1">
                <a:latin typeface="Times New Roman" panose="02020603050405020304" pitchFamily="18" charset="0"/>
                <a:cs typeface="Times New Roman" panose="02020603050405020304" pitchFamily="18" charset="0"/>
              </a:rPr>
              <a:t>anonymousDemo</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Greeting </a:t>
            </a:r>
            <a:r>
              <a:rPr lang="en-IN" sz="2000" dirty="0" err="1">
                <a:latin typeface="Times New Roman" panose="02020603050405020304" pitchFamily="18" charset="0"/>
                <a:cs typeface="Times New Roman" panose="02020603050405020304" pitchFamily="18" charset="0"/>
              </a:rPr>
              <a:t>greeting</a:t>
            </a:r>
            <a:r>
              <a:rPr lang="en-IN" sz="2000" dirty="0">
                <a:latin typeface="Times New Roman" panose="02020603050405020304" pitchFamily="18" charset="0"/>
                <a:cs typeface="Times New Roman" panose="02020603050405020304" pitchFamily="18" charset="0"/>
              </a:rPr>
              <a:t> = new Greeting() { </a:t>
            </a:r>
            <a:r>
              <a:rPr lang="en-IN" sz="2000" i="1" dirty="0">
                <a:solidFill>
                  <a:srgbClr val="7030A0"/>
                </a:solidFill>
                <a:latin typeface="Times New Roman" panose="02020603050405020304" pitchFamily="18" charset="0"/>
                <a:cs typeface="Times New Roman" panose="02020603050405020304" pitchFamily="18" charset="0"/>
              </a:rPr>
              <a:t>// Anonymous class implementing Greeting</a:t>
            </a:r>
          </a:p>
          <a:p>
            <a:r>
              <a:rPr lang="en-IN" sz="2000" dirty="0" smtClean="0">
                <a:latin typeface="Times New Roman" panose="02020603050405020304" pitchFamily="18" charset="0"/>
                <a:cs typeface="Times New Roman" panose="02020603050405020304" pitchFamily="18" charset="0"/>
              </a:rPr>
              <a:t>            public </a:t>
            </a:r>
            <a:r>
              <a:rPr lang="en-IN" sz="2000" dirty="0">
                <a:latin typeface="Times New Roman" panose="02020603050405020304" pitchFamily="18" charset="0"/>
                <a:cs typeface="Times New Roman" panose="02020603050405020304" pitchFamily="18" charset="0"/>
              </a:rPr>
              <a:t>void greet() </a:t>
            </a:r>
            <a:r>
              <a:rPr lang="en-IN" sz="2000" dirty="0" smtClean="0">
                <a:latin typeface="Times New Roman" panose="02020603050405020304" pitchFamily="18" charset="0"/>
                <a:cs typeface="Times New Roman" panose="02020603050405020304" pitchFamily="18" charset="0"/>
              </a:rPr>
              <a:t>{ </a:t>
            </a:r>
            <a:r>
              <a:rPr lang="en-IN" sz="2000" i="1" dirty="0">
                <a:solidFill>
                  <a:srgbClr val="7030A0"/>
                </a:solidFill>
                <a:latin typeface="Times New Roman" panose="02020603050405020304" pitchFamily="18" charset="0"/>
                <a:cs typeface="Times New Roman" panose="02020603050405020304" pitchFamily="18" charset="0"/>
              </a:rPr>
              <a:t>//  @Override</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("Hello from anonymous class!");</a:t>
            </a: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greeting.greet</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Outer </a:t>
            </a:r>
            <a:r>
              <a:rPr lang="en-IN" sz="2000" dirty="0" err="1">
                <a:latin typeface="Times New Roman" panose="02020603050405020304" pitchFamily="18" charset="0"/>
                <a:cs typeface="Times New Roman" panose="02020603050405020304" pitchFamily="18" charset="0"/>
              </a:rPr>
              <a:t>outer</a:t>
            </a:r>
            <a:r>
              <a:rPr lang="en-IN" sz="2000" dirty="0">
                <a:latin typeface="Times New Roman" panose="02020603050405020304" pitchFamily="18" charset="0"/>
                <a:cs typeface="Times New Roman" panose="02020603050405020304" pitchFamily="18" charset="0"/>
              </a:rPr>
              <a:t> = new Outer();</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outer.anonymousDemo</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7315200" y="2514600"/>
            <a:ext cx="2895600" cy="646331"/>
          </a:xfrm>
          <a:prstGeom prst="rect">
            <a:avLst/>
          </a:prstGeom>
          <a:ln>
            <a:solidFill>
              <a:srgbClr val="002060"/>
            </a:solidFill>
          </a:ln>
        </p:spPr>
        <p:txBody>
          <a:bodyPr wrap="square">
            <a:spAutoFit/>
          </a:bodyPr>
          <a:lstStyle/>
          <a:p>
            <a:pPr lvl="0" algn="ctr" eaLnBrk="0" fontAlgn="base" hangingPunct="0">
              <a:spcBef>
                <a:spcPct val="0"/>
              </a:spcBef>
              <a:spcAft>
                <a:spcPct val="0"/>
              </a:spcAft>
            </a:pPr>
            <a:r>
              <a:rPr lang="en-US" altLang="en-US" b="1" u="sng" dirty="0" smtClean="0">
                <a:solidFill>
                  <a:srgbClr val="C00000"/>
                </a:solidFill>
                <a:latin typeface="Times New Roman" panose="02020603050405020304" pitchFamily="18" charset="0"/>
                <a:cs typeface="Times New Roman" panose="02020603050405020304" pitchFamily="18" charset="0"/>
              </a:rPr>
              <a:t>Output</a:t>
            </a:r>
          </a:p>
          <a:p>
            <a:pPr lvl="0" eaLnBrk="0" fontAlgn="base" hangingPunct="0">
              <a:spcBef>
                <a:spcPct val="0"/>
              </a:spcBef>
              <a:spcAft>
                <a:spcPct val="0"/>
              </a:spcAft>
            </a:pPr>
            <a:r>
              <a:rPr lang="en-IN" dirty="0">
                <a:latin typeface="Times New Roman" panose="02020603050405020304" pitchFamily="18" charset="0"/>
                <a:cs typeface="Times New Roman" panose="02020603050405020304" pitchFamily="18" charset="0"/>
              </a:rPr>
              <a:t>Hello from anonymous class!</a:t>
            </a:r>
            <a:endParaRPr lang="en-US"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64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7030A0"/>
                </a:solidFill>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p:txBody>
          <a:bodyPr>
            <a:normAutofit fontScale="92500"/>
          </a:bodyPr>
          <a:lstStyle/>
          <a:p>
            <a:pPr algn="just"/>
            <a:r>
              <a:rPr lang="en-US" b="1" dirty="0">
                <a:latin typeface="Times New Roman" panose="02020603050405020304" pitchFamily="18" charset="0"/>
                <a:cs typeface="Times New Roman" panose="02020603050405020304" pitchFamily="18" charset="0"/>
              </a:rPr>
              <a:t>Use Sparingly</a:t>
            </a:r>
            <a:r>
              <a:rPr lang="en-US" dirty="0">
                <a:latin typeface="Times New Roman" panose="02020603050405020304" pitchFamily="18" charset="0"/>
                <a:cs typeface="Times New Roman" panose="02020603050405020304" pitchFamily="18" charset="0"/>
              </a:rPr>
              <a:t>: Inner classes can make code harder to read if overused. Use them when they logically belong to the outer class.</a:t>
            </a:r>
          </a:p>
          <a:p>
            <a:pPr algn="just"/>
            <a:r>
              <a:rPr lang="en-US" b="1" dirty="0">
                <a:latin typeface="Times New Roman" panose="02020603050405020304" pitchFamily="18" charset="0"/>
                <a:cs typeface="Times New Roman" panose="02020603050405020304" pitchFamily="18" charset="0"/>
              </a:rPr>
              <a:t>Anonymous Classes</a:t>
            </a:r>
            <a:r>
              <a:rPr lang="en-US" dirty="0">
                <a:latin typeface="Times New Roman" panose="02020603050405020304" pitchFamily="18" charset="0"/>
                <a:cs typeface="Times New Roman" panose="02020603050405020304" pitchFamily="18" charset="0"/>
              </a:rPr>
              <a:t>: Ideal for implementing interfaces or abstract classes with a small amount of functionality.</a:t>
            </a:r>
          </a:p>
          <a:p>
            <a:pPr algn="just"/>
            <a:r>
              <a:rPr lang="en-US" b="1" dirty="0">
                <a:latin typeface="Times New Roman" panose="02020603050405020304" pitchFamily="18" charset="0"/>
                <a:cs typeface="Times New Roman" panose="02020603050405020304" pitchFamily="18" charset="0"/>
              </a:rPr>
              <a:t>Accessing Members</a:t>
            </a:r>
            <a:r>
              <a:rPr lang="en-US" dirty="0">
                <a:latin typeface="Times New Roman" panose="02020603050405020304" pitchFamily="18" charset="0"/>
                <a:cs typeface="Times New Roman" panose="02020603050405020304" pitchFamily="18" charset="0"/>
              </a:rPr>
              <a:t>: Inner classes can access all members of the outer class, including private members, making them useful for encapsulation.</a:t>
            </a:r>
          </a:p>
          <a:p>
            <a:pPr algn="just"/>
            <a:r>
              <a:rPr lang="en-US" b="1" dirty="0">
                <a:latin typeface="Times New Roman" panose="02020603050405020304" pitchFamily="18" charset="0"/>
                <a:cs typeface="Times New Roman" panose="02020603050405020304" pitchFamily="18" charset="0"/>
              </a:rPr>
              <a:t>Static Nested Classes</a:t>
            </a:r>
            <a:r>
              <a:rPr lang="en-US" dirty="0">
                <a:latin typeface="Times New Roman" panose="02020603050405020304" pitchFamily="18" charset="0"/>
                <a:cs typeface="Times New Roman" panose="02020603050405020304" pitchFamily="18" charset="0"/>
              </a:rPr>
              <a:t>: Use when the nested class does not require access to the outer class's instance members.</a:t>
            </a:r>
          </a:p>
          <a:p>
            <a:pPr algn="just"/>
            <a:r>
              <a:rPr lang="en-US" b="1" dirty="0">
                <a:latin typeface="Times New Roman" panose="02020603050405020304" pitchFamily="18" charset="0"/>
                <a:cs typeface="Times New Roman" panose="02020603050405020304" pitchFamily="18" charset="0"/>
              </a:rPr>
              <a:t>Avoid Complexity</a:t>
            </a:r>
            <a:r>
              <a:rPr lang="en-US" dirty="0">
                <a:latin typeface="Times New Roman" panose="02020603050405020304" pitchFamily="18" charset="0"/>
                <a:cs typeface="Times New Roman" panose="02020603050405020304" pitchFamily="18" charset="0"/>
              </a:rPr>
              <a:t>: Keep inner classes simple to avoid increasing the complexity of the outer class.</a:t>
            </a:r>
          </a:p>
        </p:txBody>
      </p:sp>
    </p:spTree>
    <p:extLst>
      <p:ext uri="{BB962C8B-B14F-4D97-AF65-F5344CB8AC3E}">
        <p14:creationId xmlns:p14="http://schemas.microsoft.com/office/powerpoint/2010/main" val="22727328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457200" y="152400"/>
          <a:ext cx="11582400" cy="6492240"/>
        </p:xfrm>
        <a:graphic>
          <a:graphicData uri="http://schemas.openxmlformats.org/drawingml/2006/table">
            <a:tbl>
              <a:tblPr firstRow="1" bandRow="1">
                <a:tableStyleId>{5940675A-B579-460E-94D1-54222C63F5DA}</a:tableStyleId>
              </a:tblPr>
              <a:tblGrid>
                <a:gridCol w="4555744">
                  <a:extLst>
                    <a:ext uri="{9D8B030D-6E8A-4147-A177-3AD203B41FA5}">
                      <a16:colId xmlns:a16="http://schemas.microsoft.com/office/drawing/2014/main" val="3587029189"/>
                    </a:ext>
                  </a:extLst>
                </a:gridCol>
                <a:gridCol w="7026656">
                  <a:extLst>
                    <a:ext uri="{9D8B030D-6E8A-4147-A177-3AD203B41FA5}">
                      <a16:colId xmlns:a16="http://schemas.microsoft.com/office/drawing/2014/main" val="1518197882"/>
                    </a:ext>
                  </a:extLst>
                </a:gridCol>
              </a:tblGrid>
              <a:tr h="370840">
                <a:tc>
                  <a:txBody>
                    <a:bodyPr/>
                    <a:lstStyle/>
                    <a:p>
                      <a:r>
                        <a:rPr lang="en-IN" sz="2000" dirty="0" smtClean="0">
                          <a:latin typeface="Times New Roman" panose="02020603050405020304" pitchFamily="18" charset="0"/>
                          <a:cs typeface="Times New Roman" panose="02020603050405020304" pitchFamily="18" charset="0"/>
                        </a:rPr>
                        <a:t>class CPU {</a:t>
                      </a:r>
                    </a:p>
                    <a:p>
                      <a:r>
                        <a:rPr lang="en-IN" sz="2000" dirty="0" smtClean="0">
                          <a:latin typeface="Times New Roman" panose="02020603050405020304" pitchFamily="18" charset="0"/>
                          <a:cs typeface="Times New Roman" panose="02020603050405020304" pitchFamily="18" charset="0"/>
                        </a:rPr>
                        <a:t>    double price;</a:t>
                      </a:r>
                    </a:p>
                    <a:p>
                      <a:r>
                        <a:rPr lang="en-IN" sz="2000" dirty="0" smtClean="0">
                          <a:latin typeface="Times New Roman" panose="02020603050405020304" pitchFamily="18" charset="0"/>
                          <a:cs typeface="Times New Roman" panose="02020603050405020304" pitchFamily="18" charset="0"/>
                        </a:rPr>
                        <a:t>    </a:t>
                      </a:r>
                      <a:r>
                        <a:rPr lang="en-IN" sz="2000" i="1" dirty="0" smtClean="0">
                          <a:latin typeface="Times New Roman" panose="02020603050405020304" pitchFamily="18" charset="0"/>
                          <a:cs typeface="Times New Roman" panose="02020603050405020304" pitchFamily="18" charset="0"/>
                        </a:rPr>
                        <a:t>// nested class</a:t>
                      </a:r>
                    </a:p>
                    <a:p>
                      <a:r>
                        <a:rPr lang="en-IN" sz="2000" dirty="0" smtClean="0">
                          <a:latin typeface="Times New Roman" panose="02020603050405020304" pitchFamily="18" charset="0"/>
                          <a:cs typeface="Times New Roman" panose="02020603050405020304" pitchFamily="18" charset="0"/>
                        </a:rPr>
                        <a:t>    class Processor{</a:t>
                      </a:r>
                    </a:p>
                    <a:p>
                      <a:r>
                        <a:rPr lang="en-IN" sz="2000" dirty="0" smtClean="0">
                          <a:latin typeface="Times New Roman" panose="02020603050405020304" pitchFamily="18" charset="0"/>
                          <a:cs typeface="Times New Roman" panose="02020603050405020304" pitchFamily="18" charset="0"/>
                        </a:rPr>
                        <a:t>    </a:t>
                      </a:r>
                      <a:r>
                        <a:rPr lang="en-IN" sz="2000" i="1" dirty="0" smtClean="0">
                          <a:latin typeface="Times New Roman" panose="02020603050405020304" pitchFamily="18" charset="0"/>
                          <a:cs typeface="Times New Roman" panose="02020603050405020304" pitchFamily="18" charset="0"/>
                        </a:rPr>
                        <a:t>// members of nested class</a:t>
                      </a:r>
                    </a:p>
                    <a:p>
                      <a:r>
                        <a:rPr lang="en-IN" sz="2000" dirty="0" smtClean="0">
                          <a:latin typeface="Times New Roman" panose="02020603050405020304" pitchFamily="18" charset="0"/>
                          <a:cs typeface="Times New Roman" panose="02020603050405020304" pitchFamily="18" charset="0"/>
                        </a:rPr>
                        <a:t>        double cores;</a:t>
                      </a:r>
                    </a:p>
                    <a:p>
                      <a:r>
                        <a:rPr lang="en-IN" sz="2000" dirty="0" smtClean="0">
                          <a:latin typeface="Times New Roman" panose="02020603050405020304" pitchFamily="18" charset="0"/>
                          <a:cs typeface="Times New Roman" panose="02020603050405020304" pitchFamily="18" charset="0"/>
                        </a:rPr>
                        <a:t>        String manufacturer;</a:t>
                      </a:r>
                    </a:p>
                    <a:p>
                      <a:r>
                        <a:rPr lang="en-IN" sz="2000" dirty="0" smtClean="0">
                          <a:latin typeface="Times New Roman" panose="02020603050405020304" pitchFamily="18" charset="0"/>
                          <a:cs typeface="Times New Roman" panose="02020603050405020304" pitchFamily="18" charset="0"/>
                        </a:rPr>
                        <a:t>        double </a:t>
                      </a:r>
                      <a:r>
                        <a:rPr lang="en-IN" sz="2000" dirty="0" err="1" smtClean="0">
                          <a:latin typeface="Times New Roman" panose="02020603050405020304" pitchFamily="18" charset="0"/>
                          <a:cs typeface="Times New Roman" panose="02020603050405020304" pitchFamily="18" charset="0"/>
                        </a:rPr>
                        <a:t>getCache</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return 4.3;</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a:t>
                      </a:r>
                    </a:p>
                    <a:p>
                      <a:r>
                        <a:rPr lang="en-IN" sz="2000" i="1" dirty="0" smtClean="0">
                          <a:latin typeface="Times New Roman" panose="02020603050405020304" pitchFamily="18" charset="0"/>
                          <a:cs typeface="Times New Roman" panose="02020603050405020304" pitchFamily="18" charset="0"/>
                        </a:rPr>
                        <a:t>    // nested protected class</a:t>
                      </a:r>
                    </a:p>
                    <a:p>
                      <a:r>
                        <a:rPr lang="en-IN" sz="2000" dirty="0" smtClean="0">
                          <a:latin typeface="Times New Roman" panose="02020603050405020304" pitchFamily="18" charset="0"/>
                          <a:cs typeface="Times New Roman" panose="02020603050405020304" pitchFamily="18" charset="0"/>
                        </a:rPr>
                        <a:t>    protected class RAM{</a:t>
                      </a:r>
                    </a:p>
                    <a:p>
                      <a:r>
                        <a:rPr lang="en-IN" sz="2000" i="1" dirty="0" smtClean="0">
                          <a:latin typeface="Times New Roman" panose="02020603050405020304" pitchFamily="18" charset="0"/>
                          <a:cs typeface="Times New Roman" panose="02020603050405020304" pitchFamily="18" charset="0"/>
                        </a:rPr>
                        <a:t>    // members of protected nested class</a:t>
                      </a:r>
                    </a:p>
                    <a:p>
                      <a:r>
                        <a:rPr lang="en-IN" sz="2000" dirty="0" smtClean="0">
                          <a:latin typeface="Times New Roman" panose="02020603050405020304" pitchFamily="18" charset="0"/>
                          <a:cs typeface="Times New Roman" panose="02020603050405020304" pitchFamily="18" charset="0"/>
                        </a:rPr>
                        <a:t>        double memory;</a:t>
                      </a:r>
                    </a:p>
                    <a:p>
                      <a:r>
                        <a:rPr lang="en-IN" sz="2000" dirty="0" smtClean="0">
                          <a:latin typeface="Times New Roman" panose="02020603050405020304" pitchFamily="18" charset="0"/>
                          <a:cs typeface="Times New Roman" panose="02020603050405020304" pitchFamily="18" charset="0"/>
                        </a:rPr>
                        <a:t>        String manufacturer;</a:t>
                      </a:r>
                    </a:p>
                    <a:p>
                      <a:r>
                        <a:rPr lang="en-IN" sz="2000" dirty="0" smtClean="0">
                          <a:latin typeface="Times New Roman" panose="02020603050405020304" pitchFamily="18" charset="0"/>
                          <a:cs typeface="Times New Roman" panose="02020603050405020304" pitchFamily="18" charset="0"/>
                        </a:rPr>
                        <a:t>        double </a:t>
                      </a:r>
                      <a:r>
                        <a:rPr lang="en-IN" sz="2000" dirty="0" err="1" smtClean="0">
                          <a:latin typeface="Times New Roman" panose="02020603050405020304" pitchFamily="18" charset="0"/>
                          <a:cs typeface="Times New Roman" panose="02020603050405020304" pitchFamily="18" charset="0"/>
                        </a:rPr>
                        <a:t>getClockSpeed</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return 5.5;</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a:t>
                      </a:r>
                    </a:p>
                  </a:txBody>
                  <a:tcPr/>
                </a:tc>
                <a:tc>
                  <a:txBody>
                    <a:bodyPr/>
                    <a:lstStyle/>
                    <a:p>
                      <a:r>
                        <a:rPr lang="en-IN" sz="2000" dirty="0" smtClean="0">
                          <a:latin typeface="Times New Roman" panose="02020603050405020304" pitchFamily="18" charset="0"/>
                          <a:cs typeface="Times New Roman" panose="02020603050405020304" pitchFamily="18" charset="0"/>
                        </a:rPr>
                        <a:t>public class Main {</a:t>
                      </a:r>
                    </a:p>
                    <a:p>
                      <a:r>
                        <a:rPr lang="en-IN" sz="2000" dirty="0" smtClean="0">
                          <a:latin typeface="Times New Roman" panose="02020603050405020304" pitchFamily="18" charset="0"/>
                          <a:cs typeface="Times New Roman" panose="02020603050405020304" pitchFamily="18" charset="0"/>
                        </a:rPr>
                        <a:t>    public static void main(String[] args) {</a:t>
                      </a:r>
                    </a:p>
                    <a:p>
                      <a:endParaRPr lang="en-IN" sz="2000" dirty="0" smtClean="0">
                        <a:latin typeface="Times New Roman" panose="02020603050405020304" pitchFamily="18" charset="0"/>
                        <a:cs typeface="Times New Roman" panose="02020603050405020304" pitchFamily="18" charset="0"/>
                      </a:endParaRPr>
                    </a:p>
                    <a:p>
                      <a:r>
                        <a:rPr lang="en-IN" sz="2000" i="1" dirty="0" smtClean="0">
                          <a:latin typeface="Times New Roman" panose="02020603050405020304" pitchFamily="18" charset="0"/>
                          <a:cs typeface="Times New Roman" panose="02020603050405020304" pitchFamily="18" charset="0"/>
                        </a:rPr>
                        <a:t>// create object of Outer class CPU</a:t>
                      </a:r>
                    </a:p>
                    <a:p>
                      <a:r>
                        <a:rPr lang="en-IN" sz="2000" dirty="0" smtClean="0">
                          <a:latin typeface="Times New Roman" panose="02020603050405020304" pitchFamily="18" charset="0"/>
                          <a:cs typeface="Times New Roman" panose="02020603050405020304" pitchFamily="18" charset="0"/>
                        </a:rPr>
                        <a:t>        CPU </a:t>
                      </a:r>
                      <a:r>
                        <a:rPr lang="en-IN" sz="2000" dirty="0" err="1" smtClean="0">
                          <a:latin typeface="Times New Roman" panose="02020603050405020304" pitchFamily="18" charset="0"/>
                          <a:cs typeface="Times New Roman" panose="02020603050405020304" pitchFamily="18" charset="0"/>
                        </a:rPr>
                        <a:t>cpu</a:t>
                      </a:r>
                      <a:r>
                        <a:rPr lang="en-IN" sz="2000" dirty="0" smtClean="0">
                          <a:latin typeface="Times New Roman" panose="02020603050405020304" pitchFamily="18" charset="0"/>
                          <a:cs typeface="Times New Roman" panose="02020603050405020304" pitchFamily="18" charset="0"/>
                        </a:rPr>
                        <a:t> = new CPU();</a:t>
                      </a:r>
                    </a:p>
                    <a:p>
                      <a:r>
                        <a:rPr lang="en-IN" sz="2000" i="1" dirty="0" smtClean="0">
                          <a:latin typeface="Times New Roman" panose="02020603050405020304" pitchFamily="18" charset="0"/>
                          <a:cs typeface="Times New Roman" panose="02020603050405020304" pitchFamily="18" charset="0"/>
                        </a:rPr>
                        <a:t>// create an object of inner class Processor using outer class</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CPU.Processor</a:t>
                      </a:r>
                      <a:r>
                        <a:rPr lang="en-IN" sz="2000" dirty="0" smtClean="0">
                          <a:latin typeface="Times New Roman" panose="02020603050405020304" pitchFamily="18" charset="0"/>
                          <a:cs typeface="Times New Roman" panose="02020603050405020304" pitchFamily="18" charset="0"/>
                        </a:rPr>
                        <a:t> processor = </a:t>
                      </a:r>
                      <a:r>
                        <a:rPr lang="en-IN" sz="2000" dirty="0" err="1" smtClean="0">
                          <a:latin typeface="Times New Roman" panose="02020603050405020304" pitchFamily="18" charset="0"/>
                          <a:cs typeface="Times New Roman" panose="02020603050405020304" pitchFamily="18" charset="0"/>
                        </a:rPr>
                        <a:t>cpu.new</a:t>
                      </a:r>
                      <a:r>
                        <a:rPr lang="en-IN" sz="2000" dirty="0" smtClean="0">
                          <a:latin typeface="Times New Roman" panose="02020603050405020304" pitchFamily="18" charset="0"/>
                          <a:cs typeface="Times New Roman" panose="02020603050405020304" pitchFamily="18" charset="0"/>
                        </a:rPr>
                        <a:t> Processor();</a:t>
                      </a:r>
                    </a:p>
                    <a:p>
                      <a:r>
                        <a:rPr lang="en-IN" sz="2000" i="1" dirty="0" smtClean="0">
                          <a:latin typeface="Times New Roman" panose="02020603050405020304" pitchFamily="18" charset="0"/>
                          <a:cs typeface="Times New Roman" panose="02020603050405020304" pitchFamily="18" charset="0"/>
                        </a:rPr>
                        <a:t>// create an object of inner class RAM using outer class CPU</a:t>
                      </a:r>
                    </a:p>
                    <a:p>
                      <a:r>
                        <a:rPr lang="en-IN" sz="2000" dirty="0" smtClean="0">
                          <a:latin typeface="Times New Roman" panose="02020603050405020304" pitchFamily="18" charset="0"/>
                          <a:cs typeface="Times New Roman" panose="02020603050405020304" pitchFamily="18" charset="0"/>
                        </a:rPr>
                        <a:t>        CPU.RAM ram = </a:t>
                      </a:r>
                      <a:r>
                        <a:rPr lang="en-IN" sz="2000" dirty="0" err="1" smtClean="0">
                          <a:latin typeface="Times New Roman" panose="02020603050405020304" pitchFamily="18" charset="0"/>
                          <a:cs typeface="Times New Roman" panose="02020603050405020304" pitchFamily="18" charset="0"/>
                        </a:rPr>
                        <a:t>cpu.new</a:t>
                      </a:r>
                      <a:r>
                        <a:rPr lang="en-IN" sz="2000" dirty="0" smtClean="0">
                          <a:latin typeface="Times New Roman" panose="02020603050405020304" pitchFamily="18" charset="0"/>
                          <a:cs typeface="Times New Roman" panose="02020603050405020304" pitchFamily="18" charset="0"/>
                        </a:rPr>
                        <a:t> RAM();</a:t>
                      </a:r>
                    </a:p>
                    <a:p>
                      <a:r>
                        <a:rPr lang="en-IN" sz="2000" dirty="0" smtClean="0">
                          <a:latin typeface="Times New Roman" panose="02020603050405020304" pitchFamily="18" charset="0"/>
                          <a:cs typeface="Times New Roman" panose="02020603050405020304" pitchFamily="18" charset="0"/>
                        </a:rPr>
                        <a:t>System.out.println("Processor Cache = " + </a:t>
                      </a:r>
                      <a:r>
                        <a:rPr lang="en-IN" sz="2000" dirty="0" err="1" smtClean="0">
                          <a:latin typeface="Times New Roman" panose="02020603050405020304" pitchFamily="18" charset="0"/>
                          <a:cs typeface="Times New Roman" panose="02020603050405020304" pitchFamily="18" charset="0"/>
                        </a:rPr>
                        <a:t>processor.getCache</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System.out.println("Ram Clock speed = " + </a:t>
                      </a:r>
                      <a:r>
                        <a:rPr lang="en-IN" sz="2000" dirty="0" err="1" smtClean="0">
                          <a:latin typeface="Times New Roman" panose="02020603050405020304" pitchFamily="18" charset="0"/>
                          <a:cs typeface="Times New Roman" panose="02020603050405020304" pitchFamily="18" charset="0"/>
                        </a:rPr>
                        <a:t>ram.getClockSpeed</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a:t>
                      </a:r>
                    </a:p>
                    <a:p>
                      <a:endParaRPr lang="en-IN" sz="2000" dirty="0" smtClean="0">
                        <a:latin typeface="Times New Roman" panose="02020603050405020304" pitchFamily="18" charset="0"/>
                        <a:cs typeface="Times New Roman" panose="02020603050405020304" pitchFamily="18" charset="0"/>
                      </a:endParaRPr>
                    </a:p>
                    <a:p>
                      <a:r>
                        <a:rPr lang="en-US" sz="2000" b="1" u="sng" dirty="0" smtClean="0">
                          <a:latin typeface="Times New Roman" panose="02020603050405020304" pitchFamily="18" charset="0"/>
                          <a:cs typeface="Times New Roman" panose="02020603050405020304" pitchFamily="18" charset="0"/>
                        </a:rPr>
                        <a:t>Output:</a:t>
                      </a:r>
                      <a:r>
                        <a:rPr lang="en-US" sz="2000" b="1" u="none"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Processor Cache = 4.3</a:t>
                      </a:r>
                    </a:p>
                    <a:p>
                      <a:r>
                        <a:rPr lang="en-US" sz="2000" dirty="0" smtClean="0">
                          <a:latin typeface="Times New Roman" panose="02020603050405020304" pitchFamily="18" charset="0"/>
                          <a:cs typeface="Times New Roman" panose="02020603050405020304" pitchFamily="18" charset="0"/>
                        </a:rPr>
                        <a:t>               Ram Clock speed = 5.5</a:t>
                      </a:r>
                    </a:p>
                  </a:txBody>
                  <a:tcPr/>
                </a:tc>
                <a:extLst>
                  <a:ext uri="{0D108BD9-81ED-4DB2-BD59-A6C34878D82A}">
                    <a16:rowId xmlns:a16="http://schemas.microsoft.com/office/drawing/2014/main" val="1397935415"/>
                  </a:ext>
                </a:extLst>
              </a:tr>
            </a:tbl>
          </a:graphicData>
        </a:graphic>
      </p:graphicFrame>
    </p:spTree>
    <p:extLst>
      <p:ext uri="{BB962C8B-B14F-4D97-AF65-F5344CB8AC3E}">
        <p14:creationId xmlns:p14="http://schemas.microsoft.com/office/powerpoint/2010/main" val="33686687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533400"/>
            <a:ext cx="10158095" cy="382797"/>
          </a:xfrm>
          <a:prstGeom prst="rect">
            <a:avLst/>
          </a:prstGeom>
        </p:spPr>
        <p:txBody>
          <a:bodyPr vert="horz" wrap="square" lIns="0" tIns="13335" rIns="0" bIns="0" rtlCol="0">
            <a:spAutoFit/>
          </a:bodyPr>
          <a:lstStyle/>
          <a:p>
            <a:pPr marL="12700" algn="just">
              <a:lnSpc>
                <a:spcPct val="100000"/>
              </a:lnSpc>
              <a:spcBef>
                <a:spcPts val="105"/>
              </a:spcBef>
            </a:pPr>
            <a:r>
              <a:rPr sz="2400" dirty="0">
                <a:latin typeface="Times New Roman" panose="02020603050405020304" pitchFamily="18" charset="0"/>
                <a:cs typeface="Times New Roman" panose="02020603050405020304" pitchFamily="18" charset="0"/>
              </a:rPr>
              <a:t>Inner</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Classes</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OOAD</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(Object-Oriented</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Analysis</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Design):</a:t>
            </a:r>
            <a:endParaRPr sz="24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820420" y="1143000"/>
            <a:ext cx="10685780" cy="5041764"/>
          </a:xfrm>
          <a:prstGeom prst="rect">
            <a:avLst/>
          </a:prstGeom>
        </p:spPr>
        <p:txBody>
          <a:bodyPr vert="horz" wrap="square" lIns="0" tIns="55244" rIns="0" bIns="0" rtlCol="0">
            <a:spAutoFit/>
          </a:bodyPr>
          <a:lstStyle/>
          <a:p>
            <a:pPr marL="241300" marR="78740" indent="-229235" algn="just">
              <a:lnSpc>
                <a:spcPct val="150000"/>
              </a:lnSpc>
              <a:spcBef>
                <a:spcPts val="434"/>
              </a:spcBef>
              <a:buFont typeface="Arial MT"/>
              <a:buChar char="•"/>
              <a:tabLst>
                <a:tab pos="241935" algn="l"/>
              </a:tabLst>
            </a:pPr>
            <a:r>
              <a:rPr sz="2400" spc="-5" dirty="0">
                <a:latin typeface="Times New Roman" panose="02020603050405020304" pitchFamily="18" charset="0"/>
                <a:cs typeface="Times New Roman" panose="02020603050405020304" pitchFamily="18" charset="0"/>
              </a:rPr>
              <a:t>In </a:t>
            </a:r>
            <a:r>
              <a:rPr sz="2400" spc="-10" dirty="0">
                <a:latin typeface="Times New Roman" panose="02020603050405020304" pitchFamily="18" charset="0"/>
                <a:cs typeface="Times New Roman" panose="02020603050405020304" pitchFamily="18" charset="0"/>
              </a:rPr>
              <a:t>Object-Oriented</a:t>
            </a:r>
            <a:r>
              <a:rPr sz="2400" spc="4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Analysis</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Design</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(OOAD),</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inner</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classes</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might </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not</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be</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as </a:t>
            </a:r>
            <a:r>
              <a:rPr sz="2400" spc="-15" dirty="0">
                <a:latin typeface="Times New Roman" panose="02020603050405020304" pitchFamily="18" charset="0"/>
                <a:cs typeface="Times New Roman" panose="02020603050405020304" pitchFamily="18" charset="0"/>
              </a:rPr>
              <a:t>prominent</a:t>
            </a:r>
            <a:r>
              <a:rPr sz="2400" spc="4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as</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a:t>
            </a:r>
            <a:r>
              <a:rPr sz="240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programming</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languages.</a:t>
            </a:r>
            <a:r>
              <a:rPr sz="2400" dirty="0">
                <a:latin typeface="Times New Roman" panose="02020603050405020304" pitchFamily="18" charset="0"/>
                <a:cs typeface="Times New Roman" panose="02020603050405020304" pitchFamily="18" charset="0"/>
              </a:rPr>
              <a:t> </a:t>
            </a:r>
            <a:r>
              <a:rPr sz="2400" spc="-45" dirty="0">
                <a:latin typeface="Times New Roman" panose="02020603050405020304" pitchFamily="18" charset="0"/>
                <a:cs typeface="Times New Roman" panose="02020603050405020304" pitchFamily="18" charset="0"/>
              </a:rPr>
              <a:t>However,</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 </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concept</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 </a:t>
            </a:r>
            <a:r>
              <a:rPr sz="2400" spc="-10" dirty="0">
                <a:latin typeface="Times New Roman" panose="02020603050405020304" pitchFamily="18" charset="0"/>
                <a:cs typeface="Times New Roman" panose="02020603050405020304" pitchFamily="18" charset="0"/>
              </a:rPr>
              <a:t>encapsulation</a:t>
            </a:r>
            <a:r>
              <a:rPr sz="2400" spc="4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modular</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design</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that</a:t>
            </a:r>
            <a:r>
              <a:rPr sz="2400" spc="-5" dirty="0">
                <a:latin typeface="Times New Roman" panose="02020603050405020304" pitchFamily="18" charset="0"/>
                <a:cs typeface="Times New Roman" panose="02020603050405020304" pitchFamily="18" charset="0"/>
              </a:rPr>
              <a:t> inner</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classes </a:t>
            </a:r>
            <a:r>
              <a:rPr sz="240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provide</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aligns</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with</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OOAD</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principles.</a:t>
            </a:r>
            <a:r>
              <a:rPr sz="2400" spc="5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The</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idea</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grouping</a:t>
            </a:r>
            <a:r>
              <a:rPr sz="2400" spc="2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related </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classes</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together</a:t>
            </a:r>
            <a:r>
              <a:rPr sz="2400" spc="-5" dirty="0">
                <a:latin typeface="Times New Roman" panose="02020603050405020304" pitchFamily="18" charset="0"/>
                <a:cs typeface="Times New Roman" panose="02020603050405020304" pitchFamily="18" charset="0"/>
              </a:rPr>
              <a:t> and</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managing</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their</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visibility</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is</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consistent</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with</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good </a:t>
            </a:r>
            <a:r>
              <a:rPr sz="2400" spc="-6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design</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practices</a:t>
            </a:r>
            <a:r>
              <a:rPr sz="2400" spc="-10"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241300" marR="5080" indent="-229235" algn="just">
              <a:lnSpc>
                <a:spcPct val="150000"/>
              </a:lnSpc>
              <a:buFont typeface="Arial MT"/>
              <a:buChar char="•"/>
              <a:tabLst>
                <a:tab pos="241935" algn="l"/>
              </a:tabLst>
            </a:pPr>
            <a:r>
              <a:rPr sz="2400" spc="-5" dirty="0">
                <a:latin typeface="Times New Roman" panose="02020603050405020304" pitchFamily="18" charset="0"/>
                <a:cs typeface="Times New Roman" panose="02020603050405020304" pitchFamily="18" charset="0"/>
              </a:rPr>
              <a:t>Inner</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classes</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can</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be</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used</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OOAD</a:t>
            </a:r>
            <a:r>
              <a:rPr sz="2400" spc="2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model</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relationships</a:t>
            </a:r>
            <a:r>
              <a:rPr sz="2400" spc="5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where</a:t>
            </a:r>
            <a:r>
              <a:rPr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one </a:t>
            </a:r>
            <a:r>
              <a:rPr sz="2400" spc="-6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class</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plays</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 </a:t>
            </a:r>
            <a:r>
              <a:rPr sz="2400" spc="-10" dirty="0">
                <a:latin typeface="Times New Roman" panose="02020603050405020304" pitchFamily="18" charset="0"/>
                <a:cs typeface="Times New Roman" panose="02020603050405020304" pitchFamily="18" charset="0"/>
              </a:rPr>
              <a:t>supporting</a:t>
            </a:r>
            <a:r>
              <a:rPr sz="2400" spc="4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or auxiliary</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role</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to</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another</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class.</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For </a:t>
            </a:r>
            <a:r>
              <a:rPr sz="2400" spc="-1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example,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Student</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class</a:t>
            </a:r>
            <a:r>
              <a:rPr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might</a:t>
            </a:r>
            <a:r>
              <a:rPr sz="2400" spc="1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have</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 inner</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class</a:t>
            </a:r>
            <a:r>
              <a:rPr sz="2400" spc="1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representing</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 </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ContactInformation</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object</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that</a:t>
            </a:r>
            <a:r>
              <a:rPr sz="2400" spc="2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encapsulates</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email </a:t>
            </a:r>
            <a:r>
              <a:rPr sz="2400" spc="-10" dirty="0">
                <a:latin typeface="Times New Roman" panose="02020603050405020304" pitchFamily="18" charset="0"/>
                <a:cs typeface="Times New Roman" panose="02020603050405020304" pitchFamily="18" charset="0"/>
              </a:rPr>
              <a:t>addresses,</a:t>
            </a:r>
            <a:r>
              <a:rPr sz="2400" spc="4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phone </a:t>
            </a:r>
            <a:r>
              <a:rPr sz="2400" spc="-62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numbers,</a:t>
            </a:r>
            <a:r>
              <a:rPr sz="2400" spc="3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etc.</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3178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110" y="182208"/>
            <a:ext cx="2895600" cy="854075"/>
          </a:xfrm>
        </p:spPr>
        <p:txBody>
          <a:bodyPr>
            <a:normAutofit/>
          </a:bodyPr>
          <a:lstStyle/>
          <a:p>
            <a:r>
              <a:rPr lang="en-US" sz="3600" b="1" dirty="0">
                <a:solidFill>
                  <a:srgbClr val="C00000"/>
                </a:solidFill>
                <a:latin typeface="Times New Roman" panose="02020603050405020304" pitchFamily="18" charset="0"/>
                <a:cs typeface="Times New Roman" panose="02020603050405020304" pitchFamily="18" charset="0"/>
              </a:rPr>
              <a:t>Java </a:t>
            </a:r>
            <a:r>
              <a:rPr lang="en-US" sz="3600" b="1" dirty="0" smtClean="0">
                <a:solidFill>
                  <a:srgbClr val="C00000"/>
                </a:solidFill>
                <a:latin typeface="Times New Roman" panose="02020603050405020304" pitchFamily="18" charset="0"/>
                <a:cs typeface="Times New Roman" panose="02020603050405020304" pitchFamily="18" charset="0"/>
              </a:rPr>
              <a:t>String</a:t>
            </a:r>
            <a:endParaRPr lang="en-IN" sz="36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1110" y="999412"/>
            <a:ext cx="11125200" cy="5629988"/>
          </a:xfrm>
        </p:spPr>
        <p:txBody>
          <a:bodyPr>
            <a:noAutofit/>
          </a:bodyPr>
          <a:lstStyle/>
          <a:p>
            <a:pPr algn="just">
              <a:lnSpc>
                <a:spcPct val="120000"/>
              </a:lnSpc>
            </a:pP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Java, string is basically an object that represents sequence of char values. An array of </a:t>
            </a:r>
            <a:r>
              <a:rPr lang="en-US" sz="2200" dirty="0" smtClean="0">
                <a:latin typeface="Times New Roman" panose="02020603050405020304" pitchFamily="18" charset="0"/>
                <a:cs typeface="Times New Roman" panose="02020603050405020304" pitchFamily="18" charset="0"/>
              </a:rPr>
              <a:t>characters </a:t>
            </a:r>
            <a:r>
              <a:rPr lang="en-US" sz="2200" dirty="0">
                <a:latin typeface="Times New Roman" panose="02020603050405020304" pitchFamily="18" charset="0"/>
                <a:cs typeface="Times New Roman" panose="02020603050405020304" pitchFamily="18" charset="0"/>
              </a:rPr>
              <a:t>works same as Java string. The </a:t>
            </a:r>
            <a:r>
              <a:rPr lang="en-US" sz="2200" dirty="0" err="1">
                <a:latin typeface="Times New Roman" panose="02020603050405020304" pitchFamily="18" charset="0"/>
                <a:cs typeface="Times New Roman" panose="02020603050405020304" pitchFamily="18" charset="0"/>
              </a:rPr>
              <a:t>java.lang.String</a:t>
            </a:r>
            <a:r>
              <a:rPr lang="en-US" sz="2200" dirty="0">
                <a:latin typeface="Times New Roman" panose="02020603050405020304" pitchFamily="18" charset="0"/>
                <a:cs typeface="Times New Roman" panose="02020603050405020304" pitchFamily="18" charset="0"/>
              </a:rPr>
              <a:t> class is used to create a string object.</a:t>
            </a:r>
          </a:p>
          <a:p>
            <a:pPr>
              <a:lnSpc>
                <a:spcPct val="120000"/>
              </a:lnSpc>
            </a:pPr>
            <a:r>
              <a:rPr lang="en-IN" sz="2200" dirty="0">
                <a:latin typeface="Times New Roman" panose="02020603050405020304" pitchFamily="18" charset="0"/>
                <a:cs typeface="Times New Roman" panose="02020603050405020304" pitchFamily="18" charset="0"/>
              </a:rPr>
              <a:t>char[] ch</a:t>
            </a:r>
            <a:r>
              <a:rPr lang="en-IN" sz="2200" dirty="0" smtClean="0">
                <a:latin typeface="Times New Roman" panose="02020603050405020304" pitchFamily="18" charset="0"/>
                <a:cs typeface="Times New Roman" panose="02020603050405020304" pitchFamily="18" charset="0"/>
              </a:rPr>
              <a:t>={‘A',‘M',‘R',‘I',‘T',‘A'};</a:t>
            </a:r>
            <a:r>
              <a:rPr lang="en-IN" sz="2200" dirty="0">
                <a:latin typeface="Times New Roman" panose="02020603050405020304" pitchFamily="18" charset="0"/>
                <a:cs typeface="Times New Roman" panose="02020603050405020304" pitchFamily="18" charset="0"/>
              </a:rPr>
              <a:t>  </a:t>
            </a:r>
          </a:p>
          <a:p>
            <a:pPr>
              <a:lnSpc>
                <a:spcPct val="120000"/>
              </a:lnSpc>
            </a:pPr>
            <a:r>
              <a:rPr lang="en-IN" sz="2200" dirty="0">
                <a:latin typeface="Times New Roman" panose="02020603050405020304" pitchFamily="18" charset="0"/>
                <a:cs typeface="Times New Roman" panose="02020603050405020304" pitchFamily="18" charset="0"/>
              </a:rPr>
              <a:t>String s=new String(ch);   </a:t>
            </a:r>
            <a:r>
              <a:rPr lang="en-IN" sz="2200" dirty="0" smtClean="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sym typeface="Wingdings" panose="05000000000000000000" pitchFamily="2" charset="2"/>
              </a:rPr>
              <a:t>           </a:t>
            </a:r>
            <a:r>
              <a:rPr lang="en-IN" sz="2200" i="1" dirty="0" smtClean="0">
                <a:latin typeface="Times New Roman" panose="02020603050405020304" pitchFamily="18" charset="0"/>
                <a:cs typeface="Times New Roman" panose="02020603050405020304" pitchFamily="18" charset="0"/>
              </a:rPr>
              <a:t>is </a:t>
            </a:r>
            <a:r>
              <a:rPr lang="en-IN" sz="2200" i="1" dirty="0">
                <a:latin typeface="Times New Roman" panose="02020603050405020304" pitchFamily="18" charset="0"/>
                <a:cs typeface="Times New Roman" panose="02020603050405020304" pitchFamily="18" charset="0"/>
              </a:rPr>
              <a:t>same as: </a:t>
            </a:r>
            <a:r>
              <a:rPr lang="en-IN" sz="2200" dirty="0">
                <a:latin typeface="Times New Roman" panose="02020603050405020304" pitchFamily="18" charset="0"/>
                <a:cs typeface="Times New Roman" panose="02020603050405020304" pitchFamily="18" charset="0"/>
              </a:rPr>
              <a:t>String s</a:t>
            </a:r>
            <a:r>
              <a:rPr lang="en-IN" sz="2200" dirty="0" smtClean="0">
                <a:latin typeface="Times New Roman" panose="02020603050405020304" pitchFamily="18" charset="0"/>
                <a:cs typeface="Times New Roman" panose="02020603050405020304" pitchFamily="18" charset="0"/>
              </a:rPr>
              <a:t>=“AMRITA";</a:t>
            </a:r>
            <a:r>
              <a:rPr lang="en-IN" sz="2200" dirty="0">
                <a:latin typeface="Times New Roman" panose="02020603050405020304" pitchFamily="18" charset="0"/>
                <a:cs typeface="Times New Roman" panose="02020603050405020304" pitchFamily="18" charset="0"/>
              </a:rPr>
              <a:t> </a:t>
            </a:r>
          </a:p>
          <a:p>
            <a:pPr algn="just">
              <a:lnSpc>
                <a:spcPct val="120000"/>
              </a:lnSpc>
            </a:pPr>
            <a:r>
              <a:rPr lang="en-US" sz="2200" b="1" dirty="0">
                <a:latin typeface="Times New Roman" panose="02020603050405020304" pitchFamily="18" charset="0"/>
                <a:cs typeface="Times New Roman" panose="02020603050405020304" pitchFamily="18" charset="0"/>
              </a:rPr>
              <a:t>Java String</a:t>
            </a:r>
            <a:r>
              <a:rPr lang="en-US" sz="2200" dirty="0">
                <a:latin typeface="Times New Roman" panose="02020603050405020304" pitchFamily="18" charset="0"/>
                <a:cs typeface="Times New Roman" panose="02020603050405020304" pitchFamily="18" charset="0"/>
              </a:rPr>
              <a:t> class provides a lot of methods to perform operations on strings such as compare(), </a:t>
            </a:r>
            <a:r>
              <a:rPr lang="en-US" sz="2200" dirty="0" err="1">
                <a:latin typeface="Times New Roman" panose="02020603050405020304" pitchFamily="18" charset="0"/>
                <a:cs typeface="Times New Roman" panose="02020603050405020304" pitchFamily="18" charset="0"/>
              </a:rPr>
              <a:t>concat</a:t>
            </a:r>
            <a:r>
              <a:rPr lang="en-US" sz="2200" dirty="0">
                <a:latin typeface="Times New Roman" panose="02020603050405020304" pitchFamily="18" charset="0"/>
                <a:cs typeface="Times New Roman" panose="02020603050405020304" pitchFamily="18" charset="0"/>
              </a:rPr>
              <a:t>(), equals(), split(), length(), replace(), </a:t>
            </a:r>
            <a:r>
              <a:rPr lang="en-US" sz="2200" dirty="0" err="1">
                <a:latin typeface="Times New Roman" panose="02020603050405020304" pitchFamily="18" charset="0"/>
                <a:cs typeface="Times New Roman" panose="02020603050405020304" pitchFamily="18" charset="0"/>
              </a:rPr>
              <a:t>compareTo</a:t>
            </a:r>
            <a:r>
              <a:rPr lang="en-US" sz="2200" dirty="0">
                <a:latin typeface="Times New Roman" panose="02020603050405020304" pitchFamily="18" charset="0"/>
                <a:cs typeface="Times New Roman" panose="02020603050405020304" pitchFamily="18" charset="0"/>
              </a:rPr>
              <a:t>(), intern(), substring() etc</a:t>
            </a:r>
            <a:r>
              <a:rPr lang="en-US" sz="2200" dirty="0" smtClean="0">
                <a:latin typeface="Times New Roman" panose="02020603050405020304" pitchFamily="18" charset="0"/>
                <a:cs typeface="Times New Roman" panose="02020603050405020304" pitchFamily="18" charset="0"/>
              </a:rPr>
              <a:t>.</a:t>
            </a:r>
          </a:p>
          <a:p>
            <a:pPr algn="just">
              <a:lnSpc>
                <a:spcPct val="120000"/>
              </a:lnSpc>
            </a:pPr>
            <a:r>
              <a:rPr lang="en-US" sz="2200" dirty="0">
                <a:latin typeface="Times New Roman" panose="02020603050405020304" pitchFamily="18" charset="0"/>
                <a:cs typeface="Times New Roman" panose="02020603050405020304" pitchFamily="18" charset="0"/>
              </a:rPr>
              <a:t>The </a:t>
            </a:r>
            <a:r>
              <a:rPr lang="en-US" sz="2200" dirty="0" err="1">
                <a:latin typeface="Times New Roman" panose="02020603050405020304" pitchFamily="18" charset="0"/>
                <a:cs typeface="Times New Roman" panose="02020603050405020304" pitchFamily="18" charset="0"/>
              </a:rPr>
              <a:t>java.lang.String</a:t>
            </a:r>
            <a:r>
              <a:rPr lang="en-US" sz="2200" dirty="0">
                <a:latin typeface="Times New Roman" panose="02020603050405020304" pitchFamily="18" charset="0"/>
                <a:cs typeface="Times New Roman" panose="02020603050405020304" pitchFamily="18" charset="0"/>
              </a:rPr>
              <a:t> class implements </a:t>
            </a:r>
            <a:r>
              <a:rPr lang="en-US" sz="2200" i="1" dirty="0">
                <a:latin typeface="Times New Roman" panose="02020603050405020304" pitchFamily="18" charset="0"/>
                <a:cs typeface="Times New Roman" panose="02020603050405020304" pitchFamily="18" charset="0"/>
              </a:rPr>
              <a:t>Serializable</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Comparable</a:t>
            </a:r>
            <a:r>
              <a:rPr lang="en-US" sz="2200" dirty="0">
                <a:latin typeface="Times New Roman" panose="02020603050405020304" pitchFamily="18" charset="0"/>
                <a:cs typeface="Times New Roman" panose="02020603050405020304" pitchFamily="18" charset="0"/>
              </a:rPr>
              <a:t> and </a:t>
            </a:r>
            <a:r>
              <a:rPr lang="en-US" sz="2200" i="1" dirty="0" err="1">
                <a:latin typeface="Times New Roman" panose="02020603050405020304" pitchFamily="18" charset="0"/>
                <a:cs typeface="Times New Roman" panose="02020603050405020304" pitchFamily="18" charset="0"/>
              </a:rPr>
              <a:t>CharSequence</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interfaces.</a:t>
            </a:r>
          </a:p>
          <a:p>
            <a:pPr algn="just">
              <a:lnSpc>
                <a:spcPct val="120000"/>
              </a:lnSpc>
            </a:pPr>
            <a:r>
              <a:rPr lang="en-US" altLang="en-US" sz="2200" dirty="0">
                <a:latin typeface="Times New Roman" panose="02020603050405020304" pitchFamily="18" charset="0"/>
                <a:cs typeface="Times New Roman" panose="02020603050405020304" pitchFamily="18" charset="0"/>
              </a:rPr>
              <a:t>The </a:t>
            </a:r>
            <a:r>
              <a:rPr lang="en-US" altLang="en-US" sz="2200" dirty="0" err="1">
                <a:latin typeface="Times New Roman" panose="02020603050405020304" pitchFamily="18" charset="0"/>
                <a:cs typeface="Times New Roman" panose="02020603050405020304" pitchFamily="18" charset="0"/>
              </a:rPr>
              <a:t>CharSequence</a:t>
            </a:r>
            <a:r>
              <a:rPr lang="en-US" altLang="en-US" sz="2200" dirty="0">
                <a:latin typeface="Times New Roman" panose="02020603050405020304" pitchFamily="18" charset="0"/>
                <a:cs typeface="Times New Roman" panose="02020603050405020304" pitchFamily="18" charset="0"/>
              </a:rPr>
              <a:t> interface represents a sequence of characters. It is implemented by the </a:t>
            </a:r>
            <a:r>
              <a:rPr lang="en-US" altLang="en-US" sz="2200" dirty="0" smtClean="0">
                <a:latin typeface="Times New Roman" panose="02020603050405020304" pitchFamily="18" charset="0"/>
                <a:cs typeface="Times New Roman" panose="02020603050405020304" pitchFamily="18" charset="0"/>
              </a:rPr>
              <a:t>String, </a:t>
            </a:r>
            <a:r>
              <a:rPr lang="en-US" altLang="en-US" sz="2200" dirty="0" err="1" smtClean="0">
                <a:latin typeface="Times New Roman" panose="02020603050405020304" pitchFamily="18" charset="0"/>
                <a:cs typeface="Times New Roman" panose="02020603050405020304" pitchFamily="18" charset="0"/>
              </a:rPr>
              <a:t>StringBuffer</a:t>
            </a:r>
            <a:r>
              <a:rPr lang="en-US" altLang="en-US" sz="2200" dirty="0" smtClean="0">
                <a:latin typeface="Times New Roman" panose="02020603050405020304" pitchFamily="18" charset="0"/>
                <a:cs typeface="Times New Roman" panose="02020603050405020304" pitchFamily="18" charset="0"/>
              </a:rPr>
              <a:t>, </a:t>
            </a:r>
            <a:r>
              <a:rPr lang="en-US" altLang="en-US" sz="2200" dirty="0" err="1" smtClean="0">
                <a:latin typeface="Times New Roman" panose="02020603050405020304" pitchFamily="18" charset="0"/>
                <a:cs typeface="Times New Roman" panose="02020603050405020304" pitchFamily="18" charset="0"/>
              </a:rPr>
              <a:t>andStringBuilderclasses</a:t>
            </a:r>
            <a:r>
              <a:rPr lang="en-US" altLang="en-US" sz="2200" dirty="0" smtClean="0">
                <a:latin typeface="Times New Roman" panose="02020603050405020304" pitchFamily="18" charset="0"/>
                <a:cs typeface="Times New Roman" panose="02020603050405020304" pitchFamily="18" charset="0"/>
              </a:rPr>
              <a:t>. This </a:t>
            </a:r>
            <a:r>
              <a:rPr lang="en-US" altLang="en-US" sz="2200" dirty="0">
                <a:latin typeface="Times New Roman" panose="02020603050405020304" pitchFamily="18" charset="0"/>
                <a:cs typeface="Times New Roman" panose="02020603050405020304" pitchFamily="18" charset="0"/>
              </a:rPr>
              <a:t>means we can create and manipulate strings in Java using any of these three classes. </a:t>
            </a:r>
            <a:endParaRPr lang="en-US" altLang="en-US" sz="2200" dirty="0" smtClean="0">
              <a:latin typeface="Times New Roman" panose="02020603050405020304" pitchFamily="18" charset="0"/>
              <a:cs typeface="Times New Roman" panose="02020603050405020304" pitchFamily="18" charset="0"/>
            </a:endParaRPr>
          </a:p>
          <a:p>
            <a:pPr lvl="0">
              <a:lnSpc>
                <a:spcPct val="120000"/>
              </a:lnSpc>
            </a:pPr>
            <a:r>
              <a:rPr lang="en-US" altLang="en-US" sz="2200" dirty="0">
                <a:latin typeface="Times New Roman" panose="02020603050405020304" pitchFamily="18" charset="0"/>
                <a:cs typeface="Times New Roman" panose="02020603050405020304" pitchFamily="18" charset="0"/>
              </a:rPr>
              <a:t>In Java, String objects are </a:t>
            </a:r>
            <a:r>
              <a:rPr lang="en-US" altLang="en-US" sz="2200" b="1" dirty="0">
                <a:latin typeface="Times New Roman" panose="02020603050405020304" pitchFamily="18" charset="0"/>
                <a:cs typeface="Times New Roman" panose="02020603050405020304" pitchFamily="18" charset="0"/>
              </a:rPr>
              <a:t>immutable</a:t>
            </a:r>
            <a:r>
              <a:rPr lang="en-US" altLang="en-US" sz="2200" dirty="0">
                <a:latin typeface="Times New Roman" panose="02020603050405020304" pitchFamily="18" charset="0"/>
                <a:cs typeface="Times New Roman" panose="02020603050405020304" pitchFamily="18" charset="0"/>
              </a:rPr>
              <a:t>, meaning their values cannot be changed after creation.</a:t>
            </a:r>
            <a:br>
              <a:rPr lang="en-US" altLang="en-US" sz="2200" dirty="0">
                <a:latin typeface="Times New Roman" panose="02020603050405020304" pitchFamily="18" charset="0"/>
                <a:cs typeface="Times New Roman" panose="02020603050405020304" pitchFamily="18" charset="0"/>
              </a:rPr>
            </a:br>
            <a:r>
              <a:rPr lang="en-US" altLang="en-US" sz="2200" dirty="0">
                <a:latin typeface="Times New Roman" panose="02020603050405020304" pitchFamily="18" charset="0"/>
                <a:cs typeface="Times New Roman" panose="02020603050405020304" pitchFamily="18" charset="0"/>
              </a:rPr>
              <a:t>When a string is modified, a new object is created in memory. </a:t>
            </a:r>
          </a:p>
          <a:p>
            <a:pPr>
              <a:lnSpc>
                <a:spcPct val="120000"/>
              </a:lnSpc>
            </a:pPr>
            <a:endParaRPr lang="en-US" sz="2200" dirty="0">
              <a:latin typeface="Times New Roman" panose="02020603050405020304" pitchFamily="18" charset="0"/>
              <a:cs typeface="Times New Roman" panose="02020603050405020304" pitchFamily="18" charset="0"/>
            </a:endParaRPr>
          </a:p>
        </p:txBody>
      </p:sp>
      <p:sp>
        <p:nvSpPr>
          <p:cNvPr id="6" name="Rectangle 5"/>
          <p:cNvSpPr/>
          <p:nvPr/>
        </p:nvSpPr>
        <p:spPr>
          <a:xfrm>
            <a:off x="7239000" y="1600200"/>
            <a:ext cx="4038600" cy="1938992"/>
          </a:xfrm>
          <a:prstGeom prst="rect">
            <a:avLst/>
          </a:prstGeom>
          <a:solidFill>
            <a:schemeClr val="accent2">
              <a:lumMod val="20000"/>
              <a:lumOff val="80000"/>
            </a:schemeClr>
          </a:solidFill>
          <a:ln>
            <a:solidFill>
              <a:schemeClr val="tx1">
                <a:lumMod val="85000"/>
                <a:lumOff val="15000"/>
              </a:schemeClr>
            </a:solidFill>
          </a:ln>
        </p:spPr>
        <p:txBody>
          <a:bodyPr wrap="square">
            <a:spAutoFit/>
          </a:bodyPr>
          <a:lstStyle/>
          <a:p>
            <a:pPr lvl="0" eaLnBrk="0" fontAlgn="base" hangingPunct="0">
              <a:spcBef>
                <a:spcPct val="0"/>
              </a:spcBef>
              <a:spcAft>
                <a:spcPct val="0"/>
              </a:spcAft>
            </a:pPr>
            <a:r>
              <a:rPr lang="en-US" altLang="en-US" sz="2400" b="1" dirty="0" smtClean="0">
                <a:solidFill>
                  <a:srgbClr val="7030A0"/>
                </a:solidFill>
                <a:latin typeface="Times New Roman" panose="02020603050405020304" pitchFamily="18" charset="0"/>
                <a:cs typeface="Times New Roman" panose="02020603050405020304" pitchFamily="18" charset="0"/>
              </a:rPr>
              <a:t>Note:</a:t>
            </a:r>
            <a:r>
              <a:rPr lang="en-US" altLang="en-US" sz="2400" dirty="0" smtClean="0">
                <a:latin typeface="Times New Roman" panose="02020603050405020304" pitchFamily="18" charset="0"/>
                <a:cs typeface="Times New Roman" panose="02020603050405020304" pitchFamily="18" charset="0"/>
              </a:rPr>
              <a:t> To </a:t>
            </a:r>
            <a:r>
              <a:rPr lang="en-US" altLang="en-US" sz="2400" dirty="0">
                <a:latin typeface="Times New Roman" panose="02020603050405020304" pitchFamily="18" charset="0"/>
                <a:cs typeface="Times New Roman" panose="02020603050405020304" pitchFamily="18" charset="0"/>
              </a:rPr>
              <a:t>work with mutable strings (i.e., strings that can be modified without creating new objects), use the </a:t>
            </a:r>
            <a:r>
              <a:rPr lang="en-US" altLang="en-US" sz="2400" dirty="0" err="1">
                <a:latin typeface="Times New Roman" panose="02020603050405020304" pitchFamily="18" charset="0"/>
                <a:cs typeface="Times New Roman" panose="02020603050405020304" pitchFamily="18" charset="0"/>
              </a:rPr>
              <a:t>StringBuffer</a:t>
            </a:r>
            <a:r>
              <a:rPr lang="en-US" altLang="en-US" sz="2400" dirty="0">
                <a:latin typeface="Times New Roman" panose="02020603050405020304" pitchFamily="18" charset="0"/>
                <a:cs typeface="Times New Roman" panose="02020603050405020304" pitchFamily="18" charset="0"/>
              </a:rPr>
              <a:t> or </a:t>
            </a:r>
            <a:r>
              <a:rPr lang="en-US" altLang="en-US" sz="2400" dirty="0" err="1">
                <a:latin typeface="Times New Roman" panose="02020603050405020304" pitchFamily="18" charset="0"/>
                <a:cs typeface="Times New Roman" panose="02020603050405020304" pitchFamily="18" charset="0"/>
              </a:rPr>
              <a:t>StringBuilder</a:t>
            </a:r>
            <a:r>
              <a:rPr lang="en-US" altLang="en-US" sz="2400" dirty="0">
                <a:latin typeface="Times New Roman" panose="02020603050405020304" pitchFamily="18" charset="0"/>
                <a:cs typeface="Times New Roman" panose="02020603050405020304" pitchFamily="18" charset="0"/>
              </a:rPr>
              <a:t> classes. </a:t>
            </a:r>
          </a:p>
        </p:txBody>
      </p:sp>
    </p:spTree>
    <p:extLst>
      <p:ext uri="{BB962C8B-B14F-4D97-AF65-F5344CB8AC3E}">
        <p14:creationId xmlns:p14="http://schemas.microsoft.com/office/powerpoint/2010/main" val="39933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799" y="707923"/>
            <a:ext cx="11128307" cy="5997677"/>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1) String Literal</a:t>
            </a:r>
          </a:p>
          <a:p>
            <a:r>
              <a:rPr lang="en-US" sz="2300" dirty="0" smtClean="0">
                <a:latin typeface="Times New Roman" panose="02020603050405020304" pitchFamily="18" charset="0"/>
                <a:cs typeface="Times New Roman" panose="02020603050405020304" pitchFamily="18" charset="0"/>
              </a:rPr>
              <a:t>Java String literal is created by using double quotes. </a:t>
            </a:r>
          </a:p>
          <a:p>
            <a:pPr lvl="0"/>
            <a:r>
              <a:rPr lang="en-US" altLang="en-US" sz="2300" b="1" i="1" dirty="0" smtClean="0">
                <a:solidFill>
                  <a:srgbClr val="C00000"/>
                </a:solidFill>
                <a:latin typeface="Times New Roman" panose="02020603050405020304" pitchFamily="18" charset="0"/>
                <a:cs typeface="Times New Roman" panose="02020603050405020304" pitchFamily="18" charset="0"/>
              </a:rPr>
              <a:t>Syntax: </a:t>
            </a:r>
            <a:r>
              <a:rPr lang="en-US" altLang="en-US" sz="2300" dirty="0" smtClean="0">
                <a:latin typeface="Times New Roman" panose="02020603050405020304" pitchFamily="18" charset="0"/>
                <a:cs typeface="Times New Roman" panose="02020603050405020304" pitchFamily="18" charset="0"/>
              </a:rPr>
              <a:t>&lt;</a:t>
            </a:r>
            <a:r>
              <a:rPr lang="en-US" altLang="en-US" sz="2300" dirty="0" err="1" smtClean="0">
                <a:latin typeface="Times New Roman" panose="02020603050405020304" pitchFamily="18" charset="0"/>
                <a:cs typeface="Times New Roman" panose="02020603050405020304" pitchFamily="18" charset="0"/>
              </a:rPr>
              <a:t>String_Type</a:t>
            </a:r>
            <a:r>
              <a:rPr lang="en-US" altLang="en-US" sz="2300" dirty="0" smtClean="0">
                <a:latin typeface="Times New Roman" panose="02020603050405020304" pitchFamily="18" charset="0"/>
                <a:cs typeface="Times New Roman" panose="02020603050405020304" pitchFamily="18" charset="0"/>
              </a:rPr>
              <a:t>&gt;   &lt;</a:t>
            </a:r>
            <a:r>
              <a:rPr lang="en-US" altLang="en-US" sz="2300" dirty="0" err="1" smtClean="0">
                <a:latin typeface="Times New Roman" panose="02020603050405020304" pitchFamily="18" charset="0"/>
                <a:cs typeface="Times New Roman" panose="02020603050405020304" pitchFamily="18" charset="0"/>
              </a:rPr>
              <a:t>string_variable</a:t>
            </a:r>
            <a:r>
              <a:rPr lang="en-US" altLang="en-US" sz="2300" dirty="0" smtClean="0">
                <a:latin typeface="Times New Roman" panose="02020603050405020304" pitchFamily="18" charset="0"/>
                <a:cs typeface="Times New Roman" panose="02020603050405020304" pitchFamily="18" charset="0"/>
              </a:rPr>
              <a:t>&gt; = "&lt;</a:t>
            </a:r>
            <a:r>
              <a:rPr lang="en-US" altLang="en-US" sz="2300" dirty="0" err="1" smtClean="0">
                <a:latin typeface="Times New Roman" panose="02020603050405020304" pitchFamily="18" charset="0"/>
                <a:cs typeface="Times New Roman" panose="02020603050405020304" pitchFamily="18" charset="0"/>
              </a:rPr>
              <a:t>sequence_of_string</a:t>
            </a:r>
            <a:r>
              <a:rPr lang="en-US" altLang="en-US" sz="2300" dirty="0" smtClean="0">
                <a:latin typeface="Times New Roman" panose="02020603050405020304" pitchFamily="18" charset="0"/>
                <a:cs typeface="Times New Roman" panose="02020603050405020304" pitchFamily="18" charset="0"/>
              </a:rPr>
              <a:t>&gt;";  </a:t>
            </a:r>
            <a:endParaRPr lang="en-IN" sz="2300" dirty="0" smtClean="0"/>
          </a:p>
          <a:p>
            <a:pPr marL="0" indent="0">
              <a:buNone/>
            </a:pPr>
            <a:r>
              <a:rPr lang="en-IN" sz="2300" dirty="0" smtClean="0">
                <a:latin typeface="Times New Roman" panose="02020603050405020304" pitchFamily="18" charset="0"/>
                <a:cs typeface="Times New Roman" panose="02020603050405020304" pitchFamily="18" charset="0"/>
              </a:rPr>
              <a:t>                                       </a:t>
            </a:r>
            <a:r>
              <a:rPr lang="en-IN" sz="2300" b="1" i="1" dirty="0" smtClean="0">
                <a:solidFill>
                  <a:srgbClr val="7030A0"/>
                </a:solidFill>
                <a:latin typeface="Times New Roman" panose="02020603050405020304" pitchFamily="18" charset="0"/>
                <a:cs typeface="Times New Roman" panose="02020603050405020304" pitchFamily="18" charset="0"/>
              </a:rPr>
              <a:t>String s="welcome";</a:t>
            </a:r>
            <a:r>
              <a:rPr lang="en-IN" sz="2300" dirty="0" smtClean="0">
                <a:latin typeface="Times New Roman" panose="02020603050405020304" pitchFamily="18" charset="0"/>
                <a:cs typeface="Times New Roman" panose="02020603050405020304" pitchFamily="18" charset="0"/>
              </a:rPr>
              <a:t> </a:t>
            </a:r>
          </a:p>
          <a:p>
            <a:pPr algn="just">
              <a:lnSpc>
                <a:spcPct val="100000"/>
              </a:lnSpc>
            </a:pPr>
            <a:r>
              <a:rPr lang="en-US" sz="2300" dirty="0" smtClean="0">
                <a:latin typeface="Times New Roman" panose="02020603050405020304" pitchFamily="18" charset="0"/>
                <a:cs typeface="Times New Roman" panose="02020603050405020304" pitchFamily="18" charset="0"/>
              </a:rPr>
              <a:t>Each time you create a string literal, the JVM checks the "string constant pool" first. If the string already exists in the pool, a reference to the pooled instance is returned. If the string doesn't exist in the pool, a new string instance is created and placed in the pool. </a:t>
            </a:r>
          </a:p>
          <a:p>
            <a:pPr algn="just">
              <a:lnSpc>
                <a:spcPct val="100000"/>
              </a:lnSpc>
            </a:pPr>
            <a:r>
              <a:rPr lang="en-US" sz="2300" dirty="0" smtClean="0">
                <a:latin typeface="Times New Roman" panose="02020603050405020304" pitchFamily="18" charset="0"/>
                <a:cs typeface="Times New Roman" panose="02020603050405020304" pitchFamily="18" charset="0"/>
              </a:rPr>
              <a:t>For example:    String s1="Welcome";  </a:t>
            </a:r>
          </a:p>
          <a:p>
            <a:pPr marL="0" indent="0">
              <a:buNone/>
            </a:pPr>
            <a:r>
              <a:rPr lang="en-US" sz="2300" dirty="0" smtClean="0">
                <a:latin typeface="Times New Roman" panose="02020603050405020304" pitchFamily="18" charset="0"/>
                <a:cs typeface="Times New Roman" panose="02020603050405020304" pitchFamily="18" charset="0"/>
              </a:rPr>
              <a:t>                            String s2="Welcome"; //It doesn't create a new instance </a:t>
            </a:r>
            <a:r>
              <a:rPr lang="en-US" sz="2300" dirty="0" smtClean="0"/>
              <a:t> </a:t>
            </a:r>
          </a:p>
          <a:p>
            <a:pPr algn="just">
              <a:lnSpc>
                <a:spcPct val="100000"/>
              </a:lnSpc>
            </a:pPr>
            <a:r>
              <a:rPr lang="en-US" sz="2300" b="1" dirty="0" smtClean="0">
                <a:solidFill>
                  <a:srgbClr val="00B050"/>
                </a:solidFill>
                <a:latin typeface="Times New Roman" panose="02020603050405020304" pitchFamily="18" charset="0"/>
                <a:cs typeface="Times New Roman" panose="02020603050405020304" pitchFamily="18" charset="0"/>
              </a:rPr>
              <a:t>Note: </a:t>
            </a:r>
            <a:r>
              <a:rPr lang="en-US" sz="2300" dirty="0" smtClean="0">
                <a:latin typeface="Times New Roman" panose="02020603050405020304" pitchFamily="18" charset="0"/>
                <a:cs typeface="Times New Roman" panose="02020603050405020304" pitchFamily="18" charset="0"/>
              </a:rPr>
              <a:t>String objects are stored in a special memory area known as the "string constant pool".</a:t>
            </a:r>
          </a:p>
          <a:p>
            <a:r>
              <a:rPr lang="en-US" sz="2300" b="1" i="1" dirty="0" smtClean="0">
                <a:latin typeface="Times New Roman" panose="02020603050405020304" pitchFamily="18" charset="0"/>
                <a:cs typeface="Times New Roman" panose="02020603050405020304" pitchFamily="18" charset="0"/>
              </a:rPr>
              <a:t>Why Java uses the concept of String literal?</a:t>
            </a:r>
          </a:p>
          <a:p>
            <a:r>
              <a:rPr lang="en-US" sz="2300" dirty="0" smtClean="0">
                <a:latin typeface="Times New Roman" panose="02020603050405020304" pitchFamily="18" charset="0"/>
                <a:cs typeface="Times New Roman" panose="02020603050405020304" pitchFamily="18" charset="0"/>
              </a:rPr>
              <a:t>To make Java more memory efficient (because no new objects are created if it exists already in the string constant pool).</a:t>
            </a:r>
            <a:endParaRPr lang="en-US" sz="2400" b="1"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0" y="152400"/>
            <a:ext cx="2514600" cy="2346960"/>
          </a:xfrm>
          <a:prstGeom prst="rect">
            <a:avLst/>
          </a:prstGeom>
        </p:spPr>
      </p:pic>
      <p:sp>
        <p:nvSpPr>
          <p:cNvPr id="2" name="Rectangle 1"/>
          <p:cNvSpPr/>
          <p:nvPr/>
        </p:nvSpPr>
        <p:spPr>
          <a:xfrm>
            <a:off x="685799" y="307813"/>
            <a:ext cx="9525001" cy="430887"/>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String object can be created in two ways:   </a:t>
            </a:r>
            <a:r>
              <a:rPr lang="en-US" sz="2200" dirty="0" smtClean="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By string literal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2. By new keyword</a:t>
            </a:r>
            <a:endParaRPr lang="en-IN" sz="2200" dirty="0"/>
          </a:p>
        </p:txBody>
      </p:sp>
    </p:spTree>
    <p:extLst>
      <p:ext uri="{BB962C8B-B14F-4D97-AF65-F5344CB8AC3E}">
        <p14:creationId xmlns:p14="http://schemas.microsoft.com/office/powerpoint/2010/main" val="2773888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3129"/>
          <a:stretch/>
        </p:blipFill>
        <p:spPr>
          <a:xfrm>
            <a:off x="3733800" y="7434"/>
            <a:ext cx="8153400" cy="6705600"/>
          </a:xfrm>
          <a:prstGeom prst="rect">
            <a:avLst/>
          </a:prstGeom>
        </p:spPr>
      </p:pic>
      <p:sp>
        <p:nvSpPr>
          <p:cNvPr id="5" name="TextBox 4"/>
          <p:cNvSpPr txBox="1"/>
          <p:nvPr/>
        </p:nvSpPr>
        <p:spPr>
          <a:xfrm>
            <a:off x="457200" y="1066800"/>
            <a:ext cx="2895600" cy="2862322"/>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An Abstract class name and Abstract methods are </a:t>
            </a:r>
            <a:r>
              <a:rPr lang="en-IN" sz="2000" b="1" dirty="0" smtClean="0">
                <a:latin typeface="Times New Roman" panose="02020603050405020304" pitchFamily="18" charset="0"/>
                <a:cs typeface="Times New Roman" panose="02020603050405020304" pitchFamily="18" charset="0"/>
              </a:rPr>
              <a:t>capitalized</a:t>
            </a:r>
            <a:r>
              <a:rPr lang="en-IN" sz="2000" dirty="0" smtClean="0">
                <a:latin typeface="Times New Roman" panose="02020603050405020304" pitchFamily="18" charset="0"/>
                <a:cs typeface="Times New Roman" panose="02020603050405020304" pitchFamily="18" charset="0"/>
              </a:rPr>
              <a:t> in the class diagram.</a:t>
            </a:r>
          </a:p>
          <a:p>
            <a:pPr marL="285750" indent="-285750" algn="just">
              <a:buFont typeface="Arial" panose="020B0604020202020204" pitchFamily="34" charset="0"/>
              <a:buChar char="•"/>
            </a:pPr>
            <a:r>
              <a:rPr lang="en-IN" sz="2000" b="1" i="1" dirty="0" err="1" smtClean="0">
                <a:solidFill>
                  <a:schemeClr val="accent5">
                    <a:lumMod val="75000"/>
                  </a:schemeClr>
                </a:solidFill>
                <a:latin typeface="Times New Roman" panose="02020603050405020304" pitchFamily="18" charset="0"/>
                <a:cs typeface="Times New Roman" panose="02020603050405020304" pitchFamily="18" charset="0"/>
              </a:rPr>
              <a:t>GeometricObject</a:t>
            </a:r>
            <a:r>
              <a:rPr lang="en-IN" sz="2000" dirty="0" smtClean="0">
                <a:latin typeface="Times New Roman" panose="02020603050405020304" pitchFamily="18" charset="0"/>
                <a:cs typeface="Times New Roman" panose="02020603050405020304" pitchFamily="18" charset="0"/>
              </a:rPr>
              <a:t> is an Abstract class.</a:t>
            </a:r>
          </a:p>
          <a:p>
            <a:pPr marL="285750" indent="-285750" algn="just">
              <a:buFont typeface="Arial" panose="020B0604020202020204" pitchFamily="34" charset="0"/>
              <a:buChar char="•"/>
            </a:pPr>
            <a:r>
              <a:rPr lang="en-IN" sz="2000" b="1" i="1" dirty="0" err="1" smtClean="0">
                <a:solidFill>
                  <a:schemeClr val="accent2">
                    <a:lumMod val="75000"/>
                  </a:schemeClr>
                </a:solidFill>
                <a:latin typeface="Times New Roman" panose="02020603050405020304" pitchFamily="18" charset="0"/>
                <a:cs typeface="Times New Roman" panose="02020603050405020304" pitchFamily="18" charset="0"/>
              </a:rPr>
              <a:t>getArea</a:t>
            </a:r>
            <a:r>
              <a:rPr lang="en-IN" sz="2000" b="1" i="1" dirty="0" smtClean="0">
                <a:solidFill>
                  <a:schemeClr val="accent2">
                    <a:lumMod val="75000"/>
                  </a:schemeClr>
                </a:solidFill>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and </a:t>
            </a:r>
            <a:r>
              <a:rPr lang="en-IN" sz="2000" b="1" i="1" dirty="0" err="1" smtClean="0">
                <a:solidFill>
                  <a:schemeClr val="accent2">
                    <a:lumMod val="75000"/>
                  </a:schemeClr>
                </a:solidFill>
                <a:latin typeface="Times New Roman" panose="02020603050405020304" pitchFamily="18" charset="0"/>
                <a:cs typeface="Times New Roman" panose="02020603050405020304" pitchFamily="18" charset="0"/>
              </a:rPr>
              <a:t>getPerimeter</a:t>
            </a:r>
            <a:r>
              <a:rPr lang="en-IN" sz="2000" b="1" i="1" dirty="0" smtClean="0">
                <a:solidFill>
                  <a:schemeClr val="accent2">
                    <a:lumMod val="75000"/>
                  </a:schemeClr>
                </a:solidFill>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are Abstract methods.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9154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a:bodyPr>
          <a:lstStyle/>
          <a:p>
            <a:r>
              <a:rPr lang="en-IN" sz="2400" b="1" dirty="0" smtClean="0">
                <a:latin typeface="Times New Roman" panose="02020603050405020304" pitchFamily="18" charset="0"/>
                <a:cs typeface="Times New Roman" panose="02020603050405020304" pitchFamily="18" charset="0"/>
              </a:rPr>
              <a:t>2</a:t>
            </a:r>
            <a:r>
              <a:rPr lang="en-IN" sz="2400" b="1" dirty="0" smtClean="0">
                <a:latin typeface="Times New Roman" panose="02020603050405020304" pitchFamily="18" charset="0"/>
                <a:ea typeface="+mn-ea"/>
                <a:cs typeface="Times New Roman" panose="02020603050405020304" pitchFamily="18" charset="0"/>
              </a:rPr>
              <a:t>) </a:t>
            </a:r>
            <a:r>
              <a:rPr lang="en-IN" sz="2400" b="1" dirty="0">
                <a:latin typeface="Times New Roman" panose="02020603050405020304" pitchFamily="18" charset="0"/>
                <a:ea typeface="+mn-ea"/>
                <a:cs typeface="Times New Roman" panose="02020603050405020304" pitchFamily="18" charset="0"/>
              </a:rPr>
              <a:t>By new keyword</a:t>
            </a:r>
          </a:p>
        </p:txBody>
      </p:sp>
      <p:sp>
        <p:nvSpPr>
          <p:cNvPr id="3" name="Content Placeholder 2"/>
          <p:cNvSpPr>
            <a:spLocks noGrp="1"/>
          </p:cNvSpPr>
          <p:nvPr>
            <p:ph idx="1"/>
          </p:nvPr>
        </p:nvSpPr>
        <p:spPr>
          <a:xfrm>
            <a:off x="838200" y="990600"/>
            <a:ext cx="10896600" cy="5186363"/>
          </a:xfrm>
        </p:spPr>
        <p:txBody>
          <a:bodyPr/>
          <a:lstStyle/>
          <a:p>
            <a:r>
              <a:rPr lang="en-US" sz="2400" dirty="0">
                <a:latin typeface="Times New Roman" panose="02020603050405020304" pitchFamily="18" charset="0"/>
                <a:cs typeface="Times New Roman" panose="02020603050405020304" pitchFamily="18" charset="0"/>
              </a:rPr>
              <a:t>String s=new String("Welcome</a:t>
            </a:r>
            <a:r>
              <a:rPr lang="en-US" sz="2400" dirty="0" smtClean="0">
                <a:latin typeface="Times New Roman" panose="02020603050405020304" pitchFamily="18" charset="0"/>
                <a:cs typeface="Times New Roman" panose="02020603050405020304" pitchFamily="18" charset="0"/>
              </a:rPr>
              <a:t>");   </a:t>
            </a:r>
            <a:r>
              <a:rPr lang="en-US" sz="2400" i="1" dirty="0" smtClean="0">
                <a:solidFill>
                  <a:srgbClr val="7030A0"/>
                </a:solidFill>
                <a:latin typeface="Times New Roman" panose="02020603050405020304" pitchFamily="18" charset="0"/>
                <a:cs typeface="Times New Roman" panose="02020603050405020304" pitchFamily="18" charset="0"/>
              </a:rPr>
              <a:t>//</a:t>
            </a:r>
            <a:r>
              <a:rPr lang="en-US" sz="2400" i="1" dirty="0">
                <a:solidFill>
                  <a:srgbClr val="7030A0"/>
                </a:solidFill>
                <a:latin typeface="Times New Roman" panose="02020603050405020304" pitchFamily="18" charset="0"/>
                <a:cs typeface="Times New Roman" panose="02020603050405020304" pitchFamily="18" charset="0"/>
              </a:rPr>
              <a:t>creates two objects and one reference variable</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In such case, JVM will create a new string object </a:t>
            </a: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heap memory, and the literal "Welcome" will be placed in the string constant pool. The variable </a:t>
            </a:r>
            <a:r>
              <a:rPr lang="en-US" sz="2400" b="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will refer to the object in a </a:t>
            </a:r>
            <a:r>
              <a:rPr lang="en-US" sz="2400" dirty="0" smtClean="0">
                <a:latin typeface="Times New Roman" panose="02020603050405020304" pitchFamily="18" charset="0"/>
                <a:cs typeface="Times New Roman" panose="02020603050405020304" pitchFamily="18" charset="0"/>
              </a:rPr>
              <a:t>heap.</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a:p>
            <a:endParaRPr lang="en-IN" dirty="0"/>
          </a:p>
        </p:txBody>
      </p:sp>
      <p:graphicFrame>
        <p:nvGraphicFramePr>
          <p:cNvPr id="4" name="Table 3"/>
          <p:cNvGraphicFramePr>
            <a:graphicFrameLocks noGrp="1"/>
          </p:cNvGraphicFramePr>
          <p:nvPr>
            <p:extLst/>
          </p:nvPr>
        </p:nvGraphicFramePr>
        <p:xfrm>
          <a:off x="990600" y="2895600"/>
          <a:ext cx="5892800" cy="3749040"/>
        </p:xfrm>
        <a:graphic>
          <a:graphicData uri="http://schemas.openxmlformats.org/drawingml/2006/table">
            <a:tbl>
              <a:tblPr firstRow="1" bandRow="1">
                <a:tableStyleId>{5940675A-B579-460E-94D1-54222C63F5DA}</a:tableStyleId>
              </a:tblPr>
              <a:tblGrid>
                <a:gridCol w="5892800">
                  <a:extLst>
                    <a:ext uri="{9D8B030D-6E8A-4147-A177-3AD203B41FA5}">
                      <a16:colId xmlns:a16="http://schemas.microsoft.com/office/drawing/2014/main" val="684347104"/>
                    </a:ext>
                  </a:extLst>
                </a:gridCol>
              </a:tblGrid>
              <a:tr h="370840">
                <a:tc>
                  <a:txBody>
                    <a:bodyPr/>
                    <a:lstStyle/>
                    <a:p>
                      <a:r>
                        <a:rPr lang="en-IN" sz="2400" dirty="0" smtClean="0">
                          <a:latin typeface="Times New Roman" panose="02020603050405020304" pitchFamily="18" charset="0"/>
                          <a:cs typeface="Times New Roman" panose="02020603050405020304" pitchFamily="18" charset="0"/>
                        </a:rPr>
                        <a:t>public class </a:t>
                      </a:r>
                      <a:r>
                        <a:rPr lang="en-IN" sz="2400" dirty="0" err="1" smtClean="0">
                          <a:latin typeface="Times New Roman" panose="02020603050405020304" pitchFamily="18" charset="0"/>
                          <a:cs typeface="Times New Roman" panose="02020603050405020304" pitchFamily="18" charset="0"/>
                        </a:rPr>
                        <a:t>StringExample</a:t>
                      </a:r>
                      <a:r>
                        <a:rPr lang="en-IN" sz="2400" dirty="0" smtClean="0">
                          <a:latin typeface="Times New Roman" panose="02020603050405020304" pitchFamily="18" charset="0"/>
                          <a:cs typeface="Times New Roman" panose="02020603050405020304" pitchFamily="18" charset="0"/>
                        </a:rPr>
                        <a:t>{  </a:t>
                      </a:r>
                    </a:p>
                    <a:p>
                      <a:r>
                        <a:rPr lang="en-IN" sz="2400" dirty="0" smtClean="0">
                          <a:latin typeface="Times New Roman" panose="02020603050405020304" pitchFamily="18" charset="0"/>
                          <a:cs typeface="Times New Roman" panose="02020603050405020304" pitchFamily="18" charset="0"/>
                        </a:rPr>
                        <a:t>public static void main(String args[]){  </a:t>
                      </a:r>
                    </a:p>
                    <a:p>
                      <a:r>
                        <a:rPr lang="en-IN" sz="2400" dirty="0" smtClean="0">
                          <a:latin typeface="Times New Roman" panose="02020603050405020304" pitchFamily="18" charset="0"/>
                          <a:cs typeface="Times New Roman" panose="02020603050405020304" pitchFamily="18" charset="0"/>
                        </a:rPr>
                        <a:t>String s1="java";  </a:t>
                      </a:r>
                    </a:p>
                    <a:p>
                      <a:r>
                        <a:rPr lang="en-IN" sz="2400" dirty="0" smtClean="0">
                          <a:latin typeface="Times New Roman" panose="02020603050405020304" pitchFamily="18" charset="0"/>
                          <a:cs typeface="Times New Roman" panose="02020603050405020304" pitchFamily="18" charset="0"/>
                        </a:rPr>
                        <a:t>char ch[]={'</a:t>
                      </a:r>
                      <a:r>
                        <a:rPr lang="en-IN" sz="2400" dirty="0" err="1" smtClean="0">
                          <a:latin typeface="Times New Roman" panose="02020603050405020304" pitchFamily="18" charset="0"/>
                          <a:cs typeface="Times New Roman" panose="02020603050405020304" pitchFamily="18" charset="0"/>
                        </a:rPr>
                        <a:t>s','t','r','i','n','g','s</a:t>
                      </a:r>
                      <a:r>
                        <a:rPr lang="en-IN" sz="2400" dirty="0" smtClean="0">
                          <a:latin typeface="Times New Roman" panose="02020603050405020304" pitchFamily="18" charset="0"/>
                          <a:cs typeface="Times New Roman" panose="02020603050405020304" pitchFamily="18" charset="0"/>
                        </a:rPr>
                        <a:t>'};  </a:t>
                      </a:r>
                    </a:p>
                    <a:p>
                      <a:r>
                        <a:rPr lang="en-IN" sz="2400" dirty="0" smtClean="0">
                          <a:latin typeface="Times New Roman" panose="02020603050405020304" pitchFamily="18" charset="0"/>
                          <a:cs typeface="Times New Roman" panose="02020603050405020304" pitchFamily="18" charset="0"/>
                        </a:rPr>
                        <a:t>String s2=new String(ch);  </a:t>
                      </a:r>
                    </a:p>
                    <a:p>
                      <a:r>
                        <a:rPr lang="en-IN" sz="2400" dirty="0" smtClean="0">
                          <a:latin typeface="Times New Roman" panose="02020603050405020304" pitchFamily="18" charset="0"/>
                          <a:cs typeface="Times New Roman" panose="02020603050405020304" pitchFamily="18" charset="0"/>
                        </a:rPr>
                        <a:t>String s3=new String("example");  </a:t>
                      </a:r>
                    </a:p>
                    <a:p>
                      <a:r>
                        <a:rPr lang="en-IN" sz="2400" dirty="0" smtClean="0">
                          <a:latin typeface="Times New Roman" panose="02020603050405020304" pitchFamily="18" charset="0"/>
                          <a:cs typeface="Times New Roman" panose="02020603050405020304" pitchFamily="18" charset="0"/>
                        </a:rPr>
                        <a:t>System.out.println(s1);  </a:t>
                      </a:r>
                    </a:p>
                    <a:p>
                      <a:r>
                        <a:rPr lang="en-IN" sz="2400" dirty="0" smtClean="0">
                          <a:latin typeface="Times New Roman" panose="02020603050405020304" pitchFamily="18" charset="0"/>
                          <a:cs typeface="Times New Roman" panose="02020603050405020304" pitchFamily="18" charset="0"/>
                        </a:rPr>
                        <a:t>System.out.println(s2);  </a:t>
                      </a:r>
                    </a:p>
                    <a:p>
                      <a:r>
                        <a:rPr lang="en-IN" sz="2400" dirty="0" smtClean="0">
                          <a:latin typeface="Times New Roman" panose="02020603050405020304" pitchFamily="18" charset="0"/>
                          <a:cs typeface="Times New Roman" panose="02020603050405020304" pitchFamily="18" charset="0"/>
                        </a:rPr>
                        <a:t>System.out.println(s3);  </a:t>
                      </a:r>
                    </a:p>
                    <a:p>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2678537"/>
                  </a:ext>
                </a:extLst>
              </a:tr>
            </a:tbl>
          </a:graphicData>
        </a:graphic>
      </p:graphicFrame>
      <p:sp>
        <p:nvSpPr>
          <p:cNvPr id="5" name="Rectangle 4"/>
          <p:cNvSpPr/>
          <p:nvPr/>
        </p:nvSpPr>
        <p:spPr>
          <a:xfrm>
            <a:off x="5410200" y="4876800"/>
            <a:ext cx="1905000" cy="1631216"/>
          </a:xfrm>
          <a:prstGeom prst="rect">
            <a:avLst/>
          </a:prstGeom>
        </p:spPr>
        <p:txBody>
          <a:bodyPr wrap="square">
            <a:spAutoFit/>
          </a:bodyPr>
          <a:lstStyle/>
          <a:p>
            <a:r>
              <a:rPr lang="en-IN" sz="2800" b="1" u="sng" dirty="0" smtClean="0">
                <a:latin typeface="Times New Roman" panose="02020603050405020304" pitchFamily="18" charset="0"/>
                <a:cs typeface="Times New Roman" panose="02020603050405020304" pitchFamily="18" charset="0"/>
              </a:rPr>
              <a:t>Output:</a:t>
            </a:r>
          </a:p>
          <a:p>
            <a:r>
              <a:rPr lang="en-IN" sz="2400" dirty="0" smtClean="0">
                <a:latin typeface="Times New Roman" panose="02020603050405020304" pitchFamily="18" charset="0"/>
                <a:cs typeface="Times New Roman" panose="02020603050405020304" pitchFamily="18" charset="0"/>
              </a:rPr>
              <a:t>java</a:t>
            </a: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strings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example</a:t>
            </a:r>
          </a:p>
        </p:txBody>
      </p:sp>
      <p:sp>
        <p:nvSpPr>
          <p:cNvPr id="6" name="Rectangle 5"/>
          <p:cNvSpPr/>
          <p:nvPr/>
        </p:nvSpPr>
        <p:spPr>
          <a:xfrm>
            <a:off x="7501981" y="2543645"/>
            <a:ext cx="3579826"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Java String class methods</a:t>
            </a:r>
            <a:endParaRPr lang="en-IN" sz="2400" dirty="0"/>
          </a:p>
        </p:txBody>
      </p:sp>
      <p:sp>
        <p:nvSpPr>
          <p:cNvPr id="7" name="Rectangle 6"/>
          <p:cNvSpPr/>
          <p:nvPr/>
        </p:nvSpPr>
        <p:spPr>
          <a:xfrm>
            <a:off x="7556500" y="3012684"/>
            <a:ext cx="3505200" cy="1938992"/>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java.lang.String</a:t>
            </a:r>
            <a:r>
              <a:rPr lang="en-US" sz="2400" dirty="0">
                <a:latin typeface="Times New Roman" panose="02020603050405020304" pitchFamily="18" charset="0"/>
                <a:cs typeface="Times New Roman" panose="02020603050405020304" pitchFamily="18" charset="0"/>
              </a:rPr>
              <a:t> class provides many useful methods to perform operations on sequence of char values.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93686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1524000" y="3068532"/>
            <a:ext cx="4724400" cy="549275"/>
          </a:xfrm>
        </p:spPr>
        <p:txBody>
          <a:bodyPr>
            <a:normAutofit/>
          </a:bodyPr>
          <a:lstStyle/>
          <a:p>
            <a:r>
              <a:rPr lang="en-US" sz="2800" b="1" dirty="0" smtClean="0">
                <a:latin typeface="Times New Roman" panose="02020603050405020304" pitchFamily="18" charset="0"/>
                <a:cs typeface="Times New Roman" panose="02020603050405020304" pitchFamily="18" charset="0"/>
              </a:rPr>
              <a:t>Java String class methods</a:t>
            </a:r>
            <a:endParaRPr lang="en-IN" dirty="0"/>
          </a:p>
        </p:txBody>
      </p:sp>
      <p:sp>
        <p:nvSpPr>
          <p:cNvPr id="3" name="Content Placeholder 2"/>
          <p:cNvSpPr>
            <a:spLocks noGrp="1"/>
          </p:cNvSpPr>
          <p:nvPr>
            <p:ph idx="1"/>
          </p:nvPr>
        </p:nvSpPr>
        <p:spPr>
          <a:xfrm>
            <a:off x="838200" y="1295400"/>
            <a:ext cx="10515600" cy="4881563"/>
          </a:xfrm>
        </p:spPr>
        <p:txBody>
          <a:bodyPr>
            <a:normAutofit/>
          </a:bodyPr>
          <a:lstStyle/>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01763" y="125694"/>
            <a:ext cx="9952037" cy="6704084"/>
          </a:xfrm>
          <a:prstGeom prst="rect">
            <a:avLst/>
          </a:prstGeom>
        </p:spPr>
      </p:pic>
    </p:spTree>
    <p:extLst>
      <p:ext uri="{BB962C8B-B14F-4D97-AF65-F5344CB8AC3E}">
        <p14:creationId xmlns:p14="http://schemas.microsoft.com/office/powerpoint/2010/main" val="35929822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1026422" cy="4884738"/>
          </a:xfrm>
        </p:spPr>
        <p:txBody>
          <a:bodyPr/>
          <a:lstStyle/>
          <a:p>
            <a:r>
              <a:rPr lang="en-US" sz="2400" b="1" dirty="0" smtClean="0">
                <a:latin typeface="Times New Roman" panose="02020603050405020304" pitchFamily="18" charset="0"/>
                <a:cs typeface="Times New Roman" panose="02020603050405020304" pitchFamily="18" charset="0"/>
              </a:rPr>
              <a:t>String </a:t>
            </a:r>
            <a:r>
              <a:rPr lang="en-US" sz="2400" b="1" dirty="0">
                <a:latin typeface="Times New Roman" panose="02020603050405020304" pitchFamily="18" charset="0"/>
                <a:cs typeface="Times New Roman" panose="02020603050405020304" pitchFamily="18" charset="0"/>
              </a:rPr>
              <a:t>length</a:t>
            </a:r>
            <a:r>
              <a:rPr lang="en-US" sz="2400" b="1"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length</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method finds the length of a string. The length of the Java string is the same as the Unicode code units of the string</a:t>
            </a:r>
            <a:r>
              <a:rPr lang="en-US" sz="2400" dirty="0" smtClean="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String </a:t>
            </a:r>
            <a:r>
              <a:rPr lang="en-IN" sz="2400" b="1" dirty="0" err="1">
                <a:latin typeface="Times New Roman" panose="02020603050405020304" pitchFamily="18" charset="0"/>
                <a:cs typeface="Times New Roman" panose="02020603050405020304" pitchFamily="18" charset="0"/>
              </a:rPr>
              <a:t>concat</a:t>
            </a:r>
            <a:r>
              <a:rPr lang="en-IN" sz="2400" b="1" dirty="0" smtClean="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The </a:t>
            </a:r>
            <a:r>
              <a:rPr lang="en-US" altLang="en-US" sz="2400" dirty="0" err="1">
                <a:latin typeface="Times New Roman" panose="02020603050405020304" pitchFamily="18" charset="0"/>
                <a:cs typeface="Times New Roman" panose="02020603050405020304" pitchFamily="18" charset="0"/>
              </a:rPr>
              <a:t>concat</a:t>
            </a:r>
            <a:r>
              <a:rPr lang="en-US" altLang="en-US" sz="2400" dirty="0">
                <a:latin typeface="Times New Roman" panose="02020603050405020304" pitchFamily="18" charset="0"/>
                <a:cs typeface="Times New Roman" panose="02020603050405020304" pitchFamily="18" charset="0"/>
              </a:rPr>
              <a:t>() method appends (concatenate) a string to the end of another string. </a:t>
            </a:r>
            <a:endParaRPr lang="en-US" altLang="en-US" sz="2400" dirty="0" smtClean="0">
              <a:latin typeface="Times New Roman" panose="02020603050405020304" pitchFamily="18" charset="0"/>
              <a:cs typeface="Times New Roman" panose="02020603050405020304" pitchFamily="18" charset="0"/>
            </a:endParaRPr>
          </a:p>
          <a:p>
            <a:pPr lvl="0"/>
            <a:r>
              <a:rPr lang="en-US" altLang="en-US" sz="2400" b="1" dirty="0">
                <a:latin typeface="Times New Roman" panose="02020603050405020304" pitchFamily="18" charset="0"/>
                <a:cs typeface="Times New Roman" panose="02020603050405020304" pitchFamily="18" charset="0"/>
              </a:rPr>
              <a:t>String equals() </a:t>
            </a:r>
            <a:r>
              <a:rPr lang="en-US" altLang="en-US" sz="2400" dirty="0" smtClean="0">
                <a:latin typeface="Times New Roman" panose="02020603050405020304" pitchFamily="18" charset="0"/>
                <a:cs typeface="Times New Roman" panose="02020603050405020304" pitchFamily="18" charset="0"/>
              </a:rPr>
              <a:t>- The </a:t>
            </a:r>
            <a:r>
              <a:rPr lang="en-US" altLang="en-US" sz="2400" dirty="0">
                <a:latin typeface="Times New Roman" panose="02020603050405020304" pitchFamily="18" charset="0"/>
                <a:cs typeface="Times New Roman" panose="02020603050405020304" pitchFamily="18" charset="0"/>
              </a:rPr>
              <a:t>equals() method compares two strings, and returns true if the strings are equal, and false if not. </a:t>
            </a:r>
          </a:p>
          <a:p>
            <a:endParaRPr lang="en-US" alt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dirty="0"/>
          </a:p>
        </p:txBody>
      </p:sp>
      <p:graphicFrame>
        <p:nvGraphicFramePr>
          <p:cNvPr id="4" name="Table 3"/>
          <p:cNvGraphicFramePr>
            <a:graphicFrameLocks noGrp="1"/>
          </p:cNvGraphicFramePr>
          <p:nvPr>
            <p:extLst/>
          </p:nvPr>
        </p:nvGraphicFramePr>
        <p:xfrm>
          <a:off x="838200" y="2590800"/>
          <a:ext cx="10439400" cy="3840480"/>
        </p:xfrm>
        <a:graphic>
          <a:graphicData uri="http://schemas.openxmlformats.org/drawingml/2006/table">
            <a:tbl>
              <a:tblPr firstRow="1" bandRow="1">
                <a:tableStyleId>{5940675A-B579-460E-94D1-54222C63F5DA}</a:tableStyleId>
              </a:tblPr>
              <a:tblGrid>
                <a:gridCol w="5372888">
                  <a:extLst>
                    <a:ext uri="{9D8B030D-6E8A-4147-A177-3AD203B41FA5}">
                      <a16:colId xmlns:a16="http://schemas.microsoft.com/office/drawing/2014/main" val="2469537296"/>
                    </a:ext>
                  </a:extLst>
                </a:gridCol>
                <a:gridCol w="5066512">
                  <a:extLst>
                    <a:ext uri="{9D8B030D-6E8A-4147-A177-3AD203B41FA5}">
                      <a16:colId xmlns:a16="http://schemas.microsoft.com/office/drawing/2014/main" val="121586702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Times New Roman" panose="02020603050405020304" pitchFamily="18" charset="0"/>
                          <a:cs typeface="Times New Roman" panose="02020603050405020304" pitchFamily="18" charset="0"/>
                        </a:rPr>
                        <a:t>import </a:t>
                      </a:r>
                      <a:r>
                        <a:rPr lang="en-IN" sz="2000" dirty="0" err="1" smtClean="0">
                          <a:latin typeface="Times New Roman" panose="02020603050405020304" pitchFamily="18" charset="0"/>
                          <a:cs typeface="Times New Roman" panose="02020603050405020304" pitchFamily="18" charset="0"/>
                        </a:rPr>
                        <a:t>java.</a:t>
                      </a:r>
                      <a:r>
                        <a:rPr lang="en-IN" sz="2000" b="1" dirty="0" err="1" smtClean="0">
                          <a:solidFill>
                            <a:srgbClr val="7030A0"/>
                          </a:solidFill>
                          <a:latin typeface="Times New Roman" panose="02020603050405020304" pitchFamily="18" charset="0"/>
                          <a:cs typeface="Times New Roman" panose="02020603050405020304" pitchFamily="18" charset="0"/>
                        </a:rPr>
                        <a:t>lang</a:t>
                      </a:r>
                      <a:r>
                        <a:rPr lang="en-IN" sz="2000" dirty="0" err="1" smtClean="0">
                          <a:latin typeface="Times New Roman" panose="02020603050405020304" pitchFamily="18" charset="0"/>
                          <a:cs typeface="Times New Roman" panose="02020603050405020304" pitchFamily="18" charset="0"/>
                        </a:rPr>
                        <a:t>.String</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public class </a:t>
                      </a:r>
                      <a:r>
                        <a:rPr lang="en-IN" sz="2000" dirty="0" err="1" smtClean="0">
                          <a:latin typeface="Times New Roman" panose="02020603050405020304" pitchFamily="18" charset="0"/>
                          <a:cs typeface="Times New Roman" panose="02020603050405020304" pitchFamily="18" charset="0"/>
                        </a:rPr>
                        <a:t>LengthExample</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public static void main(String args[]){  </a:t>
                      </a:r>
                    </a:p>
                    <a:p>
                      <a:r>
                        <a:rPr lang="en-IN" sz="2000" dirty="0" smtClean="0">
                          <a:latin typeface="Times New Roman" panose="02020603050405020304" pitchFamily="18" charset="0"/>
                          <a:cs typeface="Times New Roman" panose="02020603050405020304" pitchFamily="18" charset="0"/>
                        </a:rPr>
                        <a:t>String s1="java";  </a:t>
                      </a:r>
                    </a:p>
                    <a:p>
                      <a:r>
                        <a:rPr lang="en-IN" sz="2000" dirty="0" smtClean="0">
                          <a:latin typeface="Times New Roman" panose="02020603050405020304" pitchFamily="18" charset="0"/>
                          <a:cs typeface="Times New Roman" panose="02020603050405020304" pitchFamily="18" charset="0"/>
                        </a:rPr>
                        <a:t>String s2="python";  </a:t>
                      </a:r>
                    </a:p>
                    <a:p>
                      <a:r>
                        <a:rPr lang="en-IN" sz="2000" dirty="0" smtClean="0">
                          <a:latin typeface="Times New Roman" panose="02020603050405020304" pitchFamily="18" charset="0"/>
                          <a:cs typeface="Times New Roman" panose="02020603050405020304" pitchFamily="18" charset="0"/>
                        </a:rPr>
                        <a:t>System.out.println("string length is: "+s1.</a:t>
                      </a:r>
                      <a:r>
                        <a:rPr lang="en-IN" sz="2000" dirty="0" smtClean="0">
                          <a:solidFill>
                            <a:srgbClr val="FF0000"/>
                          </a:solidFill>
                          <a:latin typeface="Times New Roman" panose="02020603050405020304" pitchFamily="18" charset="0"/>
                          <a:cs typeface="Times New Roman" panose="02020603050405020304" pitchFamily="18" charset="0"/>
                        </a:rPr>
                        <a:t>length</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System.out.println("string length is: "+s2.</a:t>
                      </a:r>
                      <a:r>
                        <a:rPr lang="en-IN" sz="2000" dirty="0" smtClean="0">
                          <a:solidFill>
                            <a:srgbClr val="FF0000"/>
                          </a:solidFill>
                          <a:latin typeface="Times New Roman" panose="02020603050405020304" pitchFamily="18" charset="0"/>
                          <a:cs typeface="Times New Roman" panose="02020603050405020304" pitchFamily="18" charset="0"/>
                        </a:rPr>
                        <a:t>length</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p>
                    <a:p>
                      <a:endParaRPr lang="en-US" sz="2000" b="1" u="sng" kern="1200" dirty="0" smtClean="0">
                        <a:solidFill>
                          <a:schemeClr val="tx1"/>
                        </a:solidFill>
                        <a:latin typeface="Times New Roman" panose="02020603050405020304" pitchFamily="18" charset="0"/>
                        <a:ea typeface="+mn-ea"/>
                        <a:cs typeface="Times New Roman" panose="02020603050405020304" pitchFamily="18" charset="0"/>
                      </a:endParaRPr>
                    </a:p>
                    <a:p>
                      <a:r>
                        <a:rPr lang="en-US" sz="2000" b="1" u="sng" kern="1200" dirty="0" smtClean="0">
                          <a:solidFill>
                            <a:schemeClr val="tx1"/>
                          </a:solidFill>
                          <a:latin typeface="Times New Roman" panose="02020603050405020304" pitchFamily="18" charset="0"/>
                          <a:ea typeface="+mn-ea"/>
                          <a:cs typeface="Times New Roman" panose="02020603050405020304" pitchFamily="18" charset="0"/>
                        </a:rPr>
                        <a:t>Output:</a:t>
                      </a:r>
                    </a:p>
                  </a:txBody>
                  <a:tcPr/>
                </a:tc>
                <a:tc>
                  <a:txBody>
                    <a:bodyPr/>
                    <a:lstStyle/>
                    <a:p>
                      <a:r>
                        <a:rPr lang="en-IN" sz="2000" dirty="0" smtClean="0">
                          <a:latin typeface="Times New Roman" panose="02020603050405020304" pitchFamily="18" charset="0"/>
                          <a:cs typeface="Times New Roman" panose="02020603050405020304" pitchFamily="18" charset="0"/>
                        </a:rPr>
                        <a:t>import </a:t>
                      </a:r>
                      <a:r>
                        <a:rPr lang="en-IN" sz="2000" dirty="0" err="1" smtClean="0">
                          <a:latin typeface="Times New Roman" panose="02020603050405020304" pitchFamily="18" charset="0"/>
                          <a:cs typeface="Times New Roman" panose="02020603050405020304" pitchFamily="18" charset="0"/>
                        </a:rPr>
                        <a:t>java.lang.String</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public class Main {  </a:t>
                      </a:r>
                    </a:p>
                    <a:p>
                      <a:r>
                        <a:rPr lang="en-IN" sz="2000" dirty="0" smtClean="0">
                          <a:latin typeface="Times New Roman" panose="02020603050405020304" pitchFamily="18" charset="0"/>
                          <a:cs typeface="Times New Roman" panose="02020603050405020304" pitchFamily="18" charset="0"/>
                        </a:rPr>
                        <a:t>   public static void main(String[] args) {    </a:t>
                      </a:r>
                    </a:p>
                    <a:p>
                      <a:r>
                        <a:rPr lang="en-IN" sz="2000" dirty="0" smtClean="0">
                          <a:latin typeface="Times New Roman" panose="02020603050405020304" pitchFamily="18" charset="0"/>
                          <a:cs typeface="Times New Roman" panose="02020603050405020304" pitchFamily="18" charset="0"/>
                        </a:rPr>
                        <a:t>   String myStr1 = "</a:t>
                      </a:r>
                      <a:r>
                        <a:rPr lang="en-IN" sz="2000" dirty="0" err="1" smtClean="0">
                          <a:latin typeface="Times New Roman" panose="02020603050405020304" pitchFamily="18" charset="0"/>
                          <a:cs typeface="Times New Roman" panose="02020603050405020304" pitchFamily="18" charset="0"/>
                        </a:rPr>
                        <a:t>Adithya</a:t>
                      </a:r>
                      <a:r>
                        <a:rPr lang="en-IN" sz="2000" dirty="0" smtClean="0">
                          <a:latin typeface="Times New Roman" panose="02020603050405020304" pitchFamily="18" charset="0"/>
                          <a:cs typeface="Times New Roman" panose="02020603050405020304" pitchFamily="18" charset="0"/>
                        </a:rPr>
                        <a:t> ";    </a:t>
                      </a:r>
                    </a:p>
                    <a:p>
                      <a:r>
                        <a:rPr lang="en-IN" sz="2000" dirty="0" smtClean="0">
                          <a:latin typeface="Times New Roman" panose="02020603050405020304" pitchFamily="18" charset="0"/>
                          <a:cs typeface="Times New Roman" panose="02020603050405020304" pitchFamily="18" charset="0"/>
                        </a:rPr>
                        <a:t>   String myStr2 = "Ram"; </a:t>
                      </a:r>
                    </a:p>
                    <a:p>
                      <a:r>
                        <a:rPr lang="en-IN" sz="2000" dirty="0" smtClean="0">
                          <a:latin typeface="Times New Roman" panose="02020603050405020304" pitchFamily="18" charset="0"/>
                          <a:cs typeface="Times New Roman" panose="02020603050405020304" pitchFamily="18" charset="0"/>
                        </a:rPr>
                        <a:t>   String myStr3 = "Ram";</a:t>
                      </a:r>
                    </a:p>
                    <a:p>
                      <a:r>
                        <a:rPr lang="en-IN" sz="2000" dirty="0" smtClean="0">
                          <a:latin typeface="Times New Roman" panose="02020603050405020304" pitchFamily="18" charset="0"/>
                          <a:cs typeface="Times New Roman" panose="02020603050405020304" pitchFamily="18" charset="0"/>
                        </a:rPr>
                        <a:t>   System.out.println(myStr1.</a:t>
                      </a:r>
                      <a:r>
                        <a:rPr lang="en-IN" sz="2000" dirty="0" smtClean="0">
                          <a:solidFill>
                            <a:srgbClr val="FF0000"/>
                          </a:solidFill>
                          <a:latin typeface="Times New Roman" panose="02020603050405020304" pitchFamily="18" charset="0"/>
                          <a:cs typeface="Times New Roman" panose="02020603050405020304" pitchFamily="18" charset="0"/>
                        </a:rPr>
                        <a:t>concat</a:t>
                      </a:r>
                      <a:r>
                        <a:rPr lang="en-IN" sz="2000" dirty="0" smtClean="0">
                          <a:latin typeface="Times New Roman" panose="02020603050405020304" pitchFamily="18" charset="0"/>
                          <a:cs typeface="Times New Roman" panose="02020603050405020304" pitchFamily="18" charset="0"/>
                        </a:rPr>
                        <a:t>(myStr2));</a:t>
                      </a:r>
                    </a:p>
                    <a:p>
                      <a:r>
                        <a:rPr lang="en-IN" sz="2000" dirty="0" smtClean="0">
                          <a:latin typeface="Times New Roman" panose="02020603050405020304" pitchFamily="18" charset="0"/>
                          <a:cs typeface="Times New Roman" panose="02020603050405020304" pitchFamily="18" charset="0"/>
                        </a:rPr>
                        <a:t>   System.out.println(myStr1.</a:t>
                      </a:r>
                      <a:r>
                        <a:rPr lang="en-IN" sz="2000" dirty="0" smtClean="0">
                          <a:solidFill>
                            <a:srgbClr val="FF0000"/>
                          </a:solidFill>
                          <a:latin typeface="Times New Roman" panose="02020603050405020304" pitchFamily="18" charset="0"/>
                          <a:cs typeface="Times New Roman" panose="02020603050405020304" pitchFamily="18" charset="0"/>
                        </a:rPr>
                        <a:t>equals</a:t>
                      </a:r>
                      <a:r>
                        <a:rPr lang="en-IN" sz="2000" dirty="0" smtClean="0">
                          <a:latin typeface="Times New Roman" panose="02020603050405020304" pitchFamily="18" charset="0"/>
                          <a:cs typeface="Times New Roman" panose="02020603050405020304" pitchFamily="18" charset="0"/>
                        </a:rPr>
                        <a:t>(myStr3));</a:t>
                      </a:r>
                    </a:p>
                    <a:p>
                      <a:r>
                        <a:rPr lang="en-IN" sz="2000" dirty="0" smtClean="0">
                          <a:latin typeface="Times New Roman" panose="02020603050405020304" pitchFamily="18" charset="0"/>
                          <a:cs typeface="Times New Roman" panose="02020603050405020304" pitchFamily="18" charset="0"/>
                        </a:rPr>
                        <a:t>   System.out.println(myStr2.</a:t>
                      </a:r>
                      <a:r>
                        <a:rPr lang="en-IN" sz="2000" dirty="0" smtClean="0">
                          <a:solidFill>
                            <a:srgbClr val="FF0000"/>
                          </a:solidFill>
                          <a:latin typeface="Times New Roman" panose="02020603050405020304" pitchFamily="18" charset="0"/>
                          <a:cs typeface="Times New Roman" panose="02020603050405020304" pitchFamily="18" charset="0"/>
                        </a:rPr>
                        <a:t>equals</a:t>
                      </a:r>
                      <a:r>
                        <a:rPr lang="en-IN" sz="2000" dirty="0" smtClean="0">
                          <a:latin typeface="Times New Roman" panose="02020603050405020304" pitchFamily="18" charset="0"/>
                          <a:cs typeface="Times New Roman" panose="02020603050405020304" pitchFamily="18" charset="0"/>
                        </a:rPr>
                        <a:t>(myStr3));</a:t>
                      </a:r>
                    </a:p>
                    <a:p>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2099831"/>
                  </a:ext>
                </a:extLst>
              </a:tr>
              <a:tr h="370840">
                <a:tc>
                  <a:txBody>
                    <a:bodyPr/>
                    <a:lstStyle/>
                    <a:p>
                      <a:r>
                        <a:rPr lang="en-US" sz="2000" kern="1200" dirty="0" smtClean="0">
                          <a:solidFill>
                            <a:schemeClr val="tx1"/>
                          </a:solidFill>
                          <a:latin typeface="Times New Roman" panose="02020603050405020304" pitchFamily="18" charset="0"/>
                          <a:ea typeface="+mn-ea"/>
                          <a:cs typeface="Times New Roman" panose="02020603050405020304" pitchFamily="18" charset="0"/>
                        </a:rPr>
                        <a:t>string length is: 4</a:t>
                      </a:r>
                    </a:p>
                    <a:p>
                      <a:r>
                        <a:rPr lang="en-US" sz="2000" kern="1200" dirty="0" smtClean="0">
                          <a:solidFill>
                            <a:schemeClr val="tx1"/>
                          </a:solidFill>
                          <a:latin typeface="Times New Roman" panose="02020603050405020304" pitchFamily="18" charset="0"/>
                          <a:ea typeface="+mn-ea"/>
                          <a:cs typeface="Times New Roman" panose="02020603050405020304" pitchFamily="18" charset="0"/>
                        </a:rPr>
                        <a:t>string length is: 6</a:t>
                      </a:r>
                      <a:endParaRPr lang="en-IN" sz="2000" kern="120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sz="2000" b="1" u="sng" kern="1200" dirty="0" smtClean="0">
                          <a:solidFill>
                            <a:schemeClr val="tx1"/>
                          </a:solidFill>
                          <a:latin typeface="Times New Roman" panose="02020603050405020304" pitchFamily="18" charset="0"/>
                          <a:ea typeface="+mn-ea"/>
                          <a:cs typeface="Times New Roman" panose="02020603050405020304" pitchFamily="18" charset="0"/>
                        </a:rPr>
                        <a:t>Output:</a:t>
                      </a:r>
                    </a:p>
                    <a:p>
                      <a:r>
                        <a:rPr lang="en-IN" sz="2000" b="0" u="none" dirty="0" err="1" smtClean="0">
                          <a:latin typeface="Times New Roman" panose="02020603050405020304" pitchFamily="18" charset="0"/>
                          <a:cs typeface="Times New Roman" panose="02020603050405020304" pitchFamily="18" charset="0"/>
                        </a:rPr>
                        <a:t>Adithya</a:t>
                      </a:r>
                      <a:r>
                        <a:rPr lang="en-IN" sz="2000" b="0" u="none" dirty="0" smtClean="0">
                          <a:latin typeface="Times New Roman" panose="02020603050405020304" pitchFamily="18" charset="0"/>
                          <a:cs typeface="Times New Roman" panose="02020603050405020304" pitchFamily="18" charset="0"/>
                        </a:rPr>
                        <a:t> Ram        false           true</a:t>
                      </a:r>
                      <a:endParaRPr lang="en-IN" sz="2000" b="0" u="non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124074"/>
                  </a:ext>
                </a:extLst>
              </a:tr>
            </a:tbl>
          </a:graphicData>
        </a:graphic>
      </p:graphicFrame>
    </p:spTree>
    <p:extLst>
      <p:ext uri="{BB962C8B-B14F-4D97-AF65-F5344CB8AC3E}">
        <p14:creationId xmlns:p14="http://schemas.microsoft.com/office/powerpoint/2010/main" val="21897843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609600" y="762000"/>
          <a:ext cx="11125200" cy="5486400"/>
        </p:xfrm>
        <a:graphic>
          <a:graphicData uri="http://schemas.openxmlformats.org/drawingml/2006/table">
            <a:tbl>
              <a:tblPr firstRow="1" bandRow="1">
                <a:tableStyleId>{5940675A-B579-460E-94D1-54222C63F5DA}</a:tableStyleId>
              </a:tblPr>
              <a:tblGrid>
                <a:gridCol w="11125200">
                  <a:extLst>
                    <a:ext uri="{9D8B030D-6E8A-4147-A177-3AD203B41FA5}">
                      <a16:colId xmlns:a16="http://schemas.microsoft.com/office/drawing/2014/main" val="435874464"/>
                    </a:ext>
                  </a:extLst>
                </a:gridCol>
              </a:tblGrid>
              <a:tr h="370840">
                <a:tc>
                  <a:txBody>
                    <a:bodyPr/>
                    <a:lstStyle/>
                    <a:p>
                      <a:r>
                        <a:rPr lang="en-IN" sz="2200" b="1" i="1" dirty="0" smtClean="0">
                          <a:solidFill>
                            <a:srgbClr val="C00000"/>
                          </a:solidFill>
                          <a:latin typeface="Times New Roman" panose="02020603050405020304" pitchFamily="18" charset="0"/>
                          <a:cs typeface="Times New Roman" panose="02020603050405020304" pitchFamily="18" charset="0"/>
                        </a:rPr>
                        <a:t>// </a:t>
                      </a:r>
                      <a:r>
                        <a:rPr lang="en-US" sz="2400" b="1" i="1" dirty="0" smtClean="0">
                          <a:solidFill>
                            <a:srgbClr val="C00000"/>
                          </a:solidFill>
                          <a:latin typeface="Times New Roman" panose="02020603050405020304" pitchFamily="18" charset="0"/>
                          <a:cs typeface="Times New Roman" panose="02020603050405020304" pitchFamily="18" charset="0"/>
                        </a:rPr>
                        <a:t>The Java String class substring() method returns a part of the string.</a:t>
                      </a:r>
                      <a:endParaRPr lang="en-IN" sz="2200" b="1" i="1" dirty="0" smtClean="0">
                        <a:solidFill>
                          <a:srgbClr val="C00000"/>
                        </a:solidFill>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public class </a:t>
                      </a:r>
                      <a:r>
                        <a:rPr lang="en-IN" sz="2200" dirty="0" err="1" smtClean="0">
                          <a:latin typeface="Times New Roman" panose="02020603050405020304" pitchFamily="18" charset="0"/>
                          <a:cs typeface="Times New Roman" panose="02020603050405020304" pitchFamily="18" charset="0"/>
                        </a:rPr>
                        <a:t>PasswordMaker</a:t>
                      </a:r>
                      <a:r>
                        <a:rPr lang="en-IN" sz="2200" dirty="0" smtClean="0">
                          <a:latin typeface="Times New Roman" panose="02020603050405020304" pitchFamily="18" charset="0"/>
                          <a:cs typeface="Times New Roman" panose="02020603050405020304" pitchFamily="18" charset="0"/>
                        </a:rPr>
                        <a:t> {</a:t>
                      </a:r>
                    </a:p>
                    <a:p>
                      <a:r>
                        <a:rPr lang="en-IN" sz="2200" dirty="0" smtClean="0">
                          <a:latin typeface="Times New Roman" panose="02020603050405020304" pitchFamily="18" charset="0"/>
                          <a:cs typeface="Times New Roman" panose="02020603050405020304" pitchFamily="18" charset="0"/>
                        </a:rPr>
                        <a:t>public static void main(String[] args) {</a:t>
                      </a:r>
                    </a:p>
                    <a:p>
                      <a:r>
                        <a:rPr lang="en-IN" sz="2200" dirty="0" smtClean="0">
                          <a:latin typeface="Times New Roman" panose="02020603050405020304" pitchFamily="18" charset="0"/>
                          <a:cs typeface="Times New Roman" panose="02020603050405020304" pitchFamily="18" charset="0"/>
                        </a:rPr>
                        <a:t>String </a:t>
                      </a:r>
                      <a:r>
                        <a:rPr lang="en-IN" sz="2200" dirty="0" err="1" smtClean="0">
                          <a:latin typeface="Times New Roman" panose="02020603050405020304" pitchFamily="18" charset="0"/>
                          <a:cs typeface="Times New Roman" panose="02020603050405020304" pitchFamily="18" charset="0"/>
                        </a:rPr>
                        <a:t>firstName</a:t>
                      </a:r>
                      <a:r>
                        <a:rPr lang="en-IN" sz="2200" dirty="0" smtClean="0">
                          <a:latin typeface="Times New Roman" panose="02020603050405020304" pitchFamily="18" charset="0"/>
                          <a:cs typeface="Times New Roman" panose="02020603050405020304" pitchFamily="18" charset="0"/>
                        </a:rPr>
                        <a:t> = "Raj";</a:t>
                      </a:r>
                    </a:p>
                    <a:p>
                      <a:r>
                        <a:rPr lang="en-IN" sz="2200" dirty="0" smtClean="0">
                          <a:latin typeface="Times New Roman" panose="02020603050405020304" pitchFamily="18" charset="0"/>
                          <a:cs typeface="Times New Roman" panose="02020603050405020304" pitchFamily="18" charset="0"/>
                        </a:rPr>
                        <a:t>String </a:t>
                      </a:r>
                      <a:r>
                        <a:rPr lang="en-IN" sz="2200" dirty="0" err="1" smtClean="0">
                          <a:latin typeface="Times New Roman" panose="02020603050405020304" pitchFamily="18" charset="0"/>
                          <a:cs typeface="Times New Roman" panose="02020603050405020304" pitchFamily="18" charset="0"/>
                        </a:rPr>
                        <a:t>middleName</a:t>
                      </a:r>
                      <a:r>
                        <a:rPr lang="en-IN" sz="2200" dirty="0" smtClean="0">
                          <a:latin typeface="Times New Roman" panose="02020603050405020304" pitchFamily="18" charset="0"/>
                          <a:cs typeface="Times New Roman" panose="02020603050405020304" pitchFamily="18" charset="0"/>
                        </a:rPr>
                        <a:t> = "Kumar";</a:t>
                      </a:r>
                    </a:p>
                    <a:p>
                      <a:r>
                        <a:rPr lang="en-IN" sz="2200" dirty="0" smtClean="0">
                          <a:latin typeface="Times New Roman" panose="02020603050405020304" pitchFamily="18" charset="0"/>
                          <a:cs typeface="Times New Roman" panose="02020603050405020304" pitchFamily="18" charset="0"/>
                        </a:rPr>
                        <a:t>String </a:t>
                      </a:r>
                      <a:r>
                        <a:rPr lang="en-IN" sz="2200" dirty="0" err="1" smtClean="0">
                          <a:latin typeface="Times New Roman" panose="02020603050405020304" pitchFamily="18" charset="0"/>
                          <a:cs typeface="Times New Roman" panose="02020603050405020304" pitchFamily="18" charset="0"/>
                        </a:rPr>
                        <a:t>lastName</a:t>
                      </a:r>
                      <a:r>
                        <a:rPr lang="en-IN" sz="2200" dirty="0" smtClean="0">
                          <a:latin typeface="Times New Roman" panose="02020603050405020304" pitchFamily="18" charset="0"/>
                          <a:cs typeface="Times New Roman" panose="02020603050405020304" pitchFamily="18" charset="0"/>
                        </a:rPr>
                        <a:t> = "Batchu";</a:t>
                      </a:r>
                    </a:p>
                    <a:p>
                      <a:r>
                        <a:rPr lang="en-IN" sz="2200" dirty="0" smtClean="0">
                          <a:latin typeface="Times New Roman" panose="02020603050405020304" pitchFamily="18" charset="0"/>
                          <a:cs typeface="Times New Roman" panose="02020603050405020304" pitchFamily="18" charset="0"/>
                        </a:rPr>
                        <a:t>int age = 32;      </a:t>
                      </a:r>
                    </a:p>
                    <a:p>
                      <a:r>
                        <a:rPr lang="en-IN" sz="2200" b="1" i="1" dirty="0" smtClean="0">
                          <a:solidFill>
                            <a:srgbClr val="7030A0"/>
                          </a:solidFill>
                          <a:latin typeface="Times New Roman" panose="02020603050405020304" pitchFamily="18" charset="0"/>
                          <a:cs typeface="Times New Roman" panose="02020603050405020304" pitchFamily="18" charset="0"/>
                        </a:rPr>
                        <a:t>// extract initials</a:t>
                      </a:r>
                    </a:p>
                    <a:p>
                      <a:r>
                        <a:rPr lang="en-IN" sz="2200" dirty="0" smtClean="0">
                          <a:latin typeface="Times New Roman" panose="02020603050405020304" pitchFamily="18" charset="0"/>
                          <a:cs typeface="Times New Roman" panose="02020603050405020304" pitchFamily="18" charset="0"/>
                        </a:rPr>
                        <a:t>String initials = </a:t>
                      </a:r>
                      <a:r>
                        <a:rPr lang="en-IN" sz="2200" dirty="0" err="1" smtClean="0">
                          <a:latin typeface="Times New Roman" panose="02020603050405020304" pitchFamily="18" charset="0"/>
                          <a:cs typeface="Times New Roman" panose="02020603050405020304" pitchFamily="18" charset="0"/>
                        </a:rPr>
                        <a:t>firstName.</a:t>
                      </a:r>
                      <a:r>
                        <a:rPr lang="en-IN" sz="2200" dirty="0" err="1" smtClean="0">
                          <a:solidFill>
                            <a:srgbClr val="00B050"/>
                          </a:solidFill>
                          <a:latin typeface="Times New Roman" panose="02020603050405020304" pitchFamily="18" charset="0"/>
                          <a:cs typeface="Times New Roman" panose="02020603050405020304" pitchFamily="18" charset="0"/>
                        </a:rPr>
                        <a:t>substring</a:t>
                      </a:r>
                      <a:r>
                        <a:rPr lang="en-IN" sz="2200" dirty="0" smtClean="0">
                          <a:solidFill>
                            <a:srgbClr val="00B050"/>
                          </a:solidFill>
                          <a:latin typeface="Times New Roman" panose="02020603050405020304" pitchFamily="18" charset="0"/>
                          <a:cs typeface="Times New Roman" panose="02020603050405020304" pitchFamily="18" charset="0"/>
                        </a:rPr>
                        <a:t>(0,1)</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middleName.</a:t>
                      </a:r>
                      <a:r>
                        <a:rPr lang="en-IN" sz="2200" dirty="0" err="1" smtClean="0">
                          <a:solidFill>
                            <a:srgbClr val="00B050"/>
                          </a:solidFill>
                          <a:latin typeface="Times New Roman" panose="02020603050405020304" pitchFamily="18" charset="0"/>
                          <a:cs typeface="Times New Roman" panose="02020603050405020304" pitchFamily="18" charset="0"/>
                        </a:rPr>
                        <a:t>substring</a:t>
                      </a:r>
                      <a:r>
                        <a:rPr lang="en-IN" sz="2200" dirty="0" smtClean="0">
                          <a:solidFill>
                            <a:srgbClr val="00B050"/>
                          </a:solidFill>
                          <a:latin typeface="Times New Roman" panose="02020603050405020304" pitchFamily="18" charset="0"/>
                          <a:cs typeface="Times New Roman" panose="02020603050405020304" pitchFamily="18" charset="0"/>
                        </a:rPr>
                        <a:t>(0,1)</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lastName.</a:t>
                      </a:r>
                      <a:r>
                        <a:rPr lang="en-IN" sz="2200" dirty="0" err="1" smtClean="0">
                          <a:solidFill>
                            <a:srgbClr val="00B050"/>
                          </a:solidFill>
                          <a:latin typeface="Times New Roman" panose="02020603050405020304" pitchFamily="18" charset="0"/>
                          <a:cs typeface="Times New Roman" panose="02020603050405020304" pitchFamily="18" charset="0"/>
                        </a:rPr>
                        <a:t>substring</a:t>
                      </a:r>
                      <a:r>
                        <a:rPr lang="en-IN" sz="2200" dirty="0" smtClean="0">
                          <a:solidFill>
                            <a:srgbClr val="00B050"/>
                          </a:solidFill>
                          <a:latin typeface="Times New Roman" panose="02020603050405020304" pitchFamily="18" charset="0"/>
                          <a:cs typeface="Times New Roman" panose="02020603050405020304" pitchFamily="18" charset="0"/>
                        </a:rPr>
                        <a:t>(0,1)</a:t>
                      </a:r>
                      <a:r>
                        <a:rPr lang="en-IN" sz="2200" dirty="0" smtClean="0">
                          <a:latin typeface="Times New Roman" panose="02020603050405020304" pitchFamily="18" charset="0"/>
                          <a:cs typeface="Times New Roman" panose="02020603050405020304" pitchFamily="18" charset="0"/>
                        </a:rPr>
                        <a:t>;</a:t>
                      </a:r>
                    </a:p>
                    <a:p>
                      <a:r>
                        <a:rPr lang="en-IN" sz="2200" b="1" i="1" dirty="0" smtClean="0">
                          <a:solidFill>
                            <a:srgbClr val="7030A0"/>
                          </a:solidFill>
                          <a:latin typeface="Times New Roman" panose="02020603050405020304" pitchFamily="18" charset="0"/>
                          <a:cs typeface="Times New Roman" panose="02020603050405020304" pitchFamily="18" charset="0"/>
                        </a:rPr>
                        <a:t>// append age after changing the initials to lower case</a:t>
                      </a:r>
                    </a:p>
                    <a:p>
                      <a:r>
                        <a:rPr lang="en-IN" sz="2200" dirty="0" smtClean="0">
                          <a:latin typeface="Times New Roman" panose="02020603050405020304" pitchFamily="18" charset="0"/>
                          <a:cs typeface="Times New Roman" panose="02020603050405020304" pitchFamily="18" charset="0"/>
                        </a:rPr>
                        <a:t>String password = </a:t>
                      </a:r>
                      <a:r>
                        <a:rPr lang="en-IN" sz="2200" dirty="0" err="1" smtClean="0">
                          <a:latin typeface="Times New Roman" panose="02020603050405020304" pitchFamily="18" charset="0"/>
                          <a:cs typeface="Times New Roman" panose="02020603050405020304" pitchFamily="18" charset="0"/>
                        </a:rPr>
                        <a:t>initials.</a:t>
                      </a:r>
                      <a:r>
                        <a:rPr lang="en-IN" sz="2200" dirty="0" err="1" smtClean="0">
                          <a:solidFill>
                            <a:srgbClr val="00B050"/>
                          </a:solidFill>
                          <a:latin typeface="Times New Roman" panose="02020603050405020304" pitchFamily="18" charset="0"/>
                          <a:cs typeface="Times New Roman" panose="02020603050405020304" pitchFamily="18" charset="0"/>
                        </a:rPr>
                        <a:t>toLowerCase</a:t>
                      </a:r>
                      <a:r>
                        <a:rPr lang="en-IN" sz="2200" dirty="0" smtClean="0">
                          <a:solidFill>
                            <a:srgbClr val="00B050"/>
                          </a:solidFill>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 age;</a:t>
                      </a:r>
                    </a:p>
                    <a:p>
                      <a:r>
                        <a:rPr lang="en-IN" sz="2200" dirty="0" smtClean="0">
                          <a:latin typeface="Times New Roman" panose="02020603050405020304" pitchFamily="18" charset="0"/>
                          <a:cs typeface="Times New Roman" panose="02020603050405020304" pitchFamily="18" charset="0"/>
                        </a:rPr>
                        <a:t>System.out.println("Your Password = " + password);</a:t>
                      </a:r>
                    </a:p>
                    <a:p>
                      <a:r>
                        <a:rPr lang="en-IN" sz="2200" dirty="0" smtClean="0">
                          <a:latin typeface="Times New Roman" panose="02020603050405020304" pitchFamily="18" charset="0"/>
                          <a:cs typeface="Times New Roman" panose="02020603050405020304" pitchFamily="18" charset="0"/>
                        </a:rPr>
                        <a:t>}} </a:t>
                      </a:r>
                    </a:p>
                    <a:p>
                      <a:endParaRPr lang="en-IN" sz="2200" dirty="0" smtClean="0">
                        <a:latin typeface="Times New Roman" panose="02020603050405020304" pitchFamily="18" charset="0"/>
                        <a:cs typeface="Times New Roman" panose="02020603050405020304" pitchFamily="18" charset="0"/>
                      </a:endParaRPr>
                    </a:p>
                    <a:p>
                      <a:r>
                        <a:rPr lang="en-IN" sz="2200" b="1" u="sng" dirty="0" smtClean="0">
                          <a:solidFill>
                            <a:srgbClr val="0070C0"/>
                          </a:solidFill>
                          <a:latin typeface="Times New Roman" panose="02020603050405020304" pitchFamily="18" charset="0"/>
                          <a:cs typeface="Times New Roman" panose="02020603050405020304" pitchFamily="18" charset="0"/>
                        </a:rPr>
                        <a:t>Output: </a:t>
                      </a:r>
                    </a:p>
                    <a:p>
                      <a:r>
                        <a:rPr lang="en-IN" sz="2200" dirty="0" smtClean="0">
                          <a:latin typeface="Times New Roman" panose="02020603050405020304" pitchFamily="18" charset="0"/>
                          <a:cs typeface="Times New Roman" panose="02020603050405020304" pitchFamily="18" charset="0"/>
                        </a:rPr>
                        <a:t>Your Password = rkb32</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67450957"/>
                  </a:ext>
                </a:extLst>
              </a:tr>
            </a:tbl>
          </a:graphicData>
        </a:graphic>
      </p:graphicFrame>
    </p:spTree>
    <p:extLst>
      <p:ext uri="{BB962C8B-B14F-4D97-AF65-F5344CB8AC3E}">
        <p14:creationId xmlns:p14="http://schemas.microsoft.com/office/powerpoint/2010/main" val="38026026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33400" y="304800"/>
            <a:ext cx="8839200" cy="6172200"/>
          </a:xfrm>
          <a:prstGeom prst="rect">
            <a:avLst/>
          </a:prstGeom>
          <a:effectLst/>
        </p:spPr>
      </p:pic>
      <p:sp>
        <p:nvSpPr>
          <p:cNvPr id="6" name="Rectangle 5"/>
          <p:cNvSpPr/>
          <p:nvPr/>
        </p:nvSpPr>
        <p:spPr>
          <a:xfrm>
            <a:off x="8534400" y="3376789"/>
            <a:ext cx="3657600" cy="2769989"/>
          </a:xfrm>
          <a:prstGeom prst="rect">
            <a:avLst/>
          </a:prstGeom>
        </p:spPr>
        <p:txBody>
          <a:bodyPr wrap="square">
            <a:spAutoFit/>
          </a:bodyPr>
          <a:lstStyle/>
          <a:p>
            <a:pPr algn="ctr"/>
            <a:r>
              <a:rPr lang="en-IN" sz="2400" b="1" u="sng" dirty="0" smtClean="0">
                <a:solidFill>
                  <a:srgbClr val="0070C0"/>
                </a:solidFill>
                <a:latin typeface="Times New Roman" panose="02020603050405020304" pitchFamily="18" charset="0"/>
                <a:cs typeface="Times New Roman" panose="02020603050405020304" pitchFamily="18" charset="0"/>
              </a:rPr>
              <a:t>Output:</a:t>
            </a:r>
          </a:p>
          <a:p>
            <a:r>
              <a:rPr lang="en-IN" dirty="0" smtClean="0">
                <a:latin typeface="Times New Roman" panose="02020603050405020304" pitchFamily="18" charset="0"/>
                <a:cs typeface="Times New Roman" panose="02020603050405020304" pitchFamily="18" charset="0"/>
              </a:rPr>
              <a:t>String </a:t>
            </a:r>
            <a:r>
              <a:rPr lang="en-IN" dirty="0">
                <a:latin typeface="Times New Roman" panose="02020603050405020304" pitchFamily="18" charset="0"/>
                <a:cs typeface="Times New Roman" panose="02020603050405020304" pitchFamily="18" charset="0"/>
              </a:rPr>
              <a:t>in uppercase: WELCOME! YOU ARE PRACTICING STRINGS </a:t>
            </a:r>
            <a:r>
              <a:rPr lang="en-IN" dirty="0" smtClean="0">
                <a:latin typeface="Times New Roman" panose="02020603050405020304" pitchFamily="18" charset="0"/>
                <a:cs typeface="Times New Roman" panose="02020603050405020304" pitchFamily="18" charset="0"/>
              </a:rPr>
              <a:t>CONCEPT</a:t>
            </a:r>
          </a:p>
          <a:p>
            <a:endParaRPr lang="en-IN" sz="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String in lowercase: welcome! you are practicing strings </a:t>
            </a:r>
            <a:r>
              <a:rPr lang="en-IN" dirty="0" smtClean="0">
                <a:latin typeface="Times New Roman" panose="02020603050405020304" pitchFamily="18" charset="0"/>
                <a:cs typeface="Times New Roman" panose="02020603050405020304" pitchFamily="18" charset="0"/>
              </a:rPr>
              <a:t>concept</a:t>
            </a:r>
          </a:p>
          <a:p>
            <a:endParaRPr lang="en-IN" sz="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Length of the string: </a:t>
            </a:r>
            <a:r>
              <a:rPr lang="en-IN" dirty="0" smtClean="0">
                <a:latin typeface="Times New Roman" panose="02020603050405020304" pitchFamily="18" charset="0"/>
                <a:cs typeface="Times New Roman" panose="02020603050405020304" pitchFamily="18" charset="0"/>
              </a:rPr>
              <a:t>43</a:t>
            </a:r>
          </a:p>
          <a:p>
            <a:endParaRPr lang="en-IN" sz="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Index of 'Concept': 36</a:t>
            </a:r>
          </a:p>
        </p:txBody>
      </p:sp>
    </p:spTree>
    <p:extLst>
      <p:ext uri="{BB962C8B-B14F-4D97-AF65-F5344CB8AC3E}">
        <p14:creationId xmlns:p14="http://schemas.microsoft.com/office/powerpoint/2010/main" val="25630224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457200" y="320933"/>
            <a:ext cx="10515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a:t>
            </a:r>
            <a:r>
              <a:rPr lang="en-US" altLang="en-US" sz="2000" dirty="0" err="1" smtClean="0">
                <a:latin typeface="Times New Roman" panose="02020603050405020304" pitchFamily="18" charset="0"/>
                <a:cs typeface="Times New Roman" panose="02020603050405020304" pitchFamily="18" charset="0"/>
              </a:rPr>
              <a:t>compareTo</a:t>
            </a:r>
            <a:r>
              <a:rPr lang="en-US" altLang="en-US" sz="2000" dirty="0" smtClean="0">
                <a:latin typeface="Times New Roman" panose="02020603050405020304" pitchFamily="18" charset="0"/>
                <a:cs typeface="Times New Roman" panose="02020603050405020304" pitchFamily="18" charset="0"/>
              </a:rPr>
              <a:t> method is used to compare two strings lexicographically. It returns:</a:t>
            </a:r>
          </a:p>
          <a:p>
            <a:pPr marL="457200" marR="0" lvl="1" indent="0" algn="l" defTabSz="914400" rtl="0" eaLnBrk="0" fontAlgn="base" latinLnBrk="0" hangingPunct="0">
              <a:lnSpc>
                <a:spcPct val="100000"/>
              </a:lnSpc>
              <a:spcBef>
                <a:spcPct val="0"/>
              </a:spcBef>
              <a:spcAft>
                <a:spcPct val="0"/>
              </a:spcAft>
              <a:buClrTx/>
              <a:buSzTx/>
              <a:buNone/>
              <a:tabLst/>
            </a:pPr>
            <a:r>
              <a:rPr lang="en-US" altLang="en-US" sz="2000" b="1" dirty="0" smtClean="0">
                <a:latin typeface="Times New Roman" panose="02020603050405020304" pitchFamily="18" charset="0"/>
                <a:cs typeface="Times New Roman" panose="02020603050405020304" pitchFamily="18" charset="0"/>
              </a:rPr>
              <a:t>I.</a:t>
            </a:r>
            <a:r>
              <a:rPr lang="en-US" altLang="en-US" sz="2000" dirty="0" smtClean="0">
                <a:latin typeface="Times New Roman" panose="02020603050405020304" pitchFamily="18" charset="0"/>
                <a:cs typeface="Times New Roman" panose="02020603050405020304" pitchFamily="18" charset="0"/>
              </a:rPr>
              <a:t> A negative value if the first string is smaller.   </a:t>
            </a:r>
            <a:r>
              <a:rPr lang="en-US" altLang="en-US" sz="2000" b="1" dirty="0" smtClean="0">
                <a:latin typeface="Times New Roman" panose="02020603050405020304" pitchFamily="18" charset="0"/>
                <a:cs typeface="Times New Roman" panose="02020603050405020304" pitchFamily="18" charset="0"/>
              </a:rPr>
              <a:t>II.</a:t>
            </a:r>
            <a:r>
              <a:rPr lang="en-US" altLang="en-US" sz="2000" dirty="0" smtClean="0">
                <a:latin typeface="Times New Roman" panose="02020603050405020304" pitchFamily="18" charset="0"/>
                <a:cs typeface="Times New Roman" panose="02020603050405020304" pitchFamily="18" charset="0"/>
              </a:rPr>
              <a:t> Zero if both strings are equal.</a:t>
            </a:r>
          </a:p>
          <a:p>
            <a:pPr marL="457200" marR="0" lvl="1" indent="0" algn="l" defTabSz="914400" rtl="0" eaLnBrk="0" fontAlgn="base" latinLnBrk="0" hangingPunct="0">
              <a:lnSpc>
                <a:spcPct val="100000"/>
              </a:lnSpc>
              <a:spcBef>
                <a:spcPct val="0"/>
              </a:spcBef>
              <a:spcAft>
                <a:spcPct val="0"/>
              </a:spcAft>
              <a:buClrTx/>
              <a:buSzTx/>
              <a:buNone/>
              <a:tabLst/>
            </a:pPr>
            <a:r>
              <a:rPr lang="en-US" altLang="en-US" sz="2000" b="1" dirty="0" smtClean="0">
                <a:latin typeface="Times New Roman" panose="02020603050405020304" pitchFamily="18" charset="0"/>
                <a:cs typeface="Times New Roman" panose="02020603050405020304" pitchFamily="18" charset="0"/>
              </a:rPr>
              <a:t>III.</a:t>
            </a:r>
            <a:r>
              <a:rPr lang="en-US" altLang="en-US" sz="2000" dirty="0" smtClean="0">
                <a:latin typeface="Times New Roman" panose="02020603050405020304" pitchFamily="18" charset="0"/>
                <a:cs typeface="Times New Roman" panose="02020603050405020304" pitchFamily="18" charset="0"/>
              </a:rPr>
              <a:t> A positive value if the first string is larger.</a:t>
            </a:r>
            <a:endParaRPr lang="en-US" alt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76827" y="1533832"/>
            <a:ext cx="9876345" cy="5029200"/>
          </a:xfrm>
          <a:prstGeom prst="rect">
            <a:avLst/>
          </a:prstGeom>
        </p:spPr>
      </p:pic>
      <p:sp>
        <p:nvSpPr>
          <p:cNvPr id="8" name="Rectangle 7"/>
          <p:cNvSpPr/>
          <p:nvPr/>
        </p:nvSpPr>
        <p:spPr>
          <a:xfrm>
            <a:off x="8382000" y="2438400"/>
            <a:ext cx="3352800" cy="1477328"/>
          </a:xfrm>
          <a:prstGeom prst="rect">
            <a:avLst/>
          </a:prstGeom>
          <a:ln>
            <a:solidFill>
              <a:srgbClr val="FFC000"/>
            </a:solidFill>
          </a:ln>
        </p:spPr>
        <p:txBody>
          <a:bodyPr wrap="square">
            <a:spAutoFit/>
          </a:bodyPr>
          <a:lstStyle/>
          <a:p>
            <a:pPr lvl="0" eaLnBrk="0" fontAlgn="base" hangingPunct="0">
              <a:spcBef>
                <a:spcPct val="0"/>
              </a:spcBef>
              <a:spcAft>
                <a:spcPct val="0"/>
              </a:spcAft>
            </a:pPr>
            <a:r>
              <a:rPr lang="en-US" altLang="en-US" b="1" u="sng" dirty="0" smtClean="0">
                <a:latin typeface="Arial Unicode MS" panose="020B0604020202020204" pitchFamily="34" charset="-128"/>
              </a:rPr>
              <a:t>Output:</a:t>
            </a:r>
          </a:p>
          <a:p>
            <a:pPr lvl="0" eaLnBrk="0" fontAlgn="base" hangingPunct="0">
              <a:spcBef>
                <a:spcPct val="0"/>
              </a:spcBef>
              <a:spcAft>
                <a:spcPct val="0"/>
              </a:spcAft>
            </a:pPr>
            <a:r>
              <a:rPr lang="en-US" altLang="en-US" dirty="0" smtClean="0">
                <a:latin typeface="Times New Roman" panose="02020603050405020304" pitchFamily="18" charset="0"/>
                <a:cs typeface="Times New Roman" panose="02020603050405020304" pitchFamily="18" charset="0"/>
              </a:rPr>
              <a:t>String </a:t>
            </a:r>
            <a:r>
              <a:rPr lang="en-US" altLang="en-US" dirty="0">
                <a:latin typeface="Times New Roman" panose="02020603050405020304" pitchFamily="18" charset="0"/>
                <a:cs typeface="Times New Roman" panose="02020603050405020304" pitchFamily="18" charset="0"/>
              </a:rPr>
              <a:t>1: This is exercise 1 </a:t>
            </a:r>
            <a:endParaRPr lang="en-US" alt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dirty="0" smtClean="0">
                <a:latin typeface="Times New Roman" panose="02020603050405020304" pitchFamily="18" charset="0"/>
                <a:cs typeface="Times New Roman" panose="02020603050405020304" pitchFamily="18" charset="0"/>
              </a:rPr>
              <a:t>String </a:t>
            </a:r>
            <a:r>
              <a:rPr lang="en-US" altLang="en-US" dirty="0">
                <a:latin typeface="Times New Roman" panose="02020603050405020304" pitchFamily="18" charset="0"/>
                <a:cs typeface="Times New Roman" panose="02020603050405020304" pitchFamily="18" charset="0"/>
              </a:rPr>
              <a:t>2: This is Exercise 1 </a:t>
            </a:r>
            <a:endParaRPr lang="en-US" altLang="en-US"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dirty="0" smtClean="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This is exercise 1" is equal to "This is Exercise 1"</a:t>
            </a:r>
            <a:r>
              <a:rPr lang="en-US" altLang="en-US" sz="1400" dirty="0">
                <a:latin typeface="Times New Roman" panose="02020603050405020304" pitchFamily="18" charset="0"/>
                <a:cs typeface="Times New Roman" panose="02020603050405020304" pitchFamily="18" charset="0"/>
              </a:rPr>
              <a:t> </a:t>
            </a:r>
            <a:endParaRPr lang="en-US"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65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381000"/>
            <a:ext cx="10668000" cy="3183564"/>
          </a:xfrm>
          <a:prstGeom prst="rect">
            <a:avLst/>
          </a:prstGeom>
        </p:spPr>
        <p:txBody>
          <a:bodyPr vert="horz" wrap="square" lIns="0" tIns="99695" rIns="0" bIns="0" rtlCol="0">
            <a:spAutoFit/>
          </a:bodyPr>
          <a:lstStyle/>
          <a:p>
            <a:pPr marL="12700">
              <a:lnSpc>
                <a:spcPct val="100000"/>
              </a:lnSpc>
              <a:spcBef>
                <a:spcPts val="785"/>
              </a:spcBef>
            </a:pPr>
            <a:r>
              <a:rPr sz="2800" dirty="0">
                <a:solidFill>
                  <a:srgbClr val="C00000"/>
                </a:solidFill>
                <a:latin typeface="Times New Roman" panose="02020603050405020304" pitchFamily="18" charset="0"/>
                <a:cs typeface="Times New Roman" panose="02020603050405020304" pitchFamily="18" charset="0"/>
              </a:rPr>
              <a:t>StringBuilder</a:t>
            </a:r>
            <a:r>
              <a:rPr sz="2800" spc="-90" dirty="0">
                <a:solidFill>
                  <a:srgbClr val="C00000"/>
                </a:solidFill>
                <a:latin typeface="Times New Roman" panose="02020603050405020304" pitchFamily="18" charset="0"/>
                <a:cs typeface="Times New Roman" panose="02020603050405020304" pitchFamily="18" charset="0"/>
              </a:rPr>
              <a:t> </a:t>
            </a:r>
            <a:r>
              <a:rPr sz="2800" spc="-5" dirty="0">
                <a:solidFill>
                  <a:srgbClr val="C00000"/>
                </a:solidFill>
                <a:latin typeface="Times New Roman" panose="02020603050405020304" pitchFamily="18" charset="0"/>
                <a:cs typeface="Times New Roman" panose="02020603050405020304" pitchFamily="18" charset="0"/>
              </a:rPr>
              <a:t>Class:</a:t>
            </a:r>
            <a:endParaRPr sz="2800" dirty="0">
              <a:solidFill>
                <a:srgbClr val="C00000"/>
              </a:solidFill>
              <a:latin typeface="Times New Roman" panose="02020603050405020304" pitchFamily="18" charset="0"/>
              <a:cs typeface="Times New Roman" panose="02020603050405020304" pitchFamily="18" charset="0"/>
            </a:endParaRPr>
          </a:p>
          <a:p>
            <a:pPr marL="241300" indent="-229235" algn="just">
              <a:lnSpc>
                <a:spcPct val="100000"/>
              </a:lnSpc>
              <a:spcBef>
                <a:spcPts val="685"/>
              </a:spcBef>
              <a:buFont typeface="Arial MT"/>
              <a:buChar char="•"/>
              <a:tabLst>
                <a:tab pos="241935" algn="l"/>
              </a:tabLst>
            </a:pPr>
            <a:r>
              <a:rPr sz="2400" spc="-5" dirty="0">
                <a:latin typeface="Times New Roman" panose="02020603050405020304" pitchFamily="18" charset="0"/>
                <a:cs typeface="Times New Roman" panose="02020603050405020304" pitchFamily="18" charset="0"/>
              </a:rPr>
              <a:t>The</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StringBuilder</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class</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Java</a:t>
            </a:r>
            <a:r>
              <a:rPr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provides</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 </a:t>
            </a:r>
            <a:r>
              <a:rPr sz="2400" b="1" spc="-5" dirty="0">
                <a:solidFill>
                  <a:srgbClr val="7030A0"/>
                </a:solidFill>
                <a:latin typeface="Times New Roman" panose="02020603050405020304" pitchFamily="18" charset="0"/>
                <a:cs typeface="Times New Roman" panose="02020603050405020304" pitchFamily="18" charset="0"/>
              </a:rPr>
              <a:t>mutable</a:t>
            </a:r>
            <a:r>
              <a:rPr sz="2400" b="1" dirty="0">
                <a:solidFill>
                  <a:srgbClr val="7030A0"/>
                </a:solidFill>
                <a:latin typeface="Times New Roman" panose="02020603050405020304" pitchFamily="18" charset="0"/>
                <a:cs typeface="Times New Roman" panose="02020603050405020304" pitchFamily="18" charset="0"/>
              </a:rPr>
              <a:t> </a:t>
            </a:r>
            <a:r>
              <a:rPr sz="2400" b="1" spc="-5" dirty="0">
                <a:solidFill>
                  <a:srgbClr val="7030A0"/>
                </a:solidFill>
                <a:latin typeface="Times New Roman" panose="02020603050405020304" pitchFamily="18" charset="0"/>
                <a:cs typeface="Times New Roman" panose="02020603050405020304" pitchFamily="18" charset="0"/>
              </a:rPr>
              <a:t>sequence</a:t>
            </a:r>
            <a:r>
              <a:rPr sz="2400" b="1" spc="-45" dirty="0">
                <a:solidFill>
                  <a:srgbClr val="7030A0"/>
                </a:solidFill>
                <a:latin typeface="Times New Roman" panose="02020603050405020304" pitchFamily="18" charset="0"/>
                <a:cs typeface="Times New Roman" panose="02020603050405020304" pitchFamily="18" charset="0"/>
              </a:rPr>
              <a:t> </a:t>
            </a:r>
            <a:r>
              <a:rPr sz="2400" b="1" spc="-5" dirty="0">
                <a:solidFill>
                  <a:srgbClr val="7030A0"/>
                </a:solidFill>
                <a:latin typeface="Times New Roman" panose="02020603050405020304" pitchFamily="18" charset="0"/>
                <a:cs typeface="Times New Roman" panose="02020603050405020304" pitchFamily="18" charset="0"/>
              </a:rPr>
              <a:t>of</a:t>
            </a:r>
            <a:r>
              <a:rPr sz="2400" b="1" spc="5" dirty="0">
                <a:solidFill>
                  <a:srgbClr val="7030A0"/>
                </a:solidFill>
                <a:latin typeface="Times New Roman" panose="02020603050405020304" pitchFamily="18" charset="0"/>
                <a:cs typeface="Times New Roman" panose="02020603050405020304" pitchFamily="18" charset="0"/>
              </a:rPr>
              <a:t> </a:t>
            </a:r>
            <a:r>
              <a:rPr sz="2400" b="1" spc="-15" dirty="0">
                <a:solidFill>
                  <a:srgbClr val="7030A0"/>
                </a:solidFill>
                <a:latin typeface="Times New Roman" panose="02020603050405020304" pitchFamily="18" charset="0"/>
                <a:cs typeface="Times New Roman" panose="02020603050405020304" pitchFamily="18" charset="0"/>
              </a:rPr>
              <a:t>characters</a:t>
            </a:r>
            <a:r>
              <a:rPr sz="2400" spc="-1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241300" marR="101600" indent="-229235" algn="just">
              <a:lnSpc>
                <a:spcPts val="2810"/>
              </a:lnSpc>
              <a:spcBef>
                <a:spcPts val="1050"/>
              </a:spcBef>
              <a:buFont typeface="Arial MT"/>
              <a:buChar char="•"/>
              <a:tabLst>
                <a:tab pos="241935" algn="l"/>
              </a:tabLst>
            </a:pPr>
            <a:r>
              <a:rPr sz="2400" dirty="0">
                <a:latin typeface="Times New Roman" panose="02020603050405020304" pitchFamily="18" charset="0"/>
                <a:cs typeface="Times New Roman" panose="02020603050405020304" pitchFamily="18" charset="0"/>
              </a:rPr>
              <a:t>It</a:t>
            </a:r>
            <a:r>
              <a:rPr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allows</a:t>
            </a:r>
            <a:r>
              <a:rPr sz="2400" spc="2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efficient</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manipulation</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strings</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without</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creating</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new</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objects</a:t>
            </a:r>
            <a:r>
              <a:rPr sz="2400" spc="-1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for </a:t>
            </a:r>
            <a:r>
              <a:rPr sz="2400" spc="-57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each</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operation.</a:t>
            </a:r>
            <a:endParaRPr sz="2400" dirty="0">
              <a:latin typeface="Times New Roman" panose="02020603050405020304" pitchFamily="18" charset="0"/>
              <a:cs typeface="Times New Roman" panose="02020603050405020304" pitchFamily="18" charset="0"/>
            </a:endParaRPr>
          </a:p>
          <a:p>
            <a:pPr marL="241300" marR="5080" indent="-229235" algn="just">
              <a:lnSpc>
                <a:spcPts val="2810"/>
              </a:lnSpc>
              <a:spcBef>
                <a:spcPts val="994"/>
              </a:spcBef>
              <a:buFont typeface="Arial MT"/>
              <a:buChar char="•"/>
              <a:tabLst>
                <a:tab pos="241935" algn="l"/>
              </a:tabLst>
            </a:pPr>
            <a:r>
              <a:rPr sz="2400" dirty="0">
                <a:latin typeface="Times New Roman" panose="02020603050405020304" pitchFamily="18" charset="0"/>
                <a:cs typeface="Times New Roman" panose="02020603050405020304" pitchFamily="18" charset="0"/>
              </a:rPr>
              <a:t>StringBuilder is </a:t>
            </a:r>
            <a:r>
              <a:rPr sz="2400" spc="-10" dirty="0">
                <a:latin typeface="Times New Roman" panose="02020603050405020304" pitchFamily="18" charset="0"/>
                <a:cs typeface="Times New Roman" panose="02020603050405020304" pitchFamily="18" charset="0"/>
              </a:rPr>
              <a:t>often </a:t>
            </a:r>
            <a:r>
              <a:rPr sz="2400" spc="-5" dirty="0">
                <a:latin typeface="Times New Roman" panose="02020603050405020304" pitchFamily="18" charset="0"/>
                <a:cs typeface="Times New Roman" panose="02020603050405020304" pitchFamily="18" charset="0"/>
              </a:rPr>
              <a:t>used </a:t>
            </a:r>
            <a:r>
              <a:rPr sz="2400" dirty="0">
                <a:latin typeface="Times New Roman" panose="02020603050405020304" pitchFamily="18" charset="0"/>
                <a:cs typeface="Times New Roman" panose="02020603050405020304" pitchFamily="18" charset="0"/>
              </a:rPr>
              <a:t>when </a:t>
            </a:r>
            <a:r>
              <a:rPr sz="2400" spc="-5" dirty="0">
                <a:latin typeface="Times New Roman" panose="02020603050405020304" pitchFamily="18" charset="0"/>
                <a:cs typeface="Times New Roman" panose="02020603050405020304" pitchFamily="18" charset="0"/>
              </a:rPr>
              <a:t>there </a:t>
            </a:r>
            <a:r>
              <a:rPr sz="2400" spc="-10" dirty="0">
                <a:latin typeface="Times New Roman" panose="02020603050405020304" pitchFamily="18" charset="0"/>
                <a:cs typeface="Times New Roman" panose="02020603050405020304" pitchFamily="18" charset="0"/>
              </a:rPr>
              <a:t>are </a:t>
            </a:r>
            <a:r>
              <a:rPr sz="2400" dirty="0">
                <a:latin typeface="Times New Roman" panose="02020603050405020304" pitchFamily="18" charset="0"/>
                <a:cs typeface="Times New Roman" panose="02020603050405020304" pitchFamily="18" charset="0"/>
              </a:rPr>
              <a:t>a lot </a:t>
            </a:r>
            <a:r>
              <a:rPr sz="2400" spc="-5" dirty="0">
                <a:latin typeface="Times New Roman" panose="02020603050405020304" pitchFamily="18" charset="0"/>
                <a:cs typeface="Times New Roman" panose="02020603050405020304" pitchFamily="18" charset="0"/>
              </a:rPr>
              <a:t>of string </a:t>
            </a:r>
            <a:r>
              <a:rPr sz="2400" spc="-10" dirty="0">
                <a:latin typeface="Times New Roman" panose="02020603050405020304" pitchFamily="18" charset="0"/>
                <a:cs typeface="Times New Roman" panose="02020603050405020304" pitchFamily="18" charset="0"/>
              </a:rPr>
              <a:t>concatenations </a:t>
            </a:r>
            <a:r>
              <a:rPr sz="2400" spc="-5" dirty="0">
                <a:latin typeface="Times New Roman" panose="02020603050405020304" pitchFamily="18" charset="0"/>
                <a:cs typeface="Times New Roman" panose="02020603050405020304" pitchFamily="18" charset="0"/>
              </a:rPr>
              <a:t>or </a:t>
            </a:r>
            <a:r>
              <a:rPr sz="2400" spc="-57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modifications</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 a loop </a:t>
            </a:r>
            <a:r>
              <a:rPr sz="2400" spc="-15"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avoid</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excessive</a:t>
            </a:r>
            <a:r>
              <a:rPr sz="2400" spc="-5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object</a:t>
            </a:r>
            <a:r>
              <a:rPr sz="2400" spc="-10" dirty="0">
                <a:latin typeface="Times New Roman" panose="02020603050405020304" pitchFamily="18" charset="0"/>
                <a:cs typeface="Times New Roman" panose="02020603050405020304" pitchFamily="18" charset="0"/>
              </a:rPr>
              <a:t> </a:t>
            </a:r>
            <a:r>
              <a:rPr sz="2400" spc="-10" dirty="0" smtClean="0">
                <a:latin typeface="Times New Roman" panose="02020603050405020304" pitchFamily="18" charset="0"/>
                <a:cs typeface="Times New Roman" panose="02020603050405020304" pitchFamily="18" charset="0"/>
              </a:rPr>
              <a:t>creation.</a:t>
            </a:r>
            <a:endParaRPr lang="en-IN" sz="2400" dirty="0">
              <a:latin typeface="Times New Roman" panose="02020603050405020304" pitchFamily="18" charset="0"/>
              <a:cs typeface="Times New Roman" panose="02020603050405020304" pitchFamily="18" charset="0"/>
            </a:endParaRPr>
          </a:p>
          <a:p>
            <a:pPr marL="241300" marR="5080" indent="-229235" algn="just">
              <a:lnSpc>
                <a:spcPts val="2810"/>
              </a:lnSpc>
              <a:spcBef>
                <a:spcPts val="994"/>
              </a:spcBef>
              <a:buFont typeface="Arial MT"/>
              <a:buChar char="•"/>
              <a:tabLst>
                <a:tab pos="241935" algn="l"/>
              </a:tabLst>
            </a:pPr>
            <a:r>
              <a:rPr lang="en-IN" sz="2400" b="1" dirty="0" smtClean="0">
                <a:latin typeface="Times New Roman" panose="02020603050405020304" pitchFamily="18" charset="0"/>
                <a:cs typeface="Times New Roman" panose="02020603050405020304" pitchFamily="18" charset="0"/>
              </a:rPr>
              <a:t>Syntax: </a:t>
            </a:r>
            <a:r>
              <a:rPr sz="2400" dirty="0" err="1" smtClean="0">
                <a:latin typeface="Times New Roman" panose="02020603050405020304" pitchFamily="18" charset="0"/>
                <a:cs typeface="Times New Roman" panose="02020603050405020304" pitchFamily="18" charset="0"/>
              </a:rPr>
              <a:t>StringBuilder</a:t>
            </a:r>
            <a:r>
              <a:rPr sz="2400" spc="-35" dirty="0" smtClean="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sb</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t>
            </a:r>
            <a:r>
              <a:rPr sz="2400" spc="-15" dirty="0">
                <a:latin typeface="Times New Roman" panose="02020603050405020304" pitchFamily="18" charset="0"/>
                <a:cs typeface="Times New Roman" panose="02020603050405020304" pitchFamily="18" charset="0"/>
              </a:rPr>
              <a:t> </a:t>
            </a:r>
            <a:r>
              <a:rPr sz="2400" spc="-5" dirty="0" smtClean="0">
                <a:latin typeface="Times New Roman" panose="02020603050405020304" pitchFamily="18" charset="0"/>
                <a:cs typeface="Times New Roman" panose="02020603050405020304" pitchFamily="18" charset="0"/>
              </a:rPr>
              <a:t>new</a:t>
            </a:r>
            <a:r>
              <a:rPr lang="en-IN" sz="2400" spc="-30" dirty="0">
                <a:latin typeface="Times New Roman" panose="02020603050405020304" pitchFamily="18" charset="0"/>
                <a:cs typeface="Times New Roman" panose="02020603050405020304" pitchFamily="18" charset="0"/>
              </a:rPr>
              <a:t> </a:t>
            </a:r>
            <a:r>
              <a:rPr sz="2400" dirty="0" err="1" smtClean="0">
                <a:latin typeface="Times New Roman" panose="02020603050405020304" pitchFamily="18" charset="0"/>
                <a:cs typeface="Times New Roman" panose="02020603050405020304" pitchFamily="18" charset="0"/>
              </a:rPr>
              <a:t>StringBuilder</a:t>
            </a:r>
            <a:r>
              <a:rPr sz="2400" dirty="0">
                <a:latin typeface="Times New Roman" panose="02020603050405020304" pitchFamily="18" charset="0"/>
                <a:cs typeface="Times New Roman" panose="02020603050405020304" pitchFamily="18" charset="0"/>
              </a:rPr>
              <a:t>(); </a:t>
            </a:r>
            <a:r>
              <a:rPr sz="2400" spc="-575" dirty="0" smtClean="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nvPr>
        </p:nvGraphicFramePr>
        <p:xfrm>
          <a:off x="883355" y="4495800"/>
          <a:ext cx="10515600" cy="1889760"/>
        </p:xfrm>
        <a:graphic>
          <a:graphicData uri="http://schemas.openxmlformats.org/drawingml/2006/table">
            <a:tbl>
              <a:tblPr/>
              <a:tblGrid>
                <a:gridCol w="3048000">
                  <a:extLst>
                    <a:ext uri="{9D8B030D-6E8A-4147-A177-3AD203B41FA5}">
                      <a16:colId xmlns:a16="http://schemas.microsoft.com/office/drawing/2014/main" val="1965011854"/>
                    </a:ext>
                  </a:extLst>
                </a:gridCol>
                <a:gridCol w="7467600">
                  <a:extLst>
                    <a:ext uri="{9D8B030D-6E8A-4147-A177-3AD203B41FA5}">
                      <a16:colId xmlns:a16="http://schemas.microsoft.com/office/drawing/2014/main" val="1377494879"/>
                    </a:ext>
                  </a:extLst>
                </a:gridCol>
              </a:tblGrid>
              <a:tr h="0">
                <a:tc>
                  <a:txBody>
                    <a:bodyPr/>
                    <a:lstStyle/>
                    <a:p>
                      <a:pPr algn="ctr"/>
                      <a:r>
                        <a:rPr lang="en-IN" sz="2000" b="1" dirty="0">
                          <a:latin typeface="Times New Roman" panose="02020603050405020304" pitchFamily="18" charset="0"/>
                          <a:cs typeface="Times New Roman" panose="02020603050405020304" pitchFamily="18" charset="0"/>
                        </a:rPr>
                        <a:t>Constructor</a:t>
                      </a:r>
                    </a:p>
                  </a:txBody>
                  <a:tcPr anchor="ctr">
                    <a:lnL>
                      <a:noFill/>
                    </a:lnL>
                    <a:lnR>
                      <a:noFill/>
                    </a:lnR>
                    <a:lnT>
                      <a:noFill/>
                    </a:lnT>
                    <a:lnB>
                      <a:noFill/>
                    </a:lnB>
                    <a:solidFill>
                      <a:schemeClr val="accent2">
                        <a:lumMod val="40000"/>
                        <a:lumOff val="60000"/>
                      </a:schemeClr>
                    </a:solidFill>
                  </a:tcPr>
                </a:tc>
                <a:tc>
                  <a:txBody>
                    <a:bodyPr/>
                    <a:lstStyle/>
                    <a:p>
                      <a:pPr algn="ctr"/>
                      <a:r>
                        <a:rPr lang="en-IN" sz="2000" b="1" dirty="0">
                          <a:latin typeface="Times New Roman" panose="02020603050405020304" pitchFamily="18" charset="0"/>
                          <a:cs typeface="Times New Roman" panose="02020603050405020304" pitchFamily="18" charset="0"/>
                        </a:rPr>
                        <a:t>Description</a:t>
                      </a:r>
                    </a:p>
                  </a:txBody>
                  <a:tcPr anchor="ctr">
                    <a:lnL>
                      <a:noFill/>
                    </a:lnL>
                    <a:lnR>
                      <a:noFill/>
                    </a:lnR>
                    <a:lnT>
                      <a:noFill/>
                    </a:lnT>
                    <a:lnB>
                      <a:noFill/>
                    </a:lnB>
                    <a:solidFill>
                      <a:schemeClr val="accent2">
                        <a:lumMod val="40000"/>
                        <a:lumOff val="60000"/>
                      </a:schemeClr>
                    </a:solidFill>
                  </a:tcPr>
                </a:tc>
                <a:extLst>
                  <a:ext uri="{0D108BD9-81ED-4DB2-BD59-A6C34878D82A}">
                    <a16:rowId xmlns:a16="http://schemas.microsoft.com/office/drawing/2014/main" val="2490264214"/>
                  </a:ext>
                </a:extLst>
              </a:tr>
              <a:tr h="0">
                <a:tc>
                  <a:txBody>
                    <a:bodyPr/>
                    <a:lstStyle/>
                    <a:p>
                      <a:r>
                        <a:rPr lang="en-IN" sz="2000" dirty="0" err="1">
                          <a:latin typeface="Times New Roman" panose="02020603050405020304" pitchFamily="18" charset="0"/>
                          <a:cs typeface="Times New Roman" panose="02020603050405020304" pitchFamily="18" charset="0"/>
                        </a:rPr>
                        <a:t>StringBuilder</a:t>
                      </a:r>
                      <a:r>
                        <a:rPr lang="en-IN" sz="2000" dirty="0">
                          <a:latin typeface="Times New Roman" panose="02020603050405020304" pitchFamily="18" charset="0"/>
                          <a:cs typeface="Times New Roman" panose="02020603050405020304" pitchFamily="18" charset="0"/>
                        </a:rPr>
                        <a:t>()</a:t>
                      </a:r>
                    </a:p>
                  </a:txBody>
                  <a:tcPr anchor="ctr">
                    <a:lnL>
                      <a:noFill/>
                    </a:lnL>
                    <a:lnR>
                      <a:noFill/>
                    </a:lnR>
                    <a:lnT>
                      <a:noFill/>
                    </a:lnT>
                    <a:lnB>
                      <a:noFill/>
                    </a:lnB>
                    <a:solidFill>
                      <a:schemeClr val="accent4">
                        <a:lumMod val="20000"/>
                        <a:lumOff val="80000"/>
                      </a:schemeClr>
                    </a:solidFill>
                  </a:tcPr>
                </a:tc>
                <a:tc>
                  <a:txBody>
                    <a:bodyPr/>
                    <a:lstStyle/>
                    <a:p>
                      <a:r>
                        <a:rPr lang="en-US" sz="2000" dirty="0">
                          <a:latin typeface="Times New Roman" panose="02020603050405020304" pitchFamily="18" charset="0"/>
                          <a:cs typeface="Times New Roman" panose="02020603050405020304" pitchFamily="18" charset="0"/>
                        </a:rPr>
                        <a:t>It creates an empty String Builder with the initial capacity of </a:t>
                      </a:r>
                      <a:r>
                        <a:rPr lang="en-US" sz="2000" dirty="0" smtClean="0">
                          <a:latin typeface="Times New Roman" panose="02020603050405020304" pitchFamily="18" charset="0"/>
                          <a:cs typeface="Times New Roman" panose="02020603050405020304" pitchFamily="18" charset="0"/>
                        </a:rPr>
                        <a:t>16 characters.</a:t>
                      </a:r>
                      <a:endParaRPr lang="en-US"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3259728119"/>
                  </a:ext>
                </a:extLst>
              </a:tr>
              <a:tr h="0">
                <a:tc>
                  <a:txBody>
                    <a:bodyPr/>
                    <a:lstStyle/>
                    <a:p>
                      <a:r>
                        <a:rPr lang="en-IN" sz="2000" dirty="0" err="1">
                          <a:latin typeface="Times New Roman" panose="02020603050405020304" pitchFamily="18" charset="0"/>
                          <a:cs typeface="Times New Roman" panose="02020603050405020304" pitchFamily="18" charset="0"/>
                        </a:rPr>
                        <a:t>StringBuilder</a:t>
                      </a:r>
                      <a:r>
                        <a:rPr lang="en-IN" sz="2000" dirty="0">
                          <a:latin typeface="Times New Roman" panose="02020603050405020304" pitchFamily="18" charset="0"/>
                          <a:cs typeface="Times New Roman" panose="02020603050405020304" pitchFamily="18" charset="0"/>
                        </a:rPr>
                        <a:t>(String str)</a:t>
                      </a:r>
                    </a:p>
                  </a:txBody>
                  <a:tcPr anchor="ctr">
                    <a:lnL>
                      <a:noFill/>
                    </a:lnL>
                    <a:lnR>
                      <a:noFill/>
                    </a:lnR>
                    <a:lnT>
                      <a:noFill/>
                    </a:lnT>
                    <a:lnB>
                      <a:noFill/>
                    </a:lnB>
                    <a:solidFill>
                      <a:schemeClr val="accent4">
                        <a:lumMod val="20000"/>
                        <a:lumOff val="80000"/>
                      </a:schemeClr>
                    </a:solidFill>
                  </a:tcPr>
                </a:tc>
                <a:tc>
                  <a:txBody>
                    <a:bodyPr/>
                    <a:lstStyle/>
                    <a:p>
                      <a:r>
                        <a:rPr lang="en-US" sz="2000" dirty="0" smtClean="0">
                          <a:latin typeface="Times New Roman" panose="02020603050405020304" pitchFamily="18" charset="0"/>
                          <a:cs typeface="Times New Roman" panose="02020603050405020304" pitchFamily="18" charset="0"/>
                        </a:rPr>
                        <a:t>It creates a String Builder with the specified string.</a:t>
                      </a:r>
                      <a:endParaRPr lang="en-US"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2505458135"/>
                  </a:ext>
                </a:extLst>
              </a:tr>
              <a:tr h="0">
                <a:tc>
                  <a:txBody>
                    <a:bodyPr/>
                    <a:lstStyle/>
                    <a:p>
                      <a:r>
                        <a:rPr lang="en-IN" sz="2000" dirty="0" err="1">
                          <a:latin typeface="Times New Roman" panose="02020603050405020304" pitchFamily="18" charset="0"/>
                          <a:cs typeface="Times New Roman" panose="02020603050405020304" pitchFamily="18" charset="0"/>
                        </a:rPr>
                        <a:t>StringBuilder</a:t>
                      </a:r>
                      <a:r>
                        <a:rPr lang="en-IN" sz="2000" dirty="0">
                          <a:latin typeface="Times New Roman" panose="02020603050405020304" pitchFamily="18" charset="0"/>
                          <a:cs typeface="Times New Roman" panose="02020603050405020304" pitchFamily="18" charset="0"/>
                        </a:rPr>
                        <a:t>(int length)</a:t>
                      </a:r>
                    </a:p>
                  </a:txBody>
                  <a:tcPr anchor="ctr">
                    <a:lnL>
                      <a:noFill/>
                    </a:lnL>
                    <a:lnR>
                      <a:noFill/>
                    </a:lnR>
                    <a:lnT>
                      <a:noFill/>
                    </a:lnT>
                    <a:lnB>
                      <a:noFill/>
                    </a:lnB>
                    <a:solidFill>
                      <a:schemeClr val="accent4">
                        <a:lumMod val="20000"/>
                        <a:lumOff val="80000"/>
                      </a:schemeClr>
                    </a:solidFill>
                  </a:tcPr>
                </a:tc>
                <a:tc>
                  <a:txBody>
                    <a:bodyPr/>
                    <a:lstStyle/>
                    <a:p>
                      <a:r>
                        <a:rPr lang="en-US" sz="2000" dirty="0">
                          <a:latin typeface="Times New Roman" panose="02020603050405020304" pitchFamily="18" charset="0"/>
                          <a:cs typeface="Times New Roman" panose="02020603050405020304" pitchFamily="18" charset="0"/>
                        </a:rPr>
                        <a:t>It creates an empty String Builder with the specified capacity as length.</a:t>
                      </a:r>
                    </a:p>
                  </a:txBody>
                  <a:tcPr anchor="ctr">
                    <a:lnL>
                      <a:noFill/>
                    </a:lnL>
                    <a:lnR>
                      <a:noFill/>
                    </a:lnR>
                    <a:lnT>
                      <a:noFill/>
                    </a:lnT>
                    <a:lnB>
                      <a:noFill/>
                    </a:lnB>
                    <a:solidFill>
                      <a:schemeClr val="accent4">
                        <a:lumMod val="20000"/>
                        <a:lumOff val="80000"/>
                      </a:schemeClr>
                    </a:solidFill>
                  </a:tcPr>
                </a:tc>
                <a:extLst>
                  <a:ext uri="{0D108BD9-81ED-4DB2-BD59-A6C34878D82A}">
                    <a16:rowId xmlns:a16="http://schemas.microsoft.com/office/drawing/2014/main" val="2986951773"/>
                  </a:ext>
                </a:extLst>
              </a:tr>
            </a:tbl>
          </a:graphicData>
        </a:graphic>
      </p:graphicFrame>
      <p:sp>
        <p:nvSpPr>
          <p:cNvPr id="6" name="Rectangle 5"/>
          <p:cNvSpPr/>
          <p:nvPr/>
        </p:nvSpPr>
        <p:spPr>
          <a:xfrm>
            <a:off x="877711" y="3962400"/>
            <a:ext cx="5245539" cy="400110"/>
          </a:xfrm>
          <a:prstGeom prst="rect">
            <a:avLst/>
          </a:prstGeom>
        </p:spPr>
        <p:txBody>
          <a:bodyPr wrap="none">
            <a:spAutoFit/>
          </a:bodyPr>
          <a:lstStyle/>
          <a:p>
            <a:r>
              <a:rPr lang="en-US" sz="2000" b="1" dirty="0">
                <a:solidFill>
                  <a:srgbClr val="00B050"/>
                </a:solidFill>
                <a:latin typeface="Times New Roman" panose="02020603050405020304" pitchFamily="18" charset="0"/>
                <a:cs typeface="Times New Roman" panose="02020603050405020304" pitchFamily="18" charset="0"/>
              </a:rPr>
              <a:t>Important Constructors of </a:t>
            </a:r>
            <a:r>
              <a:rPr lang="en-US" sz="2000" b="1" dirty="0" err="1">
                <a:solidFill>
                  <a:srgbClr val="00B050"/>
                </a:solidFill>
                <a:latin typeface="Times New Roman" panose="02020603050405020304" pitchFamily="18" charset="0"/>
                <a:cs typeface="Times New Roman" panose="02020603050405020304" pitchFamily="18" charset="0"/>
              </a:rPr>
              <a:t>StringBuilder</a:t>
            </a:r>
            <a:r>
              <a:rPr lang="en-US" sz="2000" b="1" dirty="0">
                <a:solidFill>
                  <a:srgbClr val="00B050"/>
                </a:solidFill>
                <a:latin typeface="Times New Roman" panose="02020603050405020304" pitchFamily="18" charset="0"/>
                <a:cs typeface="Times New Roman" panose="02020603050405020304" pitchFamily="18" charset="0"/>
              </a:rPr>
              <a:t> class</a:t>
            </a:r>
          </a:p>
        </p:txBody>
      </p:sp>
    </p:spTree>
    <p:extLst>
      <p:ext uri="{BB962C8B-B14F-4D97-AF65-F5344CB8AC3E}">
        <p14:creationId xmlns:p14="http://schemas.microsoft.com/office/powerpoint/2010/main" val="408577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1143000" y="304800"/>
          <a:ext cx="9601200" cy="6355080"/>
        </p:xfrm>
        <a:graphic>
          <a:graphicData uri="http://schemas.openxmlformats.org/drawingml/2006/table">
            <a:tbl>
              <a:tblPr firstRow="1" bandRow="1">
                <a:tableStyleId>{5940675A-B579-460E-94D1-54222C63F5DA}</a:tableStyleId>
              </a:tblPr>
              <a:tblGrid>
                <a:gridCol w="9601200">
                  <a:extLst>
                    <a:ext uri="{9D8B030D-6E8A-4147-A177-3AD203B41FA5}">
                      <a16:colId xmlns:a16="http://schemas.microsoft.com/office/drawing/2014/main" val="3565681921"/>
                    </a:ext>
                  </a:extLst>
                </a:gridCol>
              </a:tblGrid>
              <a:tr h="370840">
                <a:tc>
                  <a:txBody>
                    <a:bodyPr/>
                    <a:lstStyle/>
                    <a:p>
                      <a:r>
                        <a:rPr lang="en-IN" sz="1900" kern="1200" dirty="0" smtClean="0">
                          <a:solidFill>
                            <a:srgbClr val="7030A0"/>
                          </a:solidFill>
                          <a:latin typeface="Times New Roman" panose="02020603050405020304" pitchFamily="18" charset="0"/>
                          <a:ea typeface="+mn-ea"/>
                          <a:cs typeface="Times New Roman" panose="02020603050405020304" pitchFamily="18" charset="0"/>
                        </a:rPr>
                        <a:t>// </a:t>
                      </a:r>
                      <a:r>
                        <a:rPr lang="en-US" sz="1900" kern="1200" dirty="0" smtClean="0">
                          <a:solidFill>
                            <a:srgbClr val="7030A0"/>
                          </a:solidFill>
                          <a:latin typeface="Times New Roman" panose="02020603050405020304" pitchFamily="18" charset="0"/>
                          <a:ea typeface="+mn-ea"/>
                          <a:cs typeface="Times New Roman" panose="02020603050405020304" pitchFamily="18" charset="0"/>
                        </a:rPr>
                        <a:t>The </a:t>
                      </a:r>
                      <a:r>
                        <a:rPr lang="en-US" sz="1900" kern="1200" dirty="0" err="1" smtClean="0">
                          <a:solidFill>
                            <a:srgbClr val="7030A0"/>
                          </a:solidFill>
                          <a:latin typeface="Times New Roman" panose="02020603050405020304" pitchFamily="18" charset="0"/>
                          <a:ea typeface="+mn-ea"/>
                          <a:cs typeface="Times New Roman" panose="02020603050405020304" pitchFamily="18" charset="0"/>
                        </a:rPr>
                        <a:t>StringBuilder</a:t>
                      </a:r>
                      <a:r>
                        <a:rPr lang="en-US" sz="1900" kern="1200" dirty="0" smtClean="0">
                          <a:solidFill>
                            <a:srgbClr val="7030A0"/>
                          </a:solidFill>
                          <a:latin typeface="Times New Roman" panose="02020603050405020304" pitchFamily="18" charset="0"/>
                          <a:ea typeface="+mn-ea"/>
                          <a:cs typeface="Times New Roman" panose="02020603050405020304" pitchFamily="18" charset="0"/>
                        </a:rPr>
                        <a:t> append() method concatenates the given argument with this String.</a:t>
                      </a:r>
                      <a:r>
                        <a:rPr lang="en-IN" sz="1900" kern="1200" dirty="0" smtClean="0">
                          <a:solidFill>
                            <a:srgbClr val="7030A0"/>
                          </a:solidFill>
                          <a:latin typeface="Times New Roman" panose="02020603050405020304" pitchFamily="18" charset="0"/>
                          <a:ea typeface="+mn-ea"/>
                          <a:cs typeface="Times New Roman" panose="02020603050405020304" pitchFamily="18" charset="0"/>
                        </a:rPr>
                        <a:t> </a:t>
                      </a:r>
                    </a:p>
                    <a:p>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class </a:t>
                      </a:r>
                      <a:r>
                        <a:rPr lang="en-IN" sz="1900" kern="1200" dirty="0" err="1" smtClean="0">
                          <a:solidFill>
                            <a:schemeClr val="tx1">
                              <a:lumMod val="95000"/>
                              <a:lumOff val="5000"/>
                            </a:schemeClr>
                          </a:solidFill>
                          <a:latin typeface="Times New Roman" panose="02020603050405020304" pitchFamily="18" charset="0"/>
                          <a:ea typeface="+mn-ea"/>
                          <a:cs typeface="Times New Roman" panose="02020603050405020304" pitchFamily="18" charset="0"/>
                        </a:rPr>
                        <a:t>StringBuilderExample</a:t>
                      </a:r>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a:t>
                      </a:r>
                    </a:p>
                    <a:p>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public static void main(String args[]){     </a:t>
                      </a:r>
                    </a:p>
                    <a:p>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a:t>
                      </a:r>
                      <a:r>
                        <a:rPr lang="en-IN" sz="1900" kern="1200" dirty="0" err="1" smtClean="0">
                          <a:solidFill>
                            <a:schemeClr val="tx1">
                              <a:lumMod val="95000"/>
                              <a:lumOff val="5000"/>
                            </a:schemeClr>
                          </a:solidFill>
                          <a:latin typeface="Times New Roman" panose="02020603050405020304" pitchFamily="18" charset="0"/>
                          <a:ea typeface="+mn-ea"/>
                          <a:cs typeface="Times New Roman" panose="02020603050405020304" pitchFamily="18" charset="0"/>
                        </a:rPr>
                        <a:t>StringBuilder</a:t>
                      </a:r>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a:t>
                      </a:r>
                      <a:r>
                        <a:rPr lang="en-IN" sz="1900" kern="1200" dirty="0" err="1" smtClean="0">
                          <a:solidFill>
                            <a:schemeClr val="tx1">
                              <a:lumMod val="95000"/>
                              <a:lumOff val="5000"/>
                            </a:schemeClr>
                          </a:solidFill>
                          <a:latin typeface="Times New Roman" panose="02020603050405020304" pitchFamily="18" charset="0"/>
                          <a:ea typeface="+mn-ea"/>
                          <a:cs typeface="Times New Roman" panose="02020603050405020304" pitchFamily="18" charset="0"/>
                        </a:rPr>
                        <a:t>sb</a:t>
                      </a:r>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=new </a:t>
                      </a:r>
                      <a:r>
                        <a:rPr lang="en-IN" sz="1900" kern="1200" dirty="0" err="1" smtClean="0">
                          <a:solidFill>
                            <a:schemeClr val="tx1">
                              <a:lumMod val="95000"/>
                              <a:lumOff val="5000"/>
                            </a:schemeClr>
                          </a:solidFill>
                          <a:latin typeface="Times New Roman" panose="02020603050405020304" pitchFamily="18" charset="0"/>
                          <a:ea typeface="+mn-ea"/>
                          <a:cs typeface="Times New Roman" panose="02020603050405020304" pitchFamily="18" charset="0"/>
                        </a:rPr>
                        <a:t>StringBuilder</a:t>
                      </a:r>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("Hello ");      </a:t>
                      </a:r>
                    </a:p>
                    <a:p>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a:t>
                      </a:r>
                      <a:r>
                        <a:rPr lang="en-IN" sz="1900" kern="1200" dirty="0" err="1" smtClean="0">
                          <a:solidFill>
                            <a:schemeClr val="tx1">
                              <a:lumMod val="95000"/>
                              <a:lumOff val="5000"/>
                            </a:schemeClr>
                          </a:solidFill>
                          <a:latin typeface="Times New Roman" panose="02020603050405020304" pitchFamily="18" charset="0"/>
                          <a:ea typeface="+mn-ea"/>
                          <a:cs typeface="Times New Roman" panose="02020603050405020304" pitchFamily="18" charset="0"/>
                        </a:rPr>
                        <a:t>sb.append</a:t>
                      </a:r>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("Java");   </a:t>
                      </a:r>
                      <a:r>
                        <a:rPr lang="en-IN" sz="1900" i="1"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//now original string is changed      </a:t>
                      </a:r>
                    </a:p>
                    <a:p>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System.out.println(</a:t>
                      </a:r>
                      <a:r>
                        <a:rPr lang="en-IN" sz="1900" kern="1200" dirty="0" err="1" smtClean="0">
                          <a:solidFill>
                            <a:schemeClr val="tx1">
                              <a:lumMod val="95000"/>
                              <a:lumOff val="5000"/>
                            </a:schemeClr>
                          </a:solidFill>
                          <a:latin typeface="Times New Roman" panose="02020603050405020304" pitchFamily="18" charset="0"/>
                          <a:ea typeface="+mn-ea"/>
                          <a:cs typeface="Times New Roman" panose="02020603050405020304" pitchFamily="18" charset="0"/>
                        </a:rPr>
                        <a:t>sb</a:t>
                      </a:r>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a:t>
                      </a:r>
                      <a:r>
                        <a:rPr lang="en-IN" sz="1900" i="1"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//prints Hello Java  </a:t>
                      </a:r>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 }                                                                                                 </a:t>
                      </a:r>
                      <a:r>
                        <a:rPr lang="en-IN" sz="1900" b="1" kern="1200" dirty="0" smtClean="0">
                          <a:solidFill>
                            <a:srgbClr val="00B050"/>
                          </a:solidFill>
                          <a:latin typeface="Times New Roman" panose="02020603050405020304" pitchFamily="18" charset="0"/>
                          <a:ea typeface="+mn-ea"/>
                          <a:cs typeface="Times New Roman" panose="02020603050405020304" pitchFamily="18" charset="0"/>
                        </a:rPr>
                        <a:t>Output</a:t>
                      </a:r>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a:t>
                      </a:r>
                      <a:r>
                        <a:rPr lang="en-IN" sz="1900" b="1" dirty="0" smtClean="0">
                          <a:solidFill>
                            <a:srgbClr val="0070C0"/>
                          </a:solidFill>
                          <a:latin typeface="Times New Roman" panose="02020603050405020304" pitchFamily="18" charset="0"/>
                          <a:cs typeface="Times New Roman" panose="02020603050405020304" pitchFamily="18" charset="0"/>
                        </a:rPr>
                        <a:t>Hello Java </a:t>
                      </a:r>
                      <a:endParaRPr lang="en-IN" sz="1900" b="1" dirty="0" smtClean="0">
                        <a:solidFill>
                          <a:srgbClr val="0070C0"/>
                        </a:solidFill>
                      </a:endParaRPr>
                    </a:p>
                  </a:txBody>
                  <a:tcPr/>
                </a:tc>
                <a:extLst>
                  <a:ext uri="{0D108BD9-81ED-4DB2-BD59-A6C34878D82A}">
                    <a16:rowId xmlns:a16="http://schemas.microsoft.com/office/drawing/2014/main" val="1339297927"/>
                  </a:ext>
                </a:extLst>
              </a:tr>
              <a:tr h="370840">
                <a:tc>
                  <a:txBody>
                    <a:bodyPr/>
                    <a:lstStyle/>
                    <a:p>
                      <a:r>
                        <a:rPr lang="en-IN" sz="19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1900" kern="1200" dirty="0" smtClean="0">
                          <a:solidFill>
                            <a:srgbClr val="7030A0"/>
                          </a:solidFill>
                          <a:latin typeface="Times New Roman" panose="02020603050405020304" pitchFamily="18" charset="0"/>
                          <a:ea typeface="+mn-ea"/>
                          <a:cs typeface="Times New Roman" panose="02020603050405020304" pitchFamily="18" charset="0"/>
                        </a:rPr>
                        <a:t>The </a:t>
                      </a:r>
                      <a:r>
                        <a:rPr lang="en-US" sz="1900" kern="1200" dirty="0" err="1" smtClean="0">
                          <a:solidFill>
                            <a:srgbClr val="7030A0"/>
                          </a:solidFill>
                          <a:latin typeface="Times New Roman" panose="02020603050405020304" pitchFamily="18" charset="0"/>
                          <a:ea typeface="+mn-ea"/>
                          <a:cs typeface="Times New Roman" panose="02020603050405020304" pitchFamily="18" charset="0"/>
                        </a:rPr>
                        <a:t>StringBuilder</a:t>
                      </a:r>
                      <a:r>
                        <a:rPr lang="en-US" sz="1900" kern="1200" dirty="0" smtClean="0">
                          <a:solidFill>
                            <a:srgbClr val="7030A0"/>
                          </a:solidFill>
                          <a:latin typeface="Times New Roman" panose="02020603050405020304" pitchFamily="18" charset="0"/>
                          <a:ea typeface="+mn-ea"/>
                          <a:cs typeface="Times New Roman" panose="02020603050405020304" pitchFamily="18" charset="0"/>
                        </a:rPr>
                        <a:t> insert() method inserts the given string with this string at the given position.</a:t>
                      </a:r>
                    </a:p>
                    <a:p>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class StringBuilderExample2{  </a:t>
                      </a:r>
                    </a:p>
                    <a:p>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public static void main(String args[]){  </a:t>
                      </a:r>
                    </a:p>
                    <a:p>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a:t>
                      </a:r>
                      <a:r>
                        <a:rPr lang="en-IN" sz="1900" kern="1200" dirty="0" err="1" smtClean="0">
                          <a:solidFill>
                            <a:schemeClr val="tx1">
                              <a:lumMod val="95000"/>
                              <a:lumOff val="5000"/>
                            </a:schemeClr>
                          </a:solidFill>
                          <a:latin typeface="Times New Roman" panose="02020603050405020304" pitchFamily="18" charset="0"/>
                          <a:ea typeface="+mn-ea"/>
                          <a:cs typeface="Times New Roman" panose="02020603050405020304" pitchFamily="18" charset="0"/>
                        </a:rPr>
                        <a:t>StringBuilder</a:t>
                      </a:r>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a:t>
                      </a:r>
                      <a:r>
                        <a:rPr lang="en-IN" sz="1900" kern="1200" dirty="0" err="1" smtClean="0">
                          <a:solidFill>
                            <a:schemeClr val="tx1">
                              <a:lumMod val="95000"/>
                              <a:lumOff val="5000"/>
                            </a:schemeClr>
                          </a:solidFill>
                          <a:latin typeface="Times New Roman" panose="02020603050405020304" pitchFamily="18" charset="0"/>
                          <a:ea typeface="+mn-ea"/>
                          <a:cs typeface="Times New Roman" panose="02020603050405020304" pitchFamily="18" charset="0"/>
                        </a:rPr>
                        <a:t>sb</a:t>
                      </a:r>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=new </a:t>
                      </a:r>
                      <a:r>
                        <a:rPr lang="en-IN" sz="1900" kern="1200" dirty="0" err="1" smtClean="0">
                          <a:solidFill>
                            <a:schemeClr val="tx1">
                              <a:lumMod val="95000"/>
                              <a:lumOff val="5000"/>
                            </a:schemeClr>
                          </a:solidFill>
                          <a:latin typeface="Times New Roman" panose="02020603050405020304" pitchFamily="18" charset="0"/>
                          <a:ea typeface="+mn-ea"/>
                          <a:cs typeface="Times New Roman" panose="02020603050405020304" pitchFamily="18" charset="0"/>
                        </a:rPr>
                        <a:t>StringBuilder</a:t>
                      </a:r>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("Hello ");  </a:t>
                      </a:r>
                    </a:p>
                    <a:p>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a:t>
                      </a:r>
                      <a:r>
                        <a:rPr lang="en-IN" sz="1900" kern="1200" dirty="0" err="1" smtClean="0">
                          <a:solidFill>
                            <a:schemeClr val="tx1">
                              <a:lumMod val="95000"/>
                              <a:lumOff val="5000"/>
                            </a:schemeClr>
                          </a:solidFill>
                          <a:latin typeface="Times New Roman" panose="02020603050405020304" pitchFamily="18" charset="0"/>
                          <a:ea typeface="+mn-ea"/>
                          <a:cs typeface="Times New Roman" panose="02020603050405020304" pitchFamily="18" charset="0"/>
                        </a:rPr>
                        <a:t>sb.insert</a:t>
                      </a:r>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(1,"Java");    </a:t>
                      </a:r>
                      <a:r>
                        <a:rPr lang="en-IN" sz="1900" i="1"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//now original string is changed  </a:t>
                      </a:r>
                    </a:p>
                    <a:p>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System.out.println(</a:t>
                      </a:r>
                      <a:r>
                        <a:rPr lang="en-IN" sz="1900" kern="1200" dirty="0" err="1" smtClean="0">
                          <a:solidFill>
                            <a:schemeClr val="tx1">
                              <a:lumMod val="95000"/>
                              <a:lumOff val="5000"/>
                            </a:schemeClr>
                          </a:solidFill>
                          <a:latin typeface="Times New Roman" panose="02020603050405020304" pitchFamily="18" charset="0"/>
                          <a:ea typeface="+mn-ea"/>
                          <a:cs typeface="Times New Roman" panose="02020603050405020304" pitchFamily="18" charset="0"/>
                        </a:rPr>
                        <a:t>sb</a:t>
                      </a:r>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a:t>
                      </a:r>
                      <a:r>
                        <a:rPr lang="en-IN" sz="1900" i="1"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//prints </a:t>
                      </a:r>
                      <a:r>
                        <a:rPr lang="en-IN" sz="1900" i="1" kern="1200" dirty="0" err="1" smtClean="0">
                          <a:solidFill>
                            <a:schemeClr val="tx1">
                              <a:lumMod val="95000"/>
                              <a:lumOff val="5000"/>
                            </a:schemeClr>
                          </a:solidFill>
                          <a:latin typeface="Times New Roman" panose="02020603050405020304" pitchFamily="18" charset="0"/>
                          <a:ea typeface="+mn-ea"/>
                          <a:cs typeface="Times New Roman" panose="02020603050405020304" pitchFamily="18" charset="0"/>
                        </a:rPr>
                        <a:t>HJavaello</a:t>
                      </a:r>
                      <a:r>
                        <a:rPr lang="en-IN" sz="1900" i="1"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a:t>
                      </a:r>
                    </a:p>
                    <a:p>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   }                                                                                             </a:t>
                      </a:r>
                      <a:r>
                        <a:rPr lang="en-IN" sz="1900" b="1" kern="1200" dirty="0" smtClean="0">
                          <a:solidFill>
                            <a:srgbClr val="00B050"/>
                          </a:solidFill>
                          <a:latin typeface="Times New Roman" panose="02020603050405020304" pitchFamily="18" charset="0"/>
                          <a:ea typeface="+mn-ea"/>
                          <a:cs typeface="Times New Roman" panose="02020603050405020304" pitchFamily="18" charset="0"/>
                        </a:rPr>
                        <a:t>Output</a:t>
                      </a:r>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   </a:t>
                      </a:r>
                      <a:r>
                        <a:rPr lang="en-IN" sz="1900" b="1" kern="1200" dirty="0" err="1" smtClean="0">
                          <a:solidFill>
                            <a:srgbClr val="0070C0"/>
                          </a:solidFill>
                          <a:latin typeface="Times New Roman" panose="02020603050405020304" pitchFamily="18" charset="0"/>
                          <a:ea typeface="+mn-ea"/>
                          <a:cs typeface="Times New Roman" panose="02020603050405020304" pitchFamily="18" charset="0"/>
                        </a:rPr>
                        <a:t>HJavaello</a:t>
                      </a:r>
                      <a:r>
                        <a:rPr lang="en-IN" sz="1900" b="1" kern="1200" dirty="0" smtClean="0">
                          <a:solidFill>
                            <a:srgbClr val="0070C0"/>
                          </a:solidFill>
                          <a:latin typeface="Times New Roman" panose="02020603050405020304" pitchFamily="18" charset="0"/>
                          <a:ea typeface="+mn-ea"/>
                          <a:cs typeface="Times New Roman" panose="02020603050405020304" pitchFamily="18" charset="0"/>
                        </a:rPr>
                        <a:t> </a:t>
                      </a:r>
                      <a:endParaRPr lang="en-IN" sz="1900" b="1" kern="1200" dirty="0">
                        <a:solidFill>
                          <a:srgbClr val="0070C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200927304"/>
                  </a:ext>
                </a:extLst>
              </a:tr>
              <a:tr h="370840">
                <a:tc>
                  <a:txBody>
                    <a:bodyPr/>
                    <a:lstStyle/>
                    <a:p>
                      <a:r>
                        <a:rPr lang="en-IN" sz="1900" dirty="0" smtClean="0">
                          <a:solidFill>
                            <a:srgbClr val="7030A0"/>
                          </a:solidFill>
                          <a:latin typeface="Times New Roman" panose="02020603050405020304" pitchFamily="18" charset="0"/>
                          <a:cs typeface="Times New Roman" panose="02020603050405020304" pitchFamily="18" charset="0"/>
                        </a:rPr>
                        <a:t>// </a:t>
                      </a:r>
                      <a:r>
                        <a:rPr lang="en-US" sz="1900" dirty="0" smtClean="0">
                          <a:solidFill>
                            <a:srgbClr val="7030A0"/>
                          </a:solidFill>
                          <a:latin typeface="Times New Roman" panose="02020603050405020304" pitchFamily="18" charset="0"/>
                          <a:cs typeface="Times New Roman" panose="02020603050405020304" pitchFamily="18" charset="0"/>
                        </a:rPr>
                        <a:t>The reverse() method of </a:t>
                      </a:r>
                      <a:r>
                        <a:rPr lang="en-US" sz="1900" dirty="0" err="1" smtClean="0">
                          <a:solidFill>
                            <a:srgbClr val="7030A0"/>
                          </a:solidFill>
                          <a:latin typeface="Times New Roman" panose="02020603050405020304" pitchFamily="18" charset="0"/>
                          <a:cs typeface="Times New Roman" panose="02020603050405020304" pitchFamily="18" charset="0"/>
                        </a:rPr>
                        <a:t>StringBuilder</a:t>
                      </a:r>
                      <a:r>
                        <a:rPr lang="en-US" sz="1900" dirty="0" smtClean="0">
                          <a:solidFill>
                            <a:srgbClr val="7030A0"/>
                          </a:solidFill>
                          <a:latin typeface="Times New Roman" panose="02020603050405020304" pitchFamily="18" charset="0"/>
                          <a:cs typeface="Times New Roman" panose="02020603050405020304" pitchFamily="18" charset="0"/>
                        </a:rPr>
                        <a:t> class reverses the current string.</a:t>
                      </a:r>
                    </a:p>
                    <a:p>
                      <a:r>
                        <a:rPr lang="en-IN" sz="1900" dirty="0" smtClean="0">
                          <a:solidFill>
                            <a:schemeClr val="tx1">
                              <a:lumMod val="95000"/>
                              <a:lumOff val="5000"/>
                            </a:schemeClr>
                          </a:solidFill>
                          <a:latin typeface="Times New Roman" panose="02020603050405020304" pitchFamily="18" charset="0"/>
                          <a:cs typeface="Times New Roman" panose="02020603050405020304" pitchFamily="18" charset="0"/>
                        </a:rPr>
                        <a:t> class StringBuilderExample5{  </a:t>
                      </a:r>
                    </a:p>
                    <a:p>
                      <a:r>
                        <a:rPr lang="en-IN" sz="1900" dirty="0" smtClean="0">
                          <a:solidFill>
                            <a:schemeClr val="tx1">
                              <a:lumMod val="95000"/>
                              <a:lumOff val="5000"/>
                            </a:schemeClr>
                          </a:solidFill>
                          <a:latin typeface="Times New Roman" panose="02020603050405020304" pitchFamily="18" charset="0"/>
                          <a:cs typeface="Times New Roman" panose="02020603050405020304" pitchFamily="18" charset="0"/>
                        </a:rPr>
                        <a:t>    public static void main(String args[]){  </a:t>
                      </a:r>
                    </a:p>
                    <a:p>
                      <a:r>
                        <a:rPr lang="en-IN" sz="19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sz="1900" dirty="0" err="1" smtClean="0">
                          <a:solidFill>
                            <a:schemeClr val="tx1">
                              <a:lumMod val="95000"/>
                              <a:lumOff val="5000"/>
                            </a:schemeClr>
                          </a:solidFill>
                          <a:latin typeface="Times New Roman" panose="02020603050405020304" pitchFamily="18" charset="0"/>
                          <a:cs typeface="Times New Roman" panose="02020603050405020304" pitchFamily="18" charset="0"/>
                        </a:rPr>
                        <a:t>StringBuilder</a:t>
                      </a:r>
                      <a:r>
                        <a:rPr lang="en-IN" sz="19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sz="1900" dirty="0" err="1" smtClean="0">
                          <a:solidFill>
                            <a:schemeClr val="tx1">
                              <a:lumMod val="95000"/>
                              <a:lumOff val="5000"/>
                            </a:schemeClr>
                          </a:solidFill>
                          <a:latin typeface="Times New Roman" panose="02020603050405020304" pitchFamily="18" charset="0"/>
                          <a:cs typeface="Times New Roman" panose="02020603050405020304" pitchFamily="18" charset="0"/>
                        </a:rPr>
                        <a:t>sb</a:t>
                      </a:r>
                      <a:r>
                        <a:rPr lang="en-IN" sz="1900" dirty="0" smtClean="0">
                          <a:solidFill>
                            <a:schemeClr val="tx1">
                              <a:lumMod val="95000"/>
                              <a:lumOff val="5000"/>
                            </a:schemeClr>
                          </a:solidFill>
                          <a:latin typeface="Times New Roman" panose="02020603050405020304" pitchFamily="18" charset="0"/>
                          <a:cs typeface="Times New Roman" panose="02020603050405020304" pitchFamily="18" charset="0"/>
                        </a:rPr>
                        <a:t>=new </a:t>
                      </a:r>
                      <a:r>
                        <a:rPr lang="en-IN" sz="1900" dirty="0" err="1" smtClean="0">
                          <a:solidFill>
                            <a:schemeClr val="tx1">
                              <a:lumMod val="95000"/>
                              <a:lumOff val="5000"/>
                            </a:schemeClr>
                          </a:solidFill>
                          <a:latin typeface="Times New Roman" panose="02020603050405020304" pitchFamily="18" charset="0"/>
                          <a:cs typeface="Times New Roman" panose="02020603050405020304" pitchFamily="18" charset="0"/>
                        </a:rPr>
                        <a:t>StringBuilder</a:t>
                      </a:r>
                      <a:r>
                        <a:rPr lang="en-IN" sz="1900" dirty="0" smtClean="0">
                          <a:solidFill>
                            <a:schemeClr val="tx1">
                              <a:lumMod val="95000"/>
                              <a:lumOff val="5000"/>
                            </a:schemeClr>
                          </a:solidFill>
                          <a:latin typeface="Times New Roman" panose="02020603050405020304" pitchFamily="18" charset="0"/>
                          <a:cs typeface="Times New Roman" panose="02020603050405020304" pitchFamily="18" charset="0"/>
                        </a:rPr>
                        <a:t>("Hello");  </a:t>
                      </a:r>
                    </a:p>
                    <a:p>
                      <a:r>
                        <a:rPr lang="en-IN" sz="19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sz="1900" dirty="0" err="1" smtClean="0">
                          <a:solidFill>
                            <a:schemeClr val="tx1">
                              <a:lumMod val="95000"/>
                              <a:lumOff val="5000"/>
                            </a:schemeClr>
                          </a:solidFill>
                          <a:latin typeface="Times New Roman" panose="02020603050405020304" pitchFamily="18" charset="0"/>
                          <a:cs typeface="Times New Roman" panose="02020603050405020304" pitchFamily="18" charset="0"/>
                        </a:rPr>
                        <a:t>sb.reverse</a:t>
                      </a:r>
                      <a:r>
                        <a:rPr lang="en-IN" sz="1900"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r>
                        <a:rPr lang="en-IN" sz="1900" dirty="0" smtClean="0">
                          <a:solidFill>
                            <a:schemeClr val="tx1">
                              <a:lumMod val="95000"/>
                              <a:lumOff val="5000"/>
                            </a:schemeClr>
                          </a:solidFill>
                          <a:latin typeface="Times New Roman" panose="02020603050405020304" pitchFamily="18" charset="0"/>
                          <a:cs typeface="Times New Roman" panose="02020603050405020304" pitchFamily="18" charset="0"/>
                        </a:rPr>
                        <a:t>    System.out.println(</a:t>
                      </a:r>
                      <a:r>
                        <a:rPr lang="en-IN" sz="1900" dirty="0" err="1" smtClean="0">
                          <a:solidFill>
                            <a:schemeClr val="tx1">
                              <a:lumMod val="95000"/>
                              <a:lumOff val="5000"/>
                            </a:schemeClr>
                          </a:solidFill>
                          <a:latin typeface="Times New Roman" panose="02020603050405020304" pitchFamily="18" charset="0"/>
                          <a:cs typeface="Times New Roman" panose="02020603050405020304" pitchFamily="18" charset="0"/>
                        </a:rPr>
                        <a:t>sb</a:t>
                      </a:r>
                      <a:r>
                        <a:rPr lang="en-IN" sz="1900" dirty="0" smtClean="0">
                          <a:solidFill>
                            <a:schemeClr val="tx1">
                              <a:lumMod val="95000"/>
                              <a:lumOff val="5000"/>
                            </a:schemeClr>
                          </a:solidFill>
                          <a:latin typeface="Times New Roman" panose="02020603050405020304" pitchFamily="18" charset="0"/>
                          <a:cs typeface="Times New Roman" panose="02020603050405020304" pitchFamily="18" charset="0"/>
                        </a:rPr>
                        <a:t>);//prints </a:t>
                      </a:r>
                      <a:r>
                        <a:rPr lang="en-IN" sz="1900" dirty="0" err="1" smtClean="0">
                          <a:solidFill>
                            <a:schemeClr val="tx1">
                              <a:lumMod val="95000"/>
                              <a:lumOff val="5000"/>
                            </a:schemeClr>
                          </a:solidFill>
                          <a:latin typeface="Times New Roman" panose="02020603050405020304" pitchFamily="18" charset="0"/>
                          <a:cs typeface="Times New Roman" panose="02020603050405020304" pitchFamily="18" charset="0"/>
                        </a:rPr>
                        <a:t>olleH</a:t>
                      </a:r>
                      <a:r>
                        <a:rPr lang="en-IN" sz="1900"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pPr marL="0" algn="l" defTabSz="914400" rtl="0" eaLnBrk="1" latinLnBrk="0" hangingPunct="1"/>
                      <a:r>
                        <a:rPr lang="en-IN" sz="1900" dirty="0" smtClean="0">
                          <a:solidFill>
                            <a:schemeClr val="tx1">
                              <a:lumMod val="95000"/>
                              <a:lumOff val="5000"/>
                            </a:schemeClr>
                          </a:solidFill>
                          <a:latin typeface="Times New Roman" panose="02020603050405020304" pitchFamily="18" charset="0"/>
                          <a:cs typeface="Times New Roman" panose="02020603050405020304" pitchFamily="18" charset="0"/>
                        </a:rPr>
                        <a:t>    }  }                                                                                               </a:t>
                      </a:r>
                      <a:r>
                        <a:rPr lang="en-IN" sz="1900" b="1" kern="1200" dirty="0" smtClean="0">
                          <a:solidFill>
                            <a:srgbClr val="00B050"/>
                          </a:solidFill>
                          <a:latin typeface="Times New Roman" panose="02020603050405020304" pitchFamily="18" charset="0"/>
                          <a:ea typeface="+mn-ea"/>
                          <a:cs typeface="Times New Roman" panose="02020603050405020304" pitchFamily="18" charset="0"/>
                        </a:rPr>
                        <a:t>Output</a:t>
                      </a:r>
                      <a:r>
                        <a:rPr lang="en-IN" sz="1900" kern="1200" dirty="0" smtClean="0">
                          <a:solidFill>
                            <a:schemeClr val="tx1">
                              <a:lumMod val="95000"/>
                              <a:lumOff val="5000"/>
                            </a:schemeClr>
                          </a:solidFill>
                          <a:latin typeface="Times New Roman" panose="02020603050405020304" pitchFamily="18" charset="0"/>
                          <a:ea typeface="+mn-ea"/>
                          <a:cs typeface="Times New Roman" panose="02020603050405020304" pitchFamily="18" charset="0"/>
                        </a:rPr>
                        <a:t>:</a:t>
                      </a:r>
                      <a:r>
                        <a:rPr lang="en-IN" sz="19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IN" sz="1900" b="1" kern="1200" dirty="0" err="1" smtClean="0">
                          <a:solidFill>
                            <a:srgbClr val="0070C0"/>
                          </a:solidFill>
                          <a:latin typeface="Times New Roman" panose="02020603050405020304" pitchFamily="18" charset="0"/>
                          <a:ea typeface="+mn-ea"/>
                          <a:cs typeface="Times New Roman" panose="02020603050405020304" pitchFamily="18" charset="0"/>
                        </a:rPr>
                        <a:t>olleH</a:t>
                      </a:r>
                      <a:r>
                        <a:rPr lang="en-IN" sz="1900" b="1" kern="1200" dirty="0" smtClean="0">
                          <a:solidFill>
                            <a:srgbClr val="0070C0"/>
                          </a:solidFill>
                          <a:latin typeface="Times New Roman" panose="02020603050405020304" pitchFamily="18" charset="0"/>
                          <a:ea typeface="+mn-ea"/>
                          <a:cs typeface="Times New Roman" panose="02020603050405020304" pitchFamily="18" charset="0"/>
                        </a:rPr>
                        <a:t> </a:t>
                      </a:r>
                      <a:endParaRPr lang="en-IN" sz="1900" b="1" kern="1200" dirty="0">
                        <a:solidFill>
                          <a:srgbClr val="0070C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385218367"/>
                  </a:ext>
                </a:extLst>
              </a:tr>
            </a:tbl>
          </a:graphicData>
        </a:graphic>
      </p:graphicFrame>
      <p:sp>
        <p:nvSpPr>
          <p:cNvPr id="4" name="Rectangle 3"/>
          <p:cNvSpPr/>
          <p:nvPr/>
        </p:nvSpPr>
        <p:spPr>
          <a:xfrm>
            <a:off x="8686800" y="1905000"/>
            <a:ext cx="184731" cy="369332"/>
          </a:xfrm>
          <a:prstGeom prst="rect">
            <a:avLst/>
          </a:prstGeom>
        </p:spPr>
        <p:txBody>
          <a:bodyPr wrap="none">
            <a:spAutoFit/>
          </a:bodyPr>
          <a:lstStyle/>
          <a:p>
            <a:endParaRPr lang="en-IN" b="1" dirty="0">
              <a:solidFill>
                <a:srgbClr val="0070C0"/>
              </a:solidFill>
            </a:endParaRPr>
          </a:p>
        </p:txBody>
      </p:sp>
    </p:spTree>
    <p:extLst>
      <p:ext uri="{BB962C8B-B14F-4D97-AF65-F5344CB8AC3E}">
        <p14:creationId xmlns:p14="http://schemas.microsoft.com/office/powerpoint/2010/main" val="2305193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57400" y="990600"/>
          <a:ext cx="7315200" cy="5669280"/>
        </p:xfrm>
        <a:graphic>
          <a:graphicData uri="http://schemas.openxmlformats.org/drawingml/2006/table">
            <a:tbl>
              <a:tblPr firstRow="1" bandRow="1">
                <a:tableStyleId>{5940675A-B579-460E-94D1-54222C63F5DA}</a:tableStyleId>
              </a:tblPr>
              <a:tblGrid>
                <a:gridCol w="7315200">
                  <a:extLst>
                    <a:ext uri="{9D8B030D-6E8A-4147-A177-3AD203B41FA5}">
                      <a16:colId xmlns:a16="http://schemas.microsoft.com/office/drawing/2014/main" val="1421117436"/>
                    </a:ext>
                  </a:extLst>
                </a:gridCol>
              </a:tblGrid>
              <a:tr h="370840">
                <a:tc>
                  <a:txBody>
                    <a:bodyPr/>
                    <a:lstStyle/>
                    <a:p>
                      <a:r>
                        <a:rPr lang="en-IN" sz="2000" dirty="0" smtClean="0">
                          <a:latin typeface="Times New Roman" panose="02020603050405020304" pitchFamily="18" charset="0"/>
                          <a:cs typeface="Times New Roman" panose="02020603050405020304" pitchFamily="18" charset="0"/>
                        </a:rPr>
                        <a:t>public class </a:t>
                      </a:r>
                      <a:r>
                        <a:rPr lang="en-IN" sz="2000" dirty="0" err="1" smtClean="0">
                          <a:latin typeface="Times New Roman" panose="02020603050405020304" pitchFamily="18" charset="0"/>
                          <a:cs typeface="Times New Roman" panose="02020603050405020304" pitchFamily="18" charset="0"/>
                        </a:rPr>
                        <a:t>StringBuilderExample</a:t>
                      </a:r>
                      <a:r>
                        <a:rPr lang="en-IN" sz="2000" dirty="0" smtClean="0">
                          <a:latin typeface="Times New Roman" panose="02020603050405020304" pitchFamily="18" charset="0"/>
                          <a:cs typeface="Times New Roman" panose="02020603050405020304" pitchFamily="18" charset="0"/>
                        </a:rPr>
                        <a:t> {   </a:t>
                      </a:r>
                    </a:p>
                    <a:p>
                      <a:r>
                        <a:rPr lang="en-IN" sz="2000" dirty="0" smtClean="0">
                          <a:latin typeface="Times New Roman" panose="02020603050405020304" pitchFamily="18" charset="0"/>
                          <a:cs typeface="Times New Roman" panose="02020603050405020304" pitchFamily="18" charset="0"/>
                        </a:rPr>
                        <a:t> public static void main(String[] </a:t>
                      </a:r>
                      <a:r>
                        <a:rPr lang="en-IN" sz="2000" dirty="0" err="1" smtClean="0">
                          <a:latin typeface="Times New Roman" panose="02020603050405020304" pitchFamily="18" charset="0"/>
                          <a:cs typeface="Times New Roman" panose="02020603050405020304" pitchFamily="18" charset="0"/>
                        </a:rPr>
                        <a:t>args</a:t>
                      </a:r>
                      <a:r>
                        <a:rPr lang="en-IN" sz="2000" dirty="0" smtClean="0">
                          <a:latin typeface="Times New Roman" panose="02020603050405020304" pitchFamily="18" charset="0"/>
                          <a:cs typeface="Times New Roman" panose="02020603050405020304" pitchFamily="18" charset="0"/>
                        </a:rPr>
                        <a:t>) {       </a:t>
                      </a:r>
                    </a:p>
                    <a:p>
                      <a:r>
                        <a:rPr lang="en-IN" sz="2000" dirty="0" smtClean="0">
                          <a:latin typeface="Times New Roman" panose="02020603050405020304" pitchFamily="18" charset="0"/>
                          <a:cs typeface="Times New Roman" panose="02020603050405020304" pitchFamily="18" charset="0"/>
                        </a:rPr>
                        <a:t> </a:t>
                      </a:r>
                      <a:r>
                        <a:rPr lang="en-IN" sz="2000" i="1" dirty="0" smtClean="0">
                          <a:latin typeface="Times New Roman" panose="02020603050405020304" pitchFamily="18" charset="0"/>
                          <a:cs typeface="Times New Roman" panose="02020603050405020304" pitchFamily="18" charset="0"/>
                        </a:rPr>
                        <a:t>// Create a </a:t>
                      </a:r>
                      <a:r>
                        <a:rPr lang="en-IN" sz="2000" i="1" dirty="0" err="1" smtClean="0">
                          <a:latin typeface="Times New Roman" panose="02020603050405020304" pitchFamily="18" charset="0"/>
                          <a:cs typeface="Times New Roman" panose="02020603050405020304" pitchFamily="18" charset="0"/>
                        </a:rPr>
                        <a:t>StringBuilder</a:t>
                      </a:r>
                      <a:r>
                        <a:rPr lang="en-IN" sz="2000" i="1" dirty="0" smtClean="0">
                          <a:latin typeface="Times New Roman" panose="02020603050405020304" pitchFamily="18" charset="0"/>
                          <a:cs typeface="Times New Roman" panose="02020603050405020304" pitchFamily="18" charset="0"/>
                        </a:rPr>
                        <a:t> with initial capacity of 50 characters  </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StringBuilder</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sb</a:t>
                      </a:r>
                      <a:r>
                        <a:rPr lang="en-IN" sz="2000" dirty="0" smtClean="0">
                          <a:latin typeface="Times New Roman" panose="02020603050405020304" pitchFamily="18" charset="0"/>
                          <a:cs typeface="Times New Roman" panose="02020603050405020304" pitchFamily="18" charset="0"/>
                        </a:rPr>
                        <a:t> = new </a:t>
                      </a:r>
                      <a:r>
                        <a:rPr lang="en-IN" sz="2000" dirty="0" err="1" smtClean="0">
                          <a:latin typeface="Times New Roman" panose="02020603050405020304" pitchFamily="18" charset="0"/>
                          <a:cs typeface="Times New Roman" panose="02020603050405020304" pitchFamily="18" charset="0"/>
                        </a:rPr>
                        <a:t>StringBuilder</a:t>
                      </a:r>
                      <a:r>
                        <a:rPr lang="en-IN" sz="2000" dirty="0" smtClean="0">
                          <a:latin typeface="Times New Roman" panose="02020603050405020304" pitchFamily="18" charset="0"/>
                          <a:cs typeface="Times New Roman" panose="02020603050405020304" pitchFamily="18" charset="0"/>
                        </a:rPr>
                        <a:t>(50);        </a:t>
                      </a:r>
                    </a:p>
                    <a:p>
                      <a:r>
                        <a:rPr lang="en-IN" sz="2000" i="1" kern="1200" dirty="0" smtClean="0">
                          <a:solidFill>
                            <a:schemeClr val="tx1"/>
                          </a:solidFill>
                          <a:latin typeface="Times New Roman" panose="02020603050405020304" pitchFamily="18" charset="0"/>
                          <a:ea typeface="+mn-ea"/>
                          <a:cs typeface="Times New Roman" panose="02020603050405020304" pitchFamily="18" charset="0"/>
                        </a:rPr>
                        <a:t>// Append some strings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sb.append</a:t>
                      </a:r>
                      <a:r>
                        <a:rPr lang="en-IN" sz="2000" dirty="0" smtClean="0">
                          <a:latin typeface="Times New Roman" panose="02020603050405020304" pitchFamily="18" charset="0"/>
                          <a:cs typeface="Times New Roman" panose="02020603050405020304" pitchFamily="18" charset="0"/>
                        </a:rPr>
                        <a:t>("Hello");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sb.append</a:t>
                      </a:r>
                      <a:r>
                        <a:rPr lang="en-IN" sz="2000" dirty="0" smtClean="0">
                          <a:latin typeface="Times New Roman" panose="02020603050405020304" pitchFamily="18" charset="0"/>
                          <a:cs typeface="Times New Roman" panose="02020603050405020304" pitchFamily="18" charset="0"/>
                        </a:rPr>
                        <a:t>(" ");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sb.append</a:t>
                      </a:r>
                      <a:r>
                        <a:rPr lang="en-IN" sz="2000" dirty="0" smtClean="0">
                          <a:latin typeface="Times New Roman" panose="02020603050405020304" pitchFamily="18" charset="0"/>
                          <a:cs typeface="Times New Roman" panose="02020603050405020304" pitchFamily="18" charset="0"/>
                        </a:rPr>
                        <a:t>("World!");        </a:t>
                      </a:r>
                    </a:p>
                    <a:p>
                      <a:pPr marL="0" algn="l" defTabSz="914400" rtl="0" eaLnBrk="1" latinLnBrk="0" hangingPunct="1"/>
                      <a:r>
                        <a:rPr lang="en-IN" sz="2000" i="1" kern="1200" dirty="0" smtClean="0">
                          <a:solidFill>
                            <a:schemeClr val="tx1"/>
                          </a:solidFill>
                          <a:latin typeface="Times New Roman" panose="02020603050405020304" pitchFamily="18" charset="0"/>
                          <a:ea typeface="+mn-ea"/>
                          <a:cs typeface="Times New Roman" panose="02020603050405020304" pitchFamily="18" charset="0"/>
                        </a:rPr>
                        <a:t>// Output the result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System.out.println</a:t>
                      </a:r>
                      <a:r>
                        <a:rPr lang="en-IN" sz="2000" dirty="0" smtClean="0">
                          <a:latin typeface="Times New Roman" panose="02020603050405020304" pitchFamily="18" charset="0"/>
                          <a:cs typeface="Times New Roman" panose="02020603050405020304" pitchFamily="18" charset="0"/>
                        </a:rPr>
                        <a:t>("</a:t>
                      </a:r>
                      <a:r>
                        <a:rPr lang="en-IN" sz="2000" dirty="0" err="1" smtClean="0">
                          <a:latin typeface="Times New Roman" panose="02020603050405020304" pitchFamily="18" charset="0"/>
                          <a:cs typeface="Times New Roman" panose="02020603050405020304" pitchFamily="18" charset="0"/>
                        </a:rPr>
                        <a:t>StringBuilder</a:t>
                      </a:r>
                      <a:r>
                        <a:rPr lang="en-IN" sz="2000" dirty="0" smtClean="0">
                          <a:latin typeface="Times New Roman" panose="02020603050405020304" pitchFamily="18" charset="0"/>
                          <a:cs typeface="Times New Roman" panose="02020603050405020304" pitchFamily="18" charset="0"/>
                        </a:rPr>
                        <a:t> content: " + </a:t>
                      </a:r>
                      <a:r>
                        <a:rPr lang="en-IN" sz="2000" dirty="0" err="1" smtClean="0">
                          <a:latin typeface="Times New Roman" panose="02020603050405020304" pitchFamily="18" charset="0"/>
                          <a:cs typeface="Times New Roman" panose="02020603050405020304" pitchFamily="18" charset="0"/>
                        </a:rPr>
                        <a:t>sb.toString</a:t>
                      </a:r>
                      <a:r>
                        <a:rPr lang="en-IN" sz="2000" dirty="0" smtClean="0">
                          <a:latin typeface="Times New Roman" panose="02020603050405020304" pitchFamily="18" charset="0"/>
                          <a:cs typeface="Times New Roman" panose="02020603050405020304" pitchFamily="18" charset="0"/>
                        </a:rPr>
                        <a:t>());        </a:t>
                      </a:r>
                    </a:p>
                    <a:p>
                      <a:pPr marL="0" algn="l" defTabSz="914400" rtl="0" eaLnBrk="1" latinLnBrk="0" hangingPunct="1"/>
                      <a:r>
                        <a:rPr lang="en-IN" sz="2000" i="1" kern="1200" dirty="0" smtClean="0">
                          <a:solidFill>
                            <a:schemeClr val="tx1"/>
                          </a:solidFill>
                          <a:latin typeface="Times New Roman" panose="02020603050405020304" pitchFamily="18" charset="0"/>
                          <a:ea typeface="+mn-ea"/>
                          <a:cs typeface="Times New Roman" panose="02020603050405020304" pitchFamily="18" charset="0"/>
                        </a:rPr>
                        <a:t>// Display the current capacity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System.out.println</a:t>
                      </a:r>
                      <a:r>
                        <a:rPr lang="en-IN" sz="2000" dirty="0" smtClean="0">
                          <a:latin typeface="Times New Roman" panose="02020603050405020304" pitchFamily="18" charset="0"/>
                          <a:cs typeface="Times New Roman" panose="02020603050405020304" pitchFamily="18" charset="0"/>
                        </a:rPr>
                        <a:t>("Current capacity: " + </a:t>
                      </a:r>
                      <a:r>
                        <a:rPr lang="en-IN" sz="2000" dirty="0" err="1" smtClean="0">
                          <a:latin typeface="Times New Roman" panose="02020603050405020304" pitchFamily="18" charset="0"/>
                          <a:cs typeface="Times New Roman" panose="02020603050405020304" pitchFamily="18" charset="0"/>
                        </a:rPr>
                        <a:t>sb.capacity</a:t>
                      </a:r>
                      <a:r>
                        <a:rPr lang="en-IN" sz="2000" dirty="0" smtClean="0">
                          <a:latin typeface="Times New Roman" panose="02020603050405020304" pitchFamily="18" charset="0"/>
                          <a:cs typeface="Times New Roman" panose="02020603050405020304" pitchFamily="18" charset="0"/>
                        </a:rPr>
                        <a:t>());        </a:t>
                      </a:r>
                    </a:p>
                    <a:p>
                      <a:pPr marL="0" algn="l" defTabSz="914400" rtl="0" eaLnBrk="1" latinLnBrk="0" hangingPunct="1"/>
                      <a:r>
                        <a:rPr lang="en-IN" sz="2000" i="1" kern="1200" dirty="0" smtClean="0">
                          <a:solidFill>
                            <a:schemeClr val="tx1"/>
                          </a:solidFill>
                          <a:latin typeface="Times New Roman" panose="02020603050405020304" pitchFamily="18" charset="0"/>
                          <a:ea typeface="+mn-ea"/>
                          <a:cs typeface="Times New Roman" panose="02020603050405020304" pitchFamily="18" charset="0"/>
                        </a:rPr>
                        <a:t>// Display the current length of the string        </a:t>
                      </a:r>
                    </a:p>
                    <a:p>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System.out.println</a:t>
                      </a:r>
                      <a:r>
                        <a:rPr lang="en-IN" sz="2000" dirty="0" smtClean="0">
                          <a:latin typeface="Times New Roman" panose="02020603050405020304" pitchFamily="18" charset="0"/>
                          <a:cs typeface="Times New Roman" panose="02020603050405020304" pitchFamily="18" charset="0"/>
                        </a:rPr>
                        <a:t>("Current length: " + </a:t>
                      </a:r>
                      <a:r>
                        <a:rPr lang="en-IN" sz="2000" dirty="0" err="1" smtClean="0">
                          <a:latin typeface="Times New Roman" panose="02020603050405020304" pitchFamily="18" charset="0"/>
                          <a:cs typeface="Times New Roman" panose="02020603050405020304" pitchFamily="18" charset="0"/>
                        </a:rPr>
                        <a:t>sb.length</a:t>
                      </a:r>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19502968"/>
                  </a:ext>
                </a:extLst>
              </a:tr>
              <a:tr h="370840">
                <a:tc>
                  <a:txBody>
                    <a:bodyPr/>
                    <a:lstStyle/>
                    <a:p>
                      <a:r>
                        <a:rPr lang="en-US" sz="2000" b="1" u="sng" dirty="0" smtClean="0">
                          <a:latin typeface="Times New Roman" panose="02020603050405020304" pitchFamily="18" charset="0"/>
                          <a:cs typeface="Times New Roman" panose="02020603050405020304" pitchFamily="18" charset="0"/>
                        </a:rPr>
                        <a:t>Output: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StringBuilder</a:t>
                      </a:r>
                      <a:r>
                        <a:rPr lang="en-US" sz="2000" dirty="0" smtClean="0">
                          <a:latin typeface="Times New Roman" panose="02020603050405020304" pitchFamily="18" charset="0"/>
                          <a:cs typeface="Times New Roman" panose="02020603050405020304" pitchFamily="18" charset="0"/>
                        </a:rPr>
                        <a:t> content: Hello World!</a:t>
                      </a:r>
                    </a:p>
                    <a:p>
                      <a:r>
                        <a:rPr lang="en-US" sz="2000" dirty="0" smtClean="0">
                          <a:latin typeface="Times New Roman" panose="02020603050405020304" pitchFamily="18" charset="0"/>
                          <a:cs typeface="Times New Roman" panose="02020603050405020304" pitchFamily="18" charset="0"/>
                        </a:rPr>
                        <a:t>Current capacity: 50</a:t>
                      </a:r>
                    </a:p>
                    <a:p>
                      <a:r>
                        <a:rPr lang="en-US" sz="2000" dirty="0" smtClean="0">
                          <a:latin typeface="Times New Roman" panose="02020603050405020304" pitchFamily="18" charset="0"/>
                          <a:cs typeface="Times New Roman" panose="02020603050405020304" pitchFamily="18" charset="0"/>
                        </a:rPr>
                        <a:t>Current length: 12</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1967158"/>
                  </a:ext>
                </a:extLst>
              </a:tr>
            </a:tbl>
          </a:graphicData>
        </a:graphic>
      </p:graphicFrame>
      <p:sp>
        <p:nvSpPr>
          <p:cNvPr id="4" name="Rectangle 3"/>
          <p:cNvSpPr/>
          <p:nvPr/>
        </p:nvSpPr>
        <p:spPr>
          <a:xfrm>
            <a:off x="914400" y="381000"/>
            <a:ext cx="7315200" cy="461665"/>
          </a:xfrm>
          <a:prstGeom prst="rect">
            <a:avLst/>
          </a:prstGeom>
        </p:spPr>
        <p:txBody>
          <a:bodyPr wrap="square">
            <a:spAutoFit/>
          </a:bodyPr>
          <a:lstStyle/>
          <a:p>
            <a:pPr lvl="0" eaLnBrk="0" fontAlgn="base" hangingPunct="0">
              <a:spcBef>
                <a:spcPct val="0"/>
              </a:spcBef>
              <a:spcAft>
                <a:spcPct val="0"/>
              </a:spcAft>
            </a:pPr>
            <a:r>
              <a:rPr lang="en-US" altLang="en-US" sz="2400" b="1" dirty="0" smtClean="0">
                <a:solidFill>
                  <a:srgbClr val="C00000"/>
                </a:solidFill>
                <a:latin typeface="Times New Roman" panose="02020603050405020304" pitchFamily="18" charset="0"/>
                <a:cs typeface="Times New Roman" panose="02020603050405020304" pitchFamily="18" charset="0"/>
              </a:rPr>
              <a:t>Example Program </a:t>
            </a:r>
            <a:r>
              <a:rPr lang="en-US" altLang="en-US" sz="2400" b="1" dirty="0">
                <a:solidFill>
                  <a:srgbClr val="C00000"/>
                </a:solidFill>
                <a:latin typeface="Times New Roman" panose="02020603050405020304" pitchFamily="18" charset="0"/>
                <a:cs typeface="Times New Roman" panose="02020603050405020304" pitchFamily="18" charset="0"/>
              </a:rPr>
              <a:t>using </a:t>
            </a:r>
            <a:r>
              <a:rPr lang="en-US" altLang="en-US" sz="2400" b="1" dirty="0" err="1">
                <a:solidFill>
                  <a:srgbClr val="C00000"/>
                </a:solidFill>
                <a:latin typeface="Times New Roman" panose="02020603050405020304" pitchFamily="18" charset="0"/>
                <a:cs typeface="Times New Roman" panose="02020603050405020304" pitchFamily="18" charset="0"/>
              </a:rPr>
              <a:t>StringBuilder</a:t>
            </a:r>
            <a:r>
              <a:rPr lang="en-US" altLang="en-US" sz="2400" b="1" dirty="0">
                <a:solidFill>
                  <a:srgbClr val="C00000"/>
                </a:solidFill>
                <a:latin typeface="Times New Roman" panose="02020603050405020304" pitchFamily="18" charset="0"/>
                <a:cs typeface="Times New Roman" panose="02020603050405020304" pitchFamily="18" charset="0"/>
              </a:rPr>
              <a:t>(</a:t>
            </a:r>
            <a:r>
              <a:rPr lang="en-US" altLang="en-US" sz="2400" b="1" dirty="0" err="1">
                <a:solidFill>
                  <a:srgbClr val="C00000"/>
                </a:solidFill>
                <a:latin typeface="Times New Roman" panose="02020603050405020304" pitchFamily="18" charset="0"/>
                <a:cs typeface="Times New Roman" panose="02020603050405020304" pitchFamily="18" charset="0"/>
              </a:rPr>
              <a:t>int</a:t>
            </a:r>
            <a:r>
              <a:rPr lang="en-US" altLang="en-US" sz="2400" b="1" dirty="0">
                <a:solidFill>
                  <a:srgbClr val="C00000"/>
                </a:solidFill>
                <a:latin typeface="Times New Roman" panose="02020603050405020304" pitchFamily="18" charset="0"/>
                <a:cs typeface="Times New Roman" panose="02020603050405020304" pitchFamily="18" charset="0"/>
              </a:rPr>
              <a:t> length) </a:t>
            </a:r>
          </a:p>
        </p:txBody>
      </p:sp>
    </p:spTree>
    <p:extLst>
      <p:ext uri="{BB962C8B-B14F-4D97-AF65-F5344CB8AC3E}">
        <p14:creationId xmlns:p14="http://schemas.microsoft.com/office/powerpoint/2010/main" val="45447741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685800"/>
            <a:ext cx="11049000" cy="5324535"/>
          </a:xfrm>
          <a:prstGeom prst="rect">
            <a:avLst/>
          </a:prstGeom>
        </p:spPr>
        <p:txBody>
          <a:bodyPr wrap="square">
            <a:spAutoFit/>
          </a:bodyPr>
          <a:lstStyle/>
          <a:p>
            <a:pPr lvl="0" eaLnBrk="0" fontAlgn="base" hangingPunct="0">
              <a:spcBef>
                <a:spcPct val="0"/>
              </a:spcBef>
              <a:spcAft>
                <a:spcPct val="0"/>
              </a:spcAft>
            </a:pPr>
            <a:r>
              <a:rPr lang="en-US" altLang="en-US" sz="2400" b="1" dirty="0" smtClean="0">
                <a:latin typeface="Times New Roman" panose="02020603050405020304" pitchFamily="18" charset="0"/>
                <a:cs typeface="Times New Roman" panose="02020603050405020304" pitchFamily="18" charset="0"/>
              </a:rPr>
              <a:t>Differences Between String and </a:t>
            </a:r>
            <a:r>
              <a:rPr lang="en-US" altLang="en-US" sz="2400" b="1" dirty="0" err="1" smtClean="0">
                <a:latin typeface="Times New Roman" panose="02020603050405020304" pitchFamily="18" charset="0"/>
                <a:cs typeface="Times New Roman" panose="02020603050405020304" pitchFamily="18" charset="0"/>
              </a:rPr>
              <a:t>StringBuilder</a:t>
            </a:r>
            <a:endParaRPr lang="en-US" altLang="en-US" sz="2400" b="1" dirty="0" smtClean="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US" altLang="en-US" sz="2400" b="1" dirty="0" smtClean="0">
                <a:latin typeface="Times New Roman" panose="02020603050405020304" pitchFamily="18" charset="0"/>
                <a:cs typeface="Times New Roman" panose="02020603050405020304" pitchFamily="18" charset="0"/>
              </a:rPr>
              <a:t>String</a:t>
            </a:r>
            <a:r>
              <a:rPr lang="en-US" altLang="en-US" sz="2400" b="1"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Arial" panose="020B0604020202020204" pitchFamily="34" charset="0"/>
              <a:buChar char="•"/>
            </a:pPr>
            <a:r>
              <a:rPr lang="en-US" altLang="en-US" sz="2200" dirty="0" smtClean="0">
                <a:latin typeface="Times New Roman" panose="02020603050405020304" pitchFamily="18" charset="0"/>
                <a:cs typeface="Times New Roman" panose="02020603050405020304" pitchFamily="18" charset="0"/>
              </a:rPr>
              <a:t>Immutable- </a:t>
            </a:r>
            <a:r>
              <a:rPr lang="en-US" altLang="en-US" sz="2200" dirty="0">
                <a:latin typeface="Times New Roman" panose="02020603050405020304" pitchFamily="18" charset="0"/>
                <a:cs typeface="Times New Roman" panose="02020603050405020304" pitchFamily="18" charset="0"/>
              </a:rPr>
              <a:t>String objects are immutable, meaning once a String object is created, it cannot be modified. Any modification to a String results in the creation of a new String object </a:t>
            </a:r>
            <a:endParaRPr lang="en-US" altLang="en-US" sz="2200" dirty="0" smtClean="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Arial" panose="020B0604020202020204" pitchFamily="34" charset="0"/>
              <a:buChar char="•"/>
            </a:pPr>
            <a:r>
              <a:rPr lang="en-US" altLang="en-US" sz="2200" dirty="0" smtClean="0">
                <a:latin typeface="Times New Roman" panose="02020603050405020304" pitchFamily="18" charset="0"/>
                <a:cs typeface="Times New Roman" panose="02020603050405020304" pitchFamily="18" charset="0"/>
              </a:rPr>
              <a:t>thread-safe - </a:t>
            </a:r>
            <a:r>
              <a:rPr lang="en-US" altLang="en-US" sz="2200" dirty="0">
                <a:latin typeface="Times New Roman" panose="02020603050405020304" pitchFamily="18" charset="0"/>
                <a:cs typeface="Times New Roman" panose="02020603050405020304" pitchFamily="18" charset="0"/>
              </a:rPr>
              <a:t>String is inherently thread-safe because it is immutable. Multiple threads can access a String object concurrently without synchronization issues. </a:t>
            </a:r>
            <a:endParaRPr lang="en-US" altLang="en-US" sz="2200" dirty="0" smtClean="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altLang="en-US" sz="2200" dirty="0" smtClean="0">
                <a:latin typeface="Times New Roman" panose="02020603050405020304" pitchFamily="18" charset="0"/>
                <a:cs typeface="Times New Roman" panose="02020603050405020304" pitchFamily="18" charset="0"/>
              </a:rPr>
              <a:t>less </a:t>
            </a:r>
            <a:r>
              <a:rPr lang="en-US" altLang="en-US" sz="2200" dirty="0">
                <a:latin typeface="Times New Roman" panose="02020603050405020304" pitchFamily="18" charset="0"/>
                <a:cs typeface="Times New Roman" panose="02020603050405020304" pitchFamily="18" charset="0"/>
              </a:rPr>
              <a:t>efficient for frequent modifications</a:t>
            </a:r>
            <a:r>
              <a:rPr lang="en-US" altLang="en-US" sz="2200"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endParaRPr lang="en-US" altLang="en-US" sz="24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sz="2400" b="1" dirty="0" err="1">
                <a:latin typeface="Times New Roman" panose="02020603050405020304" pitchFamily="18" charset="0"/>
                <a:cs typeface="Times New Roman" panose="02020603050405020304" pitchFamily="18" charset="0"/>
              </a:rPr>
              <a:t>StringBuilder</a:t>
            </a:r>
            <a:r>
              <a:rPr lang="en-US" altLang="en-US" sz="2400" b="1" dirty="0">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200" dirty="0" smtClean="0">
                <a:latin typeface="Times New Roman" panose="02020603050405020304" pitchFamily="18" charset="0"/>
                <a:cs typeface="Times New Roman" panose="02020603050405020304" pitchFamily="18" charset="0"/>
              </a:rPr>
              <a:t>Mutable- </a:t>
            </a:r>
            <a:r>
              <a:rPr lang="en-US" sz="2200" dirty="0">
                <a:latin typeface="Times New Roman" panose="02020603050405020304" pitchFamily="18" charset="0"/>
                <a:cs typeface="Times New Roman" panose="02020603050405020304" pitchFamily="18" charset="0"/>
              </a:rPr>
              <a:t>objects are mutable, meaning they can be modified without creating new objects. This allows for efficient modifications, especially when performing multiple concatenations or other string manipulations</a:t>
            </a:r>
            <a:r>
              <a:rPr lang="en-US" sz="2200" dirty="0"/>
              <a:t>.</a:t>
            </a:r>
            <a:endParaRPr lang="en-US" altLang="en-US" sz="2200" dirty="0" smtClean="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Arial" panose="020B0604020202020204" pitchFamily="34" charset="0"/>
              <a:buChar char="•"/>
            </a:pPr>
            <a:r>
              <a:rPr lang="en-US" altLang="en-US" sz="2200" dirty="0" smtClean="0">
                <a:latin typeface="Times New Roman" panose="02020603050405020304" pitchFamily="18" charset="0"/>
                <a:cs typeface="Times New Roman" panose="02020603050405020304" pitchFamily="18" charset="0"/>
              </a:rPr>
              <a:t>not thread-safe - </a:t>
            </a:r>
            <a:r>
              <a:rPr lang="en-US" altLang="en-US" sz="2200" dirty="0" err="1">
                <a:latin typeface="Times New Roman" panose="02020603050405020304" pitchFamily="18" charset="0"/>
                <a:cs typeface="Times New Roman" panose="02020603050405020304" pitchFamily="18" charset="0"/>
              </a:rPr>
              <a:t>StringBuilder</a:t>
            </a:r>
            <a:r>
              <a:rPr lang="en-US" altLang="en-US" sz="2200" dirty="0">
                <a:latin typeface="Times New Roman" panose="02020603050405020304" pitchFamily="18" charset="0"/>
                <a:cs typeface="Times New Roman" panose="02020603050405020304" pitchFamily="18" charset="0"/>
              </a:rPr>
              <a:t> is not thread-safe. If multiple threads access a </a:t>
            </a:r>
            <a:r>
              <a:rPr lang="en-US" altLang="en-US" sz="2200" dirty="0" err="1">
                <a:latin typeface="Times New Roman" panose="02020603050405020304" pitchFamily="18" charset="0"/>
                <a:cs typeface="Times New Roman" panose="02020603050405020304" pitchFamily="18" charset="0"/>
              </a:rPr>
              <a:t>StringBuilder</a:t>
            </a:r>
            <a:r>
              <a:rPr lang="en-US" altLang="en-US" sz="2200" dirty="0">
                <a:latin typeface="Times New Roman" panose="02020603050405020304" pitchFamily="18" charset="0"/>
                <a:cs typeface="Times New Roman" panose="02020603050405020304" pitchFamily="18" charset="0"/>
              </a:rPr>
              <a:t> instance concurrently, and at least one thread modifies it, external synchronization is required. </a:t>
            </a:r>
          </a:p>
          <a:p>
            <a:pPr marL="342900" lvl="0" indent="-342900" eaLnBrk="0" fontAlgn="base" hangingPunct="0">
              <a:spcBef>
                <a:spcPct val="0"/>
              </a:spcBef>
              <a:spcAft>
                <a:spcPct val="0"/>
              </a:spcAft>
              <a:buFont typeface="Arial" panose="020B0604020202020204" pitchFamily="34" charset="0"/>
              <a:buChar char="•"/>
            </a:pPr>
            <a:r>
              <a:rPr lang="en-US" altLang="en-US" sz="2200" dirty="0" smtClean="0">
                <a:latin typeface="Times New Roman" panose="02020603050405020304" pitchFamily="18" charset="0"/>
                <a:cs typeface="Times New Roman" panose="02020603050405020304" pitchFamily="18" charset="0"/>
              </a:rPr>
              <a:t>more </a:t>
            </a:r>
            <a:r>
              <a:rPr lang="en-US" altLang="en-US" sz="2200" dirty="0">
                <a:latin typeface="Times New Roman" panose="02020603050405020304" pitchFamily="18" charset="0"/>
                <a:cs typeface="Times New Roman" panose="02020603050405020304" pitchFamily="18" charset="0"/>
              </a:rPr>
              <a:t>efficient for frequent modifications. </a:t>
            </a:r>
          </a:p>
        </p:txBody>
      </p:sp>
      <p:sp>
        <p:nvSpPr>
          <p:cNvPr id="6"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5957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172"/>
          <a:stretch/>
        </p:blipFill>
        <p:spPr>
          <a:xfrm>
            <a:off x="838200" y="76200"/>
            <a:ext cx="10210800" cy="6654147"/>
          </a:xfrm>
          <a:prstGeom prst="rect">
            <a:avLst/>
          </a:prstGeom>
          <a:ln>
            <a:solidFill>
              <a:schemeClr val="accent5">
                <a:lumMod val="50000"/>
              </a:schemeClr>
            </a:solidFill>
          </a:ln>
        </p:spPr>
      </p:pic>
    </p:spTree>
    <p:extLst>
      <p:ext uri="{BB962C8B-B14F-4D97-AF65-F5344CB8AC3E}">
        <p14:creationId xmlns:p14="http://schemas.microsoft.com/office/powerpoint/2010/main" val="751483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2512920" cy="697230"/>
          </a:xfrm>
          <a:prstGeom prst="rect">
            <a:avLst/>
          </a:prstGeom>
        </p:spPr>
        <p:txBody>
          <a:bodyPr vert="horz" wrap="square" lIns="0" tIns="13335" rIns="0" bIns="0" rtlCol="0">
            <a:spAutoFit/>
          </a:bodyPr>
          <a:lstStyle/>
          <a:p>
            <a:pPr marL="12700">
              <a:lnSpc>
                <a:spcPct val="100000"/>
              </a:lnSpc>
              <a:spcBef>
                <a:spcPts val="105"/>
              </a:spcBef>
            </a:pPr>
            <a:r>
              <a:rPr sz="4400" b="1" u="sng" spc="-20" dirty="0" smtClean="0">
                <a:solidFill>
                  <a:srgbClr val="C00000"/>
                </a:solidFill>
                <a:latin typeface="Times New Roman" panose="02020603050405020304" pitchFamily="18" charset="0"/>
                <a:cs typeface="Times New Roman" panose="02020603050405020304" pitchFamily="18" charset="0"/>
              </a:rPr>
              <a:t>Interfaces</a:t>
            </a:r>
            <a:endParaRPr sz="4400" b="1" u="sng" dirty="0">
              <a:solidFill>
                <a:srgbClr val="C0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916939" y="1524000"/>
            <a:ext cx="10513061" cy="4855175"/>
          </a:xfrm>
          <a:prstGeom prst="rect">
            <a:avLst/>
          </a:prstGeom>
        </p:spPr>
        <p:txBody>
          <a:bodyPr vert="horz" wrap="square" lIns="0" tIns="60960" rIns="0" bIns="0" rtlCol="0">
            <a:spAutoFit/>
          </a:bodyPr>
          <a:lstStyle/>
          <a:p>
            <a:pPr marL="241300" marR="5080" indent="-229235" algn="just">
              <a:spcBef>
                <a:spcPts val="480"/>
              </a:spcBef>
              <a:buFont typeface="Arial MT"/>
              <a:buChar char="•"/>
              <a:tabLst>
                <a:tab pos="241935" algn="l"/>
              </a:tabLst>
            </a:pPr>
            <a:r>
              <a:rPr lang="en-US" sz="2400" spc="-15" dirty="0">
                <a:latin typeface="Times New Roman" panose="02020603050405020304" pitchFamily="18" charset="0"/>
                <a:cs typeface="Times New Roman" panose="02020603050405020304" pitchFamily="18" charset="0"/>
              </a:rPr>
              <a:t>The interface in Java is a mechanism to achieve </a:t>
            </a:r>
            <a:r>
              <a:rPr lang="en-US" sz="2400" spc="-15" dirty="0" smtClean="0">
                <a:latin typeface="Times New Roman" panose="02020603050405020304" pitchFamily="18" charset="0"/>
                <a:cs typeface="Times New Roman" panose="02020603050405020304" pitchFamily="18" charset="0"/>
              </a:rPr>
              <a:t>abstraction.</a:t>
            </a:r>
          </a:p>
          <a:p>
            <a:pPr marL="241300" marR="5080" indent="-229235" algn="just">
              <a:spcBef>
                <a:spcPts val="480"/>
              </a:spcBef>
              <a:buFont typeface="Arial MT"/>
              <a:buChar char="•"/>
              <a:tabLst>
                <a:tab pos="241935" algn="l"/>
              </a:tabLst>
            </a:pPr>
            <a:r>
              <a:rPr lang="en-US" sz="2400" spc="-15" dirty="0">
                <a:latin typeface="Times New Roman" panose="02020603050405020304" pitchFamily="18" charset="0"/>
                <a:cs typeface="Times New Roman" panose="02020603050405020304" pitchFamily="18" charset="0"/>
              </a:rPr>
              <a:t>An </a:t>
            </a:r>
            <a:r>
              <a:rPr lang="en-US" sz="2400" spc="-15" dirty="0" smtClean="0">
                <a:latin typeface="Times New Roman" panose="02020603050405020304" pitchFamily="18" charset="0"/>
                <a:cs typeface="Times New Roman" panose="02020603050405020304" pitchFamily="18" charset="0"/>
              </a:rPr>
              <a:t>interface is </a:t>
            </a:r>
            <a:r>
              <a:rPr lang="en-US" sz="2400" spc="-15" dirty="0">
                <a:latin typeface="Times New Roman" panose="02020603050405020304" pitchFamily="18" charset="0"/>
                <a:cs typeface="Times New Roman" panose="02020603050405020304" pitchFamily="18" charset="0"/>
              </a:rPr>
              <a:t>a blueprint of a class. It has static constants and abstract methods. </a:t>
            </a:r>
          </a:p>
          <a:p>
            <a:pPr marL="241300" marR="5080" indent="-229235" algn="just">
              <a:spcBef>
                <a:spcPts val="480"/>
              </a:spcBef>
              <a:buFont typeface="Arial MT"/>
              <a:buChar char="•"/>
              <a:tabLst>
                <a:tab pos="241935" algn="l"/>
              </a:tabLst>
            </a:pPr>
            <a:r>
              <a:rPr lang="en-US" sz="2400" spc="-15" dirty="0">
                <a:latin typeface="Times New Roman" panose="02020603050405020304" pitchFamily="18" charset="0"/>
                <a:cs typeface="Times New Roman" panose="02020603050405020304" pitchFamily="18" charset="0"/>
              </a:rPr>
              <a:t>There can be only abstract methods in the Java interface, not the method body.</a:t>
            </a:r>
          </a:p>
          <a:p>
            <a:pPr marL="241300" marR="5080" indent="-229235" algn="just">
              <a:spcBef>
                <a:spcPts val="480"/>
              </a:spcBef>
              <a:buFont typeface="Arial MT"/>
              <a:buChar char="•"/>
              <a:tabLst>
                <a:tab pos="241935" algn="l"/>
              </a:tabLst>
            </a:pPr>
            <a:r>
              <a:rPr lang="en-US" sz="2400" spc="-15" dirty="0" smtClean="0">
                <a:latin typeface="Times New Roman" panose="02020603050405020304" pitchFamily="18" charset="0"/>
                <a:cs typeface="Times New Roman" panose="02020603050405020304" pitchFamily="18" charset="0"/>
              </a:rPr>
              <a:t>It </a:t>
            </a:r>
            <a:r>
              <a:rPr lang="en-US" sz="2400" spc="-15" dirty="0">
                <a:latin typeface="Times New Roman" panose="02020603050405020304" pitchFamily="18" charset="0"/>
                <a:cs typeface="Times New Roman" panose="02020603050405020304" pitchFamily="18" charset="0"/>
              </a:rPr>
              <a:t>is used to </a:t>
            </a:r>
            <a:r>
              <a:rPr lang="en-US" sz="2400" b="1" i="1" spc="-15" dirty="0">
                <a:solidFill>
                  <a:srgbClr val="7030A0"/>
                </a:solidFill>
                <a:latin typeface="Times New Roman" panose="02020603050405020304" pitchFamily="18" charset="0"/>
                <a:cs typeface="Times New Roman" panose="02020603050405020304" pitchFamily="18" charset="0"/>
              </a:rPr>
              <a:t>achieve abstraction and multiple inheritances </a:t>
            </a:r>
            <a:r>
              <a:rPr lang="en-US" sz="2400" spc="-15" dirty="0">
                <a:latin typeface="Times New Roman" panose="02020603050405020304" pitchFamily="18" charset="0"/>
                <a:cs typeface="Times New Roman" panose="02020603050405020304" pitchFamily="18" charset="0"/>
              </a:rPr>
              <a:t>in Java using Interface.</a:t>
            </a:r>
          </a:p>
          <a:p>
            <a:pPr marL="241300" marR="5080" indent="-229235" algn="just">
              <a:spcBef>
                <a:spcPts val="480"/>
              </a:spcBef>
              <a:buFont typeface="Arial MT"/>
              <a:buChar char="•"/>
              <a:tabLst>
                <a:tab pos="241935" algn="l"/>
              </a:tabLst>
            </a:pPr>
            <a:r>
              <a:rPr lang="en-US" sz="2400" spc="-15" dirty="0">
                <a:latin typeface="Times New Roman" panose="02020603050405020304" pitchFamily="18" charset="0"/>
                <a:cs typeface="Times New Roman" panose="02020603050405020304" pitchFamily="18" charset="0"/>
              </a:rPr>
              <a:t>In other words, you can say that interfaces can have abstract methods and variables. It cannot have a method body.</a:t>
            </a:r>
            <a:endParaRPr sz="2400" spc="-15" dirty="0">
              <a:latin typeface="Times New Roman" panose="02020603050405020304" pitchFamily="18" charset="0"/>
              <a:cs typeface="Times New Roman" panose="02020603050405020304" pitchFamily="18" charset="0"/>
            </a:endParaRPr>
          </a:p>
          <a:p>
            <a:pPr marL="241300" marR="700405" indent="-229235" algn="just">
              <a:spcBef>
                <a:spcPts val="1005"/>
              </a:spcBef>
              <a:buFont typeface="Arial MT"/>
              <a:buChar char="•"/>
              <a:tabLst>
                <a:tab pos="241935" algn="l"/>
              </a:tabLst>
            </a:pPr>
            <a:r>
              <a:rPr lang="en-US" altLang="en-US" sz="2400" spc="-10" dirty="0" smtClean="0">
                <a:latin typeface="Times New Roman" panose="02020603050405020304" pitchFamily="18" charset="0"/>
                <a:cs typeface="Times New Roman" panose="02020603050405020304" pitchFamily="18" charset="0"/>
              </a:rPr>
              <a:t>Interface </a:t>
            </a:r>
            <a:r>
              <a:rPr lang="en-US" altLang="en-US" sz="2400" b="1" i="1" spc="-10" dirty="0">
                <a:latin typeface="Times New Roman" panose="02020603050405020304" pitchFamily="18" charset="0"/>
                <a:cs typeface="Times New Roman" panose="02020603050405020304" pitchFamily="18" charset="0"/>
              </a:rPr>
              <a:t>methods</a:t>
            </a:r>
            <a:r>
              <a:rPr lang="en-US" altLang="en-US" sz="2400" spc="-10" dirty="0">
                <a:latin typeface="Times New Roman" panose="02020603050405020304" pitchFamily="18" charset="0"/>
                <a:cs typeface="Times New Roman" panose="02020603050405020304" pitchFamily="18" charset="0"/>
              </a:rPr>
              <a:t> are by default abstract and </a:t>
            </a:r>
            <a:r>
              <a:rPr lang="en-US" altLang="en-US" sz="2400" spc="-10" dirty="0" smtClean="0">
                <a:latin typeface="Times New Roman" panose="02020603050405020304" pitchFamily="18" charset="0"/>
                <a:cs typeface="Times New Roman" panose="02020603050405020304" pitchFamily="18" charset="0"/>
              </a:rPr>
              <a:t>public. </a:t>
            </a:r>
          </a:p>
          <a:p>
            <a:pPr marL="241300" marR="700405" indent="-229235" algn="just">
              <a:spcBef>
                <a:spcPts val="1005"/>
              </a:spcBef>
              <a:buFont typeface="Arial MT"/>
              <a:buChar char="•"/>
              <a:tabLst>
                <a:tab pos="241935" algn="l"/>
              </a:tabLst>
            </a:pPr>
            <a:r>
              <a:rPr lang="en-US" altLang="en-US" sz="2400" spc="-10" dirty="0" smtClean="0">
                <a:latin typeface="Times New Roman" panose="02020603050405020304" pitchFamily="18" charset="0"/>
                <a:cs typeface="Times New Roman" panose="02020603050405020304" pitchFamily="18" charset="0"/>
              </a:rPr>
              <a:t>Interface </a:t>
            </a:r>
            <a:r>
              <a:rPr lang="en-US" altLang="en-US" sz="2400" b="1" i="1" spc="-10" dirty="0">
                <a:latin typeface="Times New Roman" panose="02020603050405020304" pitchFamily="18" charset="0"/>
                <a:cs typeface="Times New Roman" panose="02020603050405020304" pitchFamily="18" charset="0"/>
              </a:rPr>
              <a:t>attributes</a:t>
            </a:r>
            <a:r>
              <a:rPr lang="en-US" altLang="en-US" sz="2400" spc="-10" dirty="0">
                <a:latin typeface="Times New Roman" panose="02020603050405020304" pitchFamily="18" charset="0"/>
                <a:cs typeface="Times New Roman" panose="02020603050405020304" pitchFamily="18" charset="0"/>
              </a:rPr>
              <a:t> are by default public, static and </a:t>
            </a:r>
            <a:r>
              <a:rPr lang="en-US" altLang="en-US" sz="2400" spc="-10" dirty="0" smtClean="0">
                <a:latin typeface="Times New Roman" panose="02020603050405020304" pitchFamily="18" charset="0"/>
                <a:cs typeface="Times New Roman" panose="02020603050405020304" pitchFamily="18" charset="0"/>
              </a:rPr>
              <a:t>final.</a:t>
            </a:r>
          </a:p>
          <a:p>
            <a:pPr marL="241300" marR="700405" indent="-229235" algn="just">
              <a:spcBef>
                <a:spcPts val="1005"/>
              </a:spcBef>
              <a:buFont typeface="Arial MT"/>
              <a:buChar char="•"/>
              <a:tabLst>
                <a:tab pos="241935" algn="l"/>
              </a:tabLst>
            </a:pPr>
            <a:r>
              <a:rPr lang="en-US" sz="2400" spc="-5" dirty="0">
                <a:latin typeface="Times New Roman" panose="02020603050405020304" pitchFamily="18" charset="0"/>
                <a:cs typeface="Times New Roman" panose="02020603050405020304" pitchFamily="18" charset="0"/>
              </a:rPr>
              <a:t>A</a:t>
            </a:r>
            <a:r>
              <a:rPr lang="en-US" sz="2400" spc="2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class</a:t>
            </a:r>
            <a:r>
              <a:rPr lang="en-US" sz="2400" spc="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can</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implement</a:t>
            </a:r>
            <a:r>
              <a:rPr lang="en-US" sz="2400" spc="2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multiple</a:t>
            </a:r>
            <a:r>
              <a:rPr lang="en-US" sz="2400" spc="4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interfaces,</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allowing</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it</a:t>
            </a:r>
            <a:r>
              <a:rPr lang="en-US" sz="2400" spc="5"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to</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inherit </a:t>
            </a:r>
            <a:r>
              <a:rPr lang="en-US" sz="2400" spc="-61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behavior</a:t>
            </a:r>
            <a:r>
              <a:rPr lang="en-US" sz="2400" spc="15"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from</a:t>
            </a:r>
            <a:r>
              <a:rPr lang="en-US" sz="2400" spc="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multiple</a:t>
            </a:r>
            <a:r>
              <a:rPr lang="en-US" sz="2400" spc="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sources</a:t>
            </a:r>
            <a:r>
              <a:rPr lang="en-US" sz="2400" spc="-10" dirty="0" smtClean="0">
                <a:latin typeface="Times New Roman" panose="02020603050405020304" pitchFamily="18" charset="0"/>
                <a:cs typeface="Times New Roman" panose="02020603050405020304" pitchFamily="18" charset="0"/>
              </a:rPr>
              <a:t>.</a:t>
            </a:r>
            <a:endParaRPr lang="en-US" altLang="en-US" sz="2400" spc="-10" dirty="0">
              <a:latin typeface="Times New Roman" panose="02020603050405020304" pitchFamily="18" charset="0"/>
              <a:cs typeface="Times New Roman" panose="02020603050405020304" pitchFamily="18" charset="0"/>
            </a:endParaRPr>
          </a:p>
          <a:p>
            <a:pPr marL="241300" indent="-229235" algn="just">
              <a:spcBef>
                <a:spcPts val="675"/>
              </a:spcBef>
              <a:buFont typeface="Arial MT"/>
              <a:buChar char="•"/>
              <a:tabLst>
                <a:tab pos="241935" algn="l"/>
              </a:tabLst>
            </a:pPr>
            <a:r>
              <a:rPr sz="2400" spc="-5" dirty="0" smtClean="0">
                <a:latin typeface="Times New Roman" panose="02020603050405020304" pitchFamily="18" charset="0"/>
                <a:cs typeface="Times New Roman" panose="02020603050405020304" pitchFamily="18" charset="0"/>
              </a:rPr>
              <a:t>Classes</a:t>
            </a:r>
            <a:r>
              <a:rPr sz="2400" spc="10" dirty="0" smtClean="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implement</a:t>
            </a:r>
            <a:r>
              <a:rPr sz="2400" spc="4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interfaces</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using</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‘implements’</a:t>
            </a:r>
            <a:r>
              <a:rPr sz="2400" spc="4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keyword.</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20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7224</Words>
  <Application>Microsoft Office PowerPoint</Application>
  <PresentationFormat>Widescreen</PresentationFormat>
  <Paragraphs>1064</Paragraphs>
  <Slides>79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Arial Unicode MS</vt:lpstr>
      <vt:lpstr>Arial</vt:lpstr>
      <vt:lpstr>Arial MT</vt:lpstr>
      <vt:lpstr>Calibri</vt:lpstr>
      <vt:lpstr>Calibri Light</vt:lpstr>
      <vt:lpstr>Times New Roman</vt:lpstr>
      <vt:lpstr>Wingdings</vt:lpstr>
      <vt:lpstr>Office Theme</vt:lpstr>
      <vt:lpstr>PowerPoint Presentation</vt:lpstr>
      <vt:lpstr>Abstract Classes and Interfaces in OOP</vt:lpstr>
      <vt:lpstr>PowerPoint Presentation</vt:lpstr>
      <vt:lpstr>Abstract class having constructor, data member and methods</vt:lpstr>
      <vt:lpstr>PowerPoint Presentation</vt:lpstr>
      <vt:lpstr>PowerPoint Presentation</vt:lpstr>
      <vt:lpstr>PowerPoint Presentation</vt:lpstr>
      <vt:lpstr>PowerPoint Presentation</vt:lpstr>
      <vt:lpstr>Interfaces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Exception Handling in OOAD (Object-Oriented  Analysis and Design):</vt:lpstr>
      <vt:lpstr>Inner Class</vt:lpstr>
      <vt:lpstr>Types of Inner Classes</vt:lpstr>
      <vt:lpstr>PowerPoint Presentation</vt:lpstr>
      <vt:lpstr>PowerPoint Presentation</vt:lpstr>
      <vt:lpstr>PowerPoint Presentation</vt:lpstr>
      <vt:lpstr>PowerPoint Presentation</vt:lpstr>
      <vt:lpstr>Summary</vt:lpstr>
      <vt:lpstr>PowerPoint Presentation</vt:lpstr>
      <vt:lpstr>Inner Classes in OOAD (Object-Oriented Analysis and Design):</vt:lpstr>
      <vt:lpstr>Java String</vt:lpstr>
      <vt:lpstr>PowerPoint Presentation</vt:lpstr>
      <vt:lpstr>2) By new keyword</vt:lpstr>
      <vt:lpstr>Java String class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cp:revision>
  <dcterms:created xsi:type="dcterms:W3CDTF">2025-04-21T16:40:02Z</dcterms:created>
  <dcterms:modified xsi:type="dcterms:W3CDTF">2025-04-21T16:40:59Z</dcterms:modified>
</cp:coreProperties>
</file>