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Inter" panose="020B0502030000000004" pitchFamily="34" charset="0"/>
      <p:regular r:id="rId15"/>
    </p:embeddedFont>
    <p:embeddedFont>
      <p:font typeface="Inter Bold" panose="020B0802030000000004" pitchFamily="34" charset="0"/>
      <p:regular r:id="rId16"/>
      <p:bold r:id="rId17"/>
    </p:embeddedFont>
    <p:embeddedFont>
      <p:font typeface="Inter Bold Italics" panose="020B0802030000000004" pitchFamily="34" charset="0"/>
      <p:regular r:id="rId18"/>
      <p:bold r:id="rId19"/>
      <p:italic r:id="rId20"/>
      <p:boldItalic r:id="rId21"/>
    </p:embeddedFont>
    <p:embeddedFont>
      <p:font typeface="Inter Thin Bold" panose="020B0502030000000004" pitchFamily="34" charset="0"/>
      <p:regular r:id="rId22"/>
    </p:embeddedFont>
    <p:embeddedFont>
      <p:font typeface="Red Hat Display" panose="02010503040201060303" pitchFamily="2" charset="77"/>
      <p:regular r:id="rId23"/>
    </p:embeddedFont>
    <p:embeddedFont>
      <p:font typeface="Red Hat Display Bold" panose="02010803040201060303" pitchFamily="2" charset="77"/>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48" autoAdjust="0"/>
  </p:normalViewPr>
  <p:slideViewPr>
    <p:cSldViewPr>
      <p:cViewPr varScale="1">
        <p:scale>
          <a:sx n="81" d="100"/>
          <a:sy n="81" d="100"/>
        </p:scale>
        <p:origin x="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a:off x="-6695094" y="3763589"/>
            <a:ext cx="12105034" cy="3228090"/>
            <a:chOff x="0" y="0"/>
            <a:chExt cx="16140046" cy="4304120"/>
          </a:xfrm>
        </p:grpSpPr>
        <p:sp>
          <p:nvSpPr>
            <p:cNvPr id="3" name="AutoShape 3"/>
            <p:cNvSpPr/>
            <p:nvPr/>
          </p:nvSpPr>
          <p:spPr>
            <a:xfrm rot="5400000">
              <a:off x="7404907" y="-6796956"/>
              <a:ext cx="333828" cy="15143641"/>
            </a:xfrm>
            <a:prstGeom prst="rect">
              <a:avLst/>
            </a:prstGeom>
            <a:solidFill>
              <a:srgbClr val="62DBC8">
                <a:alpha val="19607"/>
              </a:srgbClr>
            </a:solidFill>
          </p:spPr>
        </p:sp>
        <p:sp>
          <p:nvSpPr>
            <p:cNvPr id="4" name="AutoShape 4"/>
            <p:cNvSpPr/>
            <p:nvPr/>
          </p:nvSpPr>
          <p:spPr>
            <a:xfrm rot="5400000">
              <a:off x="7404907" y="-6111092"/>
              <a:ext cx="333828" cy="15143641"/>
            </a:xfrm>
            <a:prstGeom prst="rect">
              <a:avLst/>
            </a:prstGeom>
            <a:solidFill>
              <a:srgbClr val="62DBC8">
                <a:alpha val="49803"/>
              </a:srgbClr>
            </a:solidFill>
          </p:spPr>
        </p:sp>
        <p:sp>
          <p:nvSpPr>
            <p:cNvPr id="5" name="AutoShape 5"/>
            <p:cNvSpPr/>
            <p:nvPr/>
          </p:nvSpPr>
          <p:spPr>
            <a:xfrm rot="5400000">
              <a:off x="7404907" y="-5425228"/>
              <a:ext cx="333828" cy="15143641"/>
            </a:xfrm>
            <a:prstGeom prst="rect">
              <a:avLst/>
            </a:prstGeom>
            <a:solidFill>
              <a:srgbClr val="62DBC8"/>
            </a:solidFill>
          </p:spPr>
        </p:sp>
        <p:sp>
          <p:nvSpPr>
            <p:cNvPr id="6" name="AutoShape 6"/>
            <p:cNvSpPr/>
            <p:nvPr/>
          </p:nvSpPr>
          <p:spPr>
            <a:xfrm rot="5400000">
              <a:off x="7404907" y="-4739363"/>
              <a:ext cx="333828" cy="15143641"/>
            </a:xfrm>
            <a:prstGeom prst="rect">
              <a:avLst/>
            </a:prstGeom>
            <a:solidFill>
              <a:srgbClr val="62DBC8">
                <a:alpha val="49803"/>
              </a:srgbClr>
            </a:solidFill>
          </p:spPr>
        </p:sp>
        <p:sp>
          <p:nvSpPr>
            <p:cNvPr id="7" name="AutoShape 7"/>
            <p:cNvSpPr/>
            <p:nvPr/>
          </p:nvSpPr>
          <p:spPr>
            <a:xfrm rot="5400000">
              <a:off x="7404907" y="-4053499"/>
              <a:ext cx="333828" cy="15143641"/>
            </a:xfrm>
            <a:prstGeom prst="rect">
              <a:avLst/>
            </a:prstGeom>
            <a:solidFill>
              <a:srgbClr val="62DBC8">
                <a:alpha val="19607"/>
              </a:srgbClr>
            </a:solidFill>
          </p:spPr>
        </p:sp>
        <p:sp>
          <p:nvSpPr>
            <p:cNvPr id="8" name="AutoShape 8"/>
            <p:cNvSpPr/>
            <p:nvPr/>
          </p:nvSpPr>
          <p:spPr>
            <a:xfrm rot="575529">
              <a:off x="14024669" y="120685"/>
              <a:ext cx="1789390" cy="4062749"/>
            </a:xfrm>
            <a:prstGeom prst="rect">
              <a:avLst/>
            </a:prstGeom>
            <a:solidFill>
              <a:srgbClr val="F8F4F4"/>
            </a:solidFill>
          </p:spPr>
        </p:sp>
      </p:grpSp>
      <p:grpSp>
        <p:nvGrpSpPr>
          <p:cNvPr id="9" name="Group 9"/>
          <p:cNvGrpSpPr/>
          <p:nvPr/>
        </p:nvGrpSpPr>
        <p:grpSpPr>
          <a:xfrm>
            <a:off x="5955710" y="0"/>
            <a:ext cx="6376580" cy="2765766"/>
            <a:chOff x="0" y="0"/>
            <a:chExt cx="8502107" cy="3687688"/>
          </a:xfrm>
        </p:grpSpPr>
        <p:grpSp>
          <p:nvGrpSpPr>
            <p:cNvPr id="10" name="Group 10"/>
            <p:cNvGrpSpPr/>
            <p:nvPr/>
          </p:nvGrpSpPr>
          <p:grpSpPr>
            <a:xfrm>
              <a:off x="0" y="0"/>
              <a:ext cx="8502107" cy="3687688"/>
              <a:chOff x="0" y="0"/>
              <a:chExt cx="16732373" cy="7257467"/>
            </a:xfrm>
          </p:grpSpPr>
          <p:sp>
            <p:nvSpPr>
              <p:cNvPr id="11" name="Freeform 11"/>
              <p:cNvSpPr/>
              <p:nvPr/>
            </p:nvSpPr>
            <p:spPr>
              <a:xfrm>
                <a:off x="0" y="0"/>
                <a:ext cx="16732372" cy="7257467"/>
              </a:xfrm>
              <a:custGeom>
                <a:avLst/>
                <a:gdLst/>
                <a:ahLst/>
                <a:cxnLst/>
                <a:rect l="l" t="t" r="r" b="b"/>
                <a:pathLst>
                  <a:path w="16732372" h="7257467">
                    <a:moveTo>
                      <a:pt x="16427572" y="0"/>
                    </a:moveTo>
                    <a:lnTo>
                      <a:pt x="304800" y="0"/>
                    </a:lnTo>
                    <a:cubicBezTo>
                      <a:pt x="135890" y="0"/>
                      <a:pt x="0" y="135890"/>
                      <a:pt x="0" y="304800"/>
                    </a:cubicBezTo>
                    <a:lnTo>
                      <a:pt x="0" y="6952667"/>
                    </a:lnTo>
                    <a:cubicBezTo>
                      <a:pt x="0" y="7121578"/>
                      <a:pt x="135890" y="7257467"/>
                      <a:pt x="304800" y="7257467"/>
                    </a:cubicBezTo>
                    <a:lnTo>
                      <a:pt x="16427572" y="7257467"/>
                    </a:lnTo>
                    <a:cubicBezTo>
                      <a:pt x="16596483" y="7257467"/>
                      <a:pt x="16732372" y="7121578"/>
                      <a:pt x="16732372" y="6952667"/>
                    </a:cubicBezTo>
                    <a:lnTo>
                      <a:pt x="16732372" y="304800"/>
                    </a:lnTo>
                    <a:cubicBezTo>
                      <a:pt x="16732372" y="135890"/>
                      <a:pt x="16596483" y="0"/>
                      <a:pt x="16427572" y="0"/>
                    </a:cubicBezTo>
                    <a:close/>
                  </a:path>
                </a:pathLst>
              </a:custGeom>
              <a:solidFill>
                <a:srgbClr val="62DBC8"/>
              </a:solidFill>
            </p:spPr>
          </p:sp>
        </p:grpSp>
        <p:sp>
          <p:nvSpPr>
            <p:cNvPr id="12" name="TextBox 12"/>
            <p:cNvSpPr txBox="1"/>
            <p:nvPr/>
          </p:nvSpPr>
          <p:spPr>
            <a:xfrm>
              <a:off x="689840" y="616422"/>
              <a:ext cx="7122428" cy="2407219"/>
            </a:xfrm>
            <a:prstGeom prst="rect">
              <a:avLst/>
            </a:prstGeom>
          </p:spPr>
          <p:txBody>
            <a:bodyPr lIns="0" tIns="0" rIns="0" bIns="0" rtlCol="0" anchor="t">
              <a:spAutoFit/>
            </a:bodyPr>
            <a:lstStyle/>
            <a:p>
              <a:pPr algn="ctr">
                <a:lnSpc>
                  <a:spcPts val="3679"/>
                </a:lnSpc>
              </a:pPr>
              <a:r>
                <a:rPr lang="en-US" sz="2628" spc="183">
                  <a:solidFill>
                    <a:srgbClr val="403F3D"/>
                  </a:solidFill>
                  <a:latin typeface="Inter Thin Bold"/>
                </a:rPr>
                <a:t>A MINI PROJECT.</a:t>
              </a:r>
            </a:p>
            <a:p>
              <a:pPr algn="ctr">
                <a:lnSpc>
                  <a:spcPts val="3679"/>
                </a:lnSpc>
              </a:pPr>
              <a:endParaRPr lang="en-US" sz="2628" spc="183">
                <a:solidFill>
                  <a:srgbClr val="403F3D"/>
                </a:solidFill>
                <a:latin typeface="Inter Thin Bold"/>
              </a:endParaRPr>
            </a:p>
            <a:p>
              <a:pPr algn="ctr">
                <a:lnSpc>
                  <a:spcPts val="3679"/>
                </a:lnSpc>
                <a:spcBef>
                  <a:spcPct val="0"/>
                </a:spcBef>
              </a:pPr>
              <a:r>
                <a:rPr lang="en-US" sz="2628" spc="183">
                  <a:solidFill>
                    <a:srgbClr val="403F3D"/>
                  </a:solidFill>
                  <a:latin typeface="Inter Thin Bold"/>
                </a:rPr>
                <a:t>OBJECT ORIENTED PROGRAMMING IN C++</a:t>
              </a:r>
            </a:p>
          </p:txBody>
        </p:sp>
      </p:grpSp>
      <p:pic>
        <p:nvPicPr>
          <p:cNvPr id="13" name="Picture 13"/>
          <p:cNvPicPr>
            <a:picLocks noChangeAspect="1"/>
          </p:cNvPicPr>
          <p:nvPr/>
        </p:nvPicPr>
        <p:blipFill>
          <a:blip r:embed="rId2"/>
          <a:srcRect/>
          <a:stretch>
            <a:fillRect/>
          </a:stretch>
        </p:blipFill>
        <p:spPr>
          <a:xfrm>
            <a:off x="6663917" y="2931758"/>
            <a:ext cx="4960166" cy="4891750"/>
          </a:xfrm>
          <a:prstGeom prst="rect">
            <a:avLst/>
          </a:prstGeom>
        </p:spPr>
      </p:pic>
      <p:sp>
        <p:nvSpPr>
          <p:cNvPr id="14" name="TextBox 14"/>
          <p:cNvSpPr txBox="1"/>
          <p:nvPr/>
        </p:nvSpPr>
        <p:spPr>
          <a:xfrm>
            <a:off x="123941" y="8156802"/>
            <a:ext cx="4859111" cy="8153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Red Hat Display Bold"/>
              </a:rPr>
              <a:t>Project title:  </a:t>
            </a:r>
            <a:r>
              <a:rPr lang="en-US" sz="2400">
                <a:solidFill>
                  <a:srgbClr val="000000"/>
                </a:solidFill>
                <a:latin typeface="Red Hat Display"/>
              </a:rPr>
              <a:t>Banker's Algorithm</a:t>
            </a:r>
          </a:p>
          <a:p>
            <a:pPr>
              <a:lnSpc>
                <a:spcPts val="3359"/>
              </a:lnSpc>
              <a:spcBef>
                <a:spcPct val="0"/>
              </a:spcBef>
            </a:pPr>
            <a:r>
              <a:rPr lang="en-US" sz="2400">
                <a:solidFill>
                  <a:srgbClr val="000000"/>
                </a:solidFill>
                <a:latin typeface="Red Hat Display Bold"/>
              </a:rPr>
              <a:t>Faculty In-charge : </a:t>
            </a:r>
            <a:r>
              <a:rPr lang="en-US" sz="2400">
                <a:solidFill>
                  <a:srgbClr val="000000"/>
                </a:solidFill>
                <a:latin typeface="Red Hat Display"/>
              </a:rPr>
              <a:t>Shubha V Rao</a:t>
            </a:r>
          </a:p>
        </p:txBody>
      </p:sp>
      <p:sp>
        <p:nvSpPr>
          <p:cNvPr id="15" name="TextBox 15"/>
          <p:cNvSpPr txBox="1"/>
          <p:nvPr/>
        </p:nvSpPr>
        <p:spPr>
          <a:xfrm>
            <a:off x="13149819" y="8147277"/>
            <a:ext cx="4890254" cy="84010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Inter Thin Bold"/>
              </a:rPr>
              <a:t>Moksh Jayanth G R - 1BM19IS094</a:t>
            </a:r>
          </a:p>
          <a:p>
            <a:pPr>
              <a:lnSpc>
                <a:spcPts val="3359"/>
              </a:lnSpc>
              <a:spcBef>
                <a:spcPct val="0"/>
              </a:spcBef>
            </a:pPr>
            <a:r>
              <a:rPr lang="en-US" sz="2400">
                <a:solidFill>
                  <a:srgbClr val="000000"/>
                </a:solidFill>
                <a:latin typeface="Inter Thin Bold"/>
              </a:rPr>
              <a:t>Mohan D - 1BM19IS092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a:off x="14114669" y="0"/>
            <a:ext cx="1932477" cy="10287000"/>
            <a:chOff x="0" y="0"/>
            <a:chExt cx="2576636" cy="13716000"/>
          </a:xfrm>
        </p:grpSpPr>
        <p:sp>
          <p:nvSpPr>
            <p:cNvPr id="3" name="AutoShape 3"/>
            <p:cNvSpPr/>
            <p:nvPr/>
          </p:nvSpPr>
          <p:spPr>
            <a:xfrm rot="-10800000">
              <a:off x="2296160" y="0"/>
              <a:ext cx="280476" cy="13716000"/>
            </a:xfrm>
            <a:prstGeom prst="rect">
              <a:avLst/>
            </a:prstGeom>
            <a:solidFill>
              <a:srgbClr val="62DBC8">
                <a:alpha val="19607"/>
              </a:srgbClr>
            </a:solidFill>
          </p:spPr>
        </p:sp>
        <p:sp>
          <p:nvSpPr>
            <p:cNvPr id="4" name="AutoShape 4"/>
            <p:cNvSpPr/>
            <p:nvPr/>
          </p:nvSpPr>
          <p:spPr>
            <a:xfrm rot="-10800000">
              <a:off x="1722639" y="0"/>
              <a:ext cx="279957" cy="13716000"/>
            </a:xfrm>
            <a:prstGeom prst="rect">
              <a:avLst/>
            </a:prstGeom>
            <a:solidFill>
              <a:srgbClr val="62DBC8">
                <a:alpha val="49803"/>
              </a:srgbClr>
            </a:solidFill>
          </p:spPr>
        </p:sp>
        <p:sp>
          <p:nvSpPr>
            <p:cNvPr id="5" name="AutoShape 5"/>
            <p:cNvSpPr/>
            <p:nvPr/>
          </p:nvSpPr>
          <p:spPr>
            <a:xfrm rot="-10800000">
              <a:off x="1147559" y="0"/>
              <a:ext cx="280997" cy="13716000"/>
            </a:xfrm>
            <a:prstGeom prst="rect">
              <a:avLst/>
            </a:prstGeom>
            <a:solidFill>
              <a:srgbClr val="62DBC8"/>
            </a:solidFill>
          </p:spPr>
        </p:sp>
        <p:sp>
          <p:nvSpPr>
            <p:cNvPr id="6" name="AutoShape 6"/>
            <p:cNvSpPr/>
            <p:nvPr/>
          </p:nvSpPr>
          <p:spPr>
            <a:xfrm rot="-10800000">
              <a:off x="576106" y="0"/>
              <a:ext cx="278410" cy="13716000"/>
            </a:xfrm>
            <a:prstGeom prst="rect">
              <a:avLst/>
            </a:prstGeom>
            <a:solidFill>
              <a:srgbClr val="62DBC8">
                <a:alpha val="49803"/>
              </a:srgbClr>
            </a:solidFill>
          </p:spPr>
        </p:sp>
        <p:sp>
          <p:nvSpPr>
            <p:cNvPr id="7" name="AutoShape 7"/>
            <p:cNvSpPr/>
            <p:nvPr/>
          </p:nvSpPr>
          <p:spPr>
            <a:xfrm rot="-10800000">
              <a:off x="0" y="0"/>
              <a:ext cx="280476" cy="13716000"/>
            </a:xfrm>
            <a:prstGeom prst="rect">
              <a:avLst/>
            </a:prstGeom>
            <a:solidFill>
              <a:srgbClr val="62DBC8">
                <a:alpha val="19607"/>
              </a:srgbClr>
            </a:solidFill>
          </p:spPr>
        </p:sp>
      </p:grpSp>
      <p:sp>
        <p:nvSpPr>
          <p:cNvPr id="8" name="TextBox 8"/>
          <p:cNvSpPr txBox="1"/>
          <p:nvPr/>
        </p:nvSpPr>
        <p:spPr>
          <a:xfrm>
            <a:off x="1028700" y="1548694"/>
            <a:ext cx="6509233" cy="605790"/>
          </a:xfrm>
          <a:prstGeom prst="rect">
            <a:avLst/>
          </a:prstGeom>
        </p:spPr>
        <p:txBody>
          <a:bodyPr lIns="0" tIns="0" rIns="0" bIns="0" rtlCol="0" anchor="t">
            <a:spAutoFit/>
          </a:bodyPr>
          <a:lstStyle/>
          <a:p>
            <a:pPr>
              <a:lnSpc>
                <a:spcPts val="4620"/>
              </a:lnSpc>
            </a:pPr>
            <a:r>
              <a:rPr lang="en-US" sz="4200" dirty="0">
                <a:solidFill>
                  <a:srgbClr val="403F3D"/>
                </a:solidFill>
                <a:latin typeface="Inter Bold"/>
              </a:rPr>
              <a:t>PROBLEM STATEMENT</a:t>
            </a:r>
          </a:p>
        </p:txBody>
      </p:sp>
      <p:sp>
        <p:nvSpPr>
          <p:cNvPr id="9" name="TextBox 9"/>
          <p:cNvSpPr txBox="1"/>
          <p:nvPr/>
        </p:nvSpPr>
        <p:spPr>
          <a:xfrm>
            <a:off x="1028700" y="3041266"/>
            <a:ext cx="12666889" cy="7067832"/>
          </a:xfrm>
          <a:prstGeom prst="rect">
            <a:avLst/>
          </a:prstGeom>
        </p:spPr>
        <p:txBody>
          <a:bodyPr lIns="0" tIns="0" rIns="0" bIns="0" rtlCol="0" anchor="t">
            <a:spAutoFit/>
          </a:bodyPr>
          <a:lstStyle/>
          <a:p>
            <a:pPr algn="just">
              <a:lnSpc>
                <a:spcPts val="4620"/>
              </a:lnSpc>
            </a:pPr>
            <a:endParaRPr dirty="0"/>
          </a:p>
          <a:p>
            <a:pPr algn="just">
              <a:lnSpc>
                <a:spcPts val="3219"/>
              </a:lnSpc>
            </a:pPr>
            <a:r>
              <a:rPr lang="en-US" sz="2400" dirty="0">
                <a:solidFill>
                  <a:srgbClr val="000000"/>
                </a:solidFill>
                <a:latin typeface="Inter Thin Bold"/>
              </a:rPr>
              <a:t>The Project uses 'Banker's Algorithm' to solve the deadlock problems arising in the operating systems.</a:t>
            </a:r>
          </a:p>
          <a:p>
            <a:pPr algn="just">
              <a:lnSpc>
                <a:spcPts val="3219"/>
              </a:lnSpc>
            </a:pPr>
            <a:endParaRPr lang="en-US" sz="199" dirty="0">
              <a:solidFill>
                <a:srgbClr val="000000"/>
              </a:solidFill>
              <a:latin typeface="Inter Thin Bold"/>
            </a:endParaRPr>
          </a:p>
          <a:p>
            <a:pPr algn="just">
              <a:lnSpc>
                <a:spcPts val="4620"/>
              </a:lnSpc>
              <a:spcBef>
                <a:spcPct val="0"/>
              </a:spcBef>
            </a:pPr>
            <a:r>
              <a:rPr lang="en-US" sz="3300" dirty="0">
                <a:solidFill>
                  <a:srgbClr val="000000"/>
                </a:solidFill>
                <a:latin typeface="Red Hat Display Bold"/>
              </a:rPr>
              <a:t>What is Banker's Algorithm?</a:t>
            </a:r>
          </a:p>
          <a:p>
            <a:pPr algn="just">
              <a:lnSpc>
                <a:spcPts val="4620"/>
              </a:lnSpc>
              <a:spcBef>
                <a:spcPct val="0"/>
              </a:spcBef>
            </a:pPr>
            <a:r>
              <a:rPr lang="en-US" sz="2400" dirty="0">
                <a:solidFill>
                  <a:srgbClr val="000000"/>
                </a:solidFill>
                <a:latin typeface="Inter Thin Bold"/>
              </a:rPr>
              <a:t>The banker’s algorithm 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 </a:t>
            </a:r>
          </a:p>
          <a:p>
            <a:pPr algn="just">
              <a:lnSpc>
                <a:spcPts val="4620"/>
              </a:lnSpc>
              <a:spcBef>
                <a:spcPct val="0"/>
              </a:spcBef>
            </a:pPr>
            <a:endParaRPr lang="en-US" sz="2400" dirty="0">
              <a:solidFill>
                <a:srgbClr val="000000"/>
              </a:solidFill>
              <a:latin typeface="Inter Thin Bold"/>
            </a:endParaRPr>
          </a:p>
          <a:p>
            <a:pPr algn="just">
              <a:lnSpc>
                <a:spcPts val="4620"/>
              </a:lnSpc>
              <a:spcBef>
                <a:spcPct val="0"/>
              </a:spcBef>
            </a:pPr>
            <a:r>
              <a:rPr lang="en-US" sz="2400" dirty="0">
                <a:solidFill>
                  <a:srgbClr val="000000"/>
                </a:solidFill>
                <a:latin typeface="Inter Thin Bold"/>
              </a:rPr>
              <a:t>In simple words Banker's Algorithm is used to find whether the execution of sequence of processes will lead to a deadlock state or not.</a:t>
            </a:r>
          </a:p>
          <a:p>
            <a:pPr algn="just">
              <a:lnSpc>
                <a:spcPts val="4620"/>
              </a:lnSpc>
              <a:spcBef>
                <a:spcPct val="0"/>
              </a:spcBef>
            </a:pPr>
            <a:endParaRPr lang="en-US" sz="2400" dirty="0">
              <a:solidFill>
                <a:srgbClr val="000000"/>
              </a:solidFill>
              <a:latin typeface="Red Hat Display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sp>
        <p:nvSpPr>
          <p:cNvPr id="2" name="TextBox 2"/>
          <p:cNvSpPr txBox="1"/>
          <p:nvPr/>
        </p:nvSpPr>
        <p:spPr>
          <a:xfrm>
            <a:off x="1028700" y="1068705"/>
            <a:ext cx="7174759" cy="417830"/>
          </a:xfrm>
          <a:prstGeom prst="rect">
            <a:avLst/>
          </a:prstGeom>
        </p:spPr>
        <p:txBody>
          <a:bodyPr lIns="0" tIns="0" rIns="0" bIns="0" rtlCol="0" anchor="t">
            <a:spAutoFit/>
          </a:bodyPr>
          <a:lstStyle/>
          <a:p>
            <a:pPr>
              <a:lnSpc>
                <a:spcPts val="3190"/>
              </a:lnSpc>
            </a:pPr>
            <a:r>
              <a:rPr lang="en-US" sz="2900">
                <a:solidFill>
                  <a:srgbClr val="403F3D"/>
                </a:solidFill>
                <a:latin typeface="Inter Bold"/>
              </a:rPr>
              <a:t>NOTATIONS USED IN THE ALGORITHM</a:t>
            </a:r>
          </a:p>
        </p:txBody>
      </p:sp>
      <p:grpSp>
        <p:nvGrpSpPr>
          <p:cNvPr id="3" name="Group 3"/>
          <p:cNvGrpSpPr/>
          <p:nvPr/>
        </p:nvGrpSpPr>
        <p:grpSpPr>
          <a:xfrm>
            <a:off x="12543037" y="0"/>
            <a:ext cx="1069867" cy="10287000"/>
            <a:chOff x="0" y="0"/>
            <a:chExt cx="1426490" cy="13716000"/>
          </a:xfrm>
        </p:grpSpPr>
        <p:sp>
          <p:nvSpPr>
            <p:cNvPr id="4" name="AutoShape 4"/>
            <p:cNvSpPr/>
            <p:nvPr/>
          </p:nvSpPr>
          <p:spPr>
            <a:xfrm rot="-10800000">
              <a:off x="1146533" y="0"/>
              <a:ext cx="279957" cy="13716000"/>
            </a:xfrm>
            <a:prstGeom prst="rect">
              <a:avLst/>
            </a:prstGeom>
            <a:solidFill>
              <a:srgbClr val="62DBC8">
                <a:alpha val="49803"/>
              </a:srgbClr>
            </a:solidFill>
          </p:spPr>
        </p:sp>
        <p:sp>
          <p:nvSpPr>
            <p:cNvPr id="5" name="AutoShape 5"/>
            <p:cNvSpPr/>
            <p:nvPr/>
          </p:nvSpPr>
          <p:spPr>
            <a:xfrm rot="-10800000">
              <a:off x="571452" y="0"/>
              <a:ext cx="280997" cy="13716000"/>
            </a:xfrm>
            <a:prstGeom prst="rect">
              <a:avLst/>
            </a:prstGeom>
            <a:solidFill>
              <a:srgbClr val="62DBC8"/>
            </a:solidFill>
          </p:spPr>
        </p:sp>
        <p:sp>
          <p:nvSpPr>
            <p:cNvPr id="6" name="AutoShape 6"/>
            <p:cNvSpPr/>
            <p:nvPr/>
          </p:nvSpPr>
          <p:spPr>
            <a:xfrm rot="-10800000">
              <a:off x="0" y="0"/>
              <a:ext cx="278410" cy="13716000"/>
            </a:xfrm>
            <a:prstGeom prst="rect">
              <a:avLst/>
            </a:prstGeom>
            <a:solidFill>
              <a:srgbClr val="62DBC8">
                <a:alpha val="49803"/>
              </a:srgbClr>
            </a:solidFill>
          </p:spPr>
        </p:sp>
      </p:grpSp>
      <p:grpSp>
        <p:nvGrpSpPr>
          <p:cNvPr id="7" name="Group 7"/>
          <p:cNvGrpSpPr/>
          <p:nvPr/>
        </p:nvGrpSpPr>
        <p:grpSpPr>
          <a:xfrm>
            <a:off x="8926458" y="543742"/>
            <a:ext cx="8799189" cy="1864119"/>
            <a:chOff x="0" y="0"/>
            <a:chExt cx="27587249" cy="5844394"/>
          </a:xfrm>
        </p:grpSpPr>
        <p:sp>
          <p:nvSpPr>
            <p:cNvPr id="8" name="Freeform 8"/>
            <p:cNvSpPr/>
            <p:nvPr/>
          </p:nvSpPr>
          <p:spPr>
            <a:xfrm>
              <a:off x="0" y="0"/>
              <a:ext cx="27587249" cy="5844394"/>
            </a:xfrm>
            <a:custGeom>
              <a:avLst/>
              <a:gdLst/>
              <a:ahLst/>
              <a:cxnLst/>
              <a:rect l="l" t="t" r="r" b="b"/>
              <a:pathLst>
                <a:path w="27587249" h="5844394">
                  <a:moveTo>
                    <a:pt x="27282449" y="0"/>
                  </a:moveTo>
                  <a:lnTo>
                    <a:pt x="304800" y="0"/>
                  </a:lnTo>
                  <a:cubicBezTo>
                    <a:pt x="135890" y="0"/>
                    <a:pt x="0" y="135890"/>
                    <a:pt x="0" y="304800"/>
                  </a:cubicBezTo>
                  <a:lnTo>
                    <a:pt x="0" y="5539594"/>
                  </a:lnTo>
                  <a:cubicBezTo>
                    <a:pt x="0" y="5708504"/>
                    <a:pt x="135890" y="5844394"/>
                    <a:pt x="304800" y="5844394"/>
                  </a:cubicBezTo>
                  <a:lnTo>
                    <a:pt x="27282449" y="5844394"/>
                  </a:lnTo>
                  <a:cubicBezTo>
                    <a:pt x="27451360" y="5844394"/>
                    <a:pt x="27587249" y="5708504"/>
                    <a:pt x="27587249" y="5539594"/>
                  </a:cubicBezTo>
                  <a:lnTo>
                    <a:pt x="27587249" y="304800"/>
                  </a:lnTo>
                  <a:cubicBezTo>
                    <a:pt x="27587249" y="135890"/>
                    <a:pt x="27451360" y="0"/>
                    <a:pt x="27282449" y="0"/>
                  </a:cubicBezTo>
                  <a:close/>
                </a:path>
              </a:pathLst>
            </a:custGeom>
            <a:solidFill>
              <a:srgbClr val="F2EDED"/>
            </a:solidFill>
          </p:spPr>
        </p:sp>
      </p:grpSp>
      <p:sp>
        <p:nvSpPr>
          <p:cNvPr id="9" name="TextBox 9"/>
          <p:cNvSpPr txBox="1"/>
          <p:nvPr/>
        </p:nvSpPr>
        <p:spPr>
          <a:xfrm>
            <a:off x="9144000" y="840933"/>
            <a:ext cx="8243201" cy="1231637"/>
          </a:xfrm>
          <a:prstGeom prst="rect">
            <a:avLst/>
          </a:prstGeom>
        </p:spPr>
        <p:txBody>
          <a:bodyPr lIns="0" tIns="0" rIns="0" bIns="0" rtlCol="0" anchor="t">
            <a:spAutoFit/>
          </a:bodyPr>
          <a:lstStyle/>
          <a:p>
            <a:pPr>
              <a:lnSpc>
                <a:spcPts val="3359"/>
              </a:lnSpc>
              <a:spcBef>
                <a:spcPct val="0"/>
              </a:spcBef>
            </a:pPr>
            <a:r>
              <a:rPr lang="en-US" sz="2400">
                <a:solidFill>
                  <a:srgbClr val="403F3D"/>
                </a:solidFill>
                <a:latin typeface="Red Hat Display Bold"/>
              </a:rPr>
              <a:t>1. Available: </a:t>
            </a:r>
            <a:r>
              <a:rPr lang="en-US" sz="2400">
                <a:solidFill>
                  <a:srgbClr val="403F3D"/>
                </a:solidFill>
                <a:latin typeface="Red Hat Display"/>
              </a:rPr>
              <a:t>It is an array of length m. It represents the number of available resources of each type. If Available[j] = k, then there are k instances available, of resource type R(j).</a:t>
            </a:r>
          </a:p>
        </p:txBody>
      </p:sp>
      <p:sp>
        <p:nvSpPr>
          <p:cNvPr id="10" name="TextBox 10"/>
          <p:cNvSpPr txBox="1"/>
          <p:nvPr/>
        </p:nvSpPr>
        <p:spPr>
          <a:xfrm>
            <a:off x="1028700" y="2764985"/>
            <a:ext cx="7174759" cy="3758565"/>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Inter Thin Bold"/>
              </a:rPr>
              <a:t>Banker's algorithm works in a similar way in computers.</a:t>
            </a:r>
          </a:p>
          <a:p>
            <a:pPr>
              <a:lnSpc>
                <a:spcPts val="3359"/>
              </a:lnSpc>
              <a:spcBef>
                <a:spcPct val="0"/>
              </a:spcBef>
            </a:pPr>
            <a:endParaRPr lang="en-US" sz="2400">
              <a:solidFill>
                <a:srgbClr val="000000"/>
              </a:solidFill>
              <a:latin typeface="Inter Thin Bold"/>
            </a:endParaRPr>
          </a:p>
          <a:p>
            <a:pPr>
              <a:lnSpc>
                <a:spcPts val="3359"/>
              </a:lnSpc>
              <a:spcBef>
                <a:spcPct val="0"/>
              </a:spcBef>
            </a:pPr>
            <a:r>
              <a:rPr lang="en-US" sz="2400">
                <a:solidFill>
                  <a:srgbClr val="000000"/>
                </a:solidFill>
                <a:latin typeface="Inter Thin Bold"/>
              </a:rPr>
              <a:t>Whenever a new process is created, it must specify the maximum instances of each resource type that it needs, exactly.</a:t>
            </a:r>
          </a:p>
          <a:p>
            <a:pPr>
              <a:lnSpc>
                <a:spcPts val="3359"/>
              </a:lnSpc>
              <a:spcBef>
                <a:spcPct val="0"/>
              </a:spcBef>
            </a:pPr>
            <a:r>
              <a:rPr lang="en-US" sz="2400">
                <a:solidFill>
                  <a:srgbClr val="000000"/>
                </a:solidFill>
                <a:latin typeface="Inter Thin Bold"/>
              </a:rPr>
              <a:t>Let us assume that there are n processes and m resource types. Some data structures that are used to implement the banker's algorithm are:</a:t>
            </a:r>
          </a:p>
        </p:txBody>
      </p:sp>
      <p:grpSp>
        <p:nvGrpSpPr>
          <p:cNvPr id="11" name="Group 11"/>
          <p:cNvGrpSpPr/>
          <p:nvPr/>
        </p:nvGrpSpPr>
        <p:grpSpPr>
          <a:xfrm>
            <a:off x="8926458" y="2812610"/>
            <a:ext cx="8799189" cy="1864119"/>
            <a:chOff x="0" y="0"/>
            <a:chExt cx="27587249" cy="5844394"/>
          </a:xfrm>
        </p:grpSpPr>
        <p:sp>
          <p:nvSpPr>
            <p:cNvPr id="12" name="Freeform 12"/>
            <p:cNvSpPr/>
            <p:nvPr/>
          </p:nvSpPr>
          <p:spPr>
            <a:xfrm>
              <a:off x="0" y="0"/>
              <a:ext cx="27587249" cy="5844394"/>
            </a:xfrm>
            <a:custGeom>
              <a:avLst/>
              <a:gdLst/>
              <a:ahLst/>
              <a:cxnLst/>
              <a:rect l="l" t="t" r="r" b="b"/>
              <a:pathLst>
                <a:path w="27587249" h="5844394">
                  <a:moveTo>
                    <a:pt x="27282449" y="0"/>
                  </a:moveTo>
                  <a:lnTo>
                    <a:pt x="304800" y="0"/>
                  </a:lnTo>
                  <a:cubicBezTo>
                    <a:pt x="135890" y="0"/>
                    <a:pt x="0" y="135890"/>
                    <a:pt x="0" y="304800"/>
                  </a:cubicBezTo>
                  <a:lnTo>
                    <a:pt x="0" y="5539594"/>
                  </a:lnTo>
                  <a:cubicBezTo>
                    <a:pt x="0" y="5708504"/>
                    <a:pt x="135890" y="5844394"/>
                    <a:pt x="304800" y="5844394"/>
                  </a:cubicBezTo>
                  <a:lnTo>
                    <a:pt x="27282449" y="5844394"/>
                  </a:lnTo>
                  <a:cubicBezTo>
                    <a:pt x="27451360" y="5844394"/>
                    <a:pt x="27587249" y="5708504"/>
                    <a:pt x="27587249" y="5539594"/>
                  </a:cubicBezTo>
                  <a:lnTo>
                    <a:pt x="27587249" y="304800"/>
                  </a:lnTo>
                  <a:cubicBezTo>
                    <a:pt x="27587249" y="135890"/>
                    <a:pt x="27451360" y="0"/>
                    <a:pt x="27282449" y="0"/>
                  </a:cubicBezTo>
                  <a:close/>
                </a:path>
              </a:pathLst>
            </a:custGeom>
            <a:solidFill>
              <a:srgbClr val="F2EDED"/>
            </a:solidFill>
          </p:spPr>
        </p:sp>
      </p:grpSp>
      <p:grpSp>
        <p:nvGrpSpPr>
          <p:cNvPr id="13" name="Group 13"/>
          <p:cNvGrpSpPr/>
          <p:nvPr/>
        </p:nvGrpSpPr>
        <p:grpSpPr>
          <a:xfrm>
            <a:off x="8926458" y="5379186"/>
            <a:ext cx="8799189" cy="1864119"/>
            <a:chOff x="0" y="0"/>
            <a:chExt cx="27587249" cy="5844394"/>
          </a:xfrm>
        </p:grpSpPr>
        <p:sp>
          <p:nvSpPr>
            <p:cNvPr id="14" name="Freeform 14"/>
            <p:cNvSpPr/>
            <p:nvPr/>
          </p:nvSpPr>
          <p:spPr>
            <a:xfrm>
              <a:off x="0" y="0"/>
              <a:ext cx="27587249" cy="5844394"/>
            </a:xfrm>
            <a:custGeom>
              <a:avLst/>
              <a:gdLst/>
              <a:ahLst/>
              <a:cxnLst/>
              <a:rect l="l" t="t" r="r" b="b"/>
              <a:pathLst>
                <a:path w="27587249" h="5844394">
                  <a:moveTo>
                    <a:pt x="27282449" y="0"/>
                  </a:moveTo>
                  <a:lnTo>
                    <a:pt x="304800" y="0"/>
                  </a:lnTo>
                  <a:cubicBezTo>
                    <a:pt x="135890" y="0"/>
                    <a:pt x="0" y="135890"/>
                    <a:pt x="0" y="304800"/>
                  </a:cubicBezTo>
                  <a:lnTo>
                    <a:pt x="0" y="5539594"/>
                  </a:lnTo>
                  <a:cubicBezTo>
                    <a:pt x="0" y="5708504"/>
                    <a:pt x="135890" y="5844394"/>
                    <a:pt x="304800" y="5844394"/>
                  </a:cubicBezTo>
                  <a:lnTo>
                    <a:pt x="27282449" y="5844394"/>
                  </a:lnTo>
                  <a:cubicBezTo>
                    <a:pt x="27451360" y="5844394"/>
                    <a:pt x="27587249" y="5708504"/>
                    <a:pt x="27587249" y="5539594"/>
                  </a:cubicBezTo>
                  <a:lnTo>
                    <a:pt x="27587249" y="304800"/>
                  </a:lnTo>
                  <a:cubicBezTo>
                    <a:pt x="27587249" y="135890"/>
                    <a:pt x="27451360" y="0"/>
                    <a:pt x="27282449" y="0"/>
                  </a:cubicBezTo>
                  <a:close/>
                </a:path>
              </a:pathLst>
            </a:custGeom>
            <a:solidFill>
              <a:srgbClr val="F2EDED"/>
            </a:solidFill>
          </p:spPr>
        </p:sp>
      </p:grpSp>
      <p:grpSp>
        <p:nvGrpSpPr>
          <p:cNvPr id="15" name="Group 15"/>
          <p:cNvGrpSpPr/>
          <p:nvPr/>
        </p:nvGrpSpPr>
        <p:grpSpPr>
          <a:xfrm>
            <a:off x="8926458" y="7843731"/>
            <a:ext cx="8799189" cy="1864119"/>
            <a:chOff x="0" y="0"/>
            <a:chExt cx="27587249" cy="5844394"/>
          </a:xfrm>
        </p:grpSpPr>
        <p:sp>
          <p:nvSpPr>
            <p:cNvPr id="16" name="Freeform 16"/>
            <p:cNvSpPr/>
            <p:nvPr/>
          </p:nvSpPr>
          <p:spPr>
            <a:xfrm>
              <a:off x="0" y="0"/>
              <a:ext cx="27587249" cy="5844394"/>
            </a:xfrm>
            <a:custGeom>
              <a:avLst/>
              <a:gdLst/>
              <a:ahLst/>
              <a:cxnLst/>
              <a:rect l="l" t="t" r="r" b="b"/>
              <a:pathLst>
                <a:path w="27587249" h="5844394">
                  <a:moveTo>
                    <a:pt x="27282449" y="0"/>
                  </a:moveTo>
                  <a:lnTo>
                    <a:pt x="304800" y="0"/>
                  </a:lnTo>
                  <a:cubicBezTo>
                    <a:pt x="135890" y="0"/>
                    <a:pt x="0" y="135890"/>
                    <a:pt x="0" y="304800"/>
                  </a:cubicBezTo>
                  <a:lnTo>
                    <a:pt x="0" y="5539594"/>
                  </a:lnTo>
                  <a:cubicBezTo>
                    <a:pt x="0" y="5708504"/>
                    <a:pt x="135890" y="5844394"/>
                    <a:pt x="304800" y="5844394"/>
                  </a:cubicBezTo>
                  <a:lnTo>
                    <a:pt x="27282449" y="5844394"/>
                  </a:lnTo>
                  <a:cubicBezTo>
                    <a:pt x="27451360" y="5844394"/>
                    <a:pt x="27587249" y="5708504"/>
                    <a:pt x="27587249" y="5539594"/>
                  </a:cubicBezTo>
                  <a:lnTo>
                    <a:pt x="27587249" y="304800"/>
                  </a:lnTo>
                  <a:cubicBezTo>
                    <a:pt x="27587249" y="135890"/>
                    <a:pt x="27451360" y="0"/>
                    <a:pt x="27282449" y="0"/>
                  </a:cubicBezTo>
                  <a:close/>
                </a:path>
              </a:pathLst>
            </a:custGeom>
            <a:solidFill>
              <a:srgbClr val="F2EDED"/>
            </a:solidFill>
          </p:spPr>
        </p:sp>
      </p:grpSp>
      <p:sp>
        <p:nvSpPr>
          <p:cNvPr id="17" name="TextBox 17"/>
          <p:cNvSpPr txBox="1"/>
          <p:nvPr/>
        </p:nvSpPr>
        <p:spPr>
          <a:xfrm>
            <a:off x="9144000" y="2900718"/>
            <a:ext cx="8243201" cy="1649803"/>
          </a:xfrm>
          <a:prstGeom prst="rect">
            <a:avLst/>
          </a:prstGeom>
        </p:spPr>
        <p:txBody>
          <a:bodyPr lIns="0" tIns="0" rIns="0" bIns="0" rtlCol="0" anchor="t">
            <a:spAutoFit/>
          </a:bodyPr>
          <a:lstStyle/>
          <a:p>
            <a:pPr>
              <a:lnSpc>
                <a:spcPts val="3359"/>
              </a:lnSpc>
              <a:spcBef>
                <a:spcPct val="0"/>
              </a:spcBef>
            </a:pPr>
            <a:r>
              <a:rPr lang="en-US" sz="2400">
                <a:solidFill>
                  <a:srgbClr val="403F3D"/>
                </a:solidFill>
                <a:latin typeface="Red Hat Display Bold"/>
              </a:rPr>
              <a:t>2. Max: </a:t>
            </a:r>
            <a:r>
              <a:rPr lang="en-US" sz="2400">
                <a:solidFill>
                  <a:srgbClr val="403F3D"/>
                </a:solidFill>
                <a:latin typeface="Red Hat Display"/>
              </a:rPr>
              <a:t>It is an n x m matrix which represents the maximum number of instances of each resource that a process can request. If Max[i][j] = k, then the process P(i) can request atmost k instances of resource type R(j).</a:t>
            </a:r>
          </a:p>
        </p:txBody>
      </p:sp>
      <p:sp>
        <p:nvSpPr>
          <p:cNvPr id="18" name="TextBox 18"/>
          <p:cNvSpPr txBox="1"/>
          <p:nvPr/>
        </p:nvSpPr>
        <p:spPr>
          <a:xfrm>
            <a:off x="9144000" y="5467294"/>
            <a:ext cx="8243201" cy="1649803"/>
          </a:xfrm>
          <a:prstGeom prst="rect">
            <a:avLst/>
          </a:prstGeom>
        </p:spPr>
        <p:txBody>
          <a:bodyPr lIns="0" tIns="0" rIns="0" bIns="0" rtlCol="0" anchor="t">
            <a:spAutoFit/>
          </a:bodyPr>
          <a:lstStyle/>
          <a:p>
            <a:pPr>
              <a:lnSpc>
                <a:spcPts val="3359"/>
              </a:lnSpc>
              <a:spcBef>
                <a:spcPct val="0"/>
              </a:spcBef>
            </a:pPr>
            <a:r>
              <a:rPr lang="en-US" sz="2400">
                <a:solidFill>
                  <a:srgbClr val="403F3D"/>
                </a:solidFill>
                <a:latin typeface="Red Hat Display Bold"/>
              </a:rPr>
              <a:t>3. Allocation: </a:t>
            </a:r>
            <a:r>
              <a:rPr lang="en-US" sz="2400">
                <a:solidFill>
                  <a:srgbClr val="403F3D"/>
                </a:solidFill>
                <a:latin typeface="Red Hat Display"/>
              </a:rPr>
              <a:t>It is an n x m matrix which represents the number of resources of each type currently allocated to each process. If Allocation[i][j] = k, then process P(i) is currently allocated k instances of resource type R(j)</a:t>
            </a:r>
          </a:p>
        </p:txBody>
      </p:sp>
      <p:sp>
        <p:nvSpPr>
          <p:cNvPr id="19" name="TextBox 19"/>
          <p:cNvSpPr txBox="1"/>
          <p:nvPr/>
        </p:nvSpPr>
        <p:spPr>
          <a:xfrm>
            <a:off x="9144000" y="7931839"/>
            <a:ext cx="8243201" cy="1649803"/>
          </a:xfrm>
          <a:prstGeom prst="rect">
            <a:avLst/>
          </a:prstGeom>
        </p:spPr>
        <p:txBody>
          <a:bodyPr lIns="0" tIns="0" rIns="0" bIns="0" rtlCol="0" anchor="t">
            <a:spAutoFit/>
          </a:bodyPr>
          <a:lstStyle/>
          <a:p>
            <a:pPr>
              <a:lnSpc>
                <a:spcPts val="3359"/>
              </a:lnSpc>
              <a:spcBef>
                <a:spcPct val="0"/>
              </a:spcBef>
            </a:pPr>
            <a:r>
              <a:rPr lang="en-US" sz="2400">
                <a:solidFill>
                  <a:srgbClr val="403F3D"/>
                </a:solidFill>
                <a:latin typeface="Red Hat Display Bold"/>
              </a:rPr>
              <a:t>4. Need: </a:t>
            </a:r>
            <a:r>
              <a:rPr lang="en-US" sz="2400">
                <a:solidFill>
                  <a:srgbClr val="403F3D"/>
                </a:solidFill>
                <a:latin typeface="Red Hat Display"/>
              </a:rPr>
              <a:t>It is an n x m matrix which indicates the remaining resource needs of each process. If Need[i][j] = k, then process P(i) may need k more instances of resource type R(j) to complete its task.</a:t>
            </a:r>
          </a:p>
        </p:txBody>
      </p:sp>
      <p:grpSp>
        <p:nvGrpSpPr>
          <p:cNvPr id="20" name="Group 20"/>
          <p:cNvGrpSpPr/>
          <p:nvPr/>
        </p:nvGrpSpPr>
        <p:grpSpPr>
          <a:xfrm>
            <a:off x="1512615" y="8752360"/>
            <a:ext cx="5730431" cy="955491"/>
            <a:chOff x="0" y="0"/>
            <a:chExt cx="17966068" cy="2995658"/>
          </a:xfrm>
        </p:grpSpPr>
        <p:sp>
          <p:nvSpPr>
            <p:cNvPr id="21" name="Freeform 21"/>
            <p:cNvSpPr/>
            <p:nvPr/>
          </p:nvSpPr>
          <p:spPr>
            <a:xfrm>
              <a:off x="0" y="0"/>
              <a:ext cx="17966068" cy="2995658"/>
            </a:xfrm>
            <a:custGeom>
              <a:avLst/>
              <a:gdLst/>
              <a:ahLst/>
              <a:cxnLst/>
              <a:rect l="l" t="t" r="r" b="b"/>
              <a:pathLst>
                <a:path w="17966068" h="2995658">
                  <a:moveTo>
                    <a:pt x="17661268" y="0"/>
                  </a:moveTo>
                  <a:lnTo>
                    <a:pt x="304800" y="0"/>
                  </a:lnTo>
                  <a:cubicBezTo>
                    <a:pt x="135890" y="0"/>
                    <a:pt x="0" y="135890"/>
                    <a:pt x="0" y="304800"/>
                  </a:cubicBezTo>
                  <a:lnTo>
                    <a:pt x="0" y="2690858"/>
                  </a:lnTo>
                  <a:cubicBezTo>
                    <a:pt x="0" y="2859768"/>
                    <a:pt x="135890" y="2995658"/>
                    <a:pt x="304800" y="2995658"/>
                  </a:cubicBezTo>
                  <a:lnTo>
                    <a:pt x="17661268" y="2995658"/>
                  </a:lnTo>
                  <a:cubicBezTo>
                    <a:pt x="17830178" y="2995658"/>
                    <a:pt x="17966068" y="2859768"/>
                    <a:pt x="17966068" y="2690858"/>
                  </a:cubicBezTo>
                  <a:lnTo>
                    <a:pt x="17966068" y="304800"/>
                  </a:lnTo>
                  <a:cubicBezTo>
                    <a:pt x="17966068" y="135890"/>
                    <a:pt x="17830178" y="0"/>
                    <a:pt x="17661268" y="0"/>
                  </a:cubicBezTo>
                  <a:close/>
                </a:path>
              </a:pathLst>
            </a:custGeom>
            <a:solidFill>
              <a:srgbClr val="F2EDED"/>
            </a:solidFill>
          </p:spPr>
        </p:sp>
      </p:grpSp>
      <p:sp>
        <p:nvSpPr>
          <p:cNvPr id="22" name="TextBox 22"/>
          <p:cNvSpPr txBox="1"/>
          <p:nvPr/>
        </p:nvSpPr>
        <p:spPr>
          <a:xfrm>
            <a:off x="1761658" y="9013402"/>
            <a:ext cx="5232344" cy="395306"/>
          </a:xfrm>
          <a:prstGeom prst="rect">
            <a:avLst/>
          </a:prstGeom>
        </p:spPr>
        <p:txBody>
          <a:bodyPr lIns="0" tIns="0" rIns="0" bIns="0" rtlCol="0" anchor="t">
            <a:spAutoFit/>
          </a:bodyPr>
          <a:lstStyle/>
          <a:p>
            <a:pPr>
              <a:lnSpc>
                <a:spcPts val="3359"/>
              </a:lnSpc>
              <a:spcBef>
                <a:spcPct val="0"/>
              </a:spcBef>
            </a:pPr>
            <a:r>
              <a:rPr lang="en-US" sz="2400">
                <a:solidFill>
                  <a:srgbClr val="403F3D"/>
                </a:solidFill>
                <a:latin typeface="Red Hat Display"/>
              </a:rPr>
              <a:t>Need[i][j] = Max[i][j] - Allocation [i][j]</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a:off x="-361950" y="9329186"/>
            <a:ext cx="19011900" cy="1072982"/>
            <a:chOff x="0" y="0"/>
            <a:chExt cx="25349200" cy="1430643"/>
          </a:xfrm>
        </p:grpSpPr>
        <p:sp>
          <p:nvSpPr>
            <p:cNvPr id="3" name="AutoShape 3"/>
            <p:cNvSpPr/>
            <p:nvPr/>
          </p:nvSpPr>
          <p:spPr>
            <a:xfrm rot="-5400000">
              <a:off x="12534900" y="-11282057"/>
              <a:ext cx="279400" cy="25146000"/>
            </a:xfrm>
            <a:prstGeom prst="rect">
              <a:avLst/>
            </a:prstGeom>
            <a:solidFill>
              <a:srgbClr val="62DBC8">
                <a:alpha val="49803"/>
              </a:srgbClr>
            </a:solidFill>
          </p:spPr>
        </p:sp>
        <p:sp>
          <p:nvSpPr>
            <p:cNvPr id="4" name="AutoShape 4"/>
            <p:cNvSpPr/>
            <p:nvPr/>
          </p:nvSpPr>
          <p:spPr>
            <a:xfrm rot="-5400000">
              <a:off x="12535419" y="-11957697"/>
              <a:ext cx="278361" cy="25349200"/>
            </a:xfrm>
            <a:prstGeom prst="rect">
              <a:avLst/>
            </a:prstGeom>
            <a:solidFill>
              <a:srgbClr val="62DBC8"/>
            </a:solidFill>
          </p:spPr>
        </p:sp>
        <p:sp>
          <p:nvSpPr>
            <p:cNvPr id="5" name="AutoShape 5"/>
            <p:cNvSpPr/>
            <p:nvPr/>
          </p:nvSpPr>
          <p:spPr>
            <a:xfrm rot="-5400000">
              <a:off x="12533318" y="-12279318"/>
              <a:ext cx="282563" cy="24841200"/>
            </a:xfrm>
            <a:prstGeom prst="rect">
              <a:avLst/>
            </a:prstGeom>
            <a:solidFill>
              <a:srgbClr val="62DBC8">
                <a:alpha val="49803"/>
              </a:srgbClr>
            </a:solidFill>
          </p:spPr>
        </p:sp>
      </p:grpSp>
      <p:sp>
        <p:nvSpPr>
          <p:cNvPr id="6" name="TextBox 6"/>
          <p:cNvSpPr txBox="1"/>
          <p:nvPr/>
        </p:nvSpPr>
        <p:spPr>
          <a:xfrm>
            <a:off x="300622" y="373380"/>
            <a:ext cx="17476415" cy="1770165"/>
          </a:xfrm>
          <a:prstGeom prst="rect">
            <a:avLst/>
          </a:prstGeom>
        </p:spPr>
        <p:txBody>
          <a:bodyPr lIns="0" tIns="0" rIns="0" bIns="0" rtlCol="0" anchor="t">
            <a:spAutoFit/>
          </a:bodyPr>
          <a:lstStyle/>
          <a:p>
            <a:pPr marL="345440" lvl="1">
              <a:lnSpc>
                <a:spcPts val="4480"/>
              </a:lnSpc>
              <a:spcBef>
                <a:spcPct val="0"/>
              </a:spcBef>
            </a:pPr>
            <a:r>
              <a:rPr lang="en-US" sz="3200" dirty="0">
                <a:solidFill>
                  <a:srgbClr val="000000"/>
                </a:solidFill>
                <a:latin typeface="Red Hat Display Bold"/>
              </a:rPr>
              <a:t>1.  Safety Algorithm</a:t>
            </a:r>
          </a:p>
          <a:p>
            <a:pPr algn="ctr">
              <a:lnSpc>
                <a:spcPts val="3359"/>
              </a:lnSpc>
              <a:spcBef>
                <a:spcPct val="0"/>
              </a:spcBef>
            </a:pPr>
            <a:endParaRPr lang="en-US" sz="3200" dirty="0">
              <a:solidFill>
                <a:srgbClr val="000000"/>
              </a:solidFill>
              <a:latin typeface="Red Hat Display Bold"/>
            </a:endParaRPr>
          </a:p>
          <a:p>
            <a:pPr marL="431800" lvl="1" indent="-215900">
              <a:lnSpc>
                <a:spcPts val="2800"/>
              </a:lnSpc>
              <a:spcBef>
                <a:spcPct val="0"/>
              </a:spcBef>
              <a:buFont typeface="Arial"/>
              <a:buChar char="•"/>
            </a:pPr>
            <a:r>
              <a:rPr lang="en-US" sz="2000" dirty="0">
                <a:solidFill>
                  <a:srgbClr val="000000"/>
                </a:solidFill>
                <a:latin typeface="Red Hat Display"/>
              </a:rPr>
              <a:t>Let Work and Finish be vectors of length m and n, respectively. Initially,</a:t>
            </a:r>
          </a:p>
          <a:p>
            <a:pPr>
              <a:lnSpc>
                <a:spcPts val="3359"/>
              </a:lnSpc>
              <a:spcBef>
                <a:spcPct val="0"/>
              </a:spcBef>
            </a:pPr>
            <a:endParaRPr lang="en-US" sz="2000" dirty="0">
              <a:solidFill>
                <a:srgbClr val="000000"/>
              </a:solidFill>
              <a:latin typeface="Red Hat Display"/>
            </a:endParaRPr>
          </a:p>
        </p:txBody>
      </p:sp>
      <p:grpSp>
        <p:nvGrpSpPr>
          <p:cNvPr id="7" name="Group 7"/>
          <p:cNvGrpSpPr/>
          <p:nvPr/>
        </p:nvGrpSpPr>
        <p:grpSpPr>
          <a:xfrm>
            <a:off x="2769316" y="2077078"/>
            <a:ext cx="5877445" cy="924641"/>
            <a:chOff x="0" y="0"/>
            <a:chExt cx="18687275" cy="2939886"/>
          </a:xfrm>
        </p:grpSpPr>
        <p:sp>
          <p:nvSpPr>
            <p:cNvPr id="8" name="Freeform 8"/>
            <p:cNvSpPr/>
            <p:nvPr/>
          </p:nvSpPr>
          <p:spPr>
            <a:xfrm>
              <a:off x="0" y="0"/>
              <a:ext cx="18687275" cy="2939886"/>
            </a:xfrm>
            <a:custGeom>
              <a:avLst/>
              <a:gdLst/>
              <a:ahLst/>
              <a:cxnLst/>
              <a:rect l="l" t="t" r="r" b="b"/>
              <a:pathLst>
                <a:path w="18687275" h="2939886">
                  <a:moveTo>
                    <a:pt x="18382475" y="0"/>
                  </a:moveTo>
                  <a:lnTo>
                    <a:pt x="304800" y="0"/>
                  </a:lnTo>
                  <a:cubicBezTo>
                    <a:pt x="135890" y="0"/>
                    <a:pt x="0" y="135890"/>
                    <a:pt x="0" y="304800"/>
                  </a:cubicBezTo>
                  <a:lnTo>
                    <a:pt x="0" y="2635086"/>
                  </a:lnTo>
                  <a:cubicBezTo>
                    <a:pt x="0" y="2803996"/>
                    <a:pt x="135890" y="2939886"/>
                    <a:pt x="304800" y="2939886"/>
                  </a:cubicBezTo>
                  <a:lnTo>
                    <a:pt x="18382475" y="2939886"/>
                  </a:lnTo>
                  <a:cubicBezTo>
                    <a:pt x="18551385" y="2939886"/>
                    <a:pt x="18687275" y="2803996"/>
                    <a:pt x="18687275" y="2635086"/>
                  </a:cubicBezTo>
                  <a:lnTo>
                    <a:pt x="18687275" y="304800"/>
                  </a:lnTo>
                  <a:cubicBezTo>
                    <a:pt x="18687275" y="135890"/>
                    <a:pt x="18551385" y="0"/>
                    <a:pt x="18382475" y="0"/>
                  </a:cubicBezTo>
                  <a:close/>
                </a:path>
              </a:pathLst>
            </a:custGeom>
            <a:solidFill>
              <a:srgbClr val="F2EDED"/>
            </a:solidFill>
          </p:spPr>
        </p:sp>
      </p:grpSp>
      <p:grpSp>
        <p:nvGrpSpPr>
          <p:cNvPr id="9" name="Group 9"/>
          <p:cNvGrpSpPr/>
          <p:nvPr/>
        </p:nvGrpSpPr>
        <p:grpSpPr>
          <a:xfrm>
            <a:off x="646602" y="4674649"/>
            <a:ext cx="10246717" cy="937702"/>
            <a:chOff x="0" y="0"/>
            <a:chExt cx="32125541" cy="2939886"/>
          </a:xfrm>
        </p:grpSpPr>
        <p:sp>
          <p:nvSpPr>
            <p:cNvPr id="10" name="Freeform 10"/>
            <p:cNvSpPr/>
            <p:nvPr/>
          </p:nvSpPr>
          <p:spPr>
            <a:xfrm>
              <a:off x="0" y="0"/>
              <a:ext cx="32125543" cy="2939886"/>
            </a:xfrm>
            <a:custGeom>
              <a:avLst/>
              <a:gdLst/>
              <a:ahLst/>
              <a:cxnLst/>
              <a:rect l="l" t="t" r="r" b="b"/>
              <a:pathLst>
                <a:path w="32125543" h="2939886">
                  <a:moveTo>
                    <a:pt x="31820743" y="0"/>
                  </a:moveTo>
                  <a:lnTo>
                    <a:pt x="304800" y="0"/>
                  </a:lnTo>
                  <a:cubicBezTo>
                    <a:pt x="135890" y="0"/>
                    <a:pt x="0" y="135890"/>
                    <a:pt x="0" y="304800"/>
                  </a:cubicBezTo>
                  <a:lnTo>
                    <a:pt x="0" y="2635086"/>
                  </a:lnTo>
                  <a:cubicBezTo>
                    <a:pt x="0" y="2803996"/>
                    <a:pt x="135890" y="2939886"/>
                    <a:pt x="304800" y="2939886"/>
                  </a:cubicBezTo>
                  <a:lnTo>
                    <a:pt x="31820743" y="2939886"/>
                  </a:lnTo>
                  <a:cubicBezTo>
                    <a:pt x="31989650" y="2939886"/>
                    <a:pt x="32125543" y="2803996"/>
                    <a:pt x="32125543" y="2635086"/>
                  </a:cubicBezTo>
                  <a:lnTo>
                    <a:pt x="32125543" y="304800"/>
                  </a:lnTo>
                  <a:cubicBezTo>
                    <a:pt x="32125543" y="135890"/>
                    <a:pt x="31989650" y="0"/>
                    <a:pt x="31820743" y="0"/>
                  </a:cubicBezTo>
                  <a:close/>
                </a:path>
              </a:pathLst>
            </a:custGeom>
            <a:solidFill>
              <a:srgbClr val="F2EDED"/>
            </a:solidFill>
          </p:spPr>
        </p:sp>
      </p:grpSp>
      <p:grpSp>
        <p:nvGrpSpPr>
          <p:cNvPr id="11" name="Group 11"/>
          <p:cNvGrpSpPr/>
          <p:nvPr/>
        </p:nvGrpSpPr>
        <p:grpSpPr>
          <a:xfrm>
            <a:off x="646602" y="7848245"/>
            <a:ext cx="10246717" cy="937702"/>
            <a:chOff x="0" y="0"/>
            <a:chExt cx="32125541" cy="2939886"/>
          </a:xfrm>
        </p:grpSpPr>
        <p:sp>
          <p:nvSpPr>
            <p:cNvPr id="12" name="Freeform 12"/>
            <p:cNvSpPr/>
            <p:nvPr/>
          </p:nvSpPr>
          <p:spPr>
            <a:xfrm>
              <a:off x="0" y="0"/>
              <a:ext cx="32125543" cy="2939886"/>
            </a:xfrm>
            <a:custGeom>
              <a:avLst/>
              <a:gdLst/>
              <a:ahLst/>
              <a:cxnLst/>
              <a:rect l="l" t="t" r="r" b="b"/>
              <a:pathLst>
                <a:path w="32125543" h="2939886">
                  <a:moveTo>
                    <a:pt x="31820743" y="0"/>
                  </a:moveTo>
                  <a:lnTo>
                    <a:pt x="304800" y="0"/>
                  </a:lnTo>
                  <a:cubicBezTo>
                    <a:pt x="135890" y="0"/>
                    <a:pt x="0" y="135890"/>
                    <a:pt x="0" y="304800"/>
                  </a:cubicBezTo>
                  <a:lnTo>
                    <a:pt x="0" y="2635086"/>
                  </a:lnTo>
                  <a:cubicBezTo>
                    <a:pt x="0" y="2803996"/>
                    <a:pt x="135890" y="2939886"/>
                    <a:pt x="304800" y="2939886"/>
                  </a:cubicBezTo>
                  <a:lnTo>
                    <a:pt x="31820743" y="2939886"/>
                  </a:lnTo>
                  <a:cubicBezTo>
                    <a:pt x="31989650" y="2939886"/>
                    <a:pt x="32125543" y="2803996"/>
                    <a:pt x="32125543" y="2635086"/>
                  </a:cubicBezTo>
                  <a:lnTo>
                    <a:pt x="32125543" y="304800"/>
                  </a:lnTo>
                  <a:cubicBezTo>
                    <a:pt x="32125543" y="135890"/>
                    <a:pt x="31989650" y="0"/>
                    <a:pt x="31820743" y="0"/>
                  </a:cubicBezTo>
                  <a:close/>
                </a:path>
              </a:pathLst>
            </a:custGeom>
            <a:solidFill>
              <a:srgbClr val="F2EDED"/>
            </a:solidFill>
          </p:spPr>
        </p:sp>
      </p:grpSp>
      <p:pic>
        <p:nvPicPr>
          <p:cNvPr id="13" name="Picture 13"/>
          <p:cNvPicPr>
            <a:picLocks noChangeAspect="1"/>
          </p:cNvPicPr>
          <p:nvPr/>
        </p:nvPicPr>
        <p:blipFill>
          <a:blip r:embed="rId2"/>
          <a:srcRect/>
          <a:stretch>
            <a:fillRect/>
          </a:stretch>
        </p:blipFill>
        <p:spPr>
          <a:xfrm>
            <a:off x="11404818" y="1394914"/>
            <a:ext cx="6374784" cy="4217437"/>
          </a:xfrm>
          <a:prstGeom prst="rect">
            <a:avLst/>
          </a:prstGeom>
        </p:spPr>
      </p:pic>
      <p:sp>
        <p:nvSpPr>
          <p:cNvPr id="14" name="TextBox 14"/>
          <p:cNvSpPr txBox="1"/>
          <p:nvPr/>
        </p:nvSpPr>
        <p:spPr>
          <a:xfrm>
            <a:off x="511499" y="2171279"/>
            <a:ext cx="10246717" cy="701675"/>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Inter Thin Bold"/>
              </a:rPr>
              <a:t>Work = Available</a:t>
            </a:r>
          </a:p>
          <a:p>
            <a:pPr algn="ctr">
              <a:lnSpc>
                <a:spcPts val="2800"/>
              </a:lnSpc>
              <a:spcBef>
                <a:spcPct val="0"/>
              </a:spcBef>
            </a:pPr>
            <a:r>
              <a:rPr lang="en-US" sz="2000">
                <a:solidFill>
                  <a:srgbClr val="000000"/>
                </a:solidFill>
                <a:latin typeface="Inter Thin Bold"/>
              </a:rPr>
              <a:t>Finish[i] =false for i = 0, 1, ... , n - 1.</a:t>
            </a:r>
          </a:p>
        </p:txBody>
      </p:sp>
      <p:sp>
        <p:nvSpPr>
          <p:cNvPr id="15" name="TextBox 15"/>
          <p:cNvSpPr txBox="1"/>
          <p:nvPr/>
        </p:nvSpPr>
        <p:spPr>
          <a:xfrm>
            <a:off x="646602" y="3240427"/>
            <a:ext cx="16784455" cy="701675"/>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Inter Thin Bold"/>
              </a:rPr>
              <a:t>This means, initially, no process has finished(Mark all process unfinished.) </a:t>
            </a:r>
          </a:p>
          <a:p>
            <a:pPr>
              <a:lnSpc>
                <a:spcPts val="2800"/>
              </a:lnSpc>
              <a:spcBef>
                <a:spcPct val="0"/>
              </a:spcBef>
            </a:pPr>
            <a:r>
              <a:rPr lang="en-US" sz="2000">
                <a:solidFill>
                  <a:srgbClr val="000000"/>
                </a:solidFill>
                <a:latin typeface="Inter Thin Bold"/>
              </a:rPr>
              <a:t>and the number of available resources is represented by the Available array.</a:t>
            </a:r>
          </a:p>
        </p:txBody>
      </p:sp>
      <p:sp>
        <p:nvSpPr>
          <p:cNvPr id="16" name="TextBox 16"/>
          <p:cNvSpPr txBox="1"/>
          <p:nvPr/>
        </p:nvSpPr>
        <p:spPr>
          <a:xfrm>
            <a:off x="646602" y="4088047"/>
            <a:ext cx="8763405" cy="349250"/>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Inter Thin Bold"/>
              </a:rPr>
              <a:t>2. Find an index i such that both of these conditions satisfies,</a:t>
            </a:r>
          </a:p>
        </p:txBody>
      </p:sp>
      <p:sp>
        <p:nvSpPr>
          <p:cNvPr id="17" name="TextBox 17"/>
          <p:cNvSpPr txBox="1"/>
          <p:nvPr/>
        </p:nvSpPr>
        <p:spPr>
          <a:xfrm>
            <a:off x="646602" y="4778375"/>
            <a:ext cx="10246717" cy="692150"/>
          </a:xfrm>
          <a:prstGeom prst="rect">
            <a:avLst/>
          </a:prstGeom>
        </p:spPr>
        <p:txBody>
          <a:bodyPr lIns="0" tIns="0" rIns="0" bIns="0" rtlCol="0" anchor="t">
            <a:spAutoFit/>
          </a:bodyPr>
          <a:lstStyle/>
          <a:p>
            <a:pPr algn="ctr">
              <a:lnSpc>
                <a:spcPts val="2800"/>
              </a:lnSpc>
            </a:pPr>
            <a:r>
              <a:rPr lang="en-US" sz="2000">
                <a:solidFill>
                  <a:srgbClr val="000000"/>
                </a:solidFill>
                <a:latin typeface="Red Hat Display"/>
              </a:rPr>
              <a:t>1) Finish[i] ==false</a:t>
            </a:r>
          </a:p>
          <a:p>
            <a:pPr algn="ctr">
              <a:lnSpc>
                <a:spcPts val="2800"/>
              </a:lnSpc>
              <a:spcBef>
                <a:spcPct val="0"/>
              </a:spcBef>
            </a:pPr>
            <a:r>
              <a:rPr lang="en-US" sz="2000">
                <a:solidFill>
                  <a:srgbClr val="000000"/>
                </a:solidFill>
                <a:latin typeface="Red Hat Display"/>
              </a:rPr>
              <a:t>2) Needi &lt;= Work</a:t>
            </a:r>
          </a:p>
        </p:txBody>
      </p:sp>
      <p:sp>
        <p:nvSpPr>
          <p:cNvPr id="18" name="TextBox 18"/>
          <p:cNvSpPr txBox="1"/>
          <p:nvPr/>
        </p:nvSpPr>
        <p:spPr>
          <a:xfrm>
            <a:off x="646602" y="5797195"/>
            <a:ext cx="10325844" cy="1397000"/>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Red Hat Display"/>
              </a:rPr>
              <a:t> If there is no such i present, then proceed to step 4.</a:t>
            </a:r>
          </a:p>
          <a:p>
            <a:pPr>
              <a:lnSpc>
                <a:spcPts val="2800"/>
              </a:lnSpc>
              <a:spcBef>
                <a:spcPct val="0"/>
              </a:spcBef>
            </a:pPr>
            <a:r>
              <a:rPr lang="en-US" sz="2000">
                <a:solidFill>
                  <a:srgbClr val="000000"/>
                </a:solidFill>
                <a:latin typeface="Red Hat Display"/>
              </a:rPr>
              <a:t>It means, we need to find an unfinished process whose need can be satisfied by the available </a:t>
            </a:r>
          </a:p>
          <a:p>
            <a:pPr>
              <a:lnSpc>
                <a:spcPts val="2800"/>
              </a:lnSpc>
              <a:spcBef>
                <a:spcPct val="0"/>
              </a:spcBef>
            </a:pPr>
            <a:r>
              <a:rPr lang="en-US" sz="2000">
                <a:solidFill>
                  <a:srgbClr val="000000"/>
                </a:solidFill>
                <a:latin typeface="Red Hat Display"/>
              </a:rPr>
              <a:t>resources. If no such process exists, just go to step 4.</a:t>
            </a:r>
          </a:p>
          <a:p>
            <a:pPr>
              <a:lnSpc>
                <a:spcPts val="2800"/>
              </a:lnSpc>
              <a:spcBef>
                <a:spcPct val="0"/>
              </a:spcBef>
            </a:pPr>
            <a:endParaRPr lang="en-US" sz="2000">
              <a:solidFill>
                <a:srgbClr val="000000"/>
              </a:solidFill>
              <a:latin typeface="Red Hat Display"/>
            </a:endParaRPr>
          </a:p>
        </p:txBody>
      </p:sp>
      <p:sp>
        <p:nvSpPr>
          <p:cNvPr id="19" name="TextBox 19"/>
          <p:cNvSpPr txBox="1"/>
          <p:nvPr/>
        </p:nvSpPr>
        <p:spPr>
          <a:xfrm>
            <a:off x="511499" y="6963092"/>
            <a:ext cx="10893318" cy="692150"/>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Red Hat Display"/>
              </a:rPr>
              <a:t>3. Now After we find a process which satisfies the above conditions, we execute that process and release all its allocated resources to 'work'.</a:t>
            </a:r>
          </a:p>
        </p:txBody>
      </p:sp>
      <p:sp>
        <p:nvSpPr>
          <p:cNvPr id="20" name="TextBox 20"/>
          <p:cNvSpPr txBox="1"/>
          <p:nvPr/>
        </p:nvSpPr>
        <p:spPr>
          <a:xfrm>
            <a:off x="646602" y="7951971"/>
            <a:ext cx="10246717" cy="692150"/>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Red Hat Display"/>
              </a:rPr>
              <a:t>Work = Work + Allocation;</a:t>
            </a:r>
          </a:p>
          <a:p>
            <a:pPr algn="ctr">
              <a:lnSpc>
                <a:spcPts val="2800"/>
              </a:lnSpc>
              <a:spcBef>
                <a:spcPct val="0"/>
              </a:spcBef>
            </a:pPr>
            <a:r>
              <a:rPr lang="en-US" sz="2000">
                <a:solidFill>
                  <a:srgbClr val="000000"/>
                </a:solidFill>
                <a:latin typeface="Red Hat Display"/>
              </a:rPr>
              <a:t>Finish[i] = true;</a:t>
            </a:r>
          </a:p>
        </p:txBody>
      </p:sp>
      <p:sp>
        <p:nvSpPr>
          <p:cNvPr id="21" name="TextBox 21"/>
          <p:cNvSpPr txBox="1"/>
          <p:nvPr/>
        </p:nvSpPr>
        <p:spPr>
          <a:xfrm>
            <a:off x="511499" y="8869764"/>
            <a:ext cx="1317129" cy="880745"/>
          </a:xfrm>
          <a:prstGeom prst="rect">
            <a:avLst/>
          </a:prstGeom>
        </p:spPr>
        <p:txBody>
          <a:bodyPr lIns="0" tIns="0" rIns="0" bIns="0" rtlCol="0" anchor="t">
            <a:spAutoFit/>
          </a:bodyPr>
          <a:lstStyle/>
          <a:p>
            <a:pPr>
              <a:lnSpc>
                <a:spcPts val="2380"/>
              </a:lnSpc>
              <a:spcBef>
                <a:spcPct val="0"/>
              </a:spcBef>
            </a:pPr>
            <a:r>
              <a:rPr lang="en-US" sz="1700">
                <a:solidFill>
                  <a:srgbClr val="000000"/>
                </a:solidFill>
                <a:latin typeface="Inter Thin Bold"/>
              </a:rPr>
              <a:t>Go to step 2.</a:t>
            </a:r>
          </a:p>
          <a:p>
            <a:pPr algn="ctr">
              <a:lnSpc>
                <a:spcPts val="2380"/>
              </a:lnSpc>
              <a:spcBef>
                <a:spcPct val="0"/>
              </a:spcBef>
            </a:pPr>
            <a:endParaRPr lang="en-US" sz="1700">
              <a:solidFill>
                <a:srgbClr val="000000"/>
              </a:solidFill>
              <a:latin typeface="Inter Thin Bold"/>
            </a:endParaRPr>
          </a:p>
          <a:p>
            <a:pPr>
              <a:lnSpc>
                <a:spcPts val="2380"/>
              </a:lnSpc>
              <a:spcBef>
                <a:spcPct val="0"/>
              </a:spcBef>
            </a:pPr>
            <a:endParaRPr lang="en-US" sz="1700">
              <a:solidFill>
                <a:srgbClr val="000000"/>
              </a:solidFill>
              <a:latin typeface="Inter Thin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a:off x="-361950" y="8959194"/>
            <a:ext cx="19011900" cy="1072982"/>
            <a:chOff x="0" y="0"/>
            <a:chExt cx="25349200" cy="1430643"/>
          </a:xfrm>
        </p:grpSpPr>
        <p:sp>
          <p:nvSpPr>
            <p:cNvPr id="3" name="AutoShape 3"/>
            <p:cNvSpPr/>
            <p:nvPr/>
          </p:nvSpPr>
          <p:spPr>
            <a:xfrm rot="-5400000">
              <a:off x="12534900" y="-11282057"/>
              <a:ext cx="279400" cy="25146000"/>
            </a:xfrm>
            <a:prstGeom prst="rect">
              <a:avLst/>
            </a:prstGeom>
            <a:solidFill>
              <a:srgbClr val="62DBC8">
                <a:alpha val="49803"/>
              </a:srgbClr>
            </a:solidFill>
          </p:spPr>
        </p:sp>
        <p:sp>
          <p:nvSpPr>
            <p:cNvPr id="4" name="AutoShape 4"/>
            <p:cNvSpPr/>
            <p:nvPr/>
          </p:nvSpPr>
          <p:spPr>
            <a:xfrm rot="-5400000">
              <a:off x="12535419" y="-11957697"/>
              <a:ext cx="278361" cy="25349200"/>
            </a:xfrm>
            <a:prstGeom prst="rect">
              <a:avLst/>
            </a:prstGeom>
            <a:solidFill>
              <a:srgbClr val="62DBC8"/>
            </a:solidFill>
          </p:spPr>
        </p:sp>
        <p:sp>
          <p:nvSpPr>
            <p:cNvPr id="5" name="AutoShape 5"/>
            <p:cNvSpPr/>
            <p:nvPr/>
          </p:nvSpPr>
          <p:spPr>
            <a:xfrm rot="-5400000">
              <a:off x="12533318" y="-12279318"/>
              <a:ext cx="282563" cy="24841200"/>
            </a:xfrm>
            <a:prstGeom prst="rect">
              <a:avLst/>
            </a:prstGeom>
            <a:solidFill>
              <a:srgbClr val="62DBC8">
                <a:alpha val="49803"/>
              </a:srgbClr>
            </a:solidFill>
          </p:spPr>
        </p:sp>
      </p:grpSp>
      <p:grpSp>
        <p:nvGrpSpPr>
          <p:cNvPr id="6" name="Group 6"/>
          <p:cNvGrpSpPr/>
          <p:nvPr/>
        </p:nvGrpSpPr>
        <p:grpSpPr>
          <a:xfrm>
            <a:off x="651455" y="7385752"/>
            <a:ext cx="10200187" cy="1359759"/>
            <a:chOff x="0" y="0"/>
            <a:chExt cx="32125541" cy="4282570"/>
          </a:xfrm>
        </p:grpSpPr>
        <p:sp>
          <p:nvSpPr>
            <p:cNvPr id="7" name="Freeform 7"/>
            <p:cNvSpPr/>
            <p:nvPr/>
          </p:nvSpPr>
          <p:spPr>
            <a:xfrm>
              <a:off x="0" y="0"/>
              <a:ext cx="32125543" cy="4282570"/>
            </a:xfrm>
            <a:custGeom>
              <a:avLst/>
              <a:gdLst/>
              <a:ahLst/>
              <a:cxnLst/>
              <a:rect l="l" t="t" r="r" b="b"/>
              <a:pathLst>
                <a:path w="32125543" h="4282570">
                  <a:moveTo>
                    <a:pt x="31820743" y="0"/>
                  </a:moveTo>
                  <a:lnTo>
                    <a:pt x="304800" y="0"/>
                  </a:lnTo>
                  <a:cubicBezTo>
                    <a:pt x="135890" y="0"/>
                    <a:pt x="0" y="135890"/>
                    <a:pt x="0" y="304800"/>
                  </a:cubicBezTo>
                  <a:lnTo>
                    <a:pt x="0" y="3977770"/>
                  </a:lnTo>
                  <a:cubicBezTo>
                    <a:pt x="0" y="4146679"/>
                    <a:pt x="135890" y="4282570"/>
                    <a:pt x="304800" y="4282570"/>
                  </a:cubicBezTo>
                  <a:lnTo>
                    <a:pt x="31820743" y="4282570"/>
                  </a:lnTo>
                  <a:cubicBezTo>
                    <a:pt x="31989650" y="4282570"/>
                    <a:pt x="32125543" y="4146679"/>
                    <a:pt x="32125543" y="3977770"/>
                  </a:cubicBezTo>
                  <a:lnTo>
                    <a:pt x="32125543" y="304800"/>
                  </a:lnTo>
                  <a:cubicBezTo>
                    <a:pt x="32125543" y="135890"/>
                    <a:pt x="31989650" y="0"/>
                    <a:pt x="31820743" y="0"/>
                  </a:cubicBezTo>
                  <a:close/>
                </a:path>
              </a:pathLst>
            </a:custGeom>
            <a:solidFill>
              <a:srgbClr val="F2EDED"/>
            </a:solidFill>
          </p:spPr>
        </p:sp>
      </p:grpSp>
      <p:pic>
        <p:nvPicPr>
          <p:cNvPr id="8" name="Picture 8"/>
          <p:cNvPicPr>
            <a:picLocks noChangeAspect="1"/>
          </p:cNvPicPr>
          <p:nvPr/>
        </p:nvPicPr>
        <p:blipFill>
          <a:blip r:embed="rId2"/>
          <a:srcRect/>
          <a:stretch>
            <a:fillRect/>
          </a:stretch>
        </p:blipFill>
        <p:spPr>
          <a:xfrm>
            <a:off x="12055546" y="3152927"/>
            <a:ext cx="5957492" cy="3710005"/>
          </a:xfrm>
          <a:prstGeom prst="rect">
            <a:avLst/>
          </a:prstGeom>
        </p:spPr>
      </p:pic>
      <p:sp>
        <p:nvSpPr>
          <p:cNvPr id="9" name="TextBox 9"/>
          <p:cNvSpPr txBox="1"/>
          <p:nvPr/>
        </p:nvSpPr>
        <p:spPr>
          <a:xfrm>
            <a:off x="651455" y="310767"/>
            <a:ext cx="17361583" cy="2454275"/>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Red Hat Display"/>
              </a:rPr>
              <a:t>Go to step 2.</a:t>
            </a:r>
          </a:p>
          <a:p>
            <a:pPr>
              <a:lnSpc>
                <a:spcPts val="2800"/>
              </a:lnSpc>
              <a:spcBef>
                <a:spcPct val="0"/>
              </a:spcBef>
            </a:pPr>
            <a:endParaRPr lang="en-US" sz="2000">
              <a:solidFill>
                <a:srgbClr val="000000"/>
              </a:solidFill>
              <a:latin typeface="Red Hat Display"/>
            </a:endParaRPr>
          </a:p>
          <a:p>
            <a:pPr>
              <a:lnSpc>
                <a:spcPts val="2800"/>
              </a:lnSpc>
              <a:spcBef>
                <a:spcPct val="0"/>
              </a:spcBef>
            </a:pPr>
            <a:r>
              <a:rPr lang="en-US" sz="2000">
                <a:solidFill>
                  <a:srgbClr val="000000"/>
                </a:solidFill>
                <a:latin typeface="Red Hat Display"/>
              </a:rPr>
              <a:t>When an unfinished process is found, then the resources are allocated and the process is marked finished. And then, the loop is repeated to check the same for all other processes.</a:t>
            </a:r>
          </a:p>
          <a:p>
            <a:pPr>
              <a:lnSpc>
                <a:spcPts val="2800"/>
              </a:lnSpc>
              <a:spcBef>
                <a:spcPct val="0"/>
              </a:spcBef>
            </a:pPr>
            <a:endParaRPr lang="en-US" sz="2000">
              <a:solidFill>
                <a:srgbClr val="000000"/>
              </a:solidFill>
              <a:latin typeface="Red Hat Display"/>
            </a:endParaRPr>
          </a:p>
          <a:p>
            <a:pPr>
              <a:lnSpc>
                <a:spcPts val="2800"/>
              </a:lnSpc>
              <a:spcBef>
                <a:spcPct val="0"/>
              </a:spcBef>
            </a:pPr>
            <a:r>
              <a:rPr lang="en-US" sz="2000">
                <a:solidFill>
                  <a:srgbClr val="000000"/>
                </a:solidFill>
                <a:latin typeface="Red Hat Display"/>
              </a:rPr>
              <a:t>4. If Finish[i] == true for all i, then the system is in a safe state.</a:t>
            </a:r>
          </a:p>
          <a:p>
            <a:pPr>
              <a:lnSpc>
                <a:spcPts val="2800"/>
              </a:lnSpc>
              <a:spcBef>
                <a:spcPct val="0"/>
              </a:spcBef>
            </a:pPr>
            <a:r>
              <a:rPr lang="en-US" sz="2000">
                <a:solidFill>
                  <a:srgbClr val="000000"/>
                </a:solidFill>
                <a:latin typeface="Red Hat Display"/>
              </a:rPr>
              <a:t>Or else the system is in deadlock.</a:t>
            </a:r>
          </a:p>
        </p:txBody>
      </p:sp>
      <p:sp>
        <p:nvSpPr>
          <p:cNvPr id="10" name="TextBox 10"/>
          <p:cNvSpPr txBox="1"/>
          <p:nvPr/>
        </p:nvSpPr>
        <p:spPr>
          <a:xfrm>
            <a:off x="651455" y="3095777"/>
            <a:ext cx="11090225" cy="4313168"/>
          </a:xfrm>
          <a:prstGeom prst="rect">
            <a:avLst/>
          </a:prstGeom>
        </p:spPr>
        <p:txBody>
          <a:bodyPr lIns="0" tIns="0" rIns="0" bIns="0" rtlCol="0" anchor="t">
            <a:spAutoFit/>
          </a:bodyPr>
          <a:lstStyle/>
          <a:p>
            <a:pPr>
              <a:lnSpc>
                <a:spcPts val="4480"/>
              </a:lnSpc>
              <a:spcBef>
                <a:spcPct val="0"/>
              </a:spcBef>
            </a:pPr>
            <a:r>
              <a:rPr lang="en-US" sz="3200" dirty="0">
                <a:solidFill>
                  <a:srgbClr val="000000"/>
                </a:solidFill>
                <a:latin typeface="Red Hat Display Bold"/>
              </a:rPr>
              <a:t>2. Resource Request Algorithm</a:t>
            </a:r>
          </a:p>
          <a:p>
            <a:pPr>
              <a:lnSpc>
                <a:spcPts val="4480"/>
              </a:lnSpc>
              <a:spcBef>
                <a:spcPct val="0"/>
              </a:spcBef>
            </a:pPr>
            <a:endParaRPr lang="en-US" sz="3200" dirty="0">
              <a:solidFill>
                <a:srgbClr val="000000"/>
              </a:solidFill>
              <a:latin typeface="Red Hat Display Bold"/>
            </a:endParaRPr>
          </a:p>
          <a:p>
            <a:pPr>
              <a:lnSpc>
                <a:spcPts val="3079"/>
              </a:lnSpc>
              <a:spcBef>
                <a:spcPct val="0"/>
              </a:spcBef>
            </a:pPr>
            <a:r>
              <a:rPr lang="en-US" sz="2200" dirty="0">
                <a:solidFill>
                  <a:srgbClr val="000000"/>
                </a:solidFill>
                <a:latin typeface="Red Hat Display"/>
              </a:rPr>
              <a:t>This describes the behavior of the system when a process makes an additional resource</a:t>
            </a:r>
          </a:p>
          <a:p>
            <a:pPr>
              <a:lnSpc>
                <a:spcPts val="3079"/>
              </a:lnSpc>
              <a:spcBef>
                <a:spcPct val="0"/>
              </a:spcBef>
            </a:pPr>
            <a:r>
              <a:rPr lang="en-US" sz="2200" dirty="0">
                <a:solidFill>
                  <a:srgbClr val="000000"/>
                </a:solidFill>
                <a:latin typeface="Red Hat Display"/>
              </a:rPr>
              <a:t> request in the form of a request matrix. The following conditions must be met :</a:t>
            </a:r>
          </a:p>
          <a:p>
            <a:pPr>
              <a:lnSpc>
                <a:spcPts val="3079"/>
              </a:lnSpc>
              <a:spcBef>
                <a:spcPct val="0"/>
              </a:spcBef>
            </a:pPr>
            <a:endParaRPr lang="en-US" sz="2200" dirty="0">
              <a:solidFill>
                <a:srgbClr val="000000"/>
              </a:solidFill>
              <a:latin typeface="Red Hat Display"/>
            </a:endParaRPr>
          </a:p>
          <a:p>
            <a:pPr algn="just">
              <a:lnSpc>
                <a:spcPts val="3079"/>
              </a:lnSpc>
              <a:spcBef>
                <a:spcPct val="0"/>
              </a:spcBef>
            </a:pPr>
            <a:r>
              <a:rPr lang="en-US" sz="2200" dirty="0">
                <a:solidFill>
                  <a:srgbClr val="000000"/>
                </a:solidFill>
                <a:latin typeface="Red Hat Display"/>
              </a:rPr>
              <a:t>Condition: The number of requested instances of each resource is less than or equal </a:t>
            </a:r>
          </a:p>
          <a:p>
            <a:pPr algn="just">
              <a:lnSpc>
                <a:spcPts val="3079"/>
              </a:lnSpc>
              <a:spcBef>
                <a:spcPct val="0"/>
              </a:spcBef>
            </a:pPr>
            <a:r>
              <a:rPr lang="en-US" sz="2200" dirty="0">
                <a:solidFill>
                  <a:srgbClr val="000000"/>
                </a:solidFill>
                <a:latin typeface="Red Hat Display"/>
              </a:rPr>
              <a:t>to the corresponding need .</a:t>
            </a:r>
          </a:p>
          <a:p>
            <a:pPr algn="just">
              <a:lnSpc>
                <a:spcPts val="3079"/>
              </a:lnSpc>
              <a:spcBef>
                <a:spcPct val="0"/>
              </a:spcBef>
            </a:pPr>
            <a:r>
              <a:rPr lang="en-US" sz="2199" dirty="0">
                <a:solidFill>
                  <a:srgbClr val="000000"/>
                </a:solidFill>
                <a:latin typeface="Red Hat Display"/>
              </a:rPr>
              <a:t>1) If the condition does not satisfy, the request is straight away denied.</a:t>
            </a:r>
          </a:p>
          <a:p>
            <a:pPr algn="just">
              <a:lnSpc>
                <a:spcPts val="3079"/>
              </a:lnSpc>
              <a:spcBef>
                <a:spcPct val="0"/>
              </a:spcBef>
            </a:pPr>
            <a:r>
              <a:rPr lang="en-US" sz="2200" dirty="0">
                <a:solidFill>
                  <a:srgbClr val="000000"/>
                </a:solidFill>
                <a:latin typeface="Red Hat Display"/>
              </a:rPr>
              <a:t>2) If the condition satisfies, do the following and  apply safety algorithm again. If the safety </a:t>
            </a:r>
          </a:p>
          <a:p>
            <a:pPr algn="just">
              <a:lnSpc>
                <a:spcPts val="3079"/>
              </a:lnSpc>
              <a:spcBef>
                <a:spcPct val="0"/>
              </a:spcBef>
            </a:pPr>
            <a:r>
              <a:rPr lang="en-US" sz="2200" dirty="0">
                <a:solidFill>
                  <a:srgbClr val="000000"/>
                </a:solidFill>
                <a:latin typeface="Red Hat Display"/>
              </a:rPr>
              <a:t>algorithm results in deadlock, again the request is denied.</a:t>
            </a:r>
          </a:p>
        </p:txBody>
      </p:sp>
      <p:sp>
        <p:nvSpPr>
          <p:cNvPr id="11" name="TextBox 11"/>
          <p:cNvSpPr txBox="1"/>
          <p:nvPr/>
        </p:nvSpPr>
        <p:spPr>
          <a:xfrm>
            <a:off x="651455" y="7524294"/>
            <a:ext cx="10200187" cy="1044575"/>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Red Hat Display"/>
              </a:rPr>
              <a:t>Available = Available - Request(i)</a:t>
            </a:r>
          </a:p>
          <a:p>
            <a:pPr algn="ctr">
              <a:lnSpc>
                <a:spcPts val="2800"/>
              </a:lnSpc>
              <a:spcBef>
                <a:spcPct val="0"/>
              </a:spcBef>
            </a:pPr>
            <a:r>
              <a:rPr lang="en-US" sz="2000">
                <a:solidFill>
                  <a:srgbClr val="000000"/>
                </a:solidFill>
                <a:latin typeface="Red Hat Display"/>
              </a:rPr>
              <a:t>Allocation(i) = Allocation(i) + Request(i)</a:t>
            </a:r>
          </a:p>
          <a:p>
            <a:pPr algn="ctr">
              <a:lnSpc>
                <a:spcPts val="2800"/>
              </a:lnSpc>
              <a:spcBef>
                <a:spcPct val="0"/>
              </a:spcBef>
            </a:pPr>
            <a:r>
              <a:rPr lang="en-US" sz="2000">
                <a:solidFill>
                  <a:srgbClr val="000000"/>
                </a:solidFill>
                <a:latin typeface="Red Hat Display"/>
              </a:rPr>
              <a:t>Need(i) = Need(i) - Request(i)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271986" y="5827449"/>
            <a:ext cx="1072982" cy="5543550"/>
            <a:chOff x="0" y="0"/>
            <a:chExt cx="1430643" cy="7391400"/>
          </a:xfrm>
        </p:grpSpPr>
        <p:sp>
          <p:nvSpPr>
            <p:cNvPr id="3" name="AutoShape 3"/>
            <p:cNvSpPr/>
            <p:nvPr/>
          </p:nvSpPr>
          <p:spPr>
            <a:xfrm rot="-10800000">
              <a:off x="575622" y="0"/>
              <a:ext cx="279400" cy="7391400"/>
            </a:xfrm>
            <a:prstGeom prst="rect">
              <a:avLst/>
            </a:prstGeom>
            <a:solidFill>
              <a:srgbClr val="62DBC8"/>
            </a:solidFill>
          </p:spPr>
        </p:sp>
        <p:sp>
          <p:nvSpPr>
            <p:cNvPr id="4" name="AutoShape 4"/>
            <p:cNvSpPr/>
            <p:nvPr/>
          </p:nvSpPr>
          <p:spPr>
            <a:xfrm rot="-10800000">
              <a:off x="1151243" y="0"/>
              <a:ext cx="279400" cy="7391400"/>
            </a:xfrm>
            <a:prstGeom prst="rect">
              <a:avLst/>
            </a:prstGeom>
            <a:solidFill>
              <a:srgbClr val="62DBC8">
                <a:alpha val="49803"/>
              </a:srgbClr>
            </a:solidFill>
          </p:spPr>
        </p:sp>
        <p:sp>
          <p:nvSpPr>
            <p:cNvPr id="5" name="AutoShape 5"/>
            <p:cNvSpPr/>
            <p:nvPr/>
          </p:nvSpPr>
          <p:spPr>
            <a:xfrm rot="-10800000">
              <a:off x="0" y="0"/>
              <a:ext cx="279400" cy="7391400"/>
            </a:xfrm>
            <a:prstGeom prst="rect">
              <a:avLst/>
            </a:prstGeom>
            <a:solidFill>
              <a:srgbClr val="62DBC8">
                <a:alpha val="49803"/>
              </a:srgbClr>
            </a:solidFill>
          </p:spPr>
        </p:sp>
      </p:grpSp>
      <p:grpSp>
        <p:nvGrpSpPr>
          <p:cNvPr id="6" name="Group 6"/>
          <p:cNvGrpSpPr/>
          <p:nvPr/>
        </p:nvGrpSpPr>
        <p:grpSpPr>
          <a:xfrm rot="-5400000">
            <a:off x="13580388" y="5827449"/>
            <a:ext cx="1072982" cy="5543550"/>
            <a:chOff x="0" y="0"/>
            <a:chExt cx="1430643" cy="7391400"/>
          </a:xfrm>
        </p:grpSpPr>
        <p:sp>
          <p:nvSpPr>
            <p:cNvPr id="7" name="AutoShape 7"/>
            <p:cNvSpPr/>
            <p:nvPr/>
          </p:nvSpPr>
          <p:spPr>
            <a:xfrm rot="-10800000">
              <a:off x="575622" y="0"/>
              <a:ext cx="279400" cy="7391400"/>
            </a:xfrm>
            <a:prstGeom prst="rect">
              <a:avLst/>
            </a:prstGeom>
            <a:solidFill>
              <a:srgbClr val="62DBC8"/>
            </a:solidFill>
          </p:spPr>
        </p:sp>
        <p:sp>
          <p:nvSpPr>
            <p:cNvPr id="8" name="AutoShape 8"/>
            <p:cNvSpPr/>
            <p:nvPr/>
          </p:nvSpPr>
          <p:spPr>
            <a:xfrm rot="-10800000">
              <a:off x="1151243" y="0"/>
              <a:ext cx="279400" cy="7391400"/>
            </a:xfrm>
            <a:prstGeom prst="rect">
              <a:avLst/>
            </a:prstGeom>
            <a:solidFill>
              <a:srgbClr val="62DBC8">
                <a:alpha val="49803"/>
              </a:srgbClr>
            </a:solidFill>
          </p:spPr>
        </p:sp>
        <p:sp>
          <p:nvSpPr>
            <p:cNvPr id="9" name="AutoShape 9"/>
            <p:cNvSpPr/>
            <p:nvPr/>
          </p:nvSpPr>
          <p:spPr>
            <a:xfrm rot="-10800000">
              <a:off x="0" y="0"/>
              <a:ext cx="279400" cy="7391400"/>
            </a:xfrm>
            <a:prstGeom prst="rect">
              <a:avLst/>
            </a:prstGeom>
            <a:solidFill>
              <a:srgbClr val="62DBC8">
                <a:alpha val="49803"/>
              </a:srgbClr>
            </a:solidFill>
          </p:spPr>
        </p:sp>
      </p:grpSp>
      <p:grpSp>
        <p:nvGrpSpPr>
          <p:cNvPr id="10" name="Group 10"/>
          <p:cNvGrpSpPr/>
          <p:nvPr/>
        </p:nvGrpSpPr>
        <p:grpSpPr>
          <a:xfrm>
            <a:off x="5760515" y="1307145"/>
            <a:ext cx="6076224" cy="1506820"/>
            <a:chOff x="0" y="0"/>
            <a:chExt cx="19050198" cy="4724187"/>
          </a:xfrm>
        </p:grpSpPr>
        <p:sp>
          <p:nvSpPr>
            <p:cNvPr id="11" name="Freeform 11"/>
            <p:cNvSpPr/>
            <p:nvPr/>
          </p:nvSpPr>
          <p:spPr>
            <a:xfrm>
              <a:off x="0" y="0"/>
              <a:ext cx="19050198" cy="4724186"/>
            </a:xfrm>
            <a:custGeom>
              <a:avLst/>
              <a:gdLst/>
              <a:ahLst/>
              <a:cxnLst/>
              <a:rect l="l" t="t" r="r" b="b"/>
              <a:pathLst>
                <a:path w="19050198" h="4724186">
                  <a:moveTo>
                    <a:pt x="18745398" y="0"/>
                  </a:moveTo>
                  <a:lnTo>
                    <a:pt x="304800" y="0"/>
                  </a:lnTo>
                  <a:cubicBezTo>
                    <a:pt x="135890" y="0"/>
                    <a:pt x="0" y="135890"/>
                    <a:pt x="0" y="304800"/>
                  </a:cubicBezTo>
                  <a:lnTo>
                    <a:pt x="0" y="4419386"/>
                  </a:lnTo>
                  <a:cubicBezTo>
                    <a:pt x="0" y="4588297"/>
                    <a:pt x="135890" y="4724186"/>
                    <a:pt x="304800" y="4724186"/>
                  </a:cubicBezTo>
                  <a:lnTo>
                    <a:pt x="18745398" y="4724186"/>
                  </a:lnTo>
                  <a:cubicBezTo>
                    <a:pt x="18914308" y="4724186"/>
                    <a:pt x="19050198" y="4588297"/>
                    <a:pt x="19050198" y="4419386"/>
                  </a:cubicBezTo>
                  <a:lnTo>
                    <a:pt x="19050198" y="304800"/>
                  </a:lnTo>
                  <a:cubicBezTo>
                    <a:pt x="19050198" y="135890"/>
                    <a:pt x="18914308" y="0"/>
                    <a:pt x="18745398" y="0"/>
                  </a:cubicBezTo>
                  <a:close/>
                </a:path>
              </a:pathLst>
            </a:custGeom>
            <a:solidFill>
              <a:srgbClr val="F2EDED"/>
            </a:solidFill>
          </p:spPr>
        </p:sp>
      </p:grpSp>
      <p:sp>
        <p:nvSpPr>
          <p:cNvPr id="12" name="TextBox 12"/>
          <p:cNvSpPr txBox="1"/>
          <p:nvPr/>
        </p:nvSpPr>
        <p:spPr>
          <a:xfrm>
            <a:off x="517646" y="259977"/>
            <a:ext cx="6240815" cy="573405"/>
          </a:xfrm>
          <a:prstGeom prst="rect">
            <a:avLst/>
          </a:prstGeom>
        </p:spPr>
        <p:txBody>
          <a:bodyPr lIns="0" tIns="0" rIns="0" bIns="0" rtlCol="0" anchor="t">
            <a:spAutoFit/>
          </a:bodyPr>
          <a:lstStyle/>
          <a:p>
            <a:pPr>
              <a:lnSpc>
                <a:spcPts val="4620"/>
              </a:lnSpc>
              <a:spcBef>
                <a:spcPct val="0"/>
              </a:spcBef>
            </a:pPr>
            <a:r>
              <a:rPr lang="en-US" sz="3300">
                <a:solidFill>
                  <a:srgbClr val="403F3D"/>
                </a:solidFill>
                <a:latin typeface="Inter Bold"/>
              </a:rPr>
              <a:t>OVERALL PROJECT DIAGRAM</a:t>
            </a:r>
          </a:p>
        </p:txBody>
      </p:sp>
      <p:grpSp>
        <p:nvGrpSpPr>
          <p:cNvPr id="13" name="Group 13"/>
          <p:cNvGrpSpPr/>
          <p:nvPr/>
        </p:nvGrpSpPr>
        <p:grpSpPr>
          <a:xfrm>
            <a:off x="2036702" y="4028950"/>
            <a:ext cx="3202703" cy="964068"/>
            <a:chOff x="0" y="0"/>
            <a:chExt cx="10041125" cy="3022548"/>
          </a:xfrm>
        </p:grpSpPr>
        <p:sp>
          <p:nvSpPr>
            <p:cNvPr id="14" name="Freeform 14"/>
            <p:cNvSpPr/>
            <p:nvPr/>
          </p:nvSpPr>
          <p:spPr>
            <a:xfrm>
              <a:off x="0" y="0"/>
              <a:ext cx="10041125" cy="3022548"/>
            </a:xfrm>
            <a:custGeom>
              <a:avLst/>
              <a:gdLst/>
              <a:ahLst/>
              <a:cxnLst/>
              <a:rect l="l" t="t" r="r" b="b"/>
              <a:pathLst>
                <a:path w="10041125" h="3022548">
                  <a:moveTo>
                    <a:pt x="9736325" y="0"/>
                  </a:moveTo>
                  <a:lnTo>
                    <a:pt x="304800" y="0"/>
                  </a:lnTo>
                  <a:cubicBezTo>
                    <a:pt x="135890" y="0"/>
                    <a:pt x="0" y="135890"/>
                    <a:pt x="0" y="304800"/>
                  </a:cubicBezTo>
                  <a:lnTo>
                    <a:pt x="0" y="2717748"/>
                  </a:lnTo>
                  <a:cubicBezTo>
                    <a:pt x="0" y="2886658"/>
                    <a:pt x="135890" y="3022548"/>
                    <a:pt x="304800" y="3022548"/>
                  </a:cubicBezTo>
                  <a:lnTo>
                    <a:pt x="9736325" y="3022548"/>
                  </a:lnTo>
                  <a:cubicBezTo>
                    <a:pt x="9905235" y="3022548"/>
                    <a:pt x="10041125" y="2886658"/>
                    <a:pt x="10041125" y="2717748"/>
                  </a:cubicBezTo>
                  <a:lnTo>
                    <a:pt x="10041125" y="304800"/>
                  </a:lnTo>
                  <a:cubicBezTo>
                    <a:pt x="10041125" y="135890"/>
                    <a:pt x="9905235" y="0"/>
                    <a:pt x="9736325" y="0"/>
                  </a:cubicBezTo>
                  <a:close/>
                </a:path>
              </a:pathLst>
            </a:custGeom>
            <a:solidFill>
              <a:srgbClr val="F2EDED"/>
            </a:solidFill>
          </p:spPr>
        </p:sp>
      </p:grpSp>
      <p:sp>
        <p:nvSpPr>
          <p:cNvPr id="15" name="TextBox 15"/>
          <p:cNvSpPr txBox="1"/>
          <p:nvPr/>
        </p:nvSpPr>
        <p:spPr>
          <a:xfrm>
            <a:off x="2036702" y="5212618"/>
            <a:ext cx="3202703" cy="1406525"/>
          </a:xfrm>
          <a:prstGeom prst="rect">
            <a:avLst/>
          </a:prstGeom>
        </p:spPr>
        <p:txBody>
          <a:bodyPr lIns="0" tIns="0" rIns="0" bIns="0" rtlCol="0" anchor="t">
            <a:spAutoFit/>
          </a:bodyPr>
          <a:lstStyle/>
          <a:p>
            <a:pPr>
              <a:lnSpc>
                <a:spcPts val="2800"/>
              </a:lnSpc>
              <a:spcBef>
                <a:spcPct val="0"/>
              </a:spcBef>
            </a:pPr>
            <a:r>
              <a:rPr lang="en-US" sz="2000">
                <a:solidFill>
                  <a:srgbClr val="403F3D"/>
                </a:solidFill>
                <a:latin typeface="Inter Thin Bold"/>
              </a:rPr>
              <a:t>-This file contains the main() function, where the execution of the program begins.</a:t>
            </a:r>
          </a:p>
        </p:txBody>
      </p:sp>
      <p:sp>
        <p:nvSpPr>
          <p:cNvPr id="16" name="TextBox 16"/>
          <p:cNvSpPr txBox="1"/>
          <p:nvPr/>
        </p:nvSpPr>
        <p:spPr>
          <a:xfrm>
            <a:off x="6067005" y="1819914"/>
            <a:ext cx="5769733" cy="433656"/>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BANKER'S ALGORITHM PROJECT</a:t>
            </a:r>
          </a:p>
        </p:txBody>
      </p:sp>
      <p:grpSp>
        <p:nvGrpSpPr>
          <p:cNvPr id="17" name="Group 17"/>
          <p:cNvGrpSpPr/>
          <p:nvPr/>
        </p:nvGrpSpPr>
        <p:grpSpPr>
          <a:xfrm>
            <a:off x="5941297" y="4028950"/>
            <a:ext cx="3202703" cy="964068"/>
            <a:chOff x="0" y="0"/>
            <a:chExt cx="10041125" cy="3022548"/>
          </a:xfrm>
        </p:grpSpPr>
        <p:sp>
          <p:nvSpPr>
            <p:cNvPr id="18" name="Freeform 18"/>
            <p:cNvSpPr/>
            <p:nvPr/>
          </p:nvSpPr>
          <p:spPr>
            <a:xfrm>
              <a:off x="0" y="0"/>
              <a:ext cx="10041125" cy="3022548"/>
            </a:xfrm>
            <a:custGeom>
              <a:avLst/>
              <a:gdLst/>
              <a:ahLst/>
              <a:cxnLst/>
              <a:rect l="l" t="t" r="r" b="b"/>
              <a:pathLst>
                <a:path w="10041125" h="3022548">
                  <a:moveTo>
                    <a:pt x="9736325" y="0"/>
                  </a:moveTo>
                  <a:lnTo>
                    <a:pt x="304800" y="0"/>
                  </a:lnTo>
                  <a:cubicBezTo>
                    <a:pt x="135890" y="0"/>
                    <a:pt x="0" y="135890"/>
                    <a:pt x="0" y="304800"/>
                  </a:cubicBezTo>
                  <a:lnTo>
                    <a:pt x="0" y="2717748"/>
                  </a:lnTo>
                  <a:cubicBezTo>
                    <a:pt x="0" y="2886658"/>
                    <a:pt x="135890" y="3022548"/>
                    <a:pt x="304800" y="3022548"/>
                  </a:cubicBezTo>
                  <a:lnTo>
                    <a:pt x="9736325" y="3022548"/>
                  </a:lnTo>
                  <a:cubicBezTo>
                    <a:pt x="9905235" y="3022548"/>
                    <a:pt x="10041125" y="2886658"/>
                    <a:pt x="10041125" y="2717748"/>
                  </a:cubicBezTo>
                  <a:lnTo>
                    <a:pt x="10041125" y="304800"/>
                  </a:lnTo>
                  <a:cubicBezTo>
                    <a:pt x="10041125" y="135890"/>
                    <a:pt x="9905235" y="0"/>
                    <a:pt x="9736325" y="0"/>
                  </a:cubicBezTo>
                  <a:close/>
                </a:path>
              </a:pathLst>
            </a:custGeom>
            <a:solidFill>
              <a:srgbClr val="F2EDED"/>
            </a:solidFill>
          </p:spPr>
        </p:sp>
      </p:grpSp>
      <p:grpSp>
        <p:nvGrpSpPr>
          <p:cNvPr id="19" name="Group 19"/>
          <p:cNvGrpSpPr/>
          <p:nvPr/>
        </p:nvGrpSpPr>
        <p:grpSpPr>
          <a:xfrm>
            <a:off x="9708650" y="4028950"/>
            <a:ext cx="3202703" cy="964068"/>
            <a:chOff x="0" y="0"/>
            <a:chExt cx="10041125" cy="3022548"/>
          </a:xfrm>
        </p:grpSpPr>
        <p:sp>
          <p:nvSpPr>
            <p:cNvPr id="20" name="Freeform 20"/>
            <p:cNvSpPr/>
            <p:nvPr/>
          </p:nvSpPr>
          <p:spPr>
            <a:xfrm>
              <a:off x="0" y="0"/>
              <a:ext cx="10041125" cy="3022548"/>
            </a:xfrm>
            <a:custGeom>
              <a:avLst/>
              <a:gdLst/>
              <a:ahLst/>
              <a:cxnLst/>
              <a:rect l="l" t="t" r="r" b="b"/>
              <a:pathLst>
                <a:path w="10041125" h="3022548">
                  <a:moveTo>
                    <a:pt x="9736325" y="0"/>
                  </a:moveTo>
                  <a:lnTo>
                    <a:pt x="304800" y="0"/>
                  </a:lnTo>
                  <a:cubicBezTo>
                    <a:pt x="135890" y="0"/>
                    <a:pt x="0" y="135890"/>
                    <a:pt x="0" y="304800"/>
                  </a:cubicBezTo>
                  <a:lnTo>
                    <a:pt x="0" y="2717748"/>
                  </a:lnTo>
                  <a:cubicBezTo>
                    <a:pt x="0" y="2886658"/>
                    <a:pt x="135890" y="3022548"/>
                    <a:pt x="304800" y="3022548"/>
                  </a:cubicBezTo>
                  <a:lnTo>
                    <a:pt x="9736325" y="3022548"/>
                  </a:lnTo>
                  <a:cubicBezTo>
                    <a:pt x="9905235" y="3022548"/>
                    <a:pt x="10041125" y="2886658"/>
                    <a:pt x="10041125" y="2717748"/>
                  </a:cubicBezTo>
                  <a:lnTo>
                    <a:pt x="10041125" y="304800"/>
                  </a:lnTo>
                  <a:cubicBezTo>
                    <a:pt x="10041125" y="135890"/>
                    <a:pt x="9905235" y="0"/>
                    <a:pt x="9736325" y="0"/>
                  </a:cubicBezTo>
                  <a:close/>
                </a:path>
              </a:pathLst>
            </a:custGeom>
            <a:solidFill>
              <a:srgbClr val="F2EDED"/>
            </a:solidFill>
          </p:spPr>
        </p:sp>
      </p:grpSp>
      <p:grpSp>
        <p:nvGrpSpPr>
          <p:cNvPr id="21" name="Group 21"/>
          <p:cNvGrpSpPr/>
          <p:nvPr/>
        </p:nvGrpSpPr>
        <p:grpSpPr>
          <a:xfrm>
            <a:off x="13685951" y="4028950"/>
            <a:ext cx="3202703" cy="964068"/>
            <a:chOff x="0" y="0"/>
            <a:chExt cx="10041125" cy="3022548"/>
          </a:xfrm>
        </p:grpSpPr>
        <p:sp>
          <p:nvSpPr>
            <p:cNvPr id="22" name="Freeform 22"/>
            <p:cNvSpPr/>
            <p:nvPr/>
          </p:nvSpPr>
          <p:spPr>
            <a:xfrm>
              <a:off x="0" y="0"/>
              <a:ext cx="10041125" cy="3022548"/>
            </a:xfrm>
            <a:custGeom>
              <a:avLst/>
              <a:gdLst/>
              <a:ahLst/>
              <a:cxnLst/>
              <a:rect l="l" t="t" r="r" b="b"/>
              <a:pathLst>
                <a:path w="10041125" h="3022548">
                  <a:moveTo>
                    <a:pt x="9736325" y="0"/>
                  </a:moveTo>
                  <a:lnTo>
                    <a:pt x="304800" y="0"/>
                  </a:lnTo>
                  <a:cubicBezTo>
                    <a:pt x="135890" y="0"/>
                    <a:pt x="0" y="135890"/>
                    <a:pt x="0" y="304800"/>
                  </a:cubicBezTo>
                  <a:lnTo>
                    <a:pt x="0" y="2717748"/>
                  </a:lnTo>
                  <a:cubicBezTo>
                    <a:pt x="0" y="2886658"/>
                    <a:pt x="135890" y="3022548"/>
                    <a:pt x="304800" y="3022548"/>
                  </a:cubicBezTo>
                  <a:lnTo>
                    <a:pt x="9736325" y="3022548"/>
                  </a:lnTo>
                  <a:cubicBezTo>
                    <a:pt x="9905235" y="3022548"/>
                    <a:pt x="10041125" y="2886658"/>
                    <a:pt x="10041125" y="2717748"/>
                  </a:cubicBezTo>
                  <a:lnTo>
                    <a:pt x="10041125" y="304800"/>
                  </a:lnTo>
                  <a:cubicBezTo>
                    <a:pt x="10041125" y="135890"/>
                    <a:pt x="9905235" y="0"/>
                    <a:pt x="9736325" y="0"/>
                  </a:cubicBezTo>
                  <a:close/>
                </a:path>
              </a:pathLst>
            </a:custGeom>
            <a:solidFill>
              <a:srgbClr val="F2EDED"/>
            </a:solidFill>
          </p:spPr>
        </p:sp>
      </p:grpSp>
      <p:sp>
        <p:nvSpPr>
          <p:cNvPr id="23" name="TextBox 23"/>
          <p:cNvSpPr txBox="1"/>
          <p:nvPr/>
        </p:nvSpPr>
        <p:spPr>
          <a:xfrm>
            <a:off x="2837626" y="4270343"/>
            <a:ext cx="1600855" cy="433656"/>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main.cpp</a:t>
            </a:r>
          </a:p>
        </p:txBody>
      </p:sp>
      <p:sp>
        <p:nvSpPr>
          <p:cNvPr id="24" name="TextBox 24"/>
          <p:cNvSpPr txBox="1"/>
          <p:nvPr/>
        </p:nvSpPr>
        <p:spPr>
          <a:xfrm>
            <a:off x="10335292" y="4270343"/>
            <a:ext cx="1890360" cy="433656"/>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functions.h</a:t>
            </a:r>
          </a:p>
        </p:txBody>
      </p:sp>
      <p:sp>
        <p:nvSpPr>
          <p:cNvPr id="25" name="TextBox 25"/>
          <p:cNvSpPr txBox="1"/>
          <p:nvPr/>
        </p:nvSpPr>
        <p:spPr>
          <a:xfrm>
            <a:off x="6915925" y="4270343"/>
            <a:ext cx="1253448" cy="433656"/>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class.h</a:t>
            </a:r>
          </a:p>
        </p:txBody>
      </p:sp>
      <p:sp>
        <p:nvSpPr>
          <p:cNvPr id="26" name="TextBox 26"/>
          <p:cNvSpPr txBox="1"/>
          <p:nvPr/>
        </p:nvSpPr>
        <p:spPr>
          <a:xfrm>
            <a:off x="14017217" y="4270343"/>
            <a:ext cx="2540171" cy="433656"/>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BankersFile.txt</a:t>
            </a:r>
          </a:p>
        </p:txBody>
      </p:sp>
      <p:sp>
        <p:nvSpPr>
          <p:cNvPr id="27" name="TextBox 27"/>
          <p:cNvSpPr txBox="1"/>
          <p:nvPr/>
        </p:nvSpPr>
        <p:spPr>
          <a:xfrm>
            <a:off x="5941297" y="5212618"/>
            <a:ext cx="3202703" cy="1054100"/>
          </a:xfrm>
          <a:prstGeom prst="rect">
            <a:avLst/>
          </a:prstGeom>
        </p:spPr>
        <p:txBody>
          <a:bodyPr lIns="0" tIns="0" rIns="0" bIns="0" rtlCol="0" anchor="t">
            <a:spAutoFit/>
          </a:bodyPr>
          <a:lstStyle/>
          <a:p>
            <a:pPr>
              <a:lnSpc>
                <a:spcPts val="2800"/>
              </a:lnSpc>
              <a:spcBef>
                <a:spcPct val="0"/>
              </a:spcBef>
            </a:pPr>
            <a:r>
              <a:rPr lang="en-US" sz="2000">
                <a:solidFill>
                  <a:srgbClr val="403F3D"/>
                </a:solidFill>
                <a:latin typeface="Inter Thin Bold"/>
              </a:rPr>
              <a:t>-This file contains the definition of a single class called 'Matrix'.</a:t>
            </a:r>
          </a:p>
        </p:txBody>
      </p:sp>
      <p:sp>
        <p:nvSpPr>
          <p:cNvPr id="28" name="TextBox 28"/>
          <p:cNvSpPr txBox="1"/>
          <p:nvPr/>
        </p:nvSpPr>
        <p:spPr>
          <a:xfrm>
            <a:off x="13685951" y="5212618"/>
            <a:ext cx="3202703" cy="1406525"/>
          </a:xfrm>
          <a:prstGeom prst="rect">
            <a:avLst/>
          </a:prstGeom>
        </p:spPr>
        <p:txBody>
          <a:bodyPr lIns="0" tIns="0" rIns="0" bIns="0" rtlCol="0" anchor="t">
            <a:spAutoFit/>
          </a:bodyPr>
          <a:lstStyle/>
          <a:p>
            <a:pPr>
              <a:lnSpc>
                <a:spcPts val="2800"/>
              </a:lnSpc>
              <a:spcBef>
                <a:spcPct val="0"/>
              </a:spcBef>
            </a:pPr>
            <a:r>
              <a:rPr lang="en-US" sz="2000">
                <a:solidFill>
                  <a:srgbClr val="403F3D"/>
                </a:solidFill>
                <a:latin typeface="Inter Thin Bold"/>
              </a:rPr>
              <a:t>-This is a text file. The entire solution to banker's problem is written into this file.</a:t>
            </a:r>
          </a:p>
        </p:txBody>
      </p:sp>
      <p:sp>
        <p:nvSpPr>
          <p:cNvPr id="29" name="TextBox 29"/>
          <p:cNvSpPr txBox="1"/>
          <p:nvPr/>
        </p:nvSpPr>
        <p:spPr>
          <a:xfrm>
            <a:off x="9708650" y="5212618"/>
            <a:ext cx="3202703" cy="1406525"/>
          </a:xfrm>
          <a:prstGeom prst="rect">
            <a:avLst/>
          </a:prstGeom>
        </p:spPr>
        <p:txBody>
          <a:bodyPr lIns="0" tIns="0" rIns="0" bIns="0" rtlCol="0" anchor="t">
            <a:spAutoFit/>
          </a:bodyPr>
          <a:lstStyle/>
          <a:p>
            <a:pPr>
              <a:lnSpc>
                <a:spcPts val="2800"/>
              </a:lnSpc>
              <a:spcBef>
                <a:spcPct val="0"/>
              </a:spcBef>
            </a:pPr>
            <a:r>
              <a:rPr lang="en-US" sz="2000">
                <a:solidFill>
                  <a:srgbClr val="403F3D"/>
                </a:solidFill>
                <a:latin typeface="Inter Thin Bold"/>
              </a:rPr>
              <a:t>-This file contains the definitions of all the functions required for the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92209" y="-693170"/>
            <a:ext cx="1072982" cy="5543550"/>
            <a:chOff x="0" y="0"/>
            <a:chExt cx="1430643" cy="7391400"/>
          </a:xfrm>
        </p:grpSpPr>
        <p:sp>
          <p:nvSpPr>
            <p:cNvPr id="3" name="AutoShape 3"/>
            <p:cNvSpPr/>
            <p:nvPr/>
          </p:nvSpPr>
          <p:spPr>
            <a:xfrm rot="-10800000">
              <a:off x="575622" y="0"/>
              <a:ext cx="279400" cy="7391400"/>
            </a:xfrm>
            <a:prstGeom prst="rect">
              <a:avLst/>
            </a:prstGeom>
            <a:solidFill>
              <a:srgbClr val="62DBC8"/>
            </a:solidFill>
          </p:spPr>
        </p:sp>
        <p:sp>
          <p:nvSpPr>
            <p:cNvPr id="4" name="AutoShape 4"/>
            <p:cNvSpPr/>
            <p:nvPr/>
          </p:nvSpPr>
          <p:spPr>
            <a:xfrm rot="-10800000">
              <a:off x="1151243" y="0"/>
              <a:ext cx="279400" cy="7391400"/>
            </a:xfrm>
            <a:prstGeom prst="rect">
              <a:avLst/>
            </a:prstGeom>
            <a:solidFill>
              <a:srgbClr val="62DBC8">
                <a:alpha val="49803"/>
              </a:srgbClr>
            </a:solidFill>
          </p:spPr>
        </p:sp>
        <p:sp>
          <p:nvSpPr>
            <p:cNvPr id="5" name="AutoShape 5"/>
            <p:cNvSpPr/>
            <p:nvPr/>
          </p:nvSpPr>
          <p:spPr>
            <a:xfrm rot="-10800000">
              <a:off x="0" y="0"/>
              <a:ext cx="279400" cy="7391400"/>
            </a:xfrm>
            <a:prstGeom prst="rect">
              <a:avLst/>
            </a:prstGeom>
            <a:solidFill>
              <a:srgbClr val="62DBC8">
                <a:alpha val="49803"/>
              </a:srgbClr>
            </a:solidFill>
          </p:spPr>
        </p:sp>
      </p:grpSp>
      <p:grpSp>
        <p:nvGrpSpPr>
          <p:cNvPr id="6" name="Group 6"/>
          <p:cNvGrpSpPr/>
          <p:nvPr/>
        </p:nvGrpSpPr>
        <p:grpSpPr>
          <a:xfrm>
            <a:off x="1028700" y="1028700"/>
            <a:ext cx="16230600" cy="2099810"/>
            <a:chOff x="0" y="0"/>
            <a:chExt cx="50886234" cy="6583333"/>
          </a:xfrm>
        </p:grpSpPr>
        <p:sp>
          <p:nvSpPr>
            <p:cNvPr id="7" name="Freeform 7"/>
            <p:cNvSpPr/>
            <p:nvPr/>
          </p:nvSpPr>
          <p:spPr>
            <a:xfrm>
              <a:off x="0" y="0"/>
              <a:ext cx="50886233" cy="6583333"/>
            </a:xfrm>
            <a:custGeom>
              <a:avLst/>
              <a:gdLst/>
              <a:ahLst/>
              <a:cxnLst/>
              <a:rect l="l" t="t" r="r" b="b"/>
              <a:pathLst>
                <a:path w="50886233" h="6583333">
                  <a:moveTo>
                    <a:pt x="50581433" y="0"/>
                  </a:moveTo>
                  <a:lnTo>
                    <a:pt x="304800" y="0"/>
                  </a:lnTo>
                  <a:cubicBezTo>
                    <a:pt x="135890" y="0"/>
                    <a:pt x="0" y="135890"/>
                    <a:pt x="0" y="304800"/>
                  </a:cubicBezTo>
                  <a:lnTo>
                    <a:pt x="0" y="6278533"/>
                  </a:lnTo>
                  <a:cubicBezTo>
                    <a:pt x="0" y="6447443"/>
                    <a:pt x="135890" y="6583333"/>
                    <a:pt x="304800" y="6583333"/>
                  </a:cubicBezTo>
                  <a:lnTo>
                    <a:pt x="50581433" y="6583333"/>
                  </a:lnTo>
                  <a:cubicBezTo>
                    <a:pt x="50750344" y="6583333"/>
                    <a:pt x="50886233" y="6447443"/>
                    <a:pt x="50886233" y="6278533"/>
                  </a:cubicBezTo>
                  <a:lnTo>
                    <a:pt x="50886233" y="304800"/>
                  </a:lnTo>
                  <a:cubicBezTo>
                    <a:pt x="50886233" y="135890"/>
                    <a:pt x="50750344" y="0"/>
                    <a:pt x="50581433" y="0"/>
                  </a:cubicBezTo>
                  <a:close/>
                </a:path>
              </a:pathLst>
            </a:custGeom>
            <a:solidFill>
              <a:srgbClr val="F2EDED"/>
            </a:solidFill>
          </p:spPr>
        </p:sp>
      </p:grpSp>
      <p:sp>
        <p:nvSpPr>
          <p:cNvPr id="8" name="TextBox 8"/>
          <p:cNvSpPr txBox="1"/>
          <p:nvPr/>
        </p:nvSpPr>
        <p:spPr>
          <a:xfrm>
            <a:off x="1869642" y="1674745"/>
            <a:ext cx="14548715" cy="721995"/>
          </a:xfrm>
          <a:prstGeom prst="rect">
            <a:avLst/>
          </a:prstGeom>
        </p:spPr>
        <p:txBody>
          <a:bodyPr lIns="0" tIns="0" rIns="0" bIns="0" rtlCol="0" anchor="t">
            <a:spAutoFit/>
          </a:bodyPr>
          <a:lstStyle/>
          <a:p>
            <a:pPr>
              <a:lnSpc>
                <a:spcPts val="5880"/>
              </a:lnSpc>
              <a:spcBef>
                <a:spcPct val="0"/>
              </a:spcBef>
            </a:pPr>
            <a:r>
              <a:rPr lang="en-US" sz="4200">
                <a:solidFill>
                  <a:srgbClr val="403F3D"/>
                </a:solidFill>
                <a:latin typeface="Inter Bold Italics"/>
              </a:rPr>
              <a:t>Softwares and Programming Concepts </a:t>
            </a:r>
          </a:p>
        </p:txBody>
      </p:sp>
      <p:grpSp>
        <p:nvGrpSpPr>
          <p:cNvPr id="9" name="Group 9"/>
          <p:cNvGrpSpPr/>
          <p:nvPr/>
        </p:nvGrpSpPr>
        <p:grpSpPr>
          <a:xfrm>
            <a:off x="10633735" y="5035841"/>
            <a:ext cx="10335381" cy="1074537"/>
            <a:chOff x="0" y="0"/>
            <a:chExt cx="13780508" cy="1432716"/>
          </a:xfrm>
        </p:grpSpPr>
        <p:sp>
          <p:nvSpPr>
            <p:cNvPr id="10" name="AutoShape 10"/>
            <p:cNvSpPr/>
            <p:nvPr/>
          </p:nvSpPr>
          <p:spPr>
            <a:xfrm rot="5400000">
              <a:off x="6952706" y="-5971372"/>
              <a:ext cx="280809" cy="13374795"/>
            </a:xfrm>
            <a:prstGeom prst="rect">
              <a:avLst/>
            </a:prstGeom>
            <a:solidFill>
              <a:srgbClr val="62DBC8"/>
            </a:solidFill>
          </p:spPr>
        </p:sp>
        <p:sp>
          <p:nvSpPr>
            <p:cNvPr id="11" name="AutoShape 11"/>
            <p:cNvSpPr/>
            <p:nvPr/>
          </p:nvSpPr>
          <p:spPr>
            <a:xfrm rot="5400000">
              <a:off x="6953410" y="-6547698"/>
              <a:ext cx="279400" cy="13374795"/>
            </a:xfrm>
            <a:prstGeom prst="rect">
              <a:avLst/>
            </a:prstGeom>
            <a:solidFill>
              <a:srgbClr val="62DBC8">
                <a:alpha val="49803"/>
              </a:srgbClr>
            </a:solidFill>
          </p:spPr>
        </p:sp>
        <p:sp>
          <p:nvSpPr>
            <p:cNvPr id="12" name="AutoShape 12"/>
            <p:cNvSpPr/>
            <p:nvPr/>
          </p:nvSpPr>
          <p:spPr>
            <a:xfrm rot="5400000">
              <a:off x="6749518" y="-5598275"/>
              <a:ext cx="281473" cy="13780508"/>
            </a:xfrm>
            <a:prstGeom prst="rect">
              <a:avLst/>
            </a:prstGeom>
            <a:solidFill>
              <a:srgbClr val="62DBC8">
                <a:alpha val="49803"/>
              </a:srgbClr>
            </a:solidFill>
          </p:spPr>
        </p:sp>
      </p:grpSp>
      <p:grpSp>
        <p:nvGrpSpPr>
          <p:cNvPr id="13" name="Group 13"/>
          <p:cNvGrpSpPr/>
          <p:nvPr/>
        </p:nvGrpSpPr>
        <p:grpSpPr>
          <a:xfrm>
            <a:off x="-5748126" y="5035841"/>
            <a:ext cx="10335381" cy="1074537"/>
            <a:chOff x="0" y="0"/>
            <a:chExt cx="13780508" cy="1432716"/>
          </a:xfrm>
        </p:grpSpPr>
        <p:sp>
          <p:nvSpPr>
            <p:cNvPr id="14" name="AutoShape 14"/>
            <p:cNvSpPr/>
            <p:nvPr/>
          </p:nvSpPr>
          <p:spPr>
            <a:xfrm rot="5400000">
              <a:off x="6952706" y="-5971372"/>
              <a:ext cx="280809" cy="13374795"/>
            </a:xfrm>
            <a:prstGeom prst="rect">
              <a:avLst/>
            </a:prstGeom>
            <a:solidFill>
              <a:srgbClr val="62DBC8"/>
            </a:solidFill>
          </p:spPr>
        </p:sp>
        <p:sp>
          <p:nvSpPr>
            <p:cNvPr id="15" name="AutoShape 15"/>
            <p:cNvSpPr/>
            <p:nvPr/>
          </p:nvSpPr>
          <p:spPr>
            <a:xfrm rot="5400000">
              <a:off x="6953410" y="-6547698"/>
              <a:ext cx="279400" cy="13374795"/>
            </a:xfrm>
            <a:prstGeom prst="rect">
              <a:avLst/>
            </a:prstGeom>
            <a:solidFill>
              <a:srgbClr val="62DBC8">
                <a:alpha val="49803"/>
              </a:srgbClr>
            </a:solidFill>
          </p:spPr>
        </p:sp>
        <p:sp>
          <p:nvSpPr>
            <p:cNvPr id="16" name="AutoShape 16"/>
            <p:cNvSpPr/>
            <p:nvPr/>
          </p:nvSpPr>
          <p:spPr>
            <a:xfrm rot="5400000">
              <a:off x="6749518" y="-5598275"/>
              <a:ext cx="281473" cy="13780508"/>
            </a:xfrm>
            <a:prstGeom prst="rect">
              <a:avLst/>
            </a:prstGeom>
            <a:solidFill>
              <a:srgbClr val="62DBC8">
                <a:alpha val="49803"/>
              </a:srgbClr>
            </a:solidFill>
          </p:spPr>
        </p:sp>
      </p:grpSp>
      <p:grpSp>
        <p:nvGrpSpPr>
          <p:cNvPr id="17" name="Group 17"/>
          <p:cNvGrpSpPr/>
          <p:nvPr/>
        </p:nvGrpSpPr>
        <p:grpSpPr>
          <a:xfrm>
            <a:off x="1028700" y="3828757"/>
            <a:ext cx="7648011" cy="5573145"/>
            <a:chOff x="0" y="0"/>
            <a:chExt cx="23978071" cy="17472945"/>
          </a:xfrm>
        </p:grpSpPr>
        <p:sp>
          <p:nvSpPr>
            <p:cNvPr id="18" name="Freeform 18"/>
            <p:cNvSpPr/>
            <p:nvPr/>
          </p:nvSpPr>
          <p:spPr>
            <a:xfrm>
              <a:off x="0" y="0"/>
              <a:ext cx="23978071" cy="17472946"/>
            </a:xfrm>
            <a:custGeom>
              <a:avLst/>
              <a:gdLst/>
              <a:ahLst/>
              <a:cxnLst/>
              <a:rect l="l" t="t" r="r" b="b"/>
              <a:pathLst>
                <a:path w="23978071" h="17472946">
                  <a:moveTo>
                    <a:pt x="23673271" y="0"/>
                  </a:moveTo>
                  <a:lnTo>
                    <a:pt x="304800" y="0"/>
                  </a:lnTo>
                  <a:cubicBezTo>
                    <a:pt x="135890" y="0"/>
                    <a:pt x="0" y="135890"/>
                    <a:pt x="0" y="304800"/>
                  </a:cubicBezTo>
                  <a:lnTo>
                    <a:pt x="0" y="17168146"/>
                  </a:lnTo>
                  <a:cubicBezTo>
                    <a:pt x="0" y="17337055"/>
                    <a:pt x="135890" y="17472946"/>
                    <a:pt x="304800" y="17472946"/>
                  </a:cubicBezTo>
                  <a:lnTo>
                    <a:pt x="23673271" y="17472946"/>
                  </a:lnTo>
                  <a:cubicBezTo>
                    <a:pt x="23842180" y="17472946"/>
                    <a:pt x="23978071" y="17337055"/>
                    <a:pt x="23978071" y="17168146"/>
                  </a:cubicBezTo>
                  <a:lnTo>
                    <a:pt x="23978071" y="304800"/>
                  </a:lnTo>
                  <a:cubicBezTo>
                    <a:pt x="23978071" y="135890"/>
                    <a:pt x="23842180" y="0"/>
                    <a:pt x="23673271" y="0"/>
                  </a:cubicBezTo>
                  <a:close/>
                </a:path>
              </a:pathLst>
            </a:custGeom>
            <a:solidFill>
              <a:srgbClr val="F2EDED"/>
            </a:solidFill>
          </p:spPr>
        </p:sp>
      </p:grpSp>
      <p:grpSp>
        <p:nvGrpSpPr>
          <p:cNvPr id="19" name="Group 19"/>
          <p:cNvGrpSpPr/>
          <p:nvPr/>
        </p:nvGrpSpPr>
        <p:grpSpPr>
          <a:xfrm>
            <a:off x="1501336" y="4575537"/>
            <a:ext cx="6702739" cy="1995146"/>
            <a:chOff x="0" y="0"/>
            <a:chExt cx="8936985" cy="2660194"/>
          </a:xfrm>
        </p:grpSpPr>
        <p:sp>
          <p:nvSpPr>
            <p:cNvPr id="20" name="TextBox 20"/>
            <p:cNvSpPr txBox="1"/>
            <p:nvPr/>
          </p:nvSpPr>
          <p:spPr>
            <a:xfrm>
              <a:off x="0" y="-47625"/>
              <a:ext cx="8935156" cy="562333"/>
            </a:xfrm>
            <a:prstGeom prst="rect">
              <a:avLst/>
            </a:prstGeom>
          </p:spPr>
          <p:txBody>
            <a:bodyPr lIns="0" tIns="0" rIns="0" bIns="0" rtlCol="0" anchor="t">
              <a:spAutoFit/>
            </a:bodyPr>
            <a:lstStyle/>
            <a:p>
              <a:pPr>
                <a:lnSpc>
                  <a:spcPts val="3640"/>
                </a:lnSpc>
                <a:spcBef>
                  <a:spcPct val="0"/>
                </a:spcBef>
              </a:pPr>
              <a:r>
                <a:rPr lang="en-US" sz="2600">
                  <a:solidFill>
                    <a:srgbClr val="403F3D"/>
                  </a:solidFill>
                  <a:latin typeface="Inter Bold"/>
                </a:rPr>
                <a:t>Softwares used for the project:</a:t>
              </a:r>
            </a:p>
          </p:txBody>
        </p:sp>
        <p:sp>
          <p:nvSpPr>
            <p:cNvPr id="21" name="TextBox 21"/>
            <p:cNvSpPr txBox="1"/>
            <p:nvPr/>
          </p:nvSpPr>
          <p:spPr>
            <a:xfrm>
              <a:off x="1829" y="1021186"/>
              <a:ext cx="8935156" cy="1639008"/>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403F3D"/>
                  </a:solidFill>
                  <a:latin typeface="Inter Thin Bold"/>
                </a:rPr>
                <a:t>Microsoft visual studio code - as code editor</a:t>
              </a:r>
            </a:p>
            <a:p>
              <a:pPr marL="518160" lvl="1" indent="-259080">
                <a:lnSpc>
                  <a:spcPts val="3359"/>
                </a:lnSpc>
                <a:buFont typeface="Arial"/>
                <a:buChar char="•"/>
              </a:pPr>
              <a:r>
                <a:rPr lang="en-US" sz="2399">
                  <a:solidFill>
                    <a:srgbClr val="403F3D"/>
                  </a:solidFill>
                  <a:latin typeface="Inter Thin Bold"/>
                </a:rPr>
                <a:t>Gcc version 10.2 - compiler</a:t>
              </a:r>
              <a:r>
                <a:rPr lang="en-US" sz="2400">
                  <a:solidFill>
                    <a:srgbClr val="403F3D"/>
                  </a:solidFill>
                  <a:latin typeface="Inter Thin Bold"/>
                </a:rPr>
                <a:t> </a:t>
              </a:r>
            </a:p>
          </p:txBody>
        </p:sp>
      </p:grpSp>
      <p:grpSp>
        <p:nvGrpSpPr>
          <p:cNvPr id="22" name="Group 22"/>
          <p:cNvGrpSpPr/>
          <p:nvPr/>
        </p:nvGrpSpPr>
        <p:grpSpPr>
          <a:xfrm>
            <a:off x="9746392" y="3828757"/>
            <a:ext cx="7648011" cy="5573145"/>
            <a:chOff x="0" y="0"/>
            <a:chExt cx="23978071" cy="17472945"/>
          </a:xfrm>
        </p:grpSpPr>
        <p:sp>
          <p:nvSpPr>
            <p:cNvPr id="23" name="Freeform 23"/>
            <p:cNvSpPr/>
            <p:nvPr/>
          </p:nvSpPr>
          <p:spPr>
            <a:xfrm>
              <a:off x="0" y="0"/>
              <a:ext cx="23978071" cy="17472946"/>
            </a:xfrm>
            <a:custGeom>
              <a:avLst/>
              <a:gdLst/>
              <a:ahLst/>
              <a:cxnLst/>
              <a:rect l="l" t="t" r="r" b="b"/>
              <a:pathLst>
                <a:path w="23978071" h="17472946">
                  <a:moveTo>
                    <a:pt x="23673271" y="0"/>
                  </a:moveTo>
                  <a:lnTo>
                    <a:pt x="304800" y="0"/>
                  </a:lnTo>
                  <a:cubicBezTo>
                    <a:pt x="135890" y="0"/>
                    <a:pt x="0" y="135890"/>
                    <a:pt x="0" y="304800"/>
                  </a:cubicBezTo>
                  <a:lnTo>
                    <a:pt x="0" y="17168146"/>
                  </a:lnTo>
                  <a:cubicBezTo>
                    <a:pt x="0" y="17337055"/>
                    <a:pt x="135890" y="17472946"/>
                    <a:pt x="304800" y="17472946"/>
                  </a:cubicBezTo>
                  <a:lnTo>
                    <a:pt x="23673271" y="17472946"/>
                  </a:lnTo>
                  <a:cubicBezTo>
                    <a:pt x="23842180" y="17472946"/>
                    <a:pt x="23978071" y="17337055"/>
                    <a:pt x="23978071" y="17168146"/>
                  </a:cubicBezTo>
                  <a:lnTo>
                    <a:pt x="23978071" y="304800"/>
                  </a:lnTo>
                  <a:cubicBezTo>
                    <a:pt x="23978071" y="135890"/>
                    <a:pt x="23842180" y="0"/>
                    <a:pt x="23673271" y="0"/>
                  </a:cubicBezTo>
                  <a:close/>
                </a:path>
              </a:pathLst>
            </a:custGeom>
            <a:solidFill>
              <a:srgbClr val="F2EDED"/>
            </a:solidFill>
          </p:spPr>
        </p:sp>
      </p:grpSp>
      <p:grpSp>
        <p:nvGrpSpPr>
          <p:cNvPr id="24" name="Group 24"/>
          <p:cNvGrpSpPr/>
          <p:nvPr/>
        </p:nvGrpSpPr>
        <p:grpSpPr>
          <a:xfrm>
            <a:off x="10082257" y="4186658"/>
            <a:ext cx="6473146" cy="5713531"/>
            <a:chOff x="0" y="-518505"/>
            <a:chExt cx="8630861" cy="7618042"/>
          </a:xfrm>
        </p:grpSpPr>
        <p:sp>
          <p:nvSpPr>
            <p:cNvPr id="25" name="TextBox 25"/>
            <p:cNvSpPr txBox="1"/>
            <p:nvPr/>
          </p:nvSpPr>
          <p:spPr>
            <a:xfrm>
              <a:off x="0" y="-518505"/>
              <a:ext cx="8630861" cy="1165095"/>
            </a:xfrm>
            <a:prstGeom prst="rect">
              <a:avLst/>
            </a:prstGeom>
          </p:spPr>
          <p:txBody>
            <a:bodyPr lIns="0" tIns="0" rIns="0" bIns="0" rtlCol="0" anchor="t">
              <a:spAutoFit/>
            </a:bodyPr>
            <a:lstStyle/>
            <a:p>
              <a:pPr>
                <a:lnSpc>
                  <a:spcPts val="3640"/>
                </a:lnSpc>
                <a:spcBef>
                  <a:spcPct val="0"/>
                </a:spcBef>
              </a:pPr>
              <a:r>
                <a:rPr lang="en-US" sz="2600" dirty="0">
                  <a:solidFill>
                    <a:srgbClr val="403F3D"/>
                  </a:solidFill>
                  <a:latin typeface="Inter Bold"/>
                </a:rPr>
                <a:t>Programming concepts used in the project:</a:t>
              </a:r>
            </a:p>
          </p:txBody>
        </p:sp>
        <p:sp>
          <p:nvSpPr>
            <p:cNvPr id="26" name="TextBox 26"/>
            <p:cNvSpPr txBox="1"/>
            <p:nvPr/>
          </p:nvSpPr>
          <p:spPr>
            <a:xfrm>
              <a:off x="0" y="753439"/>
              <a:ext cx="8630860" cy="6346098"/>
            </a:xfrm>
            <a:prstGeom prst="rect">
              <a:avLst/>
            </a:prstGeom>
          </p:spPr>
          <p:txBody>
            <a:bodyPr lIns="0" tIns="0" rIns="0" bIns="0" rtlCol="0" anchor="t">
              <a:spAutoFit/>
            </a:bodyPr>
            <a:lstStyle/>
            <a:p>
              <a:pPr marL="518160" lvl="1" indent="-259080">
                <a:lnSpc>
                  <a:spcPts val="3359"/>
                </a:lnSpc>
                <a:buFont typeface="Arial"/>
                <a:buChar char="•"/>
              </a:pPr>
              <a:r>
                <a:rPr lang="en-US" sz="2399" dirty="0">
                  <a:solidFill>
                    <a:srgbClr val="403F3D"/>
                  </a:solidFill>
                  <a:latin typeface="Inter Thin Bold"/>
                </a:rPr>
                <a:t>Modular programming</a:t>
              </a:r>
            </a:p>
            <a:p>
              <a:pPr marL="518160" lvl="1" indent="-259080">
                <a:lnSpc>
                  <a:spcPts val="3359"/>
                </a:lnSpc>
                <a:buFont typeface="Arial"/>
                <a:buChar char="•"/>
              </a:pPr>
              <a:r>
                <a:rPr lang="en-US" sz="2399" dirty="0">
                  <a:solidFill>
                    <a:srgbClr val="403F3D"/>
                  </a:solidFill>
                  <a:latin typeface="Inter Thin Bold"/>
                </a:rPr>
                <a:t>Classes and Objects.</a:t>
              </a:r>
            </a:p>
            <a:p>
              <a:pPr marL="518160" lvl="1" indent="-259080">
                <a:lnSpc>
                  <a:spcPts val="3359"/>
                </a:lnSpc>
                <a:buFont typeface="Arial"/>
                <a:buChar char="•"/>
              </a:pPr>
              <a:r>
                <a:rPr lang="en-US" sz="2399" dirty="0">
                  <a:solidFill>
                    <a:srgbClr val="403F3D"/>
                  </a:solidFill>
                  <a:latin typeface="Inter Thin Bold"/>
                </a:rPr>
                <a:t>Parameterized Constructors.</a:t>
              </a:r>
            </a:p>
            <a:p>
              <a:pPr marL="518160" lvl="1" indent="-259080">
                <a:lnSpc>
                  <a:spcPts val="3359"/>
                </a:lnSpc>
                <a:buFont typeface="Arial"/>
                <a:buChar char="•"/>
              </a:pPr>
              <a:r>
                <a:rPr lang="en-US" sz="2399" dirty="0">
                  <a:solidFill>
                    <a:srgbClr val="403F3D"/>
                  </a:solidFill>
                  <a:latin typeface="Inter Thin Bold"/>
                </a:rPr>
                <a:t>Dynamic allocation of member variables. </a:t>
              </a:r>
            </a:p>
            <a:p>
              <a:pPr marL="518160" lvl="1" indent="-259080">
                <a:lnSpc>
                  <a:spcPts val="3359"/>
                </a:lnSpc>
                <a:buFont typeface="Arial"/>
                <a:buChar char="•"/>
              </a:pPr>
              <a:r>
                <a:rPr lang="en-US" sz="2399" dirty="0">
                  <a:solidFill>
                    <a:srgbClr val="403F3D"/>
                  </a:solidFill>
                  <a:latin typeface="Inter Thin Bold"/>
                </a:rPr>
                <a:t>Files</a:t>
              </a:r>
            </a:p>
            <a:p>
              <a:pPr marL="518160" lvl="1" indent="-259080">
                <a:lnSpc>
                  <a:spcPts val="3359"/>
                </a:lnSpc>
                <a:buFont typeface="Arial"/>
                <a:buChar char="•"/>
              </a:pPr>
              <a:r>
                <a:rPr lang="en-US" sz="2399" dirty="0">
                  <a:solidFill>
                    <a:srgbClr val="403F3D"/>
                  </a:solidFill>
                  <a:latin typeface="Inter Thin Bold"/>
                </a:rPr>
                <a:t>ostream and istream Operator overloading using friend functions.</a:t>
              </a:r>
            </a:p>
            <a:p>
              <a:pPr marL="518160" lvl="1" indent="-259080">
                <a:lnSpc>
                  <a:spcPts val="3359"/>
                </a:lnSpc>
                <a:buFont typeface="Arial"/>
                <a:buChar char="•"/>
              </a:pPr>
              <a:r>
                <a:rPr lang="en-US" sz="2399" dirty="0">
                  <a:solidFill>
                    <a:srgbClr val="403F3D"/>
                  </a:solidFill>
                  <a:latin typeface="Inter Thin Bold"/>
                </a:rPr>
                <a:t>Binary operator(+,-) overloading using member functions.</a:t>
              </a:r>
            </a:p>
            <a:p>
              <a:pPr marL="518160" lvl="1" indent="-259080">
                <a:lnSpc>
                  <a:spcPts val="3359"/>
                </a:lnSpc>
                <a:buFont typeface="Arial"/>
                <a:buChar char="•"/>
              </a:pPr>
              <a:r>
                <a:rPr lang="en-US" sz="2399" dirty="0">
                  <a:solidFill>
                    <a:srgbClr val="403F3D"/>
                  </a:solidFill>
                  <a:latin typeface="Inter Thin Bold"/>
                </a:rPr>
                <a:t>Exceptions</a:t>
              </a:r>
            </a:p>
            <a:p>
              <a:pPr>
                <a:lnSpc>
                  <a:spcPts val="3359"/>
                </a:lnSpc>
                <a:spcBef>
                  <a:spcPct val="0"/>
                </a:spcBef>
              </a:pPr>
              <a:endParaRPr lang="en-US" sz="2399" dirty="0">
                <a:solidFill>
                  <a:srgbClr val="403F3D"/>
                </a:solidFill>
                <a:latin typeface="Inter Thin 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grpSp>
        <p:nvGrpSpPr>
          <p:cNvPr id="2" name="Group 2"/>
          <p:cNvGrpSpPr/>
          <p:nvPr/>
        </p:nvGrpSpPr>
        <p:grpSpPr>
          <a:xfrm>
            <a:off x="-231604" y="1510025"/>
            <a:ext cx="19011900" cy="1072982"/>
            <a:chOff x="0" y="0"/>
            <a:chExt cx="25349200" cy="1430643"/>
          </a:xfrm>
        </p:grpSpPr>
        <p:sp>
          <p:nvSpPr>
            <p:cNvPr id="3" name="AutoShape 3"/>
            <p:cNvSpPr/>
            <p:nvPr/>
          </p:nvSpPr>
          <p:spPr>
            <a:xfrm rot="-5400000">
              <a:off x="12534900" y="-11282057"/>
              <a:ext cx="279400" cy="25146000"/>
            </a:xfrm>
            <a:prstGeom prst="rect">
              <a:avLst/>
            </a:prstGeom>
            <a:solidFill>
              <a:srgbClr val="62DBC8">
                <a:alpha val="49803"/>
              </a:srgbClr>
            </a:solidFill>
          </p:spPr>
        </p:sp>
        <p:sp>
          <p:nvSpPr>
            <p:cNvPr id="4" name="AutoShape 4"/>
            <p:cNvSpPr/>
            <p:nvPr/>
          </p:nvSpPr>
          <p:spPr>
            <a:xfrm rot="-5400000">
              <a:off x="12535419" y="-11957697"/>
              <a:ext cx="278361" cy="25349200"/>
            </a:xfrm>
            <a:prstGeom prst="rect">
              <a:avLst/>
            </a:prstGeom>
            <a:solidFill>
              <a:srgbClr val="62DBC8"/>
            </a:solidFill>
          </p:spPr>
        </p:sp>
        <p:sp>
          <p:nvSpPr>
            <p:cNvPr id="5" name="AutoShape 5"/>
            <p:cNvSpPr/>
            <p:nvPr/>
          </p:nvSpPr>
          <p:spPr>
            <a:xfrm rot="-5400000">
              <a:off x="12533318" y="-12279318"/>
              <a:ext cx="282563" cy="24841200"/>
            </a:xfrm>
            <a:prstGeom prst="rect">
              <a:avLst/>
            </a:prstGeom>
            <a:solidFill>
              <a:srgbClr val="62DBC8">
                <a:alpha val="49803"/>
              </a:srgbClr>
            </a:solidFill>
          </p:spPr>
        </p:sp>
      </p:grpSp>
      <p:pic>
        <p:nvPicPr>
          <p:cNvPr id="6" name="Picture 6"/>
          <p:cNvPicPr>
            <a:picLocks noChangeAspect="1"/>
          </p:cNvPicPr>
          <p:nvPr/>
        </p:nvPicPr>
        <p:blipFill>
          <a:blip r:embed="rId2"/>
          <a:srcRect/>
          <a:stretch>
            <a:fillRect/>
          </a:stretch>
        </p:blipFill>
        <p:spPr>
          <a:xfrm>
            <a:off x="9144000" y="2769619"/>
            <a:ext cx="8936618" cy="5220474"/>
          </a:xfrm>
          <a:prstGeom prst="rect">
            <a:avLst/>
          </a:prstGeom>
        </p:spPr>
      </p:pic>
      <p:pic>
        <p:nvPicPr>
          <p:cNvPr id="7" name="Picture 7"/>
          <p:cNvPicPr>
            <a:picLocks noChangeAspect="1"/>
          </p:cNvPicPr>
          <p:nvPr/>
        </p:nvPicPr>
        <p:blipFill>
          <a:blip r:embed="rId3"/>
          <a:srcRect/>
          <a:stretch>
            <a:fillRect/>
          </a:stretch>
        </p:blipFill>
        <p:spPr>
          <a:xfrm>
            <a:off x="1028700" y="2769619"/>
            <a:ext cx="6240539" cy="6874963"/>
          </a:xfrm>
          <a:prstGeom prst="rect">
            <a:avLst/>
          </a:prstGeom>
        </p:spPr>
      </p:pic>
      <p:sp>
        <p:nvSpPr>
          <p:cNvPr id="8" name="TextBox 8"/>
          <p:cNvSpPr txBox="1"/>
          <p:nvPr/>
        </p:nvSpPr>
        <p:spPr>
          <a:xfrm>
            <a:off x="5138441" y="591563"/>
            <a:ext cx="8011118" cy="605790"/>
          </a:xfrm>
          <a:prstGeom prst="rect">
            <a:avLst/>
          </a:prstGeom>
        </p:spPr>
        <p:txBody>
          <a:bodyPr lIns="0" tIns="0" rIns="0" bIns="0" rtlCol="0" anchor="t">
            <a:spAutoFit/>
          </a:bodyPr>
          <a:lstStyle/>
          <a:p>
            <a:pPr>
              <a:lnSpc>
                <a:spcPts val="4620"/>
              </a:lnSpc>
            </a:pPr>
            <a:r>
              <a:rPr lang="en-US" sz="4200">
                <a:solidFill>
                  <a:srgbClr val="403F3D"/>
                </a:solidFill>
                <a:latin typeface="Inter Bold"/>
              </a:rPr>
              <a:t>SNAPSHOTS OF THE OUTPUT</a:t>
            </a:r>
          </a:p>
        </p:txBody>
      </p:sp>
      <p:sp>
        <p:nvSpPr>
          <p:cNvPr id="9" name="TextBox 9"/>
          <p:cNvSpPr txBox="1"/>
          <p:nvPr/>
        </p:nvSpPr>
        <p:spPr>
          <a:xfrm>
            <a:off x="1919044" y="9806433"/>
            <a:ext cx="4459851" cy="324485"/>
          </a:xfrm>
          <a:prstGeom prst="rect">
            <a:avLst/>
          </a:prstGeom>
        </p:spPr>
        <p:txBody>
          <a:bodyPr lIns="0" tIns="0" rIns="0" bIns="0" rtlCol="0" anchor="t">
            <a:spAutoFit/>
          </a:bodyPr>
          <a:lstStyle/>
          <a:p>
            <a:pPr>
              <a:lnSpc>
                <a:spcPts val="2530"/>
              </a:lnSpc>
            </a:pPr>
            <a:r>
              <a:rPr lang="en-US" sz="2300">
                <a:solidFill>
                  <a:srgbClr val="403F3D"/>
                </a:solidFill>
                <a:latin typeface="Inter"/>
              </a:rPr>
              <a:t>Output displayed in the console</a:t>
            </a:r>
          </a:p>
        </p:txBody>
      </p:sp>
      <p:sp>
        <p:nvSpPr>
          <p:cNvPr id="10" name="TextBox 10"/>
          <p:cNvSpPr txBox="1"/>
          <p:nvPr/>
        </p:nvSpPr>
        <p:spPr>
          <a:xfrm>
            <a:off x="11315291" y="8259900"/>
            <a:ext cx="3668536" cy="324485"/>
          </a:xfrm>
          <a:prstGeom prst="rect">
            <a:avLst/>
          </a:prstGeom>
        </p:spPr>
        <p:txBody>
          <a:bodyPr lIns="0" tIns="0" rIns="0" bIns="0" rtlCol="0" anchor="t">
            <a:spAutoFit/>
          </a:bodyPr>
          <a:lstStyle/>
          <a:p>
            <a:pPr>
              <a:lnSpc>
                <a:spcPts val="2530"/>
              </a:lnSpc>
            </a:pPr>
            <a:r>
              <a:rPr lang="en-US" sz="2300">
                <a:solidFill>
                  <a:srgbClr val="403F3D"/>
                </a:solidFill>
                <a:latin typeface="Inter"/>
              </a:rPr>
              <a:t>Output written into a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sp>
        <p:nvSpPr>
          <p:cNvPr id="2" name="TextBox 2"/>
          <p:cNvSpPr txBox="1"/>
          <p:nvPr/>
        </p:nvSpPr>
        <p:spPr>
          <a:xfrm>
            <a:off x="3441246" y="740092"/>
            <a:ext cx="10442964" cy="605790"/>
          </a:xfrm>
          <a:prstGeom prst="rect">
            <a:avLst/>
          </a:prstGeom>
        </p:spPr>
        <p:txBody>
          <a:bodyPr lIns="0" tIns="0" rIns="0" bIns="0" rtlCol="0" anchor="t">
            <a:spAutoFit/>
          </a:bodyPr>
          <a:lstStyle/>
          <a:p>
            <a:pPr>
              <a:lnSpc>
                <a:spcPts val="4620"/>
              </a:lnSpc>
            </a:pPr>
            <a:r>
              <a:rPr lang="en-US" sz="4200">
                <a:solidFill>
                  <a:srgbClr val="403F3D"/>
                </a:solidFill>
                <a:latin typeface="Inter Bold"/>
              </a:rPr>
              <a:t>THANK YOU AND HAVE A GREAT DAY.</a:t>
            </a:r>
          </a:p>
        </p:txBody>
      </p:sp>
      <p:grpSp>
        <p:nvGrpSpPr>
          <p:cNvPr id="3" name="Group 3"/>
          <p:cNvGrpSpPr/>
          <p:nvPr/>
        </p:nvGrpSpPr>
        <p:grpSpPr>
          <a:xfrm>
            <a:off x="-231604" y="1895246"/>
            <a:ext cx="19011900" cy="1072982"/>
            <a:chOff x="0" y="0"/>
            <a:chExt cx="25349200" cy="1430643"/>
          </a:xfrm>
        </p:grpSpPr>
        <p:sp>
          <p:nvSpPr>
            <p:cNvPr id="4" name="AutoShape 4"/>
            <p:cNvSpPr/>
            <p:nvPr/>
          </p:nvSpPr>
          <p:spPr>
            <a:xfrm rot="-5400000">
              <a:off x="12534900" y="-11282057"/>
              <a:ext cx="279400" cy="25146000"/>
            </a:xfrm>
            <a:prstGeom prst="rect">
              <a:avLst/>
            </a:prstGeom>
            <a:solidFill>
              <a:srgbClr val="62DBC8">
                <a:alpha val="49803"/>
              </a:srgbClr>
            </a:solidFill>
          </p:spPr>
        </p:sp>
        <p:sp>
          <p:nvSpPr>
            <p:cNvPr id="5" name="AutoShape 5"/>
            <p:cNvSpPr/>
            <p:nvPr/>
          </p:nvSpPr>
          <p:spPr>
            <a:xfrm rot="-5400000">
              <a:off x="12535419" y="-11957697"/>
              <a:ext cx="278361" cy="25349200"/>
            </a:xfrm>
            <a:prstGeom prst="rect">
              <a:avLst/>
            </a:prstGeom>
            <a:solidFill>
              <a:srgbClr val="62DBC8"/>
            </a:solidFill>
          </p:spPr>
        </p:sp>
        <p:sp>
          <p:nvSpPr>
            <p:cNvPr id="6" name="AutoShape 6"/>
            <p:cNvSpPr/>
            <p:nvPr/>
          </p:nvSpPr>
          <p:spPr>
            <a:xfrm rot="-5400000">
              <a:off x="12533318" y="-12279318"/>
              <a:ext cx="282563" cy="24841200"/>
            </a:xfrm>
            <a:prstGeom prst="rect">
              <a:avLst/>
            </a:prstGeom>
            <a:solidFill>
              <a:srgbClr val="62DBC8">
                <a:alpha val="49803"/>
              </a:srgbClr>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990</Words>
  <Application>Microsoft Macintosh PowerPoint</Application>
  <PresentationFormat>Custom</PresentationFormat>
  <Paragraphs>88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Red Hat Display Bold</vt:lpstr>
      <vt:lpstr>Inter Thin Bold</vt:lpstr>
      <vt:lpstr>Inter Bold Italics</vt:lpstr>
      <vt:lpstr>Inter</vt:lpstr>
      <vt:lpstr>Inter Bold</vt:lpstr>
      <vt:lpstr>Calibri</vt:lpstr>
      <vt:lpstr>Red Hat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Banker's alogrithm</dc:title>
  <cp:lastModifiedBy>Moksh Rg</cp:lastModifiedBy>
  <cp:revision>6</cp:revision>
  <dcterms:created xsi:type="dcterms:W3CDTF">2006-08-16T00:00:00Z</dcterms:created>
  <dcterms:modified xsi:type="dcterms:W3CDTF">2021-01-29T09:52:40Z</dcterms:modified>
  <dc:identifier>DAEUUi4v828</dc:identifier>
</cp:coreProperties>
</file>