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5C2261-DE67-4846-8067-C47E7B0CF7D9}">
  <a:tblStyle styleId="{1A5C2261-DE67-4846-8067-C47E7B0CF7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9248646-FD4E-4E44-BBCC-FDE0682CAF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48" name="Google Shape;14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50" name="Google Shape;150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1" name="Google Shape;271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  <p:sp>
        <p:nvSpPr>
          <p:cNvPr id="273" name="Google Shape;273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74" name="Google Shape;27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ap</a:t>
            </a:r>
            <a:endParaRPr dirty="0"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62" name="Google Shape;162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1" name="Google Shape;171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72" name="Google Shape;172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  <p:sp>
        <p:nvSpPr>
          <p:cNvPr id="173" name="Google Shape;173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74" name="Google Shape;1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3" name="Google Shape;183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84" name="Google Shape;184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96" name="Google Shape;196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  <p:sp>
        <p:nvSpPr>
          <p:cNvPr id="197" name="Google Shape;197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08" name="Google Shape;208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c1fa5d2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c1fa5d2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13c1fa5d26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28" name="Google Shape;228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04-12-2021</a:t>
            </a:r>
            <a:endParaRPr dirty="0"/>
          </a:p>
        </p:txBody>
      </p:sp>
      <p:sp>
        <p:nvSpPr>
          <p:cNvPr id="229" name="Google Shape;229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30" name="Google Shape;23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24" name="Google Shape;24;p2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l" t="t" r="r" b="b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l" t="t" r="r" b="b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l" t="t" r="r" b="b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l" t="t" r="r" b="b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l" t="t" r="r" b="b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l" t="t" r="r" b="b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7325773" y="6117336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623733" y="6117336"/>
            <a:ext cx="36094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5" name="Google Shape;35;p2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rect l="l" t="t" r="r" b="b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>
            <a:off x="560388" y="3867150"/>
            <a:ext cx="61913" cy="80963"/>
          </a:xfrm>
          <a:custGeom>
            <a:avLst/>
            <a:gdLst/>
            <a:ahLst/>
            <a:cxnLst/>
            <a:rect l="l" t="t" r="r" b="b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dirty="0"/>
          </a:p>
        </p:txBody>
      </p:sp>
      <p:sp>
        <p:nvSpPr>
          <p:cNvPr id="103" name="Google Shape;103;p13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dirty="0"/>
          </a:p>
        </p:txBody>
      </p:sp>
      <p:sp>
        <p:nvSpPr>
          <p:cNvPr id="118" name="Google Shape;118;p15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 rot="5400000">
            <a:off x="3155970" y="493164"/>
            <a:ext cx="3356995" cy="770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 rot="5400000">
            <a:off x="5412754" y="2574439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 rot="5400000">
            <a:off x="1569011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dt" idx="10"/>
          </p:nvPr>
        </p:nvSpPr>
        <p:spPr>
          <a:xfrm>
            <a:off x="7344329" y="6108173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3739896" cy="336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4946904" y="2667000"/>
            <a:ext cx="3739896" cy="33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3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4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0"/>
              <a:ext cx="758825" cy="4624388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/>
          </p:nvPr>
        </p:nvSpPr>
        <p:spPr>
          <a:xfrm>
            <a:off x="1817463" y="1098985"/>
            <a:ext cx="56532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/>
              <a:t>Traffic Sign Recognition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</a:pPr>
            <a:endParaRPr sz="3200" b="1" dirty="0"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9"/>
          <p:cNvGraphicFramePr/>
          <p:nvPr>
            <p:extLst>
              <p:ext uri="{D42A27DB-BD31-4B8C-83A1-F6EECF244321}">
                <p14:modId xmlns:p14="http://schemas.microsoft.com/office/powerpoint/2010/main" val="2225078840"/>
              </p:ext>
            </p:extLst>
          </p:nvPr>
        </p:nvGraphicFramePr>
        <p:xfrm>
          <a:off x="-5089158" y="2287703"/>
          <a:ext cx="12409416" cy="1523950"/>
        </p:xfrm>
        <a:graphic>
          <a:graphicData uri="http://schemas.openxmlformats.org/drawingml/2006/table">
            <a:tbl>
              <a:tblPr>
                <a:noFill/>
                <a:tableStyleId>{1A5C2261-DE67-4846-8067-C47E7B0CF7D9}</a:tableStyleId>
              </a:tblPr>
              <a:tblGrid>
                <a:gridCol w="4136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472">
                  <a:extLst>
                    <a:ext uri="{9D8B030D-6E8A-4147-A177-3AD203B41FA5}">
                      <a16:colId xmlns:a16="http://schemas.microsoft.com/office/drawing/2014/main" val="4046497142"/>
                    </a:ext>
                  </a:extLst>
                </a:gridCol>
              </a:tblGrid>
              <a:tr h="100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Mohan D – 1BM19IS092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Moksh Jayanth GR – 1BM19IS094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Prabhu – 1BM19IS096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0FDD71-0F41-9EE8-EE09-157C698311C0}"/>
              </a:ext>
            </a:extLst>
          </p:cNvPr>
          <p:cNvSpPr txBox="1"/>
          <p:nvPr/>
        </p:nvSpPr>
        <p:spPr>
          <a:xfrm>
            <a:off x="1084435" y="2699810"/>
            <a:ext cx="7119256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</a:t>
            </a:r>
            <a:endParaRPr lang="en-US" sz="1400"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Under the guidance of: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Prof. Shubha V Rao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Dept of Information Science and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B.M.S. College of Engineering</a:t>
            </a:r>
            <a:endParaRPr lang="en-US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2800" b="1" dirty="0"/>
              <a:t>Applications or Relevance of the Project</a:t>
            </a:r>
            <a:endParaRPr sz="28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982132" y="2227613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indent="-342900">
              <a:spcBef>
                <a:spcPts val="0"/>
              </a:spcBef>
              <a:buSzPts val="348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Traffic sign detection and recognition plays an important role in expert systems, such as traffic assistance driving systems and automatic driving systems. </a:t>
            </a:r>
          </a:p>
          <a:p>
            <a:pPr marL="342900" indent="-342900">
              <a:spcBef>
                <a:spcPts val="0"/>
              </a:spcBef>
              <a:buSzPts val="348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It instantly assists drivers or automatic driving systems in detecting and recognizing traffic signs effectively. </a:t>
            </a:r>
          </a:p>
          <a:p>
            <a:pPr marL="342900" indent="-342900">
              <a:spcBef>
                <a:spcPts val="0"/>
              </a:spcBef>
              <a:buSzPts val="348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This is great technology to be incorporated in Self-driving cars to recognize traffic sign boards.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13218-CFDB-453A-DBE7-5952F4B8C447}"/>
              </a:ext>
            </a:extLst>
          </p:cNvPr>
          <p:cNvSpPr txBox="1"/>
          <p:nvPr/>
        </p:nvSpPr>
        <p:spPr>
          <a:xfrm>
            <a:off x="1436914" y="1241479"/>
            <a:ext cx="6185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Research Paper And Other References 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732F1-B48B-D748-81F7-30BBC938FE11}"/>
              </a:ext>
            </a:extLst>
          </p:cNvPr>
          <p:cNvSpPr txBox="1"/>
          <p:nvPr/>
        </p:nvSpPr>
        <p:spPr>
          <a:xfrm>
            <a:off x="2286000" y="2279361"/>
            <a:ext cx="45720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1E1E1E"/>
                </a:solidFill>
                <a:effectLst/>
                <a:latin typeface="TimesNewRomanPS"/>
              </a:rPr>
              <a:t>Research Papers – </a:t>
            </a:r>
          </a:p>
          <a:p>
            <a:endParaRPr lang="en-IN" dirty="0">
              <a:effectLst/>
            </a:endParaRPr>
          </a:p>
          <a:p>
            <a:r>
              <a:rPr lang="en-IN" sz="1400" dirty="0">
                <a:effectLst/>
                <a:latin typeface="ArialMT"/>
              </a:rPr>
              <a:t>●  </a:t>
            </a:r>
            <a:r>
              <a:rPr lang="en-IN" sz="1400" dirty="0">
                <a:solidFill>
                  <a:srgbClr val="333333"/>
                </a:solidFill>
                <a:effectLst/>
                <a:latin typeface="TimesNewRomanPSMT"/>
              </a:rPr>
              <a:t>Research and Application of Traffic Sign Detection and Recognition Based on Deep Learning (2018) - 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https://</a:t>
            </a:r>
            <a:r>
              <a:rPr lang="en-IN" sz="1400" dirty="0" err="1">
                <a:solidFill>
                  <a:srgbClr val="0F54CC"/>
                </a:solidFill>
                <a:effectLst/>
                <a:latin typeface="TimesNewRomanPSMT"/>
              </a:rPr>
              <a:t>ieeexplore.ieee.org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/document/8410256 </a:t>
            </a:r>
          </a:p>
          <a:p>
            <a:endParaRPr lang="en-IN" dirty="0">
              <a:effectLst/>
            </a:endParaRPr>
          </a:p>
          <a:p>
            <a:r>
              <a:rPr lang="en-IN" sz="1400" dirty="0">
                <a:effectLst/>
                <a:latin typeface="ArialMT"/>
              </a:rPr>
              <a:t>●  </a:t>
            </a:r>
            <a:r>
              <a:rPr lang="en-IN" sz="1400" dirty="0">
                <a:solidFill>
                  <a:srgbClr val="333333"/>
                </a:solidFill>
                <a:effectLst/>
                <a:latin typeface="TimesNewRomanPSMT"/>
              </a:rPr>
              <a:t>A traffic sign detection algorithm based on deep convolutional neural network (2016) - 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https://</a:t>
            </a:r>
            <a:r>
              <a:rPr lang="en-IN" sz="1400" dirty="0" err="1">
                <a:solidFill>
                  <a:srgbClr val="0F54CC"/>
                </a:solidFill>
                <a:effectLst/>
                <a:latin typeface="TimesNewRomanPSMT"/>
              </a:rPr>
              <a:t>ieeexplore.ieee.org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/document/7888348 </a:t>
            </a:r>
          </a:p>
          <a:p>
            <a:endParaRPr lang="en-IN" dirty="0">
              <a:effectLst/>
            </a:endParaRPr>
          </a:p>
          <a:p>
            <a:r>
              <a:rPr lang="en-IN" sz="1600" b="1" dirty="0">
                <a:effectLst/>
                <a:latin typeface="TimesNewRomanPS"/>
              </a:rPr>
              <a:t>Other References – </a:t>
            </a:r>
          </a:p>
          <a:p>
            <a:endParaRPr lang="en-IN" dirty="0">
              <a:effectLst/>
            </a:endParaRPr>
          </a:p>
          <a:p>
            <a:r>
              <a:rPr lang="en-IN" sz="1400" dirty="0">
                <a:effectLst/>
                <a:latin typeface="ArialMT"/>
              </a:rPr>
              <a:t>●  </a:t>
            </a:r>
            <a:r>
              <a:rPr lang="en-IN" sz="1400" dirty="0">
                <a:effectLst/>
                <a:latin typeface="TimesNewRomanPSMT"/>
              </a:rPr>
              <a:t>Kaggle For Sign Board Dataset - 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Kaggle: Your Machine Learning and Data Science Community </a:t>
            </a:r>
            <a:endParaRPr lang="en-IN" dirty="0">
              <a:effectLst/>
            </a:endParaRPr>
          </a:p>
          <a:p>
            <a:r>
              <a:rPr lang="en-IN" sz="1400" dirty="0">
                <a:effectLst/>
                <a:latin typeface="ArialMT"/>
              </a:rPr>
              <a:t>●  </a:t>
            </a:r>
            <a:r>
              <a:rPr lang="en-IN" sz="1400" dirty="0">
                <a:effectLst/>
                <a:latin typeface="TimesNewRomanPSMT"/>
              </a:rPr>
              <a:t>TensorFlow - 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https://</a:t>
            </a:r>
            <a:r>
              <a:rPr lang="en-IN" sz="1400" dirty="0" err="1">
                <a:solidFill>
                  <a:srgbClr val="0F54CC"/>
                </a:solidFill>
                <a:effectLst/>
                <a:latin typeface="TimesNewRomanPSMT"/>
              </a:rPr>
              <a:t>www.tensorflow.org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 </a:t>
            </a:r>
            <a:endParaRPr lang="en-IN" dirty="0">
              <a:effectLst/>
            </a:endParaRPr>
          </a:p>
          <a:p>
            <a:r>
              <a:rPr lang="en-IN" sz="1400" dirty="0">
                <a:effectLst/>
                <a:latin typeface="ArialMT"/>
              </a:rPr>
              <a:t>●  </a:t>
            </a:r>
            <a:r>
              <a:rPr lang="en-IN" sz="1400" dirty="0">
                <a:effectLst/>
                <a:latin typeface="TimesNewRomanPSMT"/>
              </a:rPr>
              <a:t>Twilio - 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https://</a:t>
            </a:r>
            <a:r>
              <a:rPr lang="en-IN" sz="1400" dirty="0" err="1">
                <a:solidFill>
                  <a:srgbClr val="0F54CC"/>
                </a:solidFill>
                <a:effectLst/>
                <a:latin typeface="TimesNewRomanPSMT"/>
              </a:rPr>
              <a:t>www.twilio.com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 </a:t>
            </a:r>
            <a:endParaRPr lang="en-IN" dirty="0">
              <a:effectLst/>
            </a:endParaRPr>
          </a:p>
          <a:p>
            <a:r>
              <a:rPr lang="en-IN" sz="1400" dirty="0">
                <a:effectLst/>
                <a:latin typeface="ArialMT"/>
              </a:rPr>
              <a:t>●  </a:t>
            </a:r>
            <a:r>
              <a:rPr lang="en-IN" sz="1400" dirty="0">
                <a:effectLst/>
                <a:latin typeface="TimesNewRomanPSMT"/>
              </a:rPr>
              <a:t>Gradio As Deployment Library - </a:t>
            </a:r>
            <a:r>
              <a:rPr lang="en-IN" sz="1400" dirty="0">
                <a:solidFill>
                  <a:srgbClr val="0F54CC"/>
                </a:solidFill>
                <a:effectLst/>
                <a:latin typeface="TimesNewRomanPSMT"/>
              </a:rPr>
              <a:t>Gradio </a:t>
            </a:r>
            <a:endParaRPr lang="en-IN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body" idx="1"/>
          </p:nvPr>
        </p:nvSpPr>
        <p:spPr>
          <a:xfrm>
            <a:off x="669450" y="964673"/>
            <a:ext cx="7738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b="1"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b="1"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3400"/>
              <a:buNone/>
            </a:pPr>
            <a:endParaRPr sz="4000" b="1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3400"/>
              <a:buNone/>
            </a:pPr>
            <a:r>
              <a:rPr lang="en-US" sz="4000" b="1" dirty="0">
                <a:solidFill>
                  <a:schemeClr val="dk1"/>
                </a:solidFill>
              </a:rPr>
              <a:t>THANK YOU</a:t>
            </a:r>
            <a:endParaRPr b="1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sz="2800" b="1" dirty="0"/>
              <a:t>OUTLINE</a:t>
            </a:r>
            <a:endParaRPr sz="2800" b="1" dirty="0"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791825" y="2158773"/>
            <a:ext cx="5830750" cy="288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94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dirty="0"/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Tools used for implementation</a:t>
            </a:r>
            <a:endParaRPr dirty="0"/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/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dirty="0"/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29260" algn="just" rtl="0">
              <a:spcBef>
                <a:spcPts val="48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66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457200" lvl="0" indent="-32766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sz="2800" b="1" dirty="0"/>
              <a:t>Problem Statement</a:t>
            </a:r>
            <a:endParaRPr sz="2800" b="1"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1473790" y="1933907"/>
            <a:ext cx="61965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To analyze a given image of a traffic sign and predict what class it belongs to. Employ different image recognition deep learning architecture for our test case/scenario and train traffic signs categorized into 40 different classes and compare the accuracy of these models.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b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/>
              <a:t> 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473750" y="1767652"/>
            <a:ext cx="61965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Divide initial dataset into Test and Train datasets(Completely Different) with 80% size to Train and remaining 20% to test.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Develop own model which classifies images in our dataset with best possible accuracy on the given dataset.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Alert the users about the traffic sign boards via SMS Functionality provided by the App.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Deploy the program as a Web Application for the end users.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2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sz="2800" b="1" dirty="0"/>
              <a:t>Tools used for Implementation</a:t>
            </a:r>
            <a:endParaRPr sz="2800" b="1"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473800" y="1933900"/>
            <a:ext cx="6196500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TensorFlow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For Training and loading the model.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PIL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To handle the images.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For plotting the graphs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To store image pixel data in array format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2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To split Dataset into Test and Train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982125" y="457200"/>
            <a:ext cx="6640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sz="2800" b="1" dirty="0"/>
              <a:t>Implementation</a:t>
            </a:r>
            <a:endParaRPr sz="2800" b="1"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1473790" y="1933907"/>
            <a:ext cx="61965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2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87" y="1520042"/>
            <a:ext cx="7243948" cy="436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59" y="665018"/>
            <a:ext cx="7463558" cy="521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sz="2800" b="1" dirty="0"/>
              <a:t>Testing</a:t>
            </a:r>
            <a:endParaRPr sz="2800" b="1" dirty="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473750" y="1865055"/>
            <a:ext cx="61965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model was tested on testing set containing about 20 images in each class of testing set.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Libraries like TensorFlow, pillow, NumPy were used to preprocess and test the data.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Images in testing dataset were completely different from Training data which make sures that our model can classify on new images.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2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8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2575" y="476675"/>
            <a:ext cx="8519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7996505" y="6136748"/>
            <a:ext cx="42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829" y="1168780"/>
            <a:ext cx="6867476" cy="49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8E8BB-5574-7586-968D-C6AEFC39D389}"/>
              </a:ext>
            </a:extLst>
          </p:cNvPr>
          <p:cNvSpPr txBox="1"/>
          <p:nvPr/>
        </p:nvSpPr>
        <p:spPr>
          <a:xfrm>
            <a:off x="2624374" y="469637"/>
            <a:ext cx="473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Model’s First Run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493</Words>
  <Application>Microsoft Macintosh PowerPoint</Application>
  <PresentationFormat>On-screen Show (4:3)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Times New Roman</vt:lpstr>
      <vt:lpstr>ArialMT</vt:lpstr>
      <vt:lpstr>Corbel</vt:lpstr>
      <vt:lpstr>Calibri</vt:lpstr>
      <vt:lpstr>TimesNewRomanPS</vt:lpstr>
      <vt:lpstr>Arial</vt:lpstr>
      <vt:lpstr>Constantia</vt:lpstr>
      <vt:lpstr>TimesNewRomanPSMT</vt:lpstr>
      <vt:lpstr>Parallax</vt:lpstr>
      <vt:lpstr>Traffic Sign Recognition </vt:lpstr>
      <vt:lpstr>OUTLINE</vt:lpstr>
      <vt:lpstr>Problem Statement</vt:lpstr>
      <vt:lpstr>Proposed Methodology  </vt:lpstr>
      <vt:lpstr>Tools used for Implementation</vt:lpstr>
      <vt:lpstr>Implementation</vt:lpstr>
      <vt:lpstr>PowerPoint Presentation</vt:lpstr>
      <vt:lpstr>Testing</vt:lpstr>
      <vt:lpstr>PowerPoint Presentation</vt:lpstr>
      <vt:lpstr>Applications or Relevance of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 </dc:title>
  <cp:lastModifiedBy>Moksh Jayanth</cp:lastModifiedBy>
  <cp:revision>3</cp:revision>
  <dcterms:modified xsi:type="dcterms:W3CDTF">2022-08-01T11:37:24Z</dcterms:modified>
</cp:coreProperties>
</file>