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78" r:id="rId4"/>
    <p:sldId id="275" r:id="rId5"/>
    <p:sldId id="277" r:id="rId6"/>
    <p:sldId id="276" r:id="rId7"/>
    <p:sldId id="269" r:id="rId8"/>
    <p:sldId id="279" r:id="rId9"/>
    <p:sldId id="281" r:id="rId10"/>
    <p:sldId id="280" r:id="rId11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ed Okumuş" initials="MO" lastIdx="1" clrIdx="0">
    <p:extLst>
      <p:ext uri="{19B8F6BF-5375-455C-9EA6-DF929625EA0E}">
        <p15:presenceInfo xmlns:p15="http://schemas.microsoft.com/office/powerpoint/2012/main" userId="d90512c446b39e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FFFF"/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70035" autoAdjust="0"/>
  </p:normalViewPr>
  <p:slideViewPr>
    <p:cSldViewPr>
      <p:cViewPr varScale="1">
        <p:scale>
          <a:sx n="80" d="100"/>
          <a:sy n="80" d="100"/>
        </p:scale>
        <p:origin x="28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200" b="1" dirty="0" err="1"/>
              <a:t>Merhaba</a:t>
            </a:r>
            <a:r>
              <a:rPr lang="en-US" altLang="en-US" sz="1200" b="1" dirty="0"/>
              <a:t> ben </a:t>
            </a:r>
            <a:r>
              <a:rPr lang="en-US" altLang="en-US" sz="1200" b="1" dirty="0" err="1"/>
              <a:t>muhammed</a:t>
            </a:r>
            <a:r>
              <a:rPr lang="en-US" altLang="en-US" sz="1200" b="1" dirty="0"/>
              <a:t> </a:t>
            </a:r>
            <a:r>
              <a:rPr lang="en-US" altLang="en-US" sz="1200" b="1" dirty="0" err="1"/>
              <a:t>okumuş</a:t>
            </a:r>
            <a:endParaRPr lang="en-US" altLang="en-US" sz="1200" b="1" dirty="0"/>
          </a:p>
          <a:p>
            <a:pPr eaLnBrk="1" hangingPunct="1"/>
            <a:r>
              <a:rPr lang="en-US" altLang="en-US" sz="1200" b="1" dirty="0" err="1"/>
              <a:t>Hasari</a:t>
            </a:r>
            <a:r>
              <a:rPr lang="en-US" altLang="en-US" sz="1200" b="1" dirty="0"/>
              <a:t> </a:t>
            </a:r>
            <a:r>
              <a:rPr lang="en-US" altLang="en-US" sz="1200" b="1" dirty="0" err="1"/>
              <a:t>hocam</a:t>
            </a:r>
            <a:r>
              <a:rPr lang="en-US" altLang="en-US" sz="1200" b="1" dirty="0"/>
              <a:t> </a:t>
            </a:r>
            <a:r>
              <a:rPr lang="en-US" altLang="en-US" sz="1200" b="1" dirty="0" err="1"/>
              <a:t>danışmanlığında</a:t>
            </a:r>
            <a:r>
              <a:rPr lang="en-US" altLang="en-US" sz="1200" b="1" dirty="0"/>
              <a:t> </a:t>
            </a:r>
            <a:r>
              <a:rPr lang="en-US" altLang="en-US" sz="1200" b="1" dirty="0" err="1"/>
              <a:t>geliştirmekte</a:t>
            </a:r>
            <a:r>
              <a:rPr lang="en-US" altLang="en-US" sz="1200" b="1" dirty="0"/>
              <a:t> </a:t>
            </a:r>
            <a:r>
              <a:rPr lang="en-US" altLang="en-US" sz="1200" b="1" dirty="0" err="1"/>
              <a:t>olduğum</a:t>
            </a:r>
            <a:r>
              <a:rPr lang="en-US" altLang="en-US" sz="1200" b="1" dirty="0"/>
              <a:t> </a:t>
            </a:r>
            <a:r>
              <a:rPr lang="en-US" altLang="en-US" sz="1200" b="1" dirty="0" err="1"/>
              <a:t>projedeki</a:t>
            </a:r>
            <a:r>
              <a:rPr lang="en-US" altLang="en-US" sz="1200" b="1" dirty="0"/>
              <a:t> </a:t>
            </a:r>
            <a:r>
              <a:rPr lang="en-US" altLang="en-US" sz="1200" b="1" dirty="0" err="1"/>
              <a:t>ilerlemi</a:t>
            </a:r>
            <a:r>
              <a:rPr lang="en-US" altLang="en-US" sz="1200" b="1" dirty="0"/>
              <a:t> </a:t>
            </a:r>
            <a:r>
              <a:rPr lang="en-US" altLang="en-US" sz="1200" b="1" dirty="0" err="1"/>
              <a:t>sizelere</a:t>
            </a:r>
            <a:r>
              <a:rPr lang="en-US" altLang="en-US" sz="1200" b="1" dirty="0"/>
              <a:t> </a:t>
            </a:r>
            <a:r>
              <a:rPr lang="en-US" altLang="en-US" sz="1200" b="1" dirty="0" err="1"/>
              <a:t>aktaracağım</a:t>
            </a:r>
            <a:r>
              <a:rPr lang="en-US" altLang="en-US" sz="1200" b="1" dirty="0"/>
              <a:t>.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 dirty="0" err="1"/>
              <a:t>Sunumumda</a:t>
            </a:r>
            <a:r>
              <a:rPr lang="en-US" altLang="en-US" b="1" dirty="0"/>
              <a:t> ilk </a:t>
            </a:r>
            <a:r>
              <a:rPr lang="en-US" altLang="en-US" b="1" dirty="0" err="1"/>
              <a:t>olarak</a:t>
            </a:r>
            <a:r>
              <a:rPr lang="en-US" altLang="en-US" b="1" dirty="0"/>
              <a:t> </a:t>
            </a:r>
            <a:r>
              <a:rPr lang="en-US" altLang="en-US" b="1" dirty="0" err="1"/>
              <a:t>proje</a:t>
            </a:r>
            <a:r>
              <a:rPr lang="en-US" altLang="en-US" b="1" dirty="0"/>
              <a:t> </a:t>
            </a:r>
            <a:r>
              <a:rPr lang="en-US" altLang="en-US" b="1" dirty="0" err="1"/>
              <a:t>tanımı</a:t>
            </a:r>
            <a:r>
              <a:rPr lang="en-US" altLang="en-US" b="1" dirty="0"/>
              <a:t> </a:t>
            </a:r>
            <a:r>
              <a:rPr lang="en-US" altLang="en-US" b="1" dirty="0" err="1"/>
              <a:t>kısaca</a:t>
            </a:r>
            <a:r>
              <a:rPr lang="en-US" altLang="en-US" b="1" dirty="0"/>
              <a:t> </a:t>
            </a:r>
            <a:r>
              <a:rPr lang="en-US" altLang="en-US" b="1" dirty="0" err="1"/>
              <a:t>hatırlatıp</a:t>
            </a:r>
            <a:r>
              <a:rPr lang="en-US" altLang="en-US" b="1" dirty="0"/>
              <a:t> </a:t>
            </a:r>
            <a:r>
              <a:rPr lang="en-US" altLang="en-US" b="1" dirty="0" err="1"/>
              <a:t>sonrasında</a:t>
            </a:r>
            <a:r>
              <a:rPr lang="en-US" altLang="en-US" b="1" dirty="0"/>
              <a:t> </a:t>
            </a:r>
            <a:r>
              <a:rPr lang="en-US" altLang="en-US" b="1" dirty="0" err="1"/>
              <a:t>projede</a:t>
            </a:r>
            <a:r>
              <a:rPr lang="en-US" altLang="en-US" b="1" dirty="0"/>
              <a:t> </a:t>
            </a:r>
            <a:r>
              <a:rPr lang="en-US" altLang="en-US" b="1" dirty="0" err="1"/>
              <a:t>yapılan</a:t>
            </a:r>
            <a:r>
              <a:rPr lang="en-US" altLang="en-US" b="1" dirty="0"/>
              <a:t> </a:t>
            </a:r>
            <a:r>
              <a:rPr lang="en-US" altLang="en-US" b="1" dirty="0" err="1"/>
              <a:t>gelişmeleri</a:t>
            </a:r>
            <a:r>
              <a:rPr lang="en-US" altLang="en-US" b="1" dirty="0"/>
              <a:t> </a:t>
            </a:r>
            <a:r>
              <a:rPr lang="en-US" altLang="en-US" b="1" dirty="0" err="1"/>
              <a:t>özetleyeceğim</a:t>
            </a:r>
            <a:r>
              <a:rPr lang="en-US" altLang="en-US" b="1" dirty="0"/>
              <a:t>. </a:t>
            </a:r>
          </a:p>
          <a:p>
            <a:pPr eaLnBrk="1" hangingPunct="1"/>
            <a:endParaRPr lang="en-US" altLang="en-US" b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 err="1"/>
              <a:t>Proje</a:t>
            </a:r>
            <a:r>
              <a:rPr lang="en-US" sz="1600" b="1" dirty="0"/>
              <a:t> </a:t>
            </a:r>
            <a:r>
              <a:rPr lang="en-US" sz="1600" b="1" dirty="0" err="1"/>
              <a:t>kapsamında</a:t>
            </a:r>
            <a:r>
              <a:rPr lang="en-US" sz="1600" b="1" dirty="0"/>
              <a:t> </a:t>
            </a:r>
            <a:r>
              <a:rPr lang="en-US" sz="1600" b="1" dirty="0" err="1"/>
              <a:t>sosyal</a:t>
            </a:r>
            <a:r>
              <a:rPr lang="en-US" sz="1600" b="1" dirty="0"/>
              <a:t> </a:t>
            </a:r>
            <a:r>
              <a:rPr lang="en-US" sz="1600" b="1" dirty="0" err="1"/>
              <a:t>medya</a:t>
            </a:r>
            <a:r>
              <a:rPr lang="en-US" sz="1600" b="1" dirty="0"/>
              <a:t> </a:t>
            </a:r>
            <a:r>
              <a:rPr lang="en-US" sz="1600" b="1" dirty="0" err="1"/>
              <a:t>üzerinden</a:t>
            </a:r>
            <a:r>
              <a:rPr lang="en-US" sz="1600" b="1" dirty="0"/>
              <a:t> </a:t>
            </a:r>
            <a:r>
              <a:rPr lang="en-US" sz="1600" b="1" dirty="0" err="1"/>
              <a:t>yayınlan</a:t>
            </a:r>
            <a:r>
              <a:rPr lang="en-US" sz="1600" b="1" dirty="0"/>
              <a:t> belli </a:t>
            </a:r>
            <a:r>
              <a:rPr lang="en-US" sz="1600" b="1" dirty="0" err="1"/>
              <a:t>mesajların</a:t>
            </a:r>
            <a:r>
              <a:rPr lang="en-US" sz="1600" b="1" dirty="0"/>
              <a:t> </a:t>
            </a:r>
            <a:r>
              <a:rPr lang="en-US" sz="1600" b="1" dirty="0" err="1"/>
              <a:t>kullanıcılara</a:t>
            </a:r>
            <a:r>
              <a:rPr lang="en-US" sz="1600" b="1" dirty="0"/>
              <a:t> </a:t>
            </a:r>
            <a:r>
              <a:rPr lang="en-US" sz="1600" b="1" dirty="0" err="1"/>
              <a:t>sms</a:t>
            </a:r>
            <a:r>
              <a:rPr lang="en-US" sz="1600" b="1" dirty="0"/>
              <a:t> </a:t>
            </a:r>
            <a:r>
              <a:rPr lang="en-US" sz="1600" b="1" dirty="0" err="1"/>
              <a:t>kanalında</a:t>
            </a:r>
            <a:r>
              <a:rPr lang="en-US" sz="1600" b="1" dirty="0"/>
              <a:t> </a:t>
            </a:r>
            <a:r>
              <a:rPr lang="en-US" sz="1600" b="1" dirty="0" err="1"/>
              <a:t>aktarımını</a:t>
            </a:r>
            <a:r>
              <a:rPr lang="en-US" sz="1600" b="1" dirty="0"/>
              <a:t> </a:t>
            </a:r>
            <a:r>
              <a:rPr lang="en-US" sz="1600" b="1" dirty="0" err="1"/>
              <a:t>sağlayacak</a:t>
            </a:r>
            <a:r>
              <a:rPr lang="en-US" sz="1600" b="1" dirty="0"/>
              <a:t> </a:t>
            </a:r>
            <a:r>
              <a:rPr lang="en-US" sz="1600" b="1" dirty="0" err="1"/>
              <a:t>bir</a:t>
            </a:r>
            <a:r>
              <a:rPr lang="en-US" sz="1600" b="1" dirty="0"/>
              <a:t> </a:t>
            </a:r>
            <a:r>
              <a:rPr lang="en-US" sz="1600" b="1" dirty="0" err="1"/>
              <a:t>sistem</a:t>
            </a:r>
            <a:r>
              <a:rPr lang="en-US" sz="1600" b="1" dirty="0"/>
              <a:t> </a:t>
            </a:r>
            <a:r>
              <a:rPr lang="en-US" sz="1600" b="1" dirty="0" err="1"/>
              <a:t>geliştirilecek</a:t>
            </a:r>
            <a:r>
              <a:rPr lang="en-US" sz="1600" b="1" dirty="0"/>
              <a:t>.</a:t>
            </a:r>
          </a:p>
          <a:p>
            <a:r>
              <a:rPr lang="en-US" sz="1600" b="1" dirty="0" err="1"/>
              <a:t>Kullanıcılar</a:t>
            </a:r>
            <a:r>
              <a:rPr lang="en-US" sz="1600" b="1" dirty="0"/>
              <a:t> </a:t>
            </a:r>
            <a:r>
              <a:rPr lang="en-US" sz="1600" b="1" dirty="0" err="1"/>
              <a:t>bir</a:t>
            </a:r>
            <a:r>
              <a:rPr lang="en-US" sz="1600" b="1" dirty="0"/>
              <a:t> </a:t>
            </a:r>
            <a:r>
              <a:rPr lang="en-US" sz="1600" b="1" dirty="0" err="1"/>
              <a:t>websitesi</a:t>
            </a:r>
            <a:r>
              <a:rPr lang="en-US" sz="1600" b="1" dirty="0"/>
              <a:t> </a:t>
            </a:r>
            <a:r>
              <a:rPr lang="en-US" sz="1600" b="1" dirty="0" err="1"/>
              <a:t>aracılığıyla</a:t>
            </a:r>
            <a:r>
              <a:rPr lang="en-US" sz="1600" b="1" dirty="0"/>
              <a:t> </a:t>
            </a:r>
            <a:r>
              <a:rPr lang="en-US" sz="1600" b="1" dirty="0" err="1"/>
              <a:t>ve</a:t>
            </a:r>
            <a:r>
              <a:rPr lang="en-US" sz="1600" b="1" dirty="0"/>
              <a:t> </a:t>
            </a:r>
            <a:r>
              <a:rPr lang="en-US" sz="1600" b="1" dirty="0" err="1"/>
              <a:t>telefon</a:t>
            </a:r>
            <a:r>
              <a:rPr lang="en-US" sz="1600" b="1" dirty="0"/>
              <a:t> </a:t>
            </a:r>
            <a:r>
              <a:rPr lang="en-US" sz="1600" b="1" dirty="0" err="1"/>
              <a:t>numaralarıyla</a:t>
            </a:r>
            <a:r>
              <a:rPr lang="en-US" sz="1600" b="1" dirty="0"/>
              <a:t> </a:t>
            </a:r>
            <a:r>
              <a:rPr lang="en-US" sz="1600" b="1" dirty="0" err="1"/>
              <a:t>sisteme</a:t>
            </a:r>
            <a:r>
              <a:rPr lang="en-US" sz="1600" b="1" dirty="0"/>
              <a:t> </a:t>
            </a:r>
            <a:r>
              <a:rPr lang="en-US" sz="1600" b="1" dirty="0" err="1"/>
              <a:t>kayıt</a:t>
            </a:r>
            <a:r>
              <a:rPr lang="en-US" sz="1600" b="1" dirty="0"/>
              <a:t> </a:t>
            </a:r>
            <a:r>
              <a:rPr lang="en-US" sz="1600" b="1" dirty="0" err="1"/>
              <a:t>olabilecekler</a:t>
            </a:r>
            <a:r>
              <a:rPr lang="en-US" sz="1600" b="1" dirty="0"/>
              <a:t>.</a:t>
            </a:r>
          </a:p>
          <a:p>
            <a:r>
              <a:rPr lang="en-US" sz="1600" b="1" dirty="0" err="1"/>
              <a:t>Ve</a:t>
            </a:r>
            <a:r>
              <a:rPr lang="en-US" sz="1600" b="1" dirty="0"/>
              <a:t> </a:t>
            </a:r>
            <a:r>
              <a:rPr lang="en-US" sz="1600" b="1" dirty="0" err="1"/>
              <a:t>istetikleri</a:t>
            </a:r>
            <a:r>
              <a:rPr lang="en-US" sz="1600" b="1" dirty="0"/>
              <a:t> </a:t>
            </a:r>
            <a:r>
              <a:rPr lang="en-US" sz="1600" b="1" dirty="0" err="1"/>
              <a:t>hesapları</a:t>
            </a:r>
            <a:r>
              <a:rPr lang="en-US" sz="1600" b="1" dirty="0"/>
              <a:t> </a:t>
            </a:r>
            <a:r>
              <a:rPr lang="en-US" sz="1600" b="1" dirty="0" err="1"/>
              <a:t>takip</a:t>
            </a:r>
            <a:r>
              <a:rPr lang="en-US" sz="1600" b="1" dirty="0"/>
              <a:t> </a:t>
            </a:r>
            <a:r>
              <a:rPr lang="en-US" sz="1600" b="1" dirty="0" err="1"/>
              <a:t>edebilecekler</a:t>
            </a:r>
            <a:r>
              <a:rPr lang="en-US" sz="1600" b="1" dirty="0"/>
              <a:t>.</a:t>
            </a:r>
          </a:p>
          <a:p>
            <a:r>
              <a:rPr lang="en-US" sz="1600" b="1" dirty="0" err="1"/>
              <a:t>Projenin</a:t>
            </a:r>
            <a:r>
              <a:rPr lang="en-US" sz="1600" b="1" dirty="0"/>
              <a:t> </a:t>
            </a:r>
            <a:r>
              <a:rPr lang="en-US" sz="1600" b="1" dirty="0" err="1"/>
              <a:t>amacı</a:t>
            </a:r>
            <a:r>
              <a:rPr lang="en-US" sz="1600" b="1" dirty="0"/>
              <a:t> </a:t>
            </a:r>
            <a:r>
              <a:rPr lang="en-US" sz="1600" b="1" dirty="0" err="1"/>
              <a:t>insanların</a:t>
            </a:r>
            <a:r>
              <a:rPr lang="en-US" sz="1600" b="1" dirty="0"/>
              <a:t> </a:t>
            </a:r>
            <a:r>
              <a:rPr lang="en-US" sz="1600" b="1" dirty="0" err="1"/>
              <a:t>sosyal</a:t>
            </a:r>
            <a:r>
              <a:rPr lang="en-US" sz="1600" b="1" dirty="0"/>
              <a:t> </a:t>
            </a:r>
            <a:r>
              <a:rPr lang="en-US" sz="1600" b="1" dirty="0" err="1"/>
              <a:t>medya</a:t>
            </a:r>
            <a:r>
              <a:rPr lang="en-US" sz="1600" b="1" dirty="0"/>
              <a:t> </a:t>
            </a:r>
            <a:r>
              <a:rPr lang="en-US" sz="1600" b="1" dirty="0" err="1"/>
              <a:t>uygulamalarına</a:t>
            </a:r>
            <a:r>
              <a:rPr lang="en-US" sz="1600" b="1" dirty="0"/>
              <a:t> </a:t>
            </a:r>
            <a:r>
              <a:rPr lang="en-US" sz="1600" b="1" dirty="0" err="1"/>
              <a:t>gerek</a:t>
            </a:r>
            <a:r>
              <a:rPr lang="en-US" sz="1600" b="1" dirty="0"/>
              <a:t> </a:t>
            </a:r>
            <a:r>
              <a:rPr lang="en-US" sz="1600" b="1" dirty="0" err="1"/>
              <a:t>duymadan</a:t>
            </a:r>
            <a:r>
              <a:rPr lang="en-US" sz="1600" b="1" dirty="0"/>
              <a:t>, </a:t>
            </a:r>
            <a:r>
              <a:rPr lang="en-US" sz="1600" b="1" dirty="0" err="1"/>
              <a:t>istetikleri</a:t>
            </a:r>
            <a:r>
              <a:rPr lang="en-US" sz="1600" b="1" dirty="0"/>
              <a:t> </a:t>
            </a:r>
            <a:r>
              <a:rPr lang="en-US" sz="1600" b="1" dirty="0" err="1"/>
              <a:t>hesaplardan</a:t>
            </a:r>
            <a:r>
              <a:rPr lang="en-US" sz="1600" b="1" dirty="0"/>
              <a:t>, SMS </a:t>
            </a:r>
            <a:r>
              <a:rPr lang="en-US" sz="1600" b="1" dirty="0" err="1"/>
              <a:t>yolu</a:t>
            </a:r>
            <a:r>
              <a:rPr lang="en-US" sz="1600" b="1" dirty="0"/>
              <a:t> </a:t>
            </a:r>
            <a:r>
              <a:rPr lang="en-US" sz="1600" b="1" dirty="0" err="1"/>
              <a:t>ile</a:t>
            </a:r>
            <a:r>
              <a:rPr lang="en-US" sz="1600" b="1" dirty="0"/>
              <a:t> </a:t>
            </a:r>
            <a:r>
              <a:rPr lang="en-US" sz="1600" b="1" dirty="0" err="1"/>
              <a:t>bildirim</a:t>
            </a:r>
            <a:r>
              <a:rPr lang="en-US" sz="1600" b="1" dirty="0"/>
              <a:t> </a:t>
            </a:r>
            <a:r>
              <a:rPr lang="en-US" sz="1600" b="1" dirty="0" err="1"/>
              <a:t>almasını</a:t>
            </a:r>
            <a:r>
              <a:rPr lang="en-US" sz="1600" b="1" dirty="0"/>
              <a:t> </a:t>
            </a:r>
            <a:r>
              <a:rPr lang="en-US" sz="1600" b="1" dirty="0" err="1"/>
              <a:t>sağlamak</a:t>
            </a:r>
            <a:r>
              <a:rPr lang="en-US" sz="1600" b="1" dirty="0"/>
              <a:t>.</a:t>
            </a:r>
          </a:p>
          <a:p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3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334054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kapsamında</a:t>
            </a:r>
            <a:r>
              <a:rPr lang="en-US" dirty="0"/>
              <a:t> ilk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literatür</a:t>
            </a:r>
            <a:r>
              <a:rPr lang="en-US" dirty="0"/>
              <a:t> </a:t>
            </a:r>
            <a:r>
              <a:rPr lang="en-US" dirty="0" err="1"/>
              <a:t>taraması</a:t>
            </a:r>
            <a:r>
              <a:rPr lang="en-US" dirty="0"/>
              <a:t> </a:t>
            </a:r>
            <a:r>
              <a:rPr lang="en-US" dirty="0" err="1"/>
              <a:t>yapıldı</a:t>
            </a:r>
            <a:r>
              <a:rPr lang="en-US" dirty="0"/>
              <a:t>. </a:t>
            </a:r>
          </a:p>
          <a:p>
            <a:r>
              <a:rPr lang="en-US" dirty="0"/>
              <a:t>Bu </a:t>
            </a:r>
            <a:r>
              <a:rPr lang="en-US" dirty="0" err="1"/>
              <a:t>taramada</a:t>
            </a:r>
            <a:r>
              <a:rPr lang="en-US" dirty="0"/>
              <a:t> </a:t>
            </a:r>
            <a:r>
              <a:rPr lang="en-US" dirty="0" err="1"/>
              <a:t>projede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olacağı</a:t>
            </a:r>
            <a:r>
              <a:rPr lang="en-US" dirty="0"/>
              <a:t> </a:t>
            </a:r>
            <a:r>
              <a:rPr lang="en-US" dirty="0" err="1"/>
              <a:t>düşünülen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başlıklar</a:t>
            </a:r>
            <a:r>
              <a:rPr lang="en-US" dirty="0"/>
              <a:t> </a:t>
            </a:r>
            <a:r>
              <a:rPr lang="en-US" dirty="0" err="1"/>
              <a:t>incelendi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özetlenip</a:t>
            </a:r>
            <a:r>
              <a:rPr lang="en-US" dirty="0"/>
              <a:t> </a:t>
            </a:r>
            <a:r>
              <a:rPr lang="en-US" dirty="0" err="1"/>
              <a:t>rapora</a:t>
            </a:r>
            <a:r>
              <a:rPr lang="en-US" dirty="0"/>
              <a:t> </a:t>
            </a:r>
            <a:r>
              <a:rPr lang="en-US" dirty="0" err="1"/>
              <a:t>eklendi</a:t>
            </a:r>
            <a:r>
              <a:rPr lang="en-US" dirty="0"/>
              <a:t>.</a:t>
            </a:r>
          </a:p>
          <a:p>
            <a:r>
              <a:rPr lang="en-US" dirty="0" err="1"/>
              <a:t>Ayrıca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konsept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Oracle </a:t>
            </a:r>
            <a:r>
              <a:rPr lang="en-US" dirty="0" err="1"/>
              <a:t>bildirim</a:t>
            </a:r>
            <a:r>
              <a:rPr lang="en-US" dirty="0"/>
              <a:t> </a:t>
            </a:r>
            <a:r>
              <a:rPr lang="en-US" dirty="0" err="1"/>
              <a:t>motoru</a:t>
            </a:r>
            <a:r>
              <a:rPr lang="en-US" dirty="0"/>
              <a:t> </a:t>
            </a:r>
            <a:r>
              <a:rPr lang="en-US" dirty="0" err="1"/>
              <a:t>mimarisi</a:t>
            </a:r>
            <a:r>
              <a:rPr lang="en-US" dirty="0"/>
              <a:t> </a:t>
            </a:r>
            <a:r>
              <a:rPr lang="en-US" dirty="0" err="1"/>
              <a:t>incelendi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raporda</a:t>
            </a:r>
            <a:r>
              <a:rPr lang="en-US" dirty="0"/>
              <a:t> </a:t>
            </a:r>
            <a:r>
              <a:rPr lang="en-US" dirty="0" err="1"/>
              <a:t>yorumlandı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49440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mimarisin</a:t>
            </a:r>
            <a:r>
              <a:rPr lang="en-US" b="1" dirty="0"/>
              <a:t> son </a:t>
            </a:r>
            <a:r>
              <a:rPr lang="en-US" b="1" dirty="0" err="1"/>
              <a:t>hali</a:t>
            </a:r>
            <a:r>
              <a:rPr lang="en-US" b="1" dirty="0"/>
              <a:t> </a:t>
            </a:r>
            <a:r>
              <a:rPr lang="en-US" b="1" dirty="0" err="1"/>
              <a:t>görseldeki</a:t>
            </a:r>
            <a:r>
              <a:rPr lang="en-US" b="1" dirty="0"/>
              <a:t> </a:t>
            </a:r>
            <a:r>
              <a:rPr lang="en-US" b="1" dirty="0" err="1"/>
              <a:t>gibi</a:t>
            </a:r>
            <a:r>
              <a:rPr lang="en-US" b="1" dirty="0"/>
              <a:t> </a:t>
            </a:r>
            <a:r>
              <a:rPr lang="en-US" b="1" dirty="0" err="1"/>
              <a:t>belirlendi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1" dirty="0" err="1"/>
              <a:t>Sistemde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adet</a:t>
            </a:r>
            <a:r>
              <a:rPr lang="en-US" b="1" dirty="0"/>
              <a:t> web </a:t>
            </a:r>
            <a:r>
              <a:rPr lang="en-US" b="1" dirty="0" err="1"/>
              <a:t>continer</a:t>
            </a:r>
            <a:r>
              <a:rPr lang="en-US" b="1" dirty="0"/>
              <a:t> </a:t>
            </a:r>
            <a:r>
              <a:rPr lang="en-US" b="1" dirty="0" err="1"/>
              <a:t>adı</a:t>
            </a:r>
            <a:r>
              <a:rPr lang="en-US" b="1" dirty="0"/>
              <a:t> </a:t>
            </a:r>
            <a:r>
              <a:rPr lang="en-US" b="1" dirty="0" err="1"/>
              <a:t>verilen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process </a:t>
            </a:r>
            <a:r>
              <a:rPr lang="en-US" b="1" dirty="0" err="1"/>
              <a:t>bulunmakta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1" dirty="0"/>
              <a:t>Bu process </a:t>
            </a:r>
            <a:r>
              <a:rPr lang="en-US" b="1" dirty="0" err="1"/>
              <a:t>içersinde</a:t>
            </a:r>
            <a:r>
              <a:rPr lang="en-US" b="1" dirty="0"/>
              <a:t> </a:t>
            </a:r>
            <a:r>
              <a:rPr lang="en-US" b="1" dirty="0" err="1"/>
              <a:t>sosyal</a:t>
            </a:r>
            <a:r>
              <a:rPr lang="en-US" b="1" dirty="0"/>
              <a:t> </a:t>
            </a:r>
            <a:r>
              <a:rPr lang="en-US" b="1" dirty="0" err="1"/>
              <a:t>medya</a:t>
            </a:r>
            <a:r>
              <a:rPr lang="en-US" b="1" dirty="0"/>
              <a:t> </a:t>
            </a:r>
            <a:r>
              <a:rPr lang="en-US" b="1" dirty="0" err="1"/>
              <a:t>API’leri</a:t>
            </a:r>
            <a:r>
              <a:rPr lang="en-US" b="1" dirty="0"/>
              <a:t> </a:t>
            </a:r>
            <a:r>
              <a:rPr lang="en-US" b="1" dirty="0" err="1"/>
              <a:t>dinlenmekte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bildirim</a:t>
            </a:r>
            <a:r>
              <a:rPr lang="en-US" b="1" dirty="0"/>
              <a:t> </a:t>
            </a:r>
            <a:r>
              <a:rPr lang="en-US" b="1" dirty="0" err="1"/>
              <a:t>gönderimi</a:t>
            </a:r>
            <a:r>
              <a:rPr lang="en-US" b="1" dirty="0"/>
              <a:t> </a:t>
            </a:r>
            <a:r>
              <a:rPr lang="en-US" b="1" dirty="0" err="1"/>
              <a:t>sağlanmakta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Ayrıca</a:t>
            </a:r>
            <a:r>
              <a:rPr lang="en-US" b="1" dirty="0"/>
              <a:t> </a:t>
            </a:r>
            <a:r>
              <a:rPr lang="en-US" b="1" dirty="0" err="1"/>
              <a:t>sistemin</a:t>
            </a:r>
            <a:r>
              <a:rPr lang="en-US" b="1" dirty="0"/>
              <a:t> </a:t>
            </a:r>
            <a:r>
              <a:rPr lang="en-US" b="1" dirty="0" err="1"/>
              <a:t>kullanıcıya</a:t>
            </a:r>
            <a:r>
              <a:rPr lang="en-US" b="1" dirty="0"/>
              <a:t> </a:t>
            </a:r>
            <a:r>
              <a:rPr lang="en-US" b="1" dirty="0" err="1"/>
              <a:t>bakan</a:t>
            </a:r>
            <a:r>
              <a:rPr lang="en-US" b="1" dirty="0"/>
              <a:t> </a:t>
            </a:r>
            <a:r>
              <a:rPr lang="en-US" b="1" dirty="0" err="1"/>
              <a:t>yüzünde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web </a:t>
            </a:r>
            <a:r>
              <a:rPr lang="en-US" b="1" dirty="0" err="1"/>
              <a:t>sitesi</a:t>
            </a:r>
            <a:r>
              <a:rPr lang="en-US" b="1" dirty="0"/>
              <a:t> </a:t>
            </a:r>
            <a:r>
              <a:rPr lang="en-US" b="1" dirty="0" err="1"/>
              <a:t>bulunmakta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1" dirty="0"/>
              <a:t>Hem web container </a:t>
            </a:r>
            <a:r>
              <a:rPr lang="en-US" b="1" dirty="0" err="1"/>
              <a:t>hemde</a:t>
            </a:r>
            <a:r>
              <a:rPr lang="en-US" b="1" dirty="0"/>
              <a:t> web </a:t>
            </a:r>
            <a:r>
              <a:rPr lang="en-US" b="1" dirty="0" err="1"/>
              <a:t>arayüzü</a:t>
            </a:r>
            <a:r>
              <a:rPr lang="en-US" b="1" dirty="0"/>
              <a:t> </a:t>
            </a:r>
            <a:r>
              <a:rPr lang="en-US" b="1" dirty="0" err="1"/>
              <a:t>bulut</a:t>
            </a:r>
            <a:r>
              <a:rPr lang="en-US" b="1" dirty="0"/>
              <a:t> </a:t>
            </a:r>
            <a:r>
              <a:rPr lang="en-US" b="1" dirty="0" err="1"/>
              <a:t>üzerinde</a:t>
            </a:r>
            <a:r>
              <a:rPr lang="en-US" b="1" dirty="0"/>
              <a:t> </a:t>
            </a:r>
            <a:r>
              <a:rPr lang="en-US" b="1" dirty="0" err="1"/>
              <a:t>tutulan</a:t>
            </a:r>
            <a:r>
              <a:rPr lang="en-US" b="1" dirty="0"/>
              <a:t> </a:t>
            </a:r>
            <a:r>
              <a:rPr lang="en-US" b="1" dirty="0" err="1"/>
              <a:t>ortak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veritabanına</a:t>
            </a:r>
            <a:r>
              <a:rPr lang="en-US" b="1" dirty="0"/>
              <a:t> </a:t>
            </a:r>
            <a:r>
              <a:rPr lang="en-US" b="1" dirty="0" err="1"/>
              <a:t>erişmekte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62003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Bu </a:t>
            </a:r>
            <a:r>
              <a:rPr lang="en-US" b="1" dirty="0" err="1"/>
              <a:t>veritabanına</a:t>
            </a:r>
            <a:r>
              <a:rPr lang="en-US" b="1" dirty="0"/>
              <a:t> normal </a:t>
            </a:r>
            <a:r>
              <a:rPr lang="en-US" b="1" dirty="0" err="1"/>
              <a:t>kullanıcın</a:t>
            </a:r>
            <a:r>
              <a:rPr lang="en-US" b="1" dirty="0"/>
              <a:t> </a:t>
            </a:r>
            <a:r>
              <a:rPr lang="en-US" b="1" dirty="0" err="1"/>
              <a:t>erişimi</a:t>
            </a:r>
            <a:r>
              <a:rPr lang="en-US" b="1" dirty="0"/>
              <a:t> </a:t>
            </a:r>
            <a:r>
              <a:rPr lang="en-US" b="1" dirty="0" err="1"/>
              <a:t>için</a:t>
            </a:r>
            <a:r>
              <a:rPr lang="en-US" b="1" dirty="0"/>
              <a:t> SMS </a:t>
            </a:r>
            <a:r>
              <a:rPr lang="en-US" b="1" dirty="0" err="1"/>
              <a:t>ile</a:t>
            </a:r>
            <a:r>
              <a:rPr lang="en-US" b="1" dirty="0"/>
              <a:t> </a:t>
            </a:r>
            <a:r>
              <a:rPr lang="en-US" b="1" dirty="0" err="1"/>
              <a:t>tek</a:t>
            </a:r>
            <a:r>
              <a:rPr lang="en-US" b="1" dirty="0"/>
              <a:t> </a:t>
            </a:r>
            <a:r>
              <a:rPr lang="en-US" b="1" dirty="0" err="1"/>
              <a:t>kullanım</a:t>
            </a:r>
            <a:r>
              <a:rPr lang="en-US" b="1" dirty="0"/>
              <a:t> </a:t>
            </a:r>
            <a:r>
              <a:rPr lang="en-US" b="1" dirty="0" err="1"/>
              <a:t>şifre</a:t>
            </a:r>
            <a:r>
              <a:rPr lang="en-US" b="1" dirty="0"/>
              <a:t> </a:t>
            </a:r>
            <a:r>
              <a:rPr lang="en-US" b="1" dirty="0" err="1"/>
              <a:t>yöntemi</a:t>
            </a:r>
            <a:r>
              <a:rPr lang="en-US" b="1" dirty="0"/>
              <a:t> </a:t>
            </a:r>
            <a:r>
              <a:rPr lang="en-US" b="1" dirty="0" err="1"/>
              <a:t>kullanılacak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1" dirty="0"/>
              <a:t>Admin </a:t>
            </a:r>
            <a:r>
              <a:rPr lang="en-US" b="1" dirty="0" err="1"/>
              <a:t>ise</a:t>
            </a:r>
            <a:r>
              <a:rPr lang="en-US" b="1" dirty="0"/>
              <a:t> web </a:t>
            </a:r>
            <a:r>
              <a:rPr lang="en-US" b="1" dirty="0" err="1"/>
              <a:t>sitesinden</a:t>
            </a:r>
            <a:r>
              <a:rPr lang="en-US" b="1" dirty="0"/>
              <a:t> </a:t>
            </a:r>
            <a:r>
              <a:rPr lang="en-US" b="1" dirty="0" err="1"/>
              <a:t>kendisine</a:t>
            </a:r>
            <a:r>
              <a:rPr lang="en-US" b="1" dirty="0"/>
              <a:t> </a:t>
            </a:r>
            <a:r>
              <a:rPr lang="en-US" b="1" dirty="0" err="1"/>
              <a:t>özel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arayüze</a:t>
            </a:r>
            <a:r>
              <a:rPr lang="en-US" b="1" dirty="0"/>
              <a:t> </a:t>
            </a:r>
            <a:r>
              <a:rPr lang="en-US" b="1" dirty="0" err="1"/>
              <a:t>ereşebilecek</a:t>
            </a:r>
            <a:r>
              <a:rPr lang="en-US" b="1" dirty="0"/>
              <a:t>.  Bu </a:t>
            </a:r>
            <a:r>
              <a:rPr lang="en-US" b="1" dirty="0" err="1"/>
              <a:t>arayüzden</a:t>
            </a:r>
            <a:r>
              <a:rPr lang="en-US" b="1" dirty="0"/>
              <a:t> </a:t>
            </a:r>
            <a:r>
              <a:rPr lang="en-US" b="1" dirty="0" err="1"/>
              <a:t>logları</a:t>
            </a:r>
            <a:r>
              <a:rPr lang="en-US" b="1" dirty="0"/>
              <a:t>, </a:t>
            </a:r>
            <a:r>
              <a:rPr lang="en-US" b="1" dirty="0" err="1"/>
              <a:t>kullanıcıları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veritabanını</a:t>
            </a:r>
            <a:r>
              <a:rPr lang="en-US" b="1" dirty="0"/>
              <a:t> </a:t>
            </a:r>
            <a:r>
              <a:rPr lang="en-US" b="1" dirty="0" err="1"/>
              <a:t>yönetebilecek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1" dirty="0" err="1"/>
              <a:t>Ayrıca</a:t>
            </a:r>
            <a:r>
              <a:rPr lang="en-US" b="1" dirty="0"/>
              <a:t> web </a:t>
            </a:r>
            <a:r>
              <a:rPr lang="en-US" b="1" dirty="0" err="1"/>
              <a:t>coninter</a:t>
            </a:r>
            <a:r>
              <a:rPr lang="en-US" b="1" dirty="0"/>
              <a:t> </a:t>
            </a:r>
            <a:r>
              <a:rPr lang="en-US" b="1" dirty="0" err="1"/>
              <a:t>tarafındaki</a:t>
            </a:r>
            <a:r>
              <a:rPr lang="en-US" b="1" dirty="0"/>
              <a:t> </a:t>
            </a:r>
            <a:r>
              <a:rPr lang="en-US" b="1" dirty="0" err="1"/>
              <a:t>erişimi</a:t>
            </a:r>
            <a:r>
              <a:rPr lang="en-US" b="1" dirty="0"/>
              <a:t> </a:t>
            </a:r>
            <a:r>
              <a:rPr lang="en-US" b="1" dirty="0" err="1"/>
              <a:t>ile</a:t>
            </a:r>
            <a:r>
              <a:rPr lang="en-US" b="1" dirty="0"/>
              <a:t> de test </a:t>
            </a:r>
            <a:r>
              <a:rPr lang="en-US" b="1" dirty="0" err="1"/>
              <a:t>amaçlı</a:t>
            </a:r>
            <a:r>
              <a:rPr lang="en-US" b="1" dirty="0"/>
              <a:t> </a:t>
            </a:r>
            <a:r>
              <a:rPr lang="en-US" b="1" dirty="0" err="1"/>
              <a:t>veri</a:t>
            </a:r>
            <a:r>
              <a:rPr lang="en-US" b="1" dirty="0"/>
              <a:t> </a:t>
            </a:r>
            <a:r>
              <a:rPr lang="en-US" b="1" dirty="0" err="1"/>
              <a:t>girdisi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güncelemesi</a:t>
            </a:r>
            <a:r>
              <a:rPr lang="en-US" b="1" dirty="0"/>
              <a:t> </a:t>
            </a:r>
            <a:r>
              <a:rPr lang="en-US" b="1" dirty="0" err="1"/>
              <a:t>yapabilecek</a:t>
            </a:r>
            <a:r>
              <a:rPr lang="en-US" b="1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21644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Kullanıcı</a:t>
            </a:r>
            <a:r>
              <a:rPr lang="en-US" b="1" dirty="0"/>
              <a:t> </a:t>
            </a:r>
            <a:r>
              <a:rPr lang="en-US" b="1" dirty="0" err="1"/>
              <a:t>senaryoları</a:t>
            </a:r>
            <a:r>
              <a:rPr lang="en-US" b="1" dirty="0"/>
              <a:t> </a:t>
            </a:r>
            <a:r>
              <a:rPr lang="en-US" b="1" dirty="0" err="1"/>
              <a:t>bu</a:t>
            </a:r>
            <a:r>
              <a:rPr lang="en-US" b="1" dirty="0"/>
              <a:t> </a:t>
            </a:r>
            <a:r>
              <a:rPr lang="en-US" b="1" dirty="0" err="1"/>
              <a:t>şekilde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1" dirty="0" err="1"/>
              <a:t>Büyük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görsel</a:t>
            </a:r>
            <a:r>
              <a:rPr lang="en-US" b="1" dirty="0"/>
              <a:t> </a:t>
            </a:r>
            <a:r>
              <a:rPr lang="en-US" b="1" dirty="0" err="1"/>
              <a:t>olduğu</a:t>
            </a:r>
            <a:r>
              <a:rPr lang="en-US" b="1" dirty="0"/>
              <a:t> </a:t>
            </a:r>
            <a:r>
              <a:rPr lang="en-US" b="1" dirty="0" err="1"/>
              <a:t>için</a:t>
            </a:r>
            <a:r>
              <a:rPr lang="en-US" b="1" dirty="0"/>
              <a:t> </a:t>
            </a:r>
            <a:r>
              <a:rPr lang="en-US" b="1" dirty="0" err="1"/>
              <a:t>sunumda</a:t>
            </a:r>
            <a:r>
              <a:rPr lang="en-US" b="1" dirty="0"/>
              <a:t> belli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kısmına</a:t>
            </a:r>
            <a:r>
              <a:rPr lang="en-US" b="1" dirty="0"/>
              <a:t> </a:t>
            </a:r>
            <a:r>
              <a:rPr lang="en-US" b="1" dirty="0" err="1"/>
              <a:t>yer</a:t>
            </a:r>
            <a:r>
              <a:rPr lang="en-US" b="1" dirty="0"/>
              <a:t> </a:t>
            </a:r>
            <a:r>
              <a:rPr lang="en-US" b="1" dirty="0" err="1"/>
              <a:t>verildi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1" dirty="0"/>
              <a:t>Bu </a:t>
            </a:r>
            <a:r>
              <a:rPr lang="en-US" b="1" dirty="0" err="1"/>
              <a:t>görsel</a:t>
            </a:r>
            <a:r>
              <a:rPr lang="en-US" b="1" dirty="0"/>
              <a:t> </a:t>
            </a:r>
            <a:r>
              <a:rPr lang="en-US" b="1" dirty="0" err="1"/>
              <a:t>adminin</a:t>
            </a:r>
            <a:r>
              <a:rPr lang="en-US" b="1" dirty="0"/>
              <a:t> </a:t>
            </a:r>
            <a:r>
              <a:rPr lang="en-US" b="1" dirty="0" err="1"/>
              <a:t>kullanım</a:t>
            </a:r>
            <a:r>
              <a:rPr lang="en-US" b="1" dirty="0"/>
              <a:t> </a:t>
            </a:r>
            <a:r>
              <a:rPr lang="en-US" b="1" dirty="0" err="1"/>
              <a:t>senaryolarını</a:t>
            </a:r>
            <a:r>
              <a:rPr lang="en-US" b="1" dirty="0"/>
              <a:t> </a:t>
            </a:r>
            <a:r>
              <a:rPr lang="en-US" b="1" dirty="0" err="1"/>
              <a:t>görüyoruz</a:t>
            </a:r>
            <a:r>
              <a:rPr lang="en-US" b="1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1880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Burdada</a:t>
            </a:r>
            <a:r>
              <a:rPr lang="en-US" dirty="0"/>
              <a:t> normal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yapabileceklerini</a:t>
            </a:r>
            <a:r>
              <a:rPr lang="en-US" dirty="0"/>
              <a:t> </a:t>
            </a:r>
            <a:r>
              <a:rPr lang="en-US" dirty="0" err="1"/>
              <a:t>görüyoruz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8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906679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İş</a:t>
            </a:r>
            <a:r>
              <a:rPr lang="en-US" b="1" dirty="0"/>
              <a:t> </a:t>
            </a:r>
            <a:r>
              <a:rPr lang="en-US" b="1" dirty="0" err="1"/>
              <a:t>planı</a:t>
            </a:r>
            <a:r>
              <a:rPr lang="en-US" b="1" dirty="0"/>
              <a:t> </a:t>
            </a:r>
            <a:r>
              <a:rPr lang="en-US" b="1" dirty="0" err="1"/>
              <a:t>olarak</a:t>
            </a:r>
            <a:r>
              <a:rPr lang="en-US" b="1" dirty="0"/>
              <a:t> waterfall </a:t>
            </a:r>
            <a:r>
              <a:rPr lang="en-US" b="1" dirty="0" err="1"/>
              <a:t>modeline</a:t>
            </a:r>
            <a:r>
              <a:rPr lang="en-US" b="1" dirty="0"/>
              <a:t> </a:t>
            </a:r>
            <a:r>
              <a:rPr lang="en-US" b="1" dirty="0" err="1"/>
              <a:t>uygun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iş</a:t>
            </a:r>
            <a:r>
              <a:rPr lang="en-US" b="1" dirty="0"/>
              <a:t> </a:t>
            </a:r>
            <a:r>
              <a:rPr lang="en-US" b="1" dirty="0" err="1"/>
              <a:t>planı</a:t>
            </a:r>
            <a:r>
              <a:rPr lang="en-US" b="1" dirty="0"/>
              <a:t> </a:t>
            </a:r>
            <a:r>
              <a:rPr lang="en-US" b="1" dirty="0" err="1"/>
              <a:t>düşünüldü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1" dirty="0"/>
              <a:t>Bu </a:t>
            </a:r>
            <a:r>
              <a:rPr lang="en-US" b="1" dirty="0" err="1"/>
              <a:t>iş</a:t>
            </a:r>
            <a:r>
              <a:rPr lang="en-US" b="1" dirty="0"/>
              <a:t> </a:t>
            </a:r>
            <a:r>
              <a:rPr lang="en-US" b="1" dirty="0" err="1"/>
              <a:t>planın</a:t>
            </a:r>
            <a:r>
              <a:rPr lang="en-US" b="1" dirty="0"/>
              <a:t> </a:t>
            </a:r>
            <a:r>
              <a:rPr lang="en-US" b="1" dirty="0" err="1"/>
              <a:t>tarihlere</a:t>
            </a:r>
            <a:r>
              <a:rPr lang="en-US" b="1" dirty="0"/>
              <a:t> </a:t>
            </a:r>
            <a:r>
              <a:rPr lang="en-US" b="1" dirty="0" err="1"/>
              <a:t>göre</a:t>
            </a:r>
            <a:r>
              <a:rPr lang="en-US" b="1" dirty="0"/>
              <a:t> </a:t>
            </a:r>
            <a:r>
              <a:rPr lang="en-US" b="1" dirty="0" err="1"/>
              <a:t>ayrılması</a:t>
            </a:r>
            <a:r>
              <a:rPr lang="en-US" b="1" dirty="0"/>
              <a:t> </a:t>
            </a:r>
            <a:r>
              <a:rPr lang="en-US" b="1" dirty="0" err="1"/>
              <a:t>yapıldı</a:t>
            </a:r>
            <a:r>
              <a:rPr lang="en-US" b="1" dirty="0"/>
              <a:t> 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bu</a:t>
            </a:r>
            <a:r>
              <a:rPr lang="en-US" b="1" dirty="0"/>
              <a:t> </a:t>
            </a:r>
            <a:r>
              <a:rPr lang="en-US" b="1" dirty="0" err="1"/>
              <a:t>planda</a:t>
            </a:r>
            <a:r>
              <a:rPr lang="en-US" b="1" dirty="0"/>
              <a:t> </a:t>
            </a:r>
            <a:r>
              <a:rPr lang="en-US" b="1" dirty="0" err="1"/>
              <a:t>raporda</a:t>
            </a:r>
            <a:r>
              <a:rPr lang="en-US" b="1" dirty="0"/>
              <a:t> </a:t>
            </a:r>
            <a:r>
              <a:rPr lang="en-US" b="1" dirty="0" err="1"/>
              <a:t>mevcuttur</a:t>
            </a:r>
            <a:r>
              <a:rPr lang="en-US" b="1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9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8169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mokumus/Social-Media-Broadcas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en-US" altLang="en-US" sz="3600" dirty="0" err="1"/>
              <a:t>Sosyal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Medya</a:t>
            </a:r>
            <a:r>
              <a:rPr lang="en-US" altLang="en-US" sz="3600" dirty="0"/>
              <a:t> SMS Broadcasting </a:t>
            </a:r>
            <a:r>
              <a:rPr lang="en-US" altLang="en-US" sz="3600" dirty="0" err="1"/>
              <a:t>Sistemi</a:t>
            </a:r>
            <a:endParaRPr lang="tr-TR" alt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3500" y="35052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</a:t>
            </a:r>
            <a:r>
              <a:rPr lang="en-US" altLang="en-US" sz="2000" b="1" dirty="0"/>
              <a:t>5</a:t>
            </a: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İlk Sunum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Muhammed Okumuş</a:t>
            </a: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 Danışmanı: </a:t>
            </a:r>
            <a:r>
              <a:rPr lang="en-US" altLang="en-US" sz="2000" b="1" dirty="0"/>
              <a:t>Prof. </a:t>
            </a:r>
            <a:r>
              <a:rPr lang="en-US" altLang="en-US" sz="2000" b="1" dirty="0" err="1"/>
              <a:t>Hasari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Çelebi</a:t>
            </a: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 err="1"/>
              <a:t>Kasım</a:t>
            </a:r>
            <a:r>
              <a:rPr lang="en-US" altLang="en-US" sz="1800" b="1" dirty="0"/>
              <a:t> 2020</a:t>
            </a:r>
            <a:endParaRPr lang="tr-TR" altLang="en-US" sz="1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000" dirty="0" err="1"/>
              <a:t>Yapılanları</a:t>
            </a:r>
            <a:r>
              <a:rPr lang="en-US" altLang="en-US" sz="4000" dirty="0"/>
              <a:t> </a:t>
            </a:r>
            <a:r>
              <a:rPr lang="en-US" altLang="en-US" sz="4000" dirty="0" err="1"/>
              <a:t>Özeti</a:t>
            </a:r>
            <a:endParaRPr lang="tr-T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BFCD5-D4EC-4A64-8E38-73EC66BCD747}"/>
              </a:ext>
            </a:extLst>
          </p:cNvPr>
          <p:cNvSpPr txBox="1"/>
          <p:nvPr/>
        </p:nvSpPr>
        <p:spPr>
          <a:xfrm>
            <a:off x="1143000" y="1219200"/>
            <a:ext cx="8153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Literatür</a:t>
            </a:r>
            <a:r>
              <a:rPr lang="en-US" sz="2200" dirty="0"/>
              <a:t> </a:t>
            </a:r>
            <a:r>
              <a:rPr lang="en-US" sz="2200" dirty="0" err="1"/>
              <a:t>taraması</a:t>
            </a:r>
            <a:r>
              <a:rPr lang="en-US" sz="2200" dirty="0"/>
              <a:t> </a:t>
            </a:r>
            <a:r>
              <a:rPr lang="en-US" sz="2200" dirty="0" err="1"/>
              <a:t>ve</a:t>
            </a:r>
            <a:r>
              <a:rPr lang="en-US" sz="2200" dirty="0"/>
              <a:t> </a:t>
            </a:r>
            <a:r>
              <a:rPr lang="en-US" sz="2200" dirty="0" err="1"/>
              <a:t>özetler</a:t>
            </a:r>
            <a:r>
              <a:rPr lang="en-US" sz="2200" dirty="0"/>
              <a:t> </a:t>
            </a:r>
            <a:r>
              <a:rPr lang="en-US" sz="2200" dirty="0" err="1"/>
              <a:t>tamamlandı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 err="1"/>
              <a:t>Yüksek</a:t>
            </a:r>
            <a:r>
              <a:rPr lang="en-US" sz="2200" dirty="0"/>
              <a:t> </a:t>
            </a:r>
            <a:r>
              <a:rPr lang="en-US" sz="2200" dirty="0" err="1"/>
              <a:t>Seviye</a:t>
            </a:r>
            <a:r>
              <a:rPr lang="en-US" sz="2200" dirty="0"/>
              <a:t> </a:t>
            </a:r>
            <a:r>
              <a:rPr lang="en-US" sz="2200" dirty="0" err="1"/>
              <a:t>Mimari</a:t>
            </a:r>
            <a:r>
              <a:rPr lang="en-US" sz="2200" dirty="0"/>
              <a:t>(High Level Architecture) </a:t>
            </a:r>
            <a:r>
              <a:rPr lang="en-US" sz="2200" dirty="0" err="1"/>
              <a:t>çizimi</a:t>
            </a:r>
            <a:r>
              <a:rPr lang="en-US" sz="2200" dirty="0"/>
              <a:t> </a:t>
            </a:r>
            <a:r>
              <a:rPr lang="en-US" sz="2200" dirty="0" err="1"/>
              <a:t>yapıldı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 err="1"/>
              <a:t>Kimlik</a:t>
            </a:r>
            <a:r>
              <a:rPr lang="en-US" sz="2200" dirty="0"/>
              <a:t> </a:t>
            </a:r>
            <a:r>
              <a:rPr lang="en-US" sz="2200" dirty="0" err="1"/>
              <a:t>doğurulama</a:t>
            </a:r>
            <a:r>
              <a:rPr lang="en-US" sz="2200" dirty="0"/>
              <a:t> </a:t>
            </a:r>
            <a:r>
              <a:rPr lang="en-US" sz="2200" dirty="0" err="1"/>
              <a:t>ve</a:t>
            </a:r>
            <a:r>
              <a:rPr lang="en-US" sz="2200" dirty="0"/>
              <a:t> </a:t>
            </a:r>
            <a:r>
              <a:rPr lang="en-US" sz="2200" dirty="0" err="1"/>
              <a:t>güvenlik</a:t>
            </a:r>
            <a:r>
              <a:rPr lang="en-US" sz="2200" dirty="0"/>
              <a:t> </a:t>
            </a:r>
            <a:r>
              <a:rPr lang="en-US" sz="2200" dirty="0" err="1"/>
              <a:t>için</a:t>
            </a:r>
            <a:r>
              <a:rPr lang="en-US" sz="2200" dirty="0"/>
              <a:t> </a:t>
            </a:r>
            <a:r>
              <a:rPr lang="en-US" sz="2200" dirty="0" err="1"/>
              <a:t>yöntem</a:t>
            </a:r>
            <a:r>
              <a:rPr lang="en-US" sz="2200" dirty="0"/>
              <a:t> </a:t>
            </a:r>
            <a:r>
              <a:rPr lang="en-US" sz="2200" dirty="0" err="1"/>
              <a:t>belirlendi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 err="1"/>
              <a:t>Kullanım</a:t>
            </a:r>
            <a:r>
              <a:rPr lang="en-US" sz="2200" dirty="0"/>
              <a:t> </a:t>
            </a:r>
            <a:r>
              <a:rPr lang="en-US" sz="2200" dirty="0" err="1"/>
              <a:t>senaryosu</a:t>
            </a:r>
            <a:r>
              <a:rPr lang="en-US" sz="2200" dirty="0"/>
              <a:t> </a:t>
            </a:r>
            <a:r>
              <a:rPr lang="en-US" sz="2200" dirty="0" err="1"/>
              <a:t>diyagramları</a:t>
            </a:r>
            <a:r>
              <a:rPr lang="en-US" sz="2200" dirty="0"/>
              <a:t> </a:t>
            </a:r>
            <a:r>
              <a:rPr lang="en-US" sz="2200" dirty="0" err="1"/>
              <a:t>çizildi</a:t>
            </a:r>
            <a:r>
              <a:rPr lang="en-US" sz="2200" dirty="0"/>
              <a:t> </a:t>
            </a:r>
            <a:r>
              <a:rPr lang="en-US" sz="2200" dirty="0" err="1"/>
              <a:t>ve</a:t>
            </a:r>
            <a:r>
              <a:rPr lang="en-US" sz="2200" dirty="0"/>
              <a:t> </a:t>
            </a:r>
            <a:r>
              <a:rPr lang="en-US" sz="2200" dirty="0" err="1"/>
              <a:t>rapora</a:t>
            </a:r>
            <a:r>
              <a:rPr lang="en-US" sz="2200" dirty="0"/>
              <a:t> </a:t>
            </a:r>
            <a:r>
              <a:rPr lang="en-US" sz="2200" dirty="0" err="1"/>
              <a:t>eklendi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 err="1"/>
              <a:t>İş</a:t>
            </a:r>
            <a:r>
              <a:rPr lang="en-US" sz="2200" dirty="0"/>
              <a:t> </a:t>
            </a:r>
            <a:r>
              <a:rPr lang="en-US" sz="2200" dirty="0" err="1"/>
              <a:t>planı</a:t>
            </a:r>
            <a:r>
              <a:rPr lang="en-US" sz="2200" dirty="0"/>
              <a:t> </a:t>
            </a:r>
            <a:r>
              <a:rPr lang="en-US" sz="2200" dirty="0" err="1"/>
              <a:t>belirlendi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 err="1"/>
              <a:t>Proje</a:t>
            </a:r>
            <a:r>
              <a:rPr lang="en-US" sz="2200" dirty="0"/>
              <a:t> </a:t>
            </a:r>
            <a:r>
              <a:rPr lang="en-US" sz="2200" dirty="0" err="1"/>
              <a:t>Reposu</a:t>
            </a:r>
            <a:r>
              <a:rPr lang="en-US" sz="2200" dirty="0"/>
              <a:t>:</a:t>
            </a:r>
          </a:p>
          <a:p>
            <a:r>
              <a:rPr lang="en-US" sz="2200" dirty="0">
                <a:hlinkClick r:id="rId2"/>
              </a:rPr>
              <a:t>https://github.com/mokumus/Social-Media-Broadcasting</a:t>
            </a:r>
            <a:endParaRPr lang="en-US" sz="2200" dirty="0"/>
          </a:p>
        </p:txBody>
      </p:sp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30E01B3B-05BA-4C9B-9A93-89488797F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516" y="1207168"/>
            <a:ext cx="533400" cy="533400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09E118AE-EECE-4F30-95C1-F76B59AB1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516" y="1864664"/>
            <a:ext cx="533400" cy="53340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9AAC9778-7EE7-45ED-B421-A63A1584F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558" y="2522160"/>
            <a:ext cx="533400" cy="533400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52BF688F-0872-4456-BCAF-D15628481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584" y="3162300"/>
            <a:ext cx="533400" cy="533400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08C11AE6-96B6-47DC-B37C-D319BE160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584" y="3807764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7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7467600" cy="5456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Proje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Tanımı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Hatırlatma</a:t>
            </a: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Literatür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Taramasının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Tamamlanması</a:t>
            </a: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Sistem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Mimarisi</a:t>
            </a: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Kimlik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Doğrulama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Güvenlik</a:t>
            </a:r>
            <a:endParaRPr lang="tr-TR" alt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Use-</a:t>
            </a:r>
            <a:r>
              <a:rPr lang="en-US" altLang="en-US" sz="2400" dirty="0" err="1"/>
              <a:t>Case’ler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Kullanıcı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Tipleri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İş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planı</a:t>
            </a: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Yapılanları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Özeti</a:t>
            </a:r>
            <a:endParaRPr lang="tr-TR" altLang="en-US" sz="2400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İçerik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err="1"/>
              <a:t>Proje</a:t>
            </a:r>
            <a:r>
              <a:rPr lang="en-US" altLang="en-US" sz="4000" dirty="0"/>
              <a:t> </a:t>
            </a:r>
            <a:r>
              <a:rPr lang="en-US" altLang="en-US" sz="4000" dirty="0" err="1"/>
              <a:t>Tanımı</a:t>
            </a:r>
            <a:r>
              <a:rPr lang="en-US" altLang="en-US" sz="4000" dirty="0"/>
              <a:t> </a:t>
            </a:r>
            <a:r>
              <a:rPr lang="en-US" altLang="en-US" sz="4000" dirty="0" err="1"/>
              <a:t>Hatırlatması</a:t>
            </a:r>
            <a:endParaRPr lang="tr-TR" altLang="en-US" sz="40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48200" y="1371600"/>
            <a:ext cx="4495800" cy="3352800"/>
          </a:xfrm>
          <a:noFill/>
        </p:spPr>
        <p:txBody>
          <a:bodyPr/>
          <a:lstStyle/>
          <a:p>
            <a:pPr marL="447675" indent="-447675" eaLnBrk="1" hangingPunct="1">
              <a:lnSpc>
                <a:spcPct val="80000"/>
              </a:lnSpc>
            </a:pPr>
            <a:r>
              <a:rPr lang="tr-TR" altLang="ko-KR" sz="2400" dirty="0"/>
              <a:t>Proje nedir?</a:t>
            </a:r>
          </a:p>
          <a:p>
            <a:pPr marL="847725" lvl="1" indent="-447675" eaLnBrk="1" hangingPunct="1">
              <a:lnSpc>
                <a:spcPct val="80000"/>
              </a:lnSpc>
            </a:pPr>
            <a:r>
              <a:rPr lang="en-US" altLang="ko-KR" sz="2000" dirty="0" err="1"/>
              <a:t>Sosyal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medyada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yayınlanan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yazı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tabanlı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mesajların</a:t>
            </a:r>
            <a:r>
              <a:rPr lang="en-US" altLang="ko-KR" sz="2000" dirty="0"/>
              <a:t> SMS </a:t>
            </a:r>
            <a:r>
              <a:rPr lang="en-US" altLang="ko-KR" sz="2000" dirty="0" err="1"/>
              <a:t>kanılında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ilgili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kullanıcılara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aktarılmasını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sağlayacak</a:t>
            </a:r>
            <a:r>
              <a:rPr lang="en-US" altLang="ko-KR" sz="2000" dirty="0"/>
              <a:t> </a:t>
            </a:r>
            <a:r>
              <a:rPr lang="en-US" altLang="ko-KR" sz="2000" dirty="0" err="1"/>
              <a:t>bir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sistem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geliştirilecek</a:t>
            </a:r>
            <a:r>
              <a:rPr lang="en-US" altLang="ko-KR" sz="2000" dirty="0"/>
              <a:t>.</a:t>
            </a:r>
            <a:endParaRPr lang="tr-TR" altLang="ko-KR" sz="2000" dirty="0"/>
          </a:p>
          <a:p>
            <a:pPr marL="847725" lvl="1" indent="-447675" eaLnBrk="1" hangingPunct="1">
              <a:lnSpc>
                <a:spcPct val="80000"/>
              </a:lnSpc>
            </a:pPr>
            <a:r>
              <a:rPr lang="en-US" altLang="ko-KR" sz="2000" dirty="0" err="1"/>
              <a:t>Kullanıcılar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bir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websitesi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aracılığıyla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telefon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numaralarıyla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sisteme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kayıt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olacak</a:t>
            </a:r>
            <a:r>
              <a:rPr lang="en-US" altLang="ko-KR" sz="2000" dirty="0"/>
              <a:t> </a:t>
            </a:r>
            <a:r>
              <a:rPr lang="en-US" altLang="ko-KR" sz="2000" dirty="0" err="1"/>
              <a:t>ve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istetikleri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hesapları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takip</a:t>
            </a:r>
            <a:r>
              <a:rPr lang="en-US" altLang="ko-KR" sz="2000" dirty="0"/>
              <a:t> </a:t>
            </a:r>
            <a:r>
              <a:rPr lang="en-US" altLang="ko-KR" sz="2000" dirty="0" err="1"/>
              <a:t>edecekler</a:t>
            </a:r>
            <a:r>
              <a:rPr lang="en-US" altLang="ko-KR" sz="2000" dirty="0"/>
              <a:t>.</a:t>
            </a:r>
            <a:endParaRPr lang="tr-TR" altLang="ko-KR" sz="2000" dirty="0"/>
          </a:p>
          <a:p>
            <a:pPr marL="400050" lvl="1" indent="0" eaLnBrk="1" hangingPunct="1">
              <a:lnSpc>
                <a:spcPct val="80000"/>
              </a:lnSpc>
              <a:buNone/>
            </a:pPr>
            <a:r>
              <a:rPr lang="tr-TR" altLang="ko-KR" sz="2000" dirty="0"/>
              <a:t>   </a:t>
            </a:r>
            <a:endParaRPr lang="tr-TR" altLang="en-US" sz="28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dirty="0" err="1"/>
              <a:t>Projenin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amacı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insanların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sosyal</a:t>
            </a:r>
            <a:r>
              <a:rPr lang="en-US" altLang="en-US" sz="2400" dirty="0"/>
              <a:t> media </a:t>
            </a:r>
            <a:r>
              <a:rPr lang="en-US" altLang="en-US" sz="2400" dirty="0" err="1"/>
              <a:t>uygulamalarına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gerek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duymadan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istedikleri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hesaplardan</a:t>
            </a:r>
            <a:r>
              <a:rPr lang="en-US" altLang="en-US" sz="2400" dirty="0"/>
              <a:t> SMS </a:t>
            </a:r>
            <a:r>
              <a:rPr lang="en-US" altLang="en-US" sz="2400" dirty="0" err="1"/>
              <a:t>ile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bildirim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alabilmesini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sağlamak</a:t>
            </a:r>
            <a:r>
              <a:rPr lang="en-US" altLang="en-US" sz="2400" dirty="0"/>
              <a:t>.</a:t>
            </a:r>
            <a:endParaRPr lang="tr-TR" altLang="en-US" sz="2400" dirty="0"/>
          </a:p>
        </p:txBody>
      </p:sp>
      <p:pic>
        <p:nvPicPr>
          <p:cNvPr id="1026" name="Picture 2" descr="Twitter Logo transparent PNG - StickPNG">
            <a:extLst>
              <a:ext uri="{FF2B5EF4-FFF2-40B4-BE49-F238E27FC236}">
                <a16:creationId xmlns:a16="http://schemas.microsoft.com/office/drawing/2014/main" id="{F77ECE02-B5D4-44F4-A0CB-F2BAA1DBF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1493355" cy="149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B16603D-5505-4AA2-A083-4DDB6DBA0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547537"/>
            <a:ext cx="780222" cy="780222"/>
          </a:xfrm>
          <a:prstGeom prst="rect">
            <a:avLst/>
          </a:prstGeom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74FB63D8-ED46-44CB-A89C-D6E568642A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480159"/>
            <a:ext cx="780222" cy="780222"/>
          </a:xfrm>
          <a:prstGeom prst="rect">
            <a:avLst/>
          </a:prstGeom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307384DE-9983-4F15-AB36-FF05698050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6" y="3365916"/>
            <a:ext cx="780222" cy="78022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3FFC4E-23E5-403A-84DE-EF6A7D6EC22E}"/>
              </a:ext>
            </a:extLst>
          </p:cNvPr>
          <p:cNvCxnSpPr>
            <a:stCxn id="1026" idx="3"/>
            <a:endCxn id="11" idx="1"/>
          </p:cNvCxnSpPr>
          <p:nvPr/>
        </p:nvCxnSpPr>
        <p:spPr bwMode="auto">
          <a:xfrm flipV="1">
            <a:off x="1950555" y="1937648"/>
            <a:ext cx="564045" cy="8664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78FA15-DB4B-425D-BAB3-33277E5016A7}"/>
              </a:ext>
            </a:extLst>
          </p:cNvPr>
          <p:cNvCxnSpPr>
            <a:cxnSpLocks/>
            <a:stCxn id="1026" idx="3"/>
            <a:endCxn id="22" idx="1"/>
          </p:cNvCxnSpPr>
          <p:nvPr/>
        </p:nvCxnSpPr>
        <p:spPr bwMode="auto">
          <a:xfrm>
            <a:off x="1950555" y="2804078"/>
            <a:ext cx="564045" cy="6619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6D44A6-CF85-4DBA-B066-97D3FEC2A3E7}"/>
              </a:ext>
            </a:extLst>
          </p:cNvPr>
          <p:cNvCxnSpPr>
            <a:cxnSpLocks/>
            <a:stCxn id="1026" idx="3"/>
            <a:endCxn id="23" idx="1"/>
          </p:cNvCxnSpPr>
          <p:nvPr/>
        </p:nvCxnSpPr>
        <p:spPr bwMode="auto">
          <a:xfrm>
            <a:off x="1950555" y="2804078"/>
            <a:ext cx="584751" cy="95194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24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000" dirty="0" err="1"/>
              <a:t>Literatür</a:t>
            </a:r>
            <a:r>
              <a:rPr lang="en-US" altLang="en-US" sz="4000" dirty="0"/>
              <a:t> </a:t>
            </a:r>
            <a:r>
              <a:rPr lang="en-US" altLang="en-US" sz="4000" dirty="0" err="1"/>
              <a:t>Taramasının</a:t>
            </a:r>
            <a:endParaRPr lang="tr-TR" altLang="en-US" sz="4000" dirty="0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9DA7629-F20D-44FD-A115-F6D533195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14400"/>
            <a:ext cx="8763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dirty="0" err="1"/>
              <a:t>Proje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kapsamında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yapılan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literür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taramasında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kullanılacak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teknolojiler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benzer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konseptler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teknik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detayların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belirlenmesi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konusunda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yardımcı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olacağı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düşünülen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makalelere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başvuruldu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/>
              <a:t>Bu </a:t>
            </a:r>
            <a:r>
              <a:rPr lang="en-US" altLang="en-US" sz="2400" dirty="0" err="1"/>
              <a:t>taramada</a:t>
            </a:r>
            <a:r>
              <a:rPr lang="en-US" altLang="en-US" sz="2400" dirty="0"/>
              <a:t>: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	- </a:t>
            </a:r>
            <a:r>
              <a:rPr lang="en-US" altLang="en-US" sz="2400" dirty="0" err="1"/>
              <a:t>Farklı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bildirim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yöntemlerinin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etkinlikleri</a:t>
            </a: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	- </a:t>
            </a:r>
            <a:r>
              <a:rPr lang="en-US" altLang="en-US" sz="2400" dirty="0" err="1"/>
              <a:t>Toplum</a:t>
            </a:r>
            <a:r>
              <a:rPr lang="en-US" altLang="en-US" sz="2400" dirty="0"/>
              <a:t> SMS </a:t>
            </a:r>
            <a:r>
              <a:rPr lang="en-US" altLang="en-US" sz="2400" dirty="0" err="1"/>
              <a:t>sistemlerinin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kullanım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alanları</a:t>
            </a: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	- Web </a:t>
            </a:r>
            <a:r>
              <a:rPr lang="en-US" altLang="en-US" sz="2400" dirty="0" err="1"/>
              <a:t>geliştirme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yöntemleri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araçları</a:t>
            </a: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	- Web Socket 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TCP </a:t>
            </a:r>
            <a:r>
              <a:rPr lang="en-US" altLang="en-US" sz="2400" dirty="0" err="1"/>
              <a:t>standartları</a:t>
            </a: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	- </a:t>
            </a:r>
            <a:r>
              <a:rPr lang="en-US" altLang="en-US" sz="2400" dirty="0" err="1"/>
              <a:t>Örnek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Bildirim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Motoru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Mimarileri</a:t>
            </a: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	- Web </a:t>
            </a:r>
            <a:r>
              <a:rPr lang="en-US" altLang="en-US" sz="2400" dirty="0" err="1"/>
              <a:t>uygulamarında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farklı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kimlik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doğrulama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yöntemleri</a:t>
            </a: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     </a:t>
            </a:r>
            <a:r>
              <a:rPr lang="en-US" altLang="en-US" sz="2400" dirty="0" err="1"/>
              <a:t>incelendi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rapora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eklendi</a:t>
            </a:r>
            <a:r>
              <a:rPr lang="en-US" altLang="en-US" sz="2400" dirty="0"/>
              <a:t>.</a:t>
            </a:r>
          </a:p>
          <a:p>
            <a:pPr marL="0" indent="0" eaLnBrk="1" hangingPunct="1"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000" dirty="0" err="1"/>
              <a:t>Sistem</a:t>
            </a:r>
            <a:r>
              <a:rPr lang="en-US" altLang="en-US" sz="4000" dirty="0"/>
              <a:t> </a:t>
            </a:r>
            <a:r>
              <a:rPr lang="en-US" altLang="en-US" sz="4000" dirty="0" err="1"/>
              <a:t>Mimarisi</a:t>
            </a:r>
            <a:endParaRPr lang="tr-T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E15AB-1A84-4E4B-808E-CB2AD432DFF4}"/>
              </a:ext>
            </a:extLst>
          </p:cNvPr>
          <p:cNvSpPr txBox="1"/>
          <p:nvPr/>
        </p:nvSpPr>
        <p:spPr>
          <a:xfrm>
            <a:off x="3116076" y="904818"/>
            <a:ext cx="339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Level System Architecture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99D57E7-06D0-43BB-9999-132AE68CF0C3}"/>
              </a:ext>
            </a:extLst>
          </p:cNvPr>
          <p:cNvGrpSpPr/>
          <p:nvPr/>
        </p:nvGrpSpPr>
        <p:grpSpPr>
          <a:xfrm>
            <a:off x="152400" y="1685925"/>
            <a:ext cx="4933950" cy="1752600"/>
            <a:chOff x="343249" y="1238908"/>
            <a:chExt cx="5244517" cy="200309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5B06508-FA04-4E58-A4C7-9A1D97D5613D}"/>
                </a:ext>
              </a:extLst>
            </p:cNvPr>
            <p:cNvSpPr/>
            <p:nvPr/>
          </p:nvSpPr>
          <p:spPr>
            <a:xfrm>
              <a:off x="343249" y="2111580"/>
              <a:ext cx="5244517" cy="1130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Web Container</a:t>
              </a:r>
            </a:p>
            <a:p>
              <a:pPr algn="ctr"/>
              <a:r>
                <a:rPr lang="en-US" sz="1600" dirty="0" err="1"/>
                <a:t>Uzun</a:t>
              </a:r>
              <a:r>
                <a:rPr lang="en-US" sz="1600" dirty="0"/>
                <a:t> </a:t>
              </a:r>
              <a:r>
                <a:rPr lang="en-US" sz="1600" dirty="0" err="1"/>
                <a:t>Süreli</a:t>
              </a:r>
              <a:r>
                <a:rPr lang="en-US" sz="1600" dirty="0"/>
                <a:t> Process(</a:t>
              </a:r>
              <a:r>
                <a:rPr lang="en-US" sz="1600" dirty="0" err="1"/>
                <a:t>Dinleme</a:t>
              </a:r>
              <a:r>
                <a:rPr lang="en-US" sz="1600" dirty="0"/>
                <a:t> </a:t>
              </a:r>
              <a:r>
                <a:rPr lang="en-US" sz="1600" dirty="0" err="1"/>
                <a:t>ve</a:t>
              </a:r>
              <a:r>
                <a:rPr lang="en-US" sz="1600" dirty="0"/>
                <a:t> SMS </a:t>
              </a:r>
              <a:r>
                <a:rPr lang="en-US" sz="1600" dirty="0" err="1"/>
                <a:t>Yönlendirme</a:t>
              </a:r>
              <a:r>
                <a:rPr lang="en-US" sz="1600" dirty="0"/>
                <a:t>)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8BC15BA-23A1-48F1-8748-5C0C58F539B2}"/>
                </a:ext>
              </a:extLst>
            </p:cNvPr>
            <p:cNvSpPr/>
            <p:nvPr/>
          </p:nvSpPr>
          <p:spPr>
            <a:xfrm>
              <a:off x="660110" y="1859910"/>
              <a:ext cx="1249960" cy="503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Twitter API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A9F0A79-837B-4B99-9EE3-4371826EBC1B}"/>
                </a:ext>
              </a:extLst>
            </p:cNvPr>
            <p:cNvSpPr/>
            <p:nvPr/>
          </p:nvSpPr>
          <p:spPr>
            <a:xfrm>
              <a:off x="2285651" y="1859910"/>
              <a:ext cx="1249960" cy="503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SMS API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390E49A-22AD-48F9-B8AB-66450E4D10F2}"/>
                </a:ext>
              </a:extLst>
            </p:cNvPr>
            <p:cNvSpPr/>
            <p:nvPr/>
          </p:nvSpPr>
          <p:spPr>
            <a:xfrm>
              <a:off x="3911193" y="1859910"/>
              <a:ext cx="1249960" cy="503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Diğer</a:t>
              </a:r>
              <a:r>
                <a:rPr lang="en-US" dirty="0"/>
                <a:t> </a:t>
              </a:r>
              <a:r>
                <a:rPr lang="en-US" dirty="0" err="1"/>
                <a:t>Servisler</a:t>
              </a:r>
              <a:endParaRPr lang="en-US" dirty="0"/>
            </a:p>
          </p:txBody>
        </p: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33CA6366-1311-4502-8AE2-21A09C3AA2A2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V="1">
              <a:off x="461394" y="1859910"/>
              <a:ext cx="823696" cy="251670"/>
            </a:xfrm>
            <a:prstGeom prst="bentConnector4">
              <a:avLst>
                <a:gd name="adj1" fmla="val -159"/>
                <a:gd name="adj2" fmla="val 190833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4635DD3-DC50-48A7-8EE7-4147773A24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3281" y="1859910"/>
              <a:ext cx="823696" cy="251670"/>
            </a:xfrm>
            <a:prstGeom prst="bentConnector4">
              <a:avLst>
                <a:gd name="adj1" fmla="val -159"/>
                <a:gd name="adj2" fmla="val 190833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912E54DD-DDF8-4177-BFF0-D7253D6FB8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5196" y="1859910"/>
              <a:ext cx="823696" cy="251670"/>
            </a:xfrm>
            <a:prstGeom prst="bentConnector4">
              <a:avLst>
                <a:gd name="adj1" fmla="val -159"/>
                <a:gd name="adj2" fmla="val 190833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C53F9F5-04B7-4474-87F5-0FE97AF472B5}"/>
                </a:ext>
              </a:extLst>
            </p:cNvPr>
            <p:cNvSpPr txBox="1"/>
            <p:nvPr/>
          </p:nvSpPr>
          <p:spPr>
            <a:xfrm>
              <a:off x="562061" y="1238908"/>
              <a:ext cx="4097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HTTP Request/Response</a:t>
              </a:r>
            </a:p>
          </p:txBody>
        </p:sp>
      </p:grp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2058292B-5414-46F7-BDB0-22473E5F67FC}"/>
              </a:ext>
            </a:extLst>
          </p:cNvPr>
          <p:cNvSpPr/>
          <p:nvPr/>
        </p:nvSpPr>
        <p:spPr bwMode="auto">
          <a:xfrm>
            <a:off x="4400705" y="4895850"/>
            <a:ext cx="1819275" cy="1066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chemeClr val="tx1"/>
                </a:solidFill>
                <a:latin typeface="Arial" charset="0"/>
              </a:rPr>
              <a:t>Veritabanı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Bulut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13814B1-1B0A-4ABB-A0E2-C161987D145F}"/>
              </a:ext>
            </a:extLst>
          </p:cNvPr>
          <p:cNvGrpSpPr/>
          <p:nvPr/>
        </p:nvGrpSpPr>
        <p:grpSpPr>
          <a:xfrm>
            <a:off x="6791325" y="1264005"/>
            <a:ext cx="1819275" cy="2184045"/>
            <a:chOff x="7679074" y="392758"/>
            <a:chExt cx="1954634" cy="273693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864B586-5402-41C3-A1BC-C2FC306597B4}"/>
                </a:ext>
              </a:extLst>
            </p:cNvPr>
            <p:cNvSpPr/>
            <p:nvPr/>
          </p:nvSpPr>
          <p:spPr>
            <a:xfrm>
              <a:off x="7679074" y="2347619"/>
              <a:ext cx="1954634" cy="7820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</a:t>
              </a:r>
              <a:r>
                <a:rPr lang="en-US" dirty="0" err="1"/>
                <a:t>Sunucusu</a:t>
              </a:r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6768DA-CEFD-4408-8776-1AD9453D6DB8}"/>
                </a:ext>
              </a:extLst>
            </p:cNvPr>
            <p:cNvSpPr/>
            <p:nvPr/>
          </p:nvSpPr>
          <p:spPr>
            <a:xfrm>
              <a:off x="8031411" y="1921778"/>
              <a:ext cx="1249960" cy="5518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</a:t>
              </a:r>
              <a:r>
                <a:rPr lang="en-US" dirty="0" err="1"/>
                <a:t>Sitesi</a:t>
              </a:r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92EF3B-D086-42C8-83DF-FB6A75A0313E}"/>
                </a:ext>
              </a:extLst>
            </p:cNvPr>
            <p:cNvSpPr/>
            <p:nvPr/>
          </p:nvSpPr>
          <p:spPr>
            <a:xfrm>
              <a:off x="7882506" y="392758"/>
              <a:ext cx="1547770" cy="7121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</a:t>
              </a:r>
              <a:r>
                <a:rPr lang="en-US" dirty="0" err="1"/>
                <a:t>Tarayıcısı</a:t>
              </a:r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35A05F9-51E2-42AB-BEBE-1E441090529B}"/>
                </a:ext>
              </a:extLst>
            </p:cNvPr>
            <p:cNvCxnSpPr>
              <a:cxnSpLocks/>
              <a:stCxn id="58" idx="2"/>
              <a:endCxn id="57" idx="0"/>
            </p:cNvCxnSpPr>
            <p:nvPr/>
          </p:nvCxnSpPr>
          <p:spPr>
            <a:xfrm>
              <a:off x="8656390" y="1104898"/>
              <a:ext cx="1" cy="816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11265" name="Straight Arrow Connector 11264">
            <a:extLst>
              <a:ext uri="{FF2B5EF4-FFF2-40B4-BE49-F238E27FC236}">
                <a16:creationId xmlns:a16="http://schemas.microsoft.com/office/drawing/2014/main" id="{4E26E7DE-AAF7-4E96-A91B-E3AB315D6EA6}"/>
              </a:ext>
            </a:extLst>
          </p:cNvPr>
          <p:cNvCxnSpPr>
            <a:cxnSpLocks/>
            <a:stCxn id="56" idx="2"/>
            <a:endCxn id="31" idx="4"/>
          </p:cNvCxnSpPr>
          <p:nvPr/>
        </p:nvCxnSpPr>
        <p:spPr bwMode="auto">
          <a:xfrm flipH="1">
            <a:off x="6219980" y="3448050"/>
            <a:ext cx="1480983" cy="1981200"/>
          </a:xfrm>
          <a:prstGeom prst="straightConnector1">
            <a:avLst/>
          </a:prstGeom>
          <a:solidFill>
            <a:srgbClr val="800000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C6F57DB-7A30-4022-9087-2633CE0F0E51}"/>
              </a:ext>
            </a:extLst>
          </p:cNvPr>
          <p:cNvCxnSpPr>
            <a:cxnSpLocks/>
            <a:stCxn id="46" idx="2"/>
            <a:endCxn id="31" idx="2"/>
          </p:cNvCxnSpPr>
          <p:nvPr/>
        </p:nvCxnSpPr>
        <p:spPr bwMode="auto">
          <a:xfrm>
            <a:off x="2619375" y="3438525"/>
            <a:ext cx="1781330" cy="1990725"/>
          </a:xfrm>
          <a:prstGeom prst="straightConnector1">
            <a:avLst/>
          </a:prstGeom>
          <a:solidFill>
            <a:srgbClr val="800000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0118A8-66D0-43E8-982C-7175AC9CE65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438400" y="3419475"/>
            <a:ext cx="1962305" cy="2190750"/>
          </a:xfrm>
          <a:prstGeom prst="straightConnector1">
            <a:avLst/>
          </a:prstGeom>
          <a:solidFill>
            <a:srgbClr val="800000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EF83D67-8342-4066-B96E-B0DC30D0A2B4}"/>
              </a:ext>
            </a:extLst>
          </p:cNvPr>
          <p:cNvCxnSpPr>
            <a:cxnSpLocks/>
          </p:cNvCxnSpPr>
          <p:nvPr/>
        </p:nvCxnSpPr>
        <p:spPr bwMode="auto">
          <a:xfrm flipV="1">
            <a:off x="6219980" y="3448051"/>
            <a:ext cx="1578537" cy="2138160"/>
          </a:xfrm>
          <a:prstGeom prst="straightConnector1">
            <a:avLst/>
          </a:prstGeom>
          <a:solidFill>
            <a:srgbClr val="800000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1281" name="Group 11280">
            <a:extLst>
              <a:ext uri="{FF2B5EF4-FFF2-40B4-BE49-F238E27FC236}">
                <a16:creationId xmlns:a16="http://schemas.microsoft.com/office/drawing/2014/main" id="{A03691D0-7F6A-4154-9340-503A64F17880}"/>
              </a:ext>
            </a:extLst>
          </p:cNvPr>
          <p:cNvGrpSpPr/>
          <p:nvPr/>
        </p:nvGrpSpPr>
        <p:grpSpPr>
          <a:xfrm>
            <a:off x="6644168" y="4024822"/>
            <a:ext cx="1105572" cy="499466"/>
            <a:chOff x="4506517" y="3883345"/>
            <a:chExt cx="1105572" cy="49946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5342637-25DB-48D2-9E14-3C6EF4A16ABF}"/>
                </a:ext>
              </a:extLst>
            </p:cNvPr>
            <p:cNvSpPr/>
            <p:nvPr/>
          </p:nvSpPr>
          <p:spPr>
            <a:xfrm>
              <a:off x="4506517" y="3982674"/>
              <a:ext cx="1105572" cy="3008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Auth</a:t>
              </a:r>
            </a:p>
          </p:txBody>
        </p:sp>
        <p:pic>
          <p:nvPicPr>
            <p:cNvPr id="63" name="Graphic 62" descr="Key">
              <a:extLst>
                <a:ext uri="{FF2B5EF4-FFF2-40B4-BE49-F238E27FC236}">
                  <a16:creationId xmlns:a16="http://schemas.microsoft.com/office/drawing/2014/main" id="{8BCD1651-5BF7-41AB-B33E-84A027971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12623" y="3883345"/>
              <a:ext cx="499466" cy="499466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9BCCD3E-1508-4A9B-9287-A80445F399C1}"/>
              </a:ext>
            </a:extLst>
          </p:cNvPr>
          <p:cNvGrpSpPr/>
          <p:nvPr/>
        </p:nvGrpSpPr>
        <p:grpSpPr>
          <a:xfrm>
            <a:off x="2753024" y="4024822"/>
            <a:ext cx="1105572" cy="499466"/>
            <a:chOff x="4506517" y="3883345"/>
            <a:chExt cx="1105572" cy="49946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472DC39-0DD9-4EAB-806F-DA459387EF08}"/>
                </a:ext>
              </a:extLst>
            </p:cNvPr>
            <p:cNvSpPr/>
            <p:nvPr/>
          </p:nvSpPr>
          <p:spPr>
            <a:xfrm>
              <a:off x="4506517" y="3982674"/>
              <a:ext cx="1105572" cy="3008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Auth</a:t>
              </a:r>
            </a:p>
          </p:txBody>
        </p:sp>
        <p:pic>
          <p:nvPicPr>
            <p:cNvPr id="91" name="Graphic 90" descr="Key">
              <a:extLst>
                <a:ext uri="{FF2B5EF4-FFF2-40B4-BE49-F238E27FC236}">
                  <a16:creationId xmlns:a16="http://schemas.microsoft.com/office/drawing/2014/main" id="{A52F9567-DBFA-4945-B8DF-DE12AABB5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12623" y="3883345"/>
              <a:ext cx="499466" cy="499466"/>
            </a:xfrm>
            <a:prstGeom prst="rect">
              <a:avLst/>
            </a:prstGeom>
          </p:spPr>
        </p:pic>
      </p:grpSp>
      <p:sp>
        <p:nvSpPr>
          <p:cNvPr id="11282" name="TextBox 11281">
            <a:extLst>
              <a:ext uri="{FF2B5EF4-FFF2-40B4-BE49-F238E27FC236}">
                <a16:creationId xmlns:a16="http://schemas.microsoft.com/office/drawing/2014/main" id="{6EEAD312-8099-488A-B5A7-B87BE13614D3}"/>
              </a:ext>
            </a:extLst>
          </p:cNvPr>
          <p:cNvSpPr txBox="1"/>
          <p:nvPr/>
        </p:nvSpPr>
        <p:spPr>
          <a:xfrm>
            <a:off x="3833068" y="408988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84CD0E3-3892-4E8F-919F-39F0D12ED3D8}"/>
              </a:ext>
            </a:extLst>
          </p:cNvPr>
          <p:cNvSpPr txBox="1"/>
          <p:nvPr/>
        </p:nvSpPr>
        <p:spPr>
          <a:xfrm>
            <a:off x="7281616" y="4415184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 + User</a:t>
            </a:r>
          </a:p>
        </p:txBody>
      </p:sp>
    </p:spTree>
    <p:extLst>
      <p:ext uri="{BB962C8B-B14F-4D97-AF65-F5344CB8AC3E}">
        <p14:creationId xmlns:p14="http://schemas.microsoft.com/office/powerpoint/2010/main" val="292839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000" dirty="0" err="1"/>
              <a:t>Kimlik</a:t>
            </a:r>
            <a:r>
              <a:rPr lang="en-US" altLang="en-US" sz="4000" dirty="0"/>
              <a:t> </a:t>
            </a:r>
            <a:r>
              <a:rPr lang="en-US" altLang="en-US" sz="4000" dirty="0" err="1"/>
              <a:t>Doğrulama</a:t>
            </a:r>
            <a:r>
              <a:rPr lang="en-US" altLang="en-US" sz="4000" dirty="0"/>
              <a:t> </a:t>
            </a:r>
            <a:r>
              <a:rPr lang="en-US" altLang="en-US" sz="4000" dirty="0" err="1"/>
              <a:t>ve</a:t>
            </a:r>
            <a:r>
              <a:rPr lang="en-US" altLang="en-US" sz="4000" dirty="0"/>
              <a:t> </a:t>
            </a:r>
            <a:r>
              <a:rPr lang="en-US" altLang="en-US" sz="4000" dirty="0" err="1"/>
              <a:t>Güvenlik</a:t>
            </a:r>
            <a:endParaRPr lang="tr-TR" altLang="en-US" sz="40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" y="1143000"/>
            <a:ext cx="7620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Web </a:t>
            </a:r>
            <a:r>
              <a:rPr lang="en-US" altLang="en-US" sz="2400" dirty="0" err="1"/>
              <a:t>sitesinde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telefon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numarası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kayıt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yapılacak</a:t>
            </a:r>
            <a:r>
              <a:rPr lang="en-US" altLang="en-US" sz="2400" dirty="0"/>
              <a:t>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Kullanıcını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şifre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belirlemesi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yerine</a:t>
            </a:r>
            <a:r>
              <a:rPr lang="en-US" altLang="en-US" sz="2400" dirty="0"/>
              <a:t>, cep </a:t>
            </a:r>
            <a:r>
              <a:rPr lang="en-US" altLang="en-US" sz="2400" dirty="0" err="1"/>
              <a:t>telefonuna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gelen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kullanımlık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şifre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giriş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sağlanacak</a:t>
            </a:r>
            <a:r>
              <a:rPr lang="en-US" altLang="en-US" sz="2400" dirty="0"/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</p:txBody>
      </p:sp>
      <p:pic>
        <p:nvPicPr>
          <p:cNvPr id="1028" name="Picture 4" descr="Integrate Firebase phone number validation with your backend | by David  Magalhães | Coletiv | Medium">
            <a:extLst>
              <a:ext uri="{FF2B5EF4-FFF2-40B4-BE49-F238E27FC236}">
                <a16:creationId xmlns:a16="http://schemas.microsoft.com/office/drawing/2014/main" id="{116E062C-E541-4652-B497-12A489780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899" y="2667000"/>
            <a:ext cx="6144767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000" dirty="0"/>
              <a:t>Use-</a:t>
            </a:r>
            <a:r>
              <a:rPr lang="en-US" altLang="en-US" sz="4000" dirty="0" err="1"/>
              <a:t>Case’ler</a:t>
            </a:r>
            <a:r>
              <a:rPr lang="en-US" altLang="en-US" sz="4000" dirty="0"/>
              <a:t> </a:t>
            </a:r>
            <a:r>
              <a:rPr lang="en-US" altLang="en-US" sz="4000" dirty="0" err="1"/>
              <a:t>ve</a:t>
            </a:r>
            <a:r>
              <a:rPr lang="en-US" altLang="en-US" sz="4000" dirty="0"/>
              <a:t> </a:t>
            </a:r>
            <a:r>
              <a:rPr lang="en-US" altLang="en-US" sz="4000" dirty="0" err="1"/>
              <a:t>Kullanıcı</a:t>
            </a:r>
            <a:r>
              <a:rPr lang="en-US" altLang="en-US" sz="4000" dirty="0"/>
              <a:t> </a:t>
            </a:r>
            <a:r>
              <a:rPr lang="en-US" altLang="en-US" sz="4000" dirty="0" err="1"/>
              <a:t>Tipleri</a:t>
            </a:r>
            <a:endParaRPr lang="en-US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C30904-404D-4737-B991-2751F46AC5EF}"/>
              </a:ext>
            </a:extLst>
          </p:cNvPr>
          <p:cNvSpPr txBox="1"/>
          <p:nvPr/>
        </p:nvSpPr>
        <p:spPr>
          <a:xfrm>
            <a:off x="1447800" y="5839921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Diagramların</a:t>
            </a:r>
            <a:r>
              <a:rPr lang="en-US" dirty="0"/>
              <a:t> </a:t>
            </a:r>
            <a:r>
              <a:rPr lang="en-US" dirty="0" err="1"/>
              <a:t>tamamı</a:t>
            </a:r>
            <a:r>
              <a:rPr lang="en-US" dirty="0"/>
              <a:t> </a:t>
            </a:r>
            <a:r>
              <a:rPr lang="en-US" dirty="0" err="1"/>
              <a:t>raporda</a:t>
            </a:r>
            <a:r>
              <a:rPr lang="en-US" dirty="0"/>
              <a:t> </a:t>
            </a:r>
            <a:r>
              <a:rPr lang="en-US" dirty="0" err="1"/>
              <a:t>mevcuttur</a:t>
            </a:r>
            <a:r>
              <a:rPr lang="en-US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C74FE9-675A-436E-8406-5A734784B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683556"/>
            <a:ext cx="456247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19CAE33-B212-4C9E-BB0A-03D4F7C28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04900"/>
            <a:ext cx="487680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000" dirty="0"/>
              <a:t>Use-</a:t>
            </a:r>
            <a:r>
              <a:rPr lang="en-US" altLang="en-US" sz="4000" dirty="0" err="1"/>
              <a:t>Case’ler</a:t>
            </a:r>
            <a:r>
              <a:rPr lang="en-US" altLang="en-US" sz="4000" dirty="0"/>
              <a:t> </a:t>
            </a:r>
            <a:r>
              <a:rPr lang="en-US" altLang="en-US" sz="4000" dirty="0" err="1"/>
              <a:t>ve</a:t>
            </a:r>
            <a:r>
              <a:rPr lang="en-US" altLang="en-US" sz="4000" dirty="0"/>
              <a:t> </a:t>
            </a:r>
            <a:r>
              <a:rPr lang="en-US" altLang="en-US" sz="4000" dirty="0" err="1"/>
              <a:t>Kullanıcı</a:t>
            </a:r>
            <a:r>
              <a:rPr lang="en-US" altLang="en-US" sz="4000" dirty="0"/>
              <a:t> </a:t>
            </a:r>
            <a:r>
              <a:rPr lang="en-US" altLang="en-US" sz="4000" dirty="0" err="1"/>
              <a:t>Tipleri</a:t>
            </a:r>
            <a:endParaRPr lang="en-US" altLang="en-US" sz="4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5619F2-0F03-4787-BAED-2EE28BB74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1147763"/>
            <a:ext cx="44005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3475FF-5226-4B26-BF24-C8F482C8E75A}"/>
              </a:ext>
            </a:extLst>
          </p:cNvPr>
          <p:cNvSpPr/>
          <p:nvPr/>
        </p:nvSpPr>
        <p:spPr>
          <a:xfrm>
            <a:off x="1295400" y="5802869"/>
            <a:ext cx="4326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Diagramların</a:t>
            </a:r>
            <a:r>
              <a:rPr lang="en-US" dirty="0"/>
              <a:t> </a:t>
            </a:r>
            <a:r>
              <a:rPr lang="en-US" dirty="0" err="1"/>
              <a:t>tamamı</a:t>
            </a:r>
            <a:r>
              <a:rPr lang="en-US" dirty="0"/>
              <a:t> </a:t>
            </a:r>
            <a:r>
              <a:rPr lang="en-US" dirty="0" err="1"/>
              <a:t>raporda</a:t>
            </a:r>
            <a:r>
              <a:rPr lang="en-US" dirty="0"/>
              <a:t> </a:t>
            </a:r>
            <a:r>
              <a:rPr lang="en-US" dirty="0" err="1"/>
              <a:t>mevcuttur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139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000" dirty="0" err="1"/>
              <a:t>İş</a:t>
            </a:r>
            <a:r>
              <a:rPr lang="en-US" altLang="en-US" sz="4000" dirty="0"/>
              <a:t> </a:t>
            </a:r>
            <a:r>
              <a:rPr lang="en-US" altLang="en-US" sz="4000" dirty="0" err="1"/>
              <a:t>planı</a:t>
            </a:r>
            <a:endParaRPr lang="en-US" altLang="en-US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9C71F8-36AC-4136-A320-FEDAAC36604E}"/>
              </a:ext>
            </a:extLst>
          </p:cNvPr>
          <p:cNvSpPr/>
          <p:nvPr/>
        </p:nvSpPr>
        <p:spPr>
          <a:xfrm>
            <a:off x="1676400" y="1600200"/>
            <a:ext cx="1828800" cy="5794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Gereksinimlerin</a:t>
            </a:r>
            <a:r>
              <a:rPr lang="en-US" dirty="0"/>
              <a:t> </a:t>
            </a:r>
            <a:r>
              <a:rPr lang="en-US" dirty="0" err="1"/>
              <a:t>Belirlenmesi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681F6F-4821-492E-88AF-9E40A5BCB6DC}"/>
              </a:ext>
            </a:extLst>
          </p:cNvPr>
          <p:cNvSpPr/>
          <p:nvPr/>
        </p:nvSpPr>
        <p:spPr>
          <a:xfrm>
            <a:off x="2554705" y="2465682"/>
            <a:ext cx="1828800" cy="5794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Tasarım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2BCD22-0B4E-4AA2-B311-432D8676EA50}"/>
              </a:ext>
            </a:extLst>
          </p:cNvPr>
          <p:cNvSpPr/>
          <p:nvPr/>
        </p:nvSpPr>
        <p:spPr>
          <a:xfrm>
            <a:off x="3469105" y="3261234"/>
            <a:ext cx="1828800" cy="5794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Gerçekleme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4F863B-E714-418A-A9DF-FBE713A4A62D}"/>
              </a:ext>
            </a:extLst>
          </p:cNvPr>
          <p:cNvSpPr/>
          <p:nvPr/>
        </p:nvSpPr>
        <p:spPr>
          <a:xfrm>
            <a:off x="4383503" y="4073955"/>
            <a:ext cx="1828800" cy="5794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Testler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93A340-E312-4A9B-AE3E-F1275675E511}"/>
              </a:ext>
            </a:extLst>
          </p:cNvPr>
          <p:cNvSpPr/>
          <p:nvPr/>
        </p:nvSpPr>
        <p:spPr>
          <a:xfrm>
            <a:off x="5277850" y="4918652"/>
            <a:ext cx="1828800" cy="5794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Son </a:t>
            </a:r>
            <a:r>
              <a:rPr lang="en-US" dirty="0" err="1"/>
              <a:t>Eklemeler</a:t>
            </a:r>
            <a:endParaRPr lang="en-US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FEF48FB-428E-480A-9E9D-C0F745E36C57}"/>
              </a:ext>
            </a:extLst>
          </p:cNvPr>
          <p:cNvCxnSpPr>
            <a:cxnSpLocks/>
          </p:cNvCxnSpPr>
          <p:nvPr/>
        </p:nvCxnSpPr>
        <p:spPr bwMode="auto">
          <a:xfrm>
            <a:off x="1896977" y="2221206"/>
            <a:ext cx="685802" cy="530521"/>
          </a:xfrm>
          <a:prstGeom prst="bentConnector3">
            <a:avLst>
              <a:gd name="adj1" fmla="val 2632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D5E4986-CCCB-4615-946D-093919A74B22}"/>
              </a:ext>
            </a:extLst>
          </p:cNvPr>
          <p:cNvCxnSpPr>
            <a:cxnSpLocks/>
          </p:cNvCxnSpPr>
          <p:nvPr/>
        </p:nvCxnSpPr>
        <p:spPr bwMode="auto">
          <a:xfrm>
            <a:off x="2783303" y="3065903"/>
            <a:ext cx="685802" cy="530521"/>
          </a:xfrm>
          <a:prstGeom prst="bentConnector3">
            <a:avLst>
              <a:gd name="adj1" fmla="val 2632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1E576FD-14F4-4E2D-8561-CE09CFE9D13F}"/>
              </a:ext>
            </a:extLst>
          </p:cNvPr>
          <p:cNvCxnSpPr>
            <a:cxnSpLocks/>
          </p:cNvCxnSpPr>
          <p:nvPr/>
        </p:nvCxnSpPr>
        <p:spPr bwMode="auto">
          <a:xfrm>
            <a:off x="3697701" y="3847278"/>
            <a:ext cx="685802" cy="530521"/>
          </a:xfrm>
          <a:prstGeom prst="bentConnector3">
            <a:avLst>
              <a:gd name="adj1" fmla="val 2632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729E6E7-5644-40CE-911A-86076A54FFFC}"/>
              </a:ext>
            </a:extLst>
          </p:cNvPr>
          <p:cNvCxnSpPr>
            <a:cxnSpLocks/>
          </p:cNvCxnSpPr>
          <p:nvPr/>
        </p:nvCxnSpPr>
        <p:spPr bwMode="auto">
          <a:xfrm>
            <a:off x="4612101" y="4653392"/>
            <a:ext cx="685802" cy="530521"/>
          </a:xfrm>
          <a:prstGeom prst="bentConnector3">
            <a:avLst>
              <a:gd name="adj1" fmla="val 2632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A7546E41-057F-424F-A389-2FE1A8C49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0103" y="1552244"/>
            <a:ext cx="533400" cy="533400"/>
          </a:xfrm>
          <a:prstGeom prst="rect">
            <a:avLst/>
          </a:prstGeom>
        </p:spPr>
      </p:pic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83DF087A-5909-42D7-AB8F-7CE462418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101" y="2406739"/>
            <a:ext cx="533400" cy="5334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BF2652D-B4D4-49FE-8814-27AADA4CFCEE}"/>
              </a:ext>
            </a:extLst>
          </p:cNvPr>
          <p:cNvSpPr txBox="1"/>
          <p:nvPr/>
        </p:nvSpPr>
        <p:spPr>
          <a:xfrm>
            <a:off x="1602201" y="5802634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İşlerin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bölünmesi</a:t>
            </a:r>
            <a:r>
              <a:rPr lang="en-US" dirty="0"/>
              <a:t> </a:t>
            </a:r>
            <a:r>
              <a:rPr lang="en-US" dirty="0" err="1"/>
              <a:t>raporda</a:t>
            </a:r>
            <a:r>
              <a:rPr lang="en-US" dirty="0"/>
              <a:t> </a:t>
            </a:r>
            <a:r>
              <a:rPr lang="en-US" dirty="0" err="1"/>
              <a:t>mevcuttur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23391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1090</TotalTime>
  <Words>613</Words>
  <Application>Microsoft Office PowerPoint</Application>
  <PresentationFormat>On-screen Show (4:3)</PresentationFormat>
  <Paragraphs>136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Tahoma</vt:lpstr>
      <vt:lpstr>Default Design</vt:lpstr>
      <vt:lpstr>Sosyal Medya SMS Broadcasting Sistemi</vt:lpstr>
      <vt:lpstr>İçerik</vt:lpstr>
      <vt:lpstr>Proje Tanımı Hatırlatması</vt:lpstr>
      <vt:lpstr>Literatür Taramasının</vt:lpstr>
      <vt:lpstr>Sistem Mimarisi</vt:lpstr>
      <vt:lpstr>Kimlik Doğrulama ve Güvenlik</vt:lpstr>
      <vt:lpstr>Use-Case’ler ve Kullanıcı Tipleri</vt:lpstr>
      <vt:lpstr>Use-Case’ler ve Kullanıcı Tipleri</vt:lpstr>
      <vt:lpstr>İş planı</vt:lpstr>
      <vt:lpstr>Yapılanları Özeti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Muhammed Okumuş</cp:lastModifiedBy>
  <cp:revision>179</cp:revision>
  <dcterms:created xsi:type="dcterms:W3CDTF">2007-08-26T20:02:13Z</dcterms:created>
  <dcterms:modified xsi:type="dcterms:W3CDTF">2020-11-23T12:55:00Z</dcterms:modified>
</cp:coreProperties>
</file>