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37A5-2ECF-4D8D-BDA5-8ABDD011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C50A5-CBDB-41B4-81C7-FCD75FCDF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091E-BBE6-43A2-8C50-C27E6E79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10FB-4E5B-46D5-97E1-C9C6B8AA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9C88-98AD-41D5-8221-098632AE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9C41-985A-4E0C-A591-75FB5C27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B3B16-B8BF-4D31-ABF8-BFB10EC43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357F-D2DF-4BA5-8942-21DE43BB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8EE8-CEBC-456B-8234-7DC56DD0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0880-3BD9-4580-9D2C-48D25DBA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6904F-D71D-418F-A117-1A4E139A0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DBC0-E051-4A0E-B778-9D180B05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2428-6E36-4FFC-8B11-8190E061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4D1D-C737-41FB-9270-B0895BF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1A70-D2C1-4E6A-B0C3-98A9A6BF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1F50-279F-4AA4-9655-1A21078E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74BA-2A98-402E-B4CC-D2624FEE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331BC-F3AE-4605-99EF-19AAFA2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DE1F-25E1-4A3A-8A53-C06755AE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CA25-524A-43CC-A78F-8D85C36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21F5-0947-4631-82BE-20D916FA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960A4-DB7E-42E3-B1AB-2DA8C7C2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A1EF-CC66-4F59-A2A8-82C8C7B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0ABD-C755-4F78-AF93-7124351C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4387-EA00-4AA5-9FCE-22A83D58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398F-215D-4157-8FD2-3AD889C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5D48-7398-404B-A2F7-50FFE9AB9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0A43-F057-4DFB-B14E-652C41064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B41AA-FAAB-4916-ADDD-3AC38378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38E07-65B7-499A-9649-7F15A6EC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7493B-EAD0-47C5-96AA-D54B0DB1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372C-B32D-45F3-8405-86EEE9CB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D76F-44E8-4CFF-8127-E103D3F1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A570E-FF11-403D-90DB-D89B120C6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7D4D-0368-40EA-9487-4DC4D3BD6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1959B-56EB-40E6-92F1-246762BA6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DFEE8-6211-4E35-8025-C662FF1E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626C7-A24C-469F-84D5-28C573B9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C5799-C9C0-4B93-8957-1565BF61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37B3-5420-4BCF-8199-A5C13479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091D4-C4EC-47F3-9A7E-3B0E8F65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86D77-64E1-44F2-A70E-E8A00740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0BB3-135A-4D67-A47E-B44B51C3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38A50-6D26-4E66-9D92-BEDD325D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A0B35-D23F-488B-A256-63E2A44D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ACFA0-F23D-4642-B45D-7D039A16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5A2-1517-4711-BE43-F4335B6F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854A-4109-4FB3-A033-61B45509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5AF8A-8CC8-4049-A006-29559BB16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91C47-478D-462A-8BB6-F0AE53BE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BDA59-01C3-4A43-82FC-F1024895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02D8B-092F-4747-9F60-F170EB7E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5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2BB4-AD06-422D-9A2F-21CFD28D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817B8-BF32-4F86-926B-F475A5AA8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DC520-58EB-4B61-9089-308842A31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0DB40-1684-42CD-9A11-19301969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A646-6B3C-4CF8-B719-F83C8488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0D2B5-6F45-4DB8-B186-10706D52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1ED80-8543-4237-BB5A-1CA2368B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8C32-0F38-4B5B-AC10-74D04A6D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65C7-C674-44C1-9ED5-EC6F5F6EC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99F9-4B29-464D-A440-A4CE92DF5A2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134C-2200-4662-BF8F-4A91FDA40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1BA6-4912-4889-A9BB-1C63FCE09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3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6728-856F-4E8A-BBCC-31956710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Adjacency List: Many to many in DynamoDB</a:t>
            </a:r>
          </a:p>
        </p:txBody>
      </p:sp>
    </p:spTree>
    <p:extLst>
      <p:ext uri="{BB962C8B-B14F-4D97-AF65-F5344CB8AC3E}">
        <p14:creationId xmlns:p14="http://schemas.microsoft.com/office/powerpoint/2010/main" val="64046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A551-9E05-4B40-A19D-DFD3DD41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4144"/>
          </a:xfrm>
        </p:spPr>
        <p:txBody>
          <a:bodyPr>
            <a:normAutofit/>
          </a:bodyPr>
          <a:lstStyle/>
          <a:p>
            <a:r>
              <a:rPr lang="en-US" sz="2400" b="1" dirty="0"/>
              <a:t>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5CED47-BB0D-4855-974E-DCF45428A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88646"/>
              </p:ext>
            </p:extLst>
          </p:nvPr>
        </p:nvGraphicFramePr>
        <p:xfrm>
          <a:off x="838200" y="71050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671307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50212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371978"/>
                    </a:ext>
                  </a:extLst>
                </a:gridCol>
                <a:gridCol w="2808303">
                  <a:extLst>
                    <a:ext uri="{9D8B030D-6E8A-4147-A177-3AD203B41FA5}">
                      <a16:colId xmlns:a16="http://schemas.microsoft.com/office/drawing/2014/main" val="1351667786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2691715690"/>
                    </a:ext>
                  </a:extLst>
                </a:gridCol>
                <a:gridCol w="1144480">
                  <a:extLst>
                    <a:ext uri="{9D8B030D-6E8A-4147-A177-3AD203B41FA5}">
                      <a16:colId xmlns:a16="http://schemas.microsoft.com/office/drawing/2014/main" val="103004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PartitionKey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3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Celanril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nimelril@gmail.com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Calemien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calinedel@gmail.com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5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360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F35CD314-2784-49F2-A468-8164480EA832}"/>
              </a:ext>
            </a:extLst>
          </p:cNvPr>
          <p:cNvSpPr txBox="1">
            <a:spLocks/>
          </p:cNvSpPr>
          <p:nvPr/>
        </p:nvSpPr>
        <p:spPr>
          <a:xfrm>
            <a:off x="838200" y="3144428"/>
            <a:ext cx="10515600" cy="824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GSI: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C5185B0-51ED-4B8F-9B12-43A6B2E78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952964"/>
              </p:ext>
            </p:extLst>
          </p:nvPr>
        </p:nvGraphicFramePr>
        <p:xfrm>
          <a:off x="838200" y="3791460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671307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50212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371978"/>
                    </a:ext>
                  </a:extLst>
                </a:gridCol>
                <a:gridCol w="2808303">
                  <a:extLst>
                    <a:ext uri="{9D8B030D-6E8A-4147-A177-3AD203B41FA5}">
                      <a16:colId xmlns:a16="http://schemas.microsoft.com/office/drawing/2014/main" val="1351667786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2691715690"/>
                    </a:ext>
                  </a:extLst>
                </a:gridCol>
                <a:gridCol w="1144480">
                  <a:extLst>
                    <a:ext uri="{9D8B030D-6E8A-4147-A177-3AD203B41FA5}">
                      <a16:colId xmlns:a16="http://schemas.microsoft.com/office/drawing/2014/main" val="103004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SortKey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PartitionKey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PartitionKey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SortKey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3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Celanril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nimelril@gmail.com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Calemien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calinedel@gmail.com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5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36026"/>
                  </a:ext>
                </a:extLst>
              </a:tr>
            </a:tbl>
          </a:graphicData>
        </a:graphic>
      </p:graphicFrame>
      <p:sp>
        <p:nvSpPr>
          <p:cNvPr id="11" name="Plus Sign 10">
            <a:extLst>
              <a:ext uri="{FF2B5EF4-FFF2-40B4-BE49-F238E27FC236}">
                <a16:creationId xmlns:a16="http://schemas.microsoft.com/office/drawing/2014/main" id="{C64D65B7-1E2F-41F8-ACFB-D133D9309E03}"/>
              </a:ext>
            </a:extLst>
          </p:cNvPr>
          <p:cNvSpPr/>
          <p:nvPr/>
        </p:nvSpPr>
        <p:spPr>
          <a:xfrm>
            <a:off x="372862" y="1056443"/>
            <a:ext cx="381740" cy="381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ABFFCC10-FB0B-4F69-AB3B-373CC127AE3C}"/>
              </a:ext>
            </a:extLst>
          </p:cNvPr>
          <p:cNvSpPr/>
          <p:nvPr/>
        </p:nvSpPr>
        <p:spPr>
          <a:xfrm>
            <a:off x="372862" y="2540493"/>
            <a:ext cx="381740" cy="381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8A73239D-EC16-49EC-8B19-C5C7BAD7FEE9}"/>
              </a:ext>
            </a:extLst>
          </p:cNvPr>
          <p:cNvSpPr/>
          <p:nvPr/>
        </p:nvSpPr>
        <p:spPr>
          <a:xfrm>
            <a:off x="372862" y="2922233"/>
            <a:ext cx="381740" cy="381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42708DAC-21A4-4371-9543-30A8FC30C2DE}"/>
              </a:ext>
            </a:extLst>
          </p:cNvPr>
          <p:cNvSpPr/>
          <p:nvPr/>
        </p:nvSpPr>
        <p:spPr>
          <a:xfrm>
            <a:off x="363984" y="5159406"/>
            <a:ext cx="381740" cy="381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13FEE35D-98DE-4731-926E-0C68888C26EA}"/>
              </a:ext>
            </a:extLst>
          </p:cNvPr>
          <p:cNvSpPr/>
          <p:nvPr/>
        </p:nvSpPr>
        <p:spPr>
          <a:xfrm>
            <a:off x="372862" y="5896254"/>
            <a:ext cx="381740" cy="381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96A-7ADB-4FEE-AF0E-63189866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9787"/>
          </a:xfrm>
        </p:spPr>
        <p:txBody>
          <a:bodyPr>
            <a:normAutofit/>
          </a:bodyPr>
          <a:lstStyle/>
          <a:p>
            <a:r>
              <a:rPr lang="en-US" sz="4400" dirty="0"/>
              <a:t>What does DynamoDB cache?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6418-3A80-4BD0-A85B-11F403F6E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6950"/>
            <a:ext cx="9144000" cy="299085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/>
              <a:t>What do we know</a:t>
            </a:r>
            <a:r>
              <a:rPr lang="uk-UA" sz="2400" dirty="0"/>
              <a:t>?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Frequent access to a table improves performance (implies some cache)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Uniform performance across records</a:t>
            </a:r>
          </a:p>
          <a:p>
            <a:pPr marL="457200" indent="-457200" algn="l">
              <a:buAutoNum type="arabicPeriod"/>
            </a:pPr>
            <a:r>
              <a:rPr lang="en-US" dirty="0"/>
              <a:t>Fat records (</a:t>
            </a:r>
            <a:r>
              <a:rPr lang="en-US" b="0" i="0" dirty="0">
                <a:solidFill>
                  <a:srgbClr val="1A1A1A"/>
                </a:solidFill>
                <a:effectLst/>
                <a:latin typeface="Akzidenz Grotesk BQ Light"/>
              </a:rPr>
              <a:t>400KB</a:t>
            </a:r>
            <a:r>
              <a:rPr lang="en-US" dirty="0"/>
              <a:t>)</a:t>
            </a:r>
          </a:p>
          <a:p>
            <a:pPr marL="457200" indent="-457200" algn="l">
              <a:buAutoNum type="arabicPeriod"/>
            </a:pPr>
            <a:r>
              <a:rPr lang="en-US" dirty="0"/>
              <a:t>Collocated DBs</a:t>
            </a:r>
          </a:p>
          <a:p>
            <a:pPr marL="457200" indent="-457200" algn="l">
              <a:buAutoNum type="arabicPeriod"/>
            </a:pPr>
            <a:r>
              <a:rPr lang="en-US" dirty="0"/>
              <a:t>Designed for SSD only. Multiple virtual SSD volumes per node.</a:t>
            </a:r>
          </a:p>
          <a:p>
            <a:pPr marL="457200" indent="-457200" algn="l">
              <a:buAutoNum type="arabicPeriod"/>
            </a:pPr>
            <a:r>
              <a:rPr lang="en-US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403025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96A-7ADB-4FEE-AF0E-63189866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518"/>
            <a:ext cx="9144000" cy="60484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Conclusions: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6418-3A80-4BD0-A85B-11F403F6E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0104"/>
            <a:ext cx="9144000" cy="215412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Indices are kept in memory</a:t>
            </a:r>
          </a:p>
          <a:p>
            <a:pPr marL="457200" indent="-457200" algn="l">
              <a:buAutoNum type="arabicPeriod"/>
            </a:pPr>
            <a:r>
              <a:rPr lang="en-US" dirty="0"/>
              <a:t>Indices are loaded upon access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Eviction of non used indices over time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Good key design is a king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BC1BED-5338-45D7-A677-97FA4AEAFE72}"/>
              </a:ext>
            </a:extLst>
          </p:cNvPr>
          <p:cNvSpPr txBox="1">
            <a:spLocks/>
          </p:cNvSpPr>
          <p:nvPr/>
        </p:nvSpPr>
        <p:spPr>
          <a:xfrm>
            <a:off x="1330172" y="3959441"/>
            <a:ext cx="9144000" cy="17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Open questions:</a:t>
            </a:r>
          </a:p>
          <a:p>
            <a:r>
              <a:rPr lang="en-US" sz="4400" b="1" dirty="0"/>
              <a:t>Why LSI contains a copy of data?</a:t>
            </a:r>
          </a:p>
          <a:p>
            <a:r>
              <a:rPr lang="en-US" sz="4400" b="1" dirty="0"/>
              <a:t> Why LSI pricing is the same as GSI?</a:t>
            </a:r>
          </a:p>
        </p:txBody>
      </p:sp>
    </p:spTree>
    <p:extLst>
      <p:ext uri="{BB962C8B-B14F-4D97-AF65-F5344CB8AC3E}">
        <p14:creationId xmlns:p14="http://schemas.microsoft.com/office/powerpoint/2010/main" val="425331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0685E-9574-4D75-B6E3-48BC7449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Token bucket</a:t>
            </a:r>
          </a:p>
        </p:txBody>
      </p:sp>
      <p:pic>
        <p:nvPicPr>
          <p:cNvPr id="5" name="Content Placeholder 4" descr="A bucket">
            <a:extLst>
              <a:ext uri="{FF2B5EF4-FFF2-40B4-BE49-F238E27FC236}">
                <a16:creationId xmlns:a16="http://schemas.microsoft.com/office/drawing/2014/main" id="{57368D96-8F12-4908-9BA5-046E53D94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4568" y="860871"/>
            <a:ext cx="6180010" cy="61800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B456EB5-1F6E-420E-B92B-BA9793AA26A3}"/>
              </a:ext>
            </a:extLst>
          </p:cNvPr>
          <p:cNvSpPr/>
          <p:nvPr/>
        </p:nvSpPr>
        <p:spPr>
          <a:xfrm>
            <a:off x="8202581" y="3789311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CA75CD-5562-4126-BF4F-75639FFC510B}"/>
              </a:ext>
            </a:extLst>
          </p:cNvPr>
          <p:cNvSpPr/>
          <p:nvPr/>
        </p:nvSpPr>
        <p:spPr>
          <a:xfrm>
            <a:off x="8772618" y="3768884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AA2BE2-7870-4DBD-8A56-E60C4B9F06EA}"/>
              </a:ext>
            </a:extLst>
          </p:cNvPr>
          <p:cNvSpPr/>
          <p:nvPr/>
        </p:nvSpPr>
        <p:spPr>
          <a:xfrm>
            <a:off x="7687621" y="3794062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33BE4F-3BE6-49B7-B616-665F4E973E22}"/>
              </a:ext>
            </a:extLst>
          </p:cNvPr>
          <p:cNvSpPr/>
          <p:nvPr/>
        </p:nvSpPr>
        <p:spPr>
          <a:xfrm>
            <a:off x="7945101" y="4132868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70DACE-B578-4986-AB69-7CC3E5B19339}"/>
              </a:ext>
            </a:extLst>
          </p:cNvPr>
          <p:cNvSpPr/>
          <p:nvPr/>
        </p:nvSpPr>
        <p:spPr>
          <a:xfrm>
            <a:off x="8515138" y="4112441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9E7E13-1DE7-4ED4-B140-52FCF6C0641E}"/>
              </a:ext>
            </a:extLst>
          </p:cNvPr>
          <p:cNvSpPr/>
          <p:nvPr/>
        </p:nvSpPr>
        <p:spPr>
          <a:xfrm>
            <a:off x="7430141" y="4137619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B8A582-BA7F-42FE-A75A-2F3DCB331DE9}"/>
              </a:ext>
            </a:extLst>
          </p:cNvPr>
          <p:cNvSpPr/>
          <p:nvPr/>
        </p:nvSpPr>
        <p:spPr>
          <a:xfrm>
            <a:off x="8246528" y="4430820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9156F0-5766-48B5-99E3-CEB43B218049}"/>
              </a:ext>
            </a:extLst>
          </p:cNvPr>
          <p:cNvSpPr/>
          <p:nvPr/>
        </p:nvSpPr>
        <p:spPr>
          <a:xfrm>
            <a:off x="8816565" y="4410393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676EA7-774E-410E-B9DC-32C6C89B1F81}"/>
              </a:ext>
            </a:extLst>
          </p:cNvPr>
          <p:cNvSpPr/>
          <p:nvPr/>
        </p:nvSpPr>
        <p:spPr>
          <a:xfrm>
            <a:off x="7625064" y="4561541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F176B0-47DE-470E-918D-F32DB48E7FBC}"/>
              </a:ext>
            </a:extLst>
          </p:cNvPr>
          <p:cNvSpPr/>
          <p:nvPr/>
        </p:nvSpPr>
        <p:spPr>
          <a:xfrm>
            <a:off x="7989048" y="4774377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A6E51D-3FEF-4E73-9111-5FCECCA6D44D}"/>
              </a:ext>
            </a:extLst>
          </p:cNvPr>
          <p:cNvSpPr/>
          <p:nvPr/>
        </p:nvSpPr>
        <p:spPr>
          <a:xfrm>
            <a:off x="8559085" y="4753950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252D81-8AE6-4861-83C8-4184E64BE46F}"/>
              </a:ext>
            </a:extLst>
          </p:cNvPr>
          <p:cNvSpPr/>
          <p:nvPr/>
        </p:nvSpPr>
        <p:spPr>
          <a:xfrm>
            <a:off x="8309085" y="5090948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E2560F-AC2E-4C05-85FD-5E1F3C1047AE}"/>
              </a:ext>
            </a:extLst>
          </p:cNvPr>
          <p:cNvSpPr/>
          <p:nvPr/>
        </p:nvSpPr>
        <p:spPr>
          <a:xfrm>
            <a:off x="9030098" y="4057915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FC7DA96-9FAC-433E-AAB5-F226B76BC016}"/>
              </a:ext>
            </a:extLst>
          </p:cNvPr>
          <p:cNvSpPr/>
          <p:nvPr/>
        </p:nvSpPr>
        <p:spPr>
          <a:xfrm>
            <a:off x="7603091" y="5050094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4CB3D5-F0F7-4383-A48E-251F0C6FFDF7}"/>
              </a:ext>
            </a:extLst>
          </p:cNvPr>
          <p:cNvSpPr/>
          <p:nvPr/>
        </p:nvSpPr>
        <p:spPr>
          <a:xfrm>
            <a:off x="8051605" y="5434505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F75EB4-9E01-4039-8ED6-38CE20B9C7A9}"/>
              </a:ext>
            </a:extLst>
          </p:cNvPr>
          <p:cNvSpPr/>
          <p:nvPr/>
        </p:nvSpPr>
        <p:spPr>
          <a:xfrm>
            <a:off x="8634573" y="5569084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436494-44A5-4C54-B53A-1E2632737694}"/>
              </a:ext>
            </a:extLst>
          </p:cNvPr>
          <p:cNvSpPr/>
          <p:nvPr/>
        </p:nvSpPr>
        <p:spPr>
          <a:xfrm>
            <a:off x="8940493" y="4794804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116518-1CD4-4CAD-AAF1-DCCB5399B897}"/>
              </a:ext>
            </a:extLst>
          </p:cNvPr>
          <p:cNvSpPr/>
          <p:nvPr/>
        </p:nvSpPr>
        <p:spPr>
          <a:xfrm>
            <a:off x="7625064" y="5553858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4C55BE-6BFB-42E0-B36B-B7EE0088A0D9}"/>
              </a:ext>
            </a:extLst>
          </p:cNvPr>
          <p:cNvSpPr/>
          <p:nvPr/>
        </p:nvSpPr>
        <p:spPr>
          <a:xfrm>
            <a:off x="8759567" y="5170650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Curved Up 32">
            <a:extLst>
              <a:ext uri="{FF2B5EF4-FFF2-40B4-BE49-F238E27FC236}">
                <a16:creationId xmlns:a16="http://schemas.microsoft.com/office/drawing/2014/main" id="{C010CDB5-DC94-4F8C-83DA-7FBB87290A46}"/>
              </a:ext>
            </a:extLst>
          </p:cNvPr>
          <p:cNvSpPr/>
          <p:nvPr/>
        </p:nvSpPr>
        <p:spPr>
          <a:xfrm flipV="1">
            <a:off x="8843197" y="2834330"/>
            <a:ext cx="1869577" cy="9780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E2D24C06-2997-4FB5-872B-A445FC051708}"/>
              </a:ext>
            </a:extLst>
          </p:cNvPr>
          <p:cNvSpPr/>
          <p:nvPr/>
        </p:nvSpPr>
        <p:spPr>
          <a:xfrm flipV="1">
            <a:off x="5895578" y="2359530"/>
            <a:ext cx="1869577" cy="9780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E78541-6CD2-412B-AA20-0EB896D52338}"/>
              </a:ext>
            </a:extLst>
          </p:cNvPr>
          <p:cNvSpPr/>
          <p:nvPr/>
        </p:nvSpPr>
        <p:spPr>
          <a:xfrm>
            <a:off x="5824791" y="3363741"/>
            <a:ext cx="363984" cy="36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607FB-9B0C-44CA-A56F-F397DD82435C}"/>
              </a:ext>
            </a:extLst>
          </p:cNvPr>
          <p:cNvSpPr txBox="1"/>
          <p:nvPr/>
        </p:nvSpPr>
        <p:spPr>
          <a:xfrm>
            <a:off x="5280431" y="3812355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token/sec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BCD84-E0ED-4F03-8812-27F0180C353C}"/>
              </a:ext>
            </a:extLst>
          </p:cNvPr>
          <p:cNvSpPr txBox="1"/>
          <p:nvPr/>
        </p:nvSpPr>
        <p:spPr>
          <a:xfrm>
            <a:off x="7827016" y="6247999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320822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238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Akzidenz Grotesk BQ Light</vt:lpstr>
      <vt:lpstr>Arial</vt:lpstr>
      <vt:lpstr>Calibri</vt:lpstr>
      <vt:lpstr>Calibri Light</vt:lpstr>
      <vt:lpstr>Office Theme</vt:lpstr>
      <vt:lpstr>Adjacency List: Many to many in DynamoDB</vt:lpstr>
      <vt:lpstr>Table:</vt:lpstr>
      <vt:lpstr>What does DynamoDB cache?</vt:lpstr>
      <vt:lpstr>Conclusions:</vt:lpstr>
      <vt:lpstr>Token bucket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dynamodb cache?</dc:title>
  <dc:creator>Maxym Hryniv</dc:creator>
  <cp:lastModifiedBy>Maxym Hryniv</cp:lastModifiedBy>
  <cp:revision>10</cp:revision>
  <dcterms:created xsi:type="dcterms:W3CDTF">2021-05-18T10:43:43Z</dcterms:created>
  <dcterms:modified xsi:type="dcterms:W3CDTF">2021-05-19T17:41:20Z</dcterms:modified>
</cp:coreProperties>
</file>