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27" r:id="rId2"/>
    <p:sldId id="361" r:id="rId3"/>
    <p:sldId id="328" r:id="rId4"/>
    <p:sldId id="329" r:id="rId5"/>
    <p:sldId id="330" r:id="rId6"/>
    <p:sldId id="332" r:id="rId7"/>
    <p:sldId id="331" r:id="rId8"/>
    <p:sldId id="333" r:id="rId9"/>
    <p:sldId id="335" r:id="rId10"/>
    <p:sldId id="334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6" r:id="rId19"/>
    <p:sldId id="344" r:id="rId20"/>
    <p:sldId id="347" r:id="rId21"/>
    <p:sldId id="348" r:id="rId22"/>
    <p:sldId id="349" r:id="rId23"/>
    <p:sldId id="350" r:id="rId24"/>
    <p:sldId id="351" r:id="rId25"/>
    <p:sldId id="345" r:id="rId26"/>
    <p:sldId id="352" r:id="rId27"/>
    <p:sldId id="354" r:id="rId28"/>
    <p:sldId id="353" r:id="rId29"/>
    <p:sldId id="355" r:id="rId30"/>
    <p:sldId id="358" r:id="rId31"/>
    <p:sldId id="356" r:id="rId32"/>
    <p:sldId id="357" r:id="rId33"/>
    <p:sldId id="359" r:id="rId34"/>
    <p:sldId id="360" r:id="rId35"/>
    <p:sldId id="27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AE8A"/>
    <a:srgbClr val="171D2D"/>
    <a:srgbClr val="8F9799"/>
    <a:srgbClr val="365D48"/>
    <a:srgbClr val="274055"/>
    <a:srgbClr val="C00000"/>
    <a:srgbClr val="2E445F"/>
    <a:srgbClr val="171C2F"/>
    <a:srgbClr val="2C4938"/>
    <a:srgbClr val="929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C43BC-7FA0-43E2-8551-9C27531603C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1217D-4A6A-4E63-A2C1-C48FDDB22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5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5E9A3-54C6-47AF-8C93-052FA6784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7FB40-9FE8-4AE4-A1FC-4026778A1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0AADB-B997-4AA7-A53E-02B61C11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1DACA-2EE2-434B-A112-324E20F5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A0963-4440-4196-AF1F-9B2FB1FD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4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A36C-2B50-42BF-BAD8-0495C5E4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0159F-4391-4661-9018-A3BDBB42C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09722-F2C7-44CE-8797-C7AAB9F81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4AB44-57D4-42BF-810A-C11B870A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EDACE-64EA-4207-86C0-655F1CC3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3314E-D6D5-405E-BF02-C58A33333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F8664-354C-4CE9-AD84-FD71305A9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9B8F7-ECB8-401F-9B6A-33FAF278F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1A52F-930C-4C30-AB40-DE00BFAD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D075A-E090-4EF4-BEFE-2FD3A391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6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A96B-EC89-4CE5-A8D2-0146D84E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8183-24BD-4C75-933D-305AD1676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CD364-ADD0-4957-AD24-E215870B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0F3F-DF1F-41E4-97EB-83D74026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B4D16-75A4-42B6-ACE7-5417863C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4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484F-0723-4666-B424-209511A5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BA1B4-698E-4B62-B3C2-E87DD68C4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428BD-784A-43BA-B725-8248E5EB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B5F34-62B1-4B07-84E3-2C337AA0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15A97-1717-47E2-A148-18DF4BB7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9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9151-19F5-420C-839E-480F110D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A014-EFEC-4A09-8782-6D2B7BB41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CC4B1-662C-481A-BEB2-F5D498AEA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8282F-9778-4202-849F-84659B03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50887-83F8-431C-9C63-771A0497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99C62-C0BD-494A-AA31-69D2F41F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8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AD8E5-0018-4E17-86F7-F6B3EDCA0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E30D0-AB03-4C7A-8565-90A391D76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08B18-5BDE-4796-A9CF-EAA3822CD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C7B53-C993-4A4C-9B54-DF786842A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954C2-76EB-4D25-8201-0B3BCDE50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EA36DC-299F-492C-B355-D4D2989F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03C57F-8115-4DF8-80AE-5D093DFE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B4B11-BD16-4051-8E90-DE3050AE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5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901B-8D76-40CA-AEF1-610BBC81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E7EF6-2217-44C0-84B7-03AF27D7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259D5-ACEE-43A5-9490-6C971165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C32DF-5991-444F-8E1F-8A81CCFA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2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6D816E-AEAE-422C-BABE-15A265E1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25974-B2C8-4D4D-B7A6-33E707D1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EC62B-4E3B-4E72-B94E-8F1C359B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5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E4BE-5396-465D-8B7E-9FA4EB76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FF7E-0BD4-4DCE-8EF1-6CF83841F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EA95C-81A2-4F72-B198-A67786C58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DE246-DB4E-4A4E-AB69-5130D6A3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35FE1-6EA3-4CB8-BE49-6329B946D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95B1A-65D0-499B-BFBD-DACA6D8B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1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96DC-C8DF-4839-8C28-1C89D0CC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F04973-4837-4D4E-A4C5-569659DB1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8873F-5E80-4A81-B7AE-C72AD93F2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28F93-F6C1-41F3-8706-97A479EF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1845B-DEBC-4CAF-B7EF-E9E07362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BBAE2-C156-49FE-8D43-80436922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6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F3FE44-7922-4F35-B047-6E1AAE344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A4394-6C5B-416C-8185-BB9D4F982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3DD9B-8D51-4C3A-A6AA-3433C3BF2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834C0-8703-425E-BEC7-464B46160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9AB5E-768C-42B5-8E63-498EBC7A0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2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B5F596-A24E-44FE-AD9D-164677AD1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04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3" y="971187"/>
            <a:ext cx="4276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SR Flip Flop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D5E9DD-337C-45C8-87F3-42CAF59B8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23" y="1779684"/>
            <a:ext cx="4272638" cy="1649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8A3421-4A56-435D-94DA-36057C12C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51" y="4118473"/>
            <a:ext cx="4540441" cy="164576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1454EF1-8DF1-4E4D-9C42-CE8CC461DE01}"/>
              </a:ext>
            </a:extLst>
          </p:cNvPr>
          <p:cNvGrpSpPr/>
          <p:nvPr/>
        </p:nvGrpSpPr>
        <p:grpSpPr>
          <a:xfrm>
            <a:off x="5317587" y="1779684"/>
            <a:ext cx="6583679" cy="3880721"/>
            <a:chOff x="5488027" y="2280928"/>
            <a:chExt cx="6038850" cy="356235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DD0D90-D504-4CD9-9314-10C9F7AE1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88027" y="2280928"/>
              <a:ext cx="6038850" cy="356235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42E62F3-8FC4-4240-8471-3DFC1B531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88027" y="3699804"/>
              <a:ext cx="2178865" cy="13194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1027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3" y="971187"/>
            <a:ext cx="4276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D Flip Flop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E2A1B-9E32-479A-BFD8-C2EC08EDCB4A}"/>
              </a:ext>
            </a:extLst>
          </p:cNvPr>
          <p:cNvSpPr txBox="1"/>
          <p:nvPr/>
        </p:nvSpPr>
        <p:spPr>
          <a:xfrm>
            <a:off x="6515619" y="4753464"/>
            <a:ext cx="5048023" cy="96949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: Signal </a:t>
            </a:r>
            <a:r>
              <a:rPr lang="en-US" sz="19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is needed. In VHDL, </a:t>
            </a:r>
            <a:r>
              <a:rPr lang="en-US" sz="1900" b="0" i="0" u="none" strike="noStrike" baseline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we cannot feedback an output 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(in this case q) as an input of the circuit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DD6F97-9C7A-48D5-A00F-C5AB3C59B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32304"/>
            <a:ext cx="2650693" cy="13907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675218-702E-4D85-899A-C6103643D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927" y="1732304"/>
            <a:ext cx="2279039" cy="14170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D717A6-37F9-4A30-B69C-23B1DF21AF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90" t="10919" r="2601" b="15578"/>
          <a:stretch/>
        </p:blipFill>
        <p:spPr>
          <a:xfrm>
            <a:off x="375234" y="3758616"/>
            <a:ext cx="5770117" cy="19465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545360-1589-4A84-A17A-E26CDCC12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5620" y="1716396"/>
            <a:ext cx="5355168" cy="272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19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8102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D Flip Flop with asynchronous inputs: </a:t>
            </a:r>
            <a:r>
              <a:rPr lang="en-US" sz="3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clrn</a:t>
            </a:r>
            <a:r>
              <a:rPr lang="en-US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prn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E2A1B-9E32-479A-BFD8-C2EC08EDCB4A}"/>
              </a:ext>
            </a:extLst>
          </p:cNvPr>
          <p:cNvSpPr txBox="1"/>
          <p:nvPr/>
        </p:nvSpPr>
        <p:spPr>
          <a:xfrm>
            <a:off x="661182" y="1555962"/>
            <a:ext cx="8510953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These inputs force the outputs to a value immediately.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This is a useful feature if we want to initialize the circuit with no regards to the rising (or falling) clock edge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FE2325-ABBB-4CF2-95CF-D9DA69F78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058" y="2884967"/>
            <a:ext cx="2702753" cy="7883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F1B992-B365-4EC3-A150-D700FE522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078" y="3905276"/>
            <a:ext cx="2698715" cy="21993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4D5893-1DA2-491C-A46B-C29C54FA2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809" y="2913409"/>
            <a:ext cx="4867422" cy="297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94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8102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D Flip Flop with enable and synchronous clear</a:t>
            </a:r>
            <a:endParaRPr lang="en-US" sz="3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E2A1B-9E32-479A-BFD8-C2EC08EDCB4A}"/>
              </a:ext>
            </a:extLst>
          </p:cNvPr>
          <p:cNvSpPr txBox="1"/>
          <p:nvPr/>
        </p:nvSpPr>
        <p:spPr>
          <a:xfrm>
            <a:off x="661182" y="1555962"/>
            <a:ext cx="993179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This is a complete design that includes asynchronous inputs </a:t>
            </a:r>
            <a:r>
              <a:rPr lang="en-US" sz="19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(prn, </a:t>
            </a:r>
            <a:r>
              <a:rPr lang="en-US" sz="1900" b="0" i="0" u="none" strike="noStrike" baseline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clrn</a:t>
            </a:r>
            <a:r>
              <a:rPr lang="en-US" sz="19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and synchronous inputs </a:t>
            </a:r>
            <a:r>
              <a:rPr lang="en-US" sz="19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(E, </a:t>
            </a:r>
            <a:r>
              <a:rPr lang="en-US" sz="1900" b="0" i="0" u="none" strike="noStrike" baseline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sclr</a:t>
            </a:r>
            <a:r>
              <a:rPr lang="en-US" sz="19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747CD6-7ECD-43D0-AA73-50393CF99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44" y="2682823"/>
            <a:ext cx="3134401" cy="30211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1E17F1-55FF-4765-AA03-0AB1143E9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963" y="2682823"/>
            <a:ext cx="4965896" cy="354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03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1065409" y="1012078"/>
            <a:ext cx="2855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T Flip Flop </a:t>
            </a:r>
            <a:endParaRPr lang="en-US" sz="3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22C70E-41C4-4C8D-8910-CAD3132DA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496" y="1685603"/>
            <a:ext cx="5032285" cy="1445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D7BCF9-9977-4C2E-A018-401757F73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438" y="1685603"/>
            <a:ext cx="2499684" cy="144589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802DEED-DA89-464A-8016-89CE1B683CD1}"/>
              </a:ext>
            </a:extLst>
          </p:cNvPr>
          <p:cNvGrpSpPr/>
          <p:nvPr/>
        </p:nvGrpSpPr>
        <p:grpSpPr>
          <a:xfrm>
            <a:off x="4128496" y="3429000"/>
            <a:ext cx="5032285" cy="2887394"/>
            <a:chOff x="3695113" y="3779412"/>
            <a:chExt cx="4917029" cy="278597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ECFD33B-EA94-4CCB-9BBE-C1CD4E711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95113" y="3779412"/>
              <a:ext cx="4917029" cy="278597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A6E0D82-9AF1-491F-92DA-17E913DB8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95113" y="5084474"/>
              <a:ext cx="428625" cy="771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505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8102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JK Flip Flop </a:t>
            </a:r>
            <a:endParaRPr lang="en-US" sz="3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E7B596-7908-436B-9971-6671E34A4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50" y="3545421"/>
            <a:ext cx="2700816" cy="2341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AFB340-FADA-4EDE-8B19-D8D2AF3F6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250" y="1759859"/>
            <a:ext cx="2558708" cy="14652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B91BE5-8B74-4172-84C4-629CEAD96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563" y="1785582"/>
            <a:ext cx="5159108" cy="410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61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8102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Registers </a:t>
            </a:r>
            <a:endParaRPr lang="en-US" sz="3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E2A1B-9E32-479A-BFD8-C2EC08EDCB4A}"/>
              </a:ext>
            </a:extLst>
          </p:cNvPr>
          <p:cNvSpPr txBox="1"/>
          <p:nvPr/>
        </p:nvSpPr>
        <p:spPr>
          <a:xfrm>
            <a:off x="661182" y="1555962"/>
            <a:ext cx="11057206" cy="330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These are sequential circuits that store the values of signals.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There exist many register types: registers to handle interruptions in a PC, microprocessor registers, pipelining registers, etc.</a:t>
            </a:r>
          </a:p>
          <a:p>
            <a:endParaRPr lang="en-US" sz="19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bit Register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: Storage element that can </a:t>
            </a:r>
            <a:r>
              <a:rPr lang="en-US" sz="1900" b="0" i="0" u="none" strike="noStrike" baseline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hold ‘n’ bits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It is a </a:t>
            </a:r>
            <a:r>
              <a:rPr lang="en-US" sz="1900" b="0" i="0" u="none" strike="noStrike" baseline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collection of ‘n’ D type flip flops.</a:t>
            </a:r>
            <a:endParaRPr lang="en-US" sz="19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Register types: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Simple Register (with/without enable)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Shift register (with/without enable)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Serial input, parallel output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Serial input, serial output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Parallel access shift register (parallel/serial input, parallel/serial output).</a:t>
            </a:r>
          </a:p>
        </p:txBody>
      </p:sp>
    </p:spTree>
    <p:extLst>
      <p:ext uri="{BB962C8B-B14F-4D97-AF65-F5344CB8AC3E}">
        <p14:creationId xmlns:p14="http://schemas.microsoft.com/office/powerpoint/2010/main" val="2291066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8102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Parallel Load, Parallel Output </a:t>
            </a:r>
            <a:endParaRPr lang="en-US" sz="3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0C804-BAA1-41FB-8E9A-C530653C3987}"/>
              </a:ext>
            </a:extLst>
          </p:cNvPr>
          <p:cNvSpPr txBox="1"/>
          <p:nvPr/>
        </p:nvSpPr>
        <p:spPr>
          <a:xfrm>
            <a:off x="661182" y="1537074"/>
            <a:ext cx="692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8-bit register with enable and asynchronous reset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99EC97-0AEA-4CD6-8D33-426BAA71D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82" y="2262028"/>
            <a:ext cx="3262502" cy="23339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017858-30A6-48DF-BDF4-5C33358C1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70" y="2262028"/>
            <a:ext cx="4901232" cy="259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98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8102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Parallel Load, Parallel Output </a:t>
            </a:r>
            <a:endParaRPr lang="en-US" sz="3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0C804-BAA1-41FB-8E9A-C530653C3987}"/>
              </a:ext>
            </a:extLst>
          </p:cNvPr>
          <p:cNvSpPr txBox="1"/>
          <p:nvPr/>
        </p:nvSpPr>
        <p:spPr>
          <a:xfrm>
            <a:off x="661182" y="1537074"/>
            <a:ext cx="692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n-bit register with enable, </a:t>
            </a:r>
            <a:r>
              <a:rPr lang="en-US" sz="2400" dirty="0" err="1">
                <a:solidFill>
                  <a:srgbClr val="C00000"/>
                </a:solidFill>
                <a:latin typeface="Bahnschrift Light Condensed" panose="020B0502040204020203" pitchFamily="34" charset="0"/>
              </a:rPr>
              <a:t>sclr</a:t>
            </a:r>
            <a:r>
              <a:rPr lang="en-US" sz="24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 and asynchronous reset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EB27D5-E23B-4DE7-A8BA-FDB85AABE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82" y="2279625"/>
            <a:ext cx="3135525" cy="19688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E827CB-D9CF-4E4B-9A00-9DA381ED2E4D}"/>
              </a:ext>
            </a:extLst>
          </p:cNvPr>
          <p:cNvSpPr txBox="1"/>
          <p:nvPr/>
        </p:nvSpPr>
        <p:spPr>
          <a:xfrm>
            <a:off x="661182" y="4529329"/>
            <a:ext cx="437310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sclr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only considered if 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= ‘1’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6F1389-AAF3-4963-A61A-E45C06448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478" y="2279625"/>
            <a:ext cx="5825646" cy="338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11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3FCE7C-AC82-45EA-8448-24650BB6F80A}"/>
              </a:ext>
            </a:extLst>
          </p:cNvPr>
          <p:cNvSpPr txBox="1"/>
          <p:nvPr/>
        </p:nvSpPr>
        <p:spPr>
          <a:xfrm>
            <a:off x="661182" y="971187"/>
            <a:ext cx="8102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TESTBENCH : Generating Clock Stimulus</a:t>
            </a:r>
            <a:endParaRPr lang="en-US" sz="3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A63880-A130-4DF4-A836-A2C70E0FBC9D}"/>
              </a:ext>
            </a:extLst>
          </p:cNvPr>
          <p:cNvSpPr txBox="1"/>
          <p:nvPr/>
        </p:nvSpPr>
        <p:spPr>
          <a:xfrm>
            <a:off x="661182" y="1555962"/>
            <a:ext cx="6147796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clock signal is an square wave with a fixed frequency. The Duty Cycle is usually 50%.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9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example a code snippet of the testbench for reg3.vhd: An independent process is needed just to create the clock signal.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107477-1578-4D16-B718-54D699249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44" y="3987396"/>
            <a:ext cx="4329634" cy="1714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18EE3D-B339-43CA-90EE-241CEFAD9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978" y="1603821"/>
            <a:ext cx="5028835" cy="494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4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65C712-A711-4B62-9B9F-4831D4AC878F}"/>
              </a:ext>
            </a:extLst>
          </p:cNvPr>
          <p:cNvSpPr/>
          <p:nvPr/>
        </p:nvSpPr>
        <p:spPr>
          <a:xfrm>
            <a:off x="0" y="2285415"/>
            <a:ext cx="12192000" cy="1627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F88A39-6281-4558-B08B-8FC2DC9F139D}"/>
              </a:ext>
            </a:extLst>
          </p:cNvPr>
          <p:cNvSpPr txBox="1"/>
          <p:nvPr/>
        </p:nvSpPr>
        <p:spPr>
          <a:xfrm>
            <a:off x="923279" y="2545082"/>
            <a:ext cx="10298096" cy="769441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8F97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PART2:SEQUENTIAL CIRCUITS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E90A8-1831-4B0A-ABD6-7DDF4434D26A}"/>
              </a:ext>
            </a:extLst>
          </p:cNvPr>
          <p:cNvSpPr txBox="1"/>
          <p:nvPr/>
        </p:nvSpPr>
        <p:spPr>
          <a:xfrm>
            <a:off x="1170806" y="4085328"/>
            <a:ext cx="9831023" cy="1446550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171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SEQUENTIAL CIRCUITS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Asynchronous sequential circuits : Latches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Synchronous circuits : flip flops , counters ,registers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Testbench : Generating clock stimulus</a:t>
            </a:r>
          </a:p>
        </p:txBody>
      </p:sp>
    </p:spTree>
    <p:extLst>
      <p:ext uri="{BB962C8B-B14F-4D97-AF65-F5344CB8AC3E}">
        <p14:creationId xmlns:p14="http://schemas.microsoft.com/office/powerpoint/2010/main" val="2634854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8102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REGISTER: 3 state buffers and 6 to 6 LUT </a:t>
            </a:r>
            <a:endParaRPr lang="en-US" sz="3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E2A1B-9E32-479A-BFD8-C2EC08EDCB4A}"/>
              </a:ext>
            </a:extLst>
          </p:cNvPr>
          <p:cNvSpPr txBox="1"/>
          <p:nvPr/>
        </p:nvSpPr>
        <p:spPr>
          <a:xfrm>
            <a:off x="661182" y="1443418"/>
            <a:ext cx="1029755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LUT6-to-6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: built by grouping </a:t>
            </a:r>
            <a:r>
              <a:rPr lang="en-US" sz="1900" b="0" i="0" u="none" strike="noStrike" baseline="0" dirty="0">
                <a:highlight>
                  <a:srgbClr val="E3AE8A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six LUT6-to-1 in parallel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LUT6-to-1: made out of LUT4-to-1.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Note that the port </a:t>
            </a:r>
            <a:r>
              <a:rPr lang="en-US" sz="19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can be input or output at different times. In VHDL, we use the </a:t>
            </a:r>
            <a:r>
              <a:rPr lang="en-US" sz="19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data type to specify this.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LUT6-to-6 contents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: Any function of 6 input bits and 6 output bits can be pre-computed and stored in the LUT6-to-6.</a:t>
            </a:r>
            <a:endParaRPr lang="en-US" sz="19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In the example, the function is: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D043A9-E99D-48ED-8EF9-FA4FD81F2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393" y="2966873"/>
            <a:ext cx="1637743" cy="286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1E5990-4465-4B6C-83D4-006925B18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443" y="3342217"/>
            <a:ext cx="5875896" cy="15105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A1CE33-C851-42D8-A407-B6592FAC7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442" y="4904870"/>
            <a:ext cx="6245193" cy="19531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AB1F5B-43CB-4541-8F15-B3B964FE2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8783" y="3149082"/>
            <a:ext cx="2383240" cy="370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99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8102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REGISTER: 3 state buffers and 6 to 6 LUT </a:t>
            </a:r>
            <a:endParaRPr lang="en-US" sz="3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E2A1B-9E32-479A-BFD8-C2EC08EDCB4A}"/>
              </a:ext>
            </a:extLst>
          </p:cNvPr>
          <p:cNvSpPr txBox="1"/>
          <p:nvPr/>
        </p:nvSpPr>
        <p:spPr>
          <a:xfrm>
            <a:off x="661182" y="1455490"/>
            <a:ext cx="1029755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19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: 64 rows of 6 bits. Or 6 columns of 64 bits. The figure shows the entity VHDL portion of the system.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B414A-8803-4DA2-8FA9-670A6DAC8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226" y="2132908"/>
            <a:ext cx="7200900" cy="19145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98107E-2F5C-4ACE-8618-A20656E966AE}"/>
              </a:ext>
            </a:extLst>
          </p:cNvPr>
          <p:cNvSpPr txBox="1"/>
          <p:nvPr/>
        </p:nvSpPr>
        <p:spPr>
          <a:xfrm>
            <a:off x="675248" y="4141185"/>
            <a:ext cx="104945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Testbench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code shows that when DATA is output </a:t>
            </a:r>
            <a:r>
              <a:rPr lang="en-US" sz="19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(OE=0)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it MUST be assigned the value </a:t>
            </a:r>
            <a:r>
              <a:rPr lang="en-US" sz="19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‘Z’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9C7C2A-5978-4A18-B001-C633D593C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210" y="4724066"/>
            <a:ext cx="5657916" cy="160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21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8102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SHIFT REGISTER: Serial Input, Serial/ Parallel Output</a:t>
            </a:r>
            <a:endParaRPr lang="en-US" sz="2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37760A-E9E5-486A-B725-40B501138614}"/>
              </a:ext>
            </a:extLst>
          </p:cNvPr>
          <p:cNvSpPr txBox="1"/>
          <p:nvPr/>
        </p:nvSpPr>
        <p:spPr>
          <a:xfrm>
            <a:off x="661182" y="1346715"/>
            <a:ext cx="3516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n-bit right shift register: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C8120-448C-4043-ADF7-893DC485E393}"/>
              </a:ext>
            </a:extLst>
          </p:cNvPr>
          <p:cNvSpPr txBox="1"/>
          <p:nvPr/>
        </p:nvSpPr>
        <p:spPr>
          <a:xfrm>
            <a:off x="661182" y="3703807"/>
            <a:ext cx="3516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n-bit left shift register: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5BE6F0-2249-41EB-84CF-B9F338EE9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50" y="1896792"/>
            <a:ext cx="7349289" cy="17186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2D0ABE-46B4-4D96-990C-964B4A144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49" y="4259631"/>
            <a:ext cx="7176329" cy="171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34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8102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PARALLEL ACCESS SHIFT REGISTER:</a:t>
            </a:r>
            <a:endParaRPr lang="en-US" sz="2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37760A-E9E5-486A-B725-40B501138614}"/>
              </a:ext>
            </a:extLst>
          </p:cNvPr>
          <p:cNvSpPr txBox="1"/>
          <p:nvPr/>
        </p:nvSpPr>
        <p:spPr>
          <a:xfrm>
            <a:off x="661182" y="1304511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4-bit right parallel access shift register with enable: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C8120-448C-4043-ADF7-893DC485E393}"/>
              </a:ext>
            </a:extLst>
          </p:cNvPr>
          <p:cNvSpPr txBox="1"/>
          <p:nvPr/>
        </p:nvSpPr>
        <p:spPr>
          <a:xfrm>
            <a:off x="661182" y="3999864"/>
            <a:ext cx="723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4-bit left parallel Access shift register with enable: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CE644-73D4-4221-AA5D-1FC777E10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42" y="1809014"/>
            <a:ext cx="6453010" cy="2189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CDD9B4-967E-454A-8D3D-2626FF38D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22" y="4461529"/>
            <a:ext cx="6359423" cy="214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82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8102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PARALLEL ACCESS SHIFT REGISTER:</a:t>
            </a:r>
            <a:endParaRPr lang="en-US" sz="2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37760A-E9E5-486A-B725-40B501138614}"/>
              </a:ext>
            </a:extLst>
          </p:cNvPr>
          <p:cNvSpPr txBox="1"/>
          <p:nvPr/>
        </p:nvSpPr>
        <p:spPr>
          <a:xfrm>
            <a:off x="661182" y="1368103"/>
            <a:ext cx="8623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hnschrift Light Condensed" panose="020B0502040204020203" pitchFamily="34" charset="0"/>
              </a:rPr>
              <a:t>Parallel/serial load, Parallel/serial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B9E268-5A14-4223-81D2-9739612D9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025" y="1180710"/>
            <a:ext cx="2763392" cy="16849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C58B71-BFBD-470B-B8CC-60A93734B81B}"/>
              </a:ext>
            </a:extLst>
          </p:cNvPr>
          <p:cNvSpPr txBox="1"/>
          <p:nvPr/>
        </p:nvSpPr>
        <p:spPr>
          <a:xfrm>
            <a:off x="8220399" y="1190068"/>
            <a:ext cx="3204318" cy="156966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0" i="0" u="none" strike="noStrike" baseline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s_l</a:t>
            </a:r>
            <a:r>
              <a:rPr lang="en-US" sz="16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Paralled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load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0" i="0" u="none" strike="noStrike" baseline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s_l</a:t>
            </a:r>
            <a:r>
              <a:rPr lang="en-US" sz="16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Serial load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6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: serial input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6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: parallel input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600" b="0" i="0" u="none" strike="noStrike" baseline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: serial output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6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: parallel 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5480EF-5822-45A0-815C-BE45CCFFF7AF}"/>
              </a:ext>
            </a:extLst>
          </p:cNvPr>
          <p:cNvSpPr txBox="1"/>
          <p:nvPr/>
        </p:nvSpPr>
        <p:spPr>
          <a:xfrm>
            <a:off x="661182" y="3021968"/>
            <a:ext cx="4908773" cy="38472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Shift to the </a:t>
            </a:r>
            <a:r>
              <a:rPr lang="en-US" sz="1900" b="1" i="0" u="none" strike="noStrike" baseline="0" dirty="0">
                <a:solidFill>
                  <a:srgbClr val="00008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US" sz="19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4 bits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89AA45F-AD09-4074-9959-18D92ACB8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82" y="3429000"/>
            <a:ext cx="4908773" cy="33811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410F4D5-7DC3-4413-A980-27DB66039B3A}"/>
              </a:ext>
            </a:extLst>
          </p:cNvPr>
          <p:cNvSpPr txBox="1"/>
          <p:nvPr/>
        </p:nvSpPr>
        <p:spPr>
          <a:xfrm>
            <a:off x="6412116" y="3010625"/>
            <a:ext cx="5012601" cy="38472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Use of VHDL </a:t>
            </a:r>
            <a:r>
              <a:rPr lang="en-US" sz="1900" i="0" u="none" strike="noStrike" baseline="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 loop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A307B0C-E0E7-41D9-801B-790EE0766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120" y="3395346"/>
            <a:ext cx="5012601" cy="319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07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1004619"/>
            <a:ext cx="8102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Synchronous Counters </a:t>
            </a:r>
            <a:endParaRPr lang="en-US" sz="3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E2A1B-9E32-479A-BFD8-C2EC08EDCB4A}"/>
              </a:ext>
            </a:extLst>
          </p:cNvPr>
          <p:cNvSpPr txBox="1"/>
          <p:nvPr/>
        </p:nvSpPr>
        <p:spPr>
          <a:xfrm>
            <a:off x="661182" y="1479762"/>
            <a:ext cx="993179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Counters are very useful in digital systems. They can count the number of occurrences of a certain event, generate time intervals for task control, track elapsed time between two events, etc.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9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Synchronous counters change their output on the clock edge (rising or falling). Counters are made of flip flops and combinatorial logic. Every flip flop in a synchronous counter shares the same clock signal. The figure shows a 4 bit synchronous binary counter ( </a:t>
            </a:r>
            <a:r>
              <a:rPr lang="en-US" sz="19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19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). A </a:t>
            </a:r>
            <a:r>
              <a:rPr lang="en-US" sz="1900" b="0" i="0" u="none" strike="noStrike" baseline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resetn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signal is also included to </a:t>
            </a:r>
            <a:r>
              <a:rPr lang="en-US" sz="1900" b="0" i="0" u="none" strike="noStrike" baseline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initialize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the count.</a:t>
            </a:r>
            <a:endParaRPr lang="en-US" sz="1900" b="0" i="0" u="none" strike="noStrike" baseline="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EB32C2-2D36-42D1-9CDC-7A289EAD3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01"/>
          <a:stretch/>
        </p:blipFill>
        <p:spPr>
          <a:xfrm>
            <a:off x="1550987" y="4070350"/>
            <a:ext cx="8104672" cy="231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9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949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4-bit binary counter with asynchronous active-low reset</a:t>
            </a:r>
            <a:endParaRPr lang="en-US" sz="2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E2A1B-9E32-479A-BFD8-C2EC08EDCB4A}"/>
              </a:ext>
            </a:extLst>
          </p:cNvPr>
          <p:cNvSpPr txBox="1"/>
          <p:nvPr/>
        </p:nvSpPr>
        <p:spPr>
          <a:xfrm>
            <a:off x="661182" y="1494407"/>
            <a:ext cx="10857718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Count: </a:t>
            </a:r>
            <a:r>
              <a:rPr lang="en-US" sz="19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0 to 2^4-1 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(once it gets to </a:t>
            </a:r>
            <a:r>
              <a:rPr lang="en-US" sz="19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2^4-1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it goes back to 0)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resetn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: active-low signal that sets Q to 0 as soon as it is 0, with no regards to the clock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VHDL code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: The behavioral style is preferred for counters (instead of the structural description).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VHDL code: 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integer is used instead of </a:t>
            </a:r>
            <a:r>
              <a:rPr lang="en-US" sz="1900" b="0" i="0" u="none" strike="noStrike" baseline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std_logic_vector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The number of bits (4) is automatically computed</a:t>
            </a:r>
            <a:endParaRPr lang="en-US" sz="1900" b="0" i="0" u="none" strike="noStrike" baseline="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0343D2-A929-40B7-B1CC-15B222CEE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44" y="3429000"/>
            <a:ext cx="3568634" cy="2105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6C84C6-0898-49F6-84CB-4D6FE6A9C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257" y="3175679"/>
            <a:ext cx="5343933" cy="309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57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949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4-bit binary counter with enable and asynchronous active-low reset</a:t>
            </a:r>
            <a:endParaRPr lang="en-US" sz="2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E2A1B-9E32-479A-BFD8-C2EC08EDCB4A}"/>
              </a:ext>
            </a:extLst>
          </p:cNvPr>
          <p:cNvSpPr txBox="1"/>
          <p:nvPr/>
        </p:nvSpPr>
        <p:spPr>
          <a:xfrm>
            <a:off x="661182" y="1494407"/>
            <a:ext cx="1085771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Synchronous enable signal (‘E’): Only considered on the rising clock edge.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This is also called </a:t>
            </a:r>
            <a:r>
              <a:rPr lang="en-US" sz="1900" b="0" i="0" u="none" strike="noStrike" baseline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 counter modulo-15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9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Qt=1111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then </a:t>
            </a:r>
            <a:r>
              <a:rPr lang="en-US" sz="19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 &lt;= Qt+1 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results in </a:t>
            </a:r>
            <a:r>
              <a:rPr lang="en-US" sz="19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Qt=0000 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(since for 4 bits, </a:t>
            </a:r>
            <a:r>
              <a:rPr lang="en-US" sz="19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1111+1=0000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) This is true of any binary counter (</a:t>
            </a:r>
            <a:r>
              <a:rPr lang="en-US" sz="19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to 2n-1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900" b="0" i="0" u="none" strike="noStrike" baseline="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2C411FD-0A01-4B78-8730-FAEC7A06A990}"/>
              </a:ext>
            </a:extLst>
          </p:cNvPr>
          <p:cNvGrpSpPr/>
          <p:nvPr/>
        </p:nvGrpSpPr>
        <p:grpSpPr>
          <a:xfrm>
            <a:off x="974844" y="3466710"/>
            <a:ext cx="3329766" cy="2229868"/>
            <a:chOff x="860544" y="3327370"/>
            <a:chExt cx="3329766" cy="222986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BF75F49-D4CE-43A4-BA10-8F4469E15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0544" y="3327370"/>
              <a:ext cx="3329766" cy="21971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BF698A6-4B22-42E0-8C9E-806A0BEB7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0544" y="5376263"/>
              <a:ext cx="723900" cy="18097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A2538-BC33-4226-B67B-96680C0B3837}"/>
              </a:ext>
            </a:extLst>
          </p:cNvPr>
          <p:cNvGrpSpPr/>
          <p:nvPr/>
        </p:nvGrpSpPr>
        <p:grpSpPr>
          <a:xfrm>
            <a:off x="5366141" y="3203573"/>
            <a:ext cx="4824799" cy="3219839"/>
            <a:chOff x="5366141" y="3203573"/>
            <a:chExt cx="4824799" cy="321983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24A272D-838E-4C53-AFE1-933ED01A7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0815" y="3203573"/>
              <a:ext cx="4810125" cy="321983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AC4E20C-3FEB-4F0F-9033-97E34EB6E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141" y="4601395"/>
              <a:ext cx="475859" cy="338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4910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1032742"/>
            <a:ext cx="10959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4-bit binary counter with enable, asynchronous active- low reset and synchronous clear</a:t>
            </a:r>
            <a:endParaRPr lang="en-US" sz="2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E2A1B-9E32-479A-BFD8-C2EC08EDCB4A}"/>
              </a:ext>
            </a:extLst>
          </p:cNvPr>
          <p:cNvSpPr txBox="1"/>
          <p:nvPr/>
        </p:nvSpPr>
        <p:spPr>
          <a:xfrm>
            <a:off x="661182" y="1555962"/>
            <a:ext cx="993179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signals ‘</a:t>
            </a:r>
            <a:r>
              <a:rPr lang="en-US" sz="19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’ and ‘</a:t>
            </a:r>
            <a:r>
              <a:rPr lang="en-US" sz="1900" b="0" i="0" u="none" strike="noStrike" baseline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sclr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’ are </a:t>
            </a:r>
            <a:r>
              <a:rPr lang="en-US" sz="1900" b="0" i="0" u="none" strike="noStrike" baseline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synchronous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thus they are only considered on the rising clock edge.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9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E=</a:t>
            </a:r>
            <a:r>
              <a:rPr lang="en-US" sz="1900" b="0" i="0" u="none" strike="noStrike" baseline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sclr</a:t>
            </a:r>
            <a:r>
              <a:rPr lang="en-US" sz="19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then Qt is set to 0.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sz="19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 = 15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then </a:t>
            </a:r>
            <a:r>
              <a:rPr lang="en-US" sz="19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 &lt;= Qt+1 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will result in </a:t>
            </a:r>
            <a:r>
              <a:rPr lang="en-US" sz="19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 = 0.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40EF2D-B0F7-4C15-8F6D-1463E3456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43" y="3429000"/>
            <a:ext cx="3215479" cy="21161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B4A499-1710-43BA-8B53-16E9DAA9A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837" y="3067860"/>
            <a:ext cx="4928700" cy="305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54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1032742"/>
            <a:ext cx="10959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BCD (or modulo-10) counter with asynchronous active-low reset</a:t>
            </a:r>
            <a:endParaRPr lang="en-US" sz="2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E2A1B-9E32-479A-BFD8-C2EC08EDCB4A}"/>
              </a:ext>
            </a:extLst>
          </p:cNvPr>
          <p:cNvSpPr txBox="1"/>
          <p:nvPr/>
        </p:nvSpPr>
        <p:spPr>
          <a:xfrm>
            <a:off x="661182" y="1555962"/>
            <a:ext cx="993179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1" i="0" u="none" strike="noStrike" baseline="0" dirty="0">
                <a:solidFill>
                  <a:srgbClr val="171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sz="1900" b="0" i="0" u="none" strike="noStrike" baseline="0" dirty="0">
                <a:solidFill>
                  <a:srgbClr val="171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 to 9 (4 bits)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solidFill>
                  <a:srgbClr val="171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sz="19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 = 9,</a:t>
            </a:r>
            <a:r>
              <a:rPr lang="en-US" sz="19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u="none" strike="noStrike" baseline="0" dirty="0">
                <a:solidFill>
                  <a:srgbClr val="171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US" sz="19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 &lt;= Qt+1 </a:t>
            </a:r>
            <a:r>
              <a:rPr lang="en-US" sz="1900" b="0" i="0" u="none" strike="noStrike" baseline="0" dirty="0">
                <a:solidFill>
                  <a:srgbClr val="171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in </a:t>
            </a:r>
            <a:r>
              <a:rPr lang="en-US" sz="19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 = 0</a:t>
            </a:r>
            <a:r>
              <a:rPr lang="en-US" sz="1900" b="0" i="0" u="none" strike="noStrike" baseline="0" dirty="0">
                <a:solidFill>
                  <a:srgbClr val="171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1" i="0" u="none" strike="noStrike" baseline="0" dirty="0">
                <a:solidFill>
                  <a:srgbClr val="171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sz="1900" b="0" i="0" u="none" strike="noStrike" baseline="0" dirty="0">
                <a:solidFill>
                  <a:srgbClr val="171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This behavior (9 → 0) must be </a:t>
            </a:r>
            <a:r>
              <a:rPr lang="en-US" sz="1900" b="0" i="0" u="none" strike="noStrike" baseline="0" dirty="0">
                <a:solidFill>
                  <a:srgbClr val="171D2D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explicitly</a:t>
            </a:r>
            <a:r>
              <a:rPr lang="en-US" sz="1900" b="0" i="0" u="none" strike="noStrike" baseline="0" dirty="0">
                <a:solidFill>
                  <a:srgbClr val="171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specified.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solidFill>
                  <a:srgbClr val="171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different from the 0-to-15 counter, where the behavior (15 → 0) was implicit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D543B0-D528-4B14-BE65-1DC50A4C3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545" y="3269622"/>
            <a:ext cx="2924056" cy="20324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719CF4-212F-4F34-B725-1CD09845A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162" y="3223799"/>
            <a:ext cx="4798490" cy="260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81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7469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Combinational VS Sequential Circuits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E2A1B-9E32-479A-BFD8-C2EC08EDCB4A}"/>
              </a:ext>
            </a:extLst>
          </p:cNvPr>
          <p:cNvSpPr txBox="1"/>
          <p:nvPr/>
        </p:nvSpPr>
        <p:spPr>
          <a:xfrm>
            <a:off x="574430" y="1555962"/>
            <a:ext cx="11043139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In combinational circuits, the output only depends upon the present input values.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E6241-5874-454C-A45F-A14646968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344" y="2114244"/>
            <a:ext cx="2879920" cy="1407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F64EE5-A380-41ED-84D8-E2845BB80FAB}"/>
              </a:ext>
            </a:extLst>
          </p:cNvPr>
          <p:cNvSpPr txBox="1"/>
          <p:nvPr/>
        </p:nvSpPr>
        <p:spPr>
          <a:xfrm>
            <a:off x="574431" y="3720042"/>
            <a:ext cx="7205003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There exist another class of logic circuits whose outputs not </a:t>
            </a:r>
            <a:r>
              <a:rPr lang="en-US" sz="1900" b="0" i="0" u="none" strike="noStrike" baseline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only depend on the present input values but also on the past values of inputs, outputs, and/or internal signal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These circuits include </a:t>
            </a:r>
            <a:r>
              <a:rPr lang="en-US" sz="1900" b="0" i="0" u="none" strike="noStrike" baseline="0" dirty="0">
                <a:highlight>
                  <a:srgbClr val="E3AE8A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storage elements 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to store those previous values.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E0353F-F87B-4BA4-87C7-4587F633064A}"/>
              </a:ext>
            </a:extLst>
          </p:cNvPr>
          <p:cNvSpPr txBox="1"/>
          <p:nvPr/>
        </p:nvSpPr>
        <p:spPr>
          <a:xfrm>
            <a:off x="574430" y="5208359"/>
            <a:ext cx="112424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content of those storage elements represents the </a:t>
            </a:r>
            <a:r>
              <a:rPr lang="en-US" sz="1800" b="0" i="0" u="none" strike="noStrike" baseline="0" dirty="0">
                <a:highlight>
                  <a:srgbClr val="E3AE8A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circuit state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When the circuit inputs change, it can be that the circuit stays in certain state or changes to a different one. Over time, the circuit goes through </a:t>
            </a:r>
            <a:r>
              <a:rPr lang="en-US" sz="1800" b="0" i="0" u="none" strike="noStrike" baseline="0" dirty="0">
                <a:highlight>
                  <a:srgbClr val="E3AE8A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 sequence of states 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as a result of a change in the inputs. The circuits with this behavior are called </a:t>
            </a:r>
            <a:r>
              <a:rPr lang="en-US" sz="1800" b="1" i="0" u="none" strike="noStrike" baseline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sequential circuits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E90176-5EB9-4B30-AF02-B898A555E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434" y="2067395"/>
            <a:ext cx="3296527" cy="313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28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1032742"/>
            <a:ext cx="10959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4-bit synchronous up/down counter with asynchronous active-low reset</a:t>
            </a:r>
            <a:endParaRPr lang="en-US" sz="2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E2A1B-9E32-479A-BFD8-C2EC08EDCB4A}"/>
              </a:ext>
            </a:extLst>
          </p:cNvPr>
          <p:cNvSpPr txBox="1"/>
          <p:nvPr/>
        </p:nvSpPr>
        <p:spPr>
          <a:xfrm>
            <a:off x="661182" y="1555962"/>
            <a:ext cx="9931790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i="0" u="none" strike="noStrike" baseline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ud</a:t>
            </a:r>
            <a:r>
              <a:rPr lang="en-US" sz="190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</a:t>
            </a:r>
            <a:r>
              <a:rPr lang="en-US" sz="1900" i="0" u="none" strike="noStrike" baseline="0" dirty="0">
                <a:solidFill>
                  <a:srgbClr val="171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down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i="0" u="none" strike="noStrike" baseline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ud</a:t>
            </a:r>
            <a:r>
              <a:rPr lang="en-US" sz="190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 </a:t>
            </a:r>
            <a:r>
              <a:rPr lang="en-US" sz="1900" i="0" u="none" strike="noStrike" baseline="0" dirty="0">
                <a:solidFill>
                  <a:srgbClr val="171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up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i="0" u="none" strike="noStrike" baseline="0" dirty="0">
                <a:solidFill>
                  <a:srgbClr val="171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sz="190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 = 0000</a:t>
            </a:r>
            <a:r>
              <a:rPr lang="en-US" sz="1900" i="0" u="none" strike="noStrike" baseline="0" dirty="0">
                <a:solidFill>
                  <a:srgbClr val="171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</a:t>
            </a:r>
            <a:r>
              <a:rPr lang="en-US" sz="190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 &lt;= Qt-1 </a:t>
            </a:r>
            <a:r>
              <a:rPr lang="en-US" sz="1900" i="0" u="none" strike="noStrike" baseline="0" dirty="0">
                <a:solidFill>
                  <a:srgbClr val="171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result in </a:t>
            </a:r>
            <a:r>
              <a:rPr lang="en-US" sz="190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 = 1111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EE4C57-3041-48CC-B9D2-A9EB0E362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44" y="3086683"/>
            <a:ext cx="3123027" cy="23128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BB01AB-ED1F-4795-83D8-8EA442F97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060" y="3066756"/>
            <a:ext cx="4965895" cy="37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53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1032742"/>
            <a:ext cx="10959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4-bit Synchronous counter with parallel load</a:t>
            </a:r>
            <a:endParaRPr lang="en-US" sz="2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8ED06E-C512-4A09-B00F-D46BE0B77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44" y="2253395"/>
            <a:ext cx="3092992" cy="2248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5B162B-7125-4C4B-AD93-E111F95DE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980" y="2253394"/>
            <a:ext cx="5357795" cy="357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09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1032742"/>
            <a:ext cx="10959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The Ring Counter and The Johnson Counter</a:t>
            </a:r>
            <a:endParaRPr lang="en-US" sz="2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E2A1B-9E32-479A-BFD8-C2EC08EDCB4A}"/>
              </a:ext>
            </a:extLst>
          </p:cNvPr>
          <p:cNvSpPr txBox="1"/>
          <p:nvPr/>
        </p:nvSpPr>
        <p:spPr>
          <a:xfrm>
            <a:off x="661182" y="1555962"/>
            <a:ext cx="993179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Ring Counter: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 modified shift register. The true output of the last flip-flop is fed back directly to the data input of the first flip-flop, thus generating a sequence of pulses.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For example, for a D Flip-Flop shift register, the Q output of the last flip-flop is connected to the D input of the first flip-flop. These counters are used in digital system to </a:t>
            </a:r>
            <a:r>
              <a:rPr lang="en-US" sz="1900" b="0" i="0" u="none" strike="noStrike" baseline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generate control pulses.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44877-9FE4-466D-AB6F-A74586FA5EFB}"/>
              </a:ext>
            </a:extLst>
          </p:cNvPr>
          <p:cNvSpPr txBox="1"/>
          <p:nvPr/>
        </p:nvSpPr>
        <p:spPr>
          <a:xfrm>
            <a:off x="661182" y="3579366"/>
            <a:ext cx="9931790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Ring Counter: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Johnson counter is a reverse of Ring Counter.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Feedback from the last flip-flop is fed inversely to the data input of the first flip-flop.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For example, for a D Flip-Flop shift register, the ~Q output of the last flip-flop is fed to the D input of the first flip-flop. These can be used </a:t>
            </a:r>
            <a:r>
              <a:rPr lang="en-US" sz="1900" b="0" i="0" u="none" strike="noStrike" baseline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 Divide by n counters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as well.</a:t>
            </a:r>
            <a:endParaRPr lang="en-US" sz="1900" b="0" i="0" u="none" strike="noStrike" baseline="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393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1032742"/>
            <a:ext cx="10959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The Ring Counter</a:t>
            </a:r>
            <a:endParaRPr lang="en-US" sz="2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626" name="Picture 2" descr="Ring Counter in Digital Logic - GeeksforGeeks">
            <a:extLst>
              <a:ext uri="{FF2B5EF4-FFF2-40B4-BE49-F238E27FC236}">
                <a16:creationId xmlns:a16="http://schemas.microsoft.com/office/drawing/2014/main" id="{26258487-C3A5-43A3-B0E4-52C33C1EF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" y="3640445"/>
            <a:ext cx="4721027" cy="288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B119C3-97DB-40CA-99EA-947ECE6225E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16292" y="1665376"/>
            <a:ext cx="6607255" cy="18877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CE2A1B-9E32-479A-BFD8-C2EC08EDCB4A}"/>
              </a:ext>
            </a:extLst>
          </p:cNvPr>
          <p:cNvSpPr txBox="1"/>
          <p:nvPr/>
        </p:nvSpPr>
        <p:spPr>
          <a:xfrm>
            <a:off x="7572593" y="1859539"/>
            <a:ext cx="40479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Ring Counter: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First, we need to set the initial state 1000 through preset input.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C2F34"/>
                </a:solidFill>
                <a:effectLst/>
                <a:latin typeface="arial" panose="020B0604020202020204" pitchFamily="34" charset="0"/>
              </a:rPr>
              <a:t>can be implemented using JK and D flip-flops.</a:t>
            </a:r>
            <a:endParaRPr lang="en-US" b="0" i="0" u="none" strike="noStrike" baseline="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837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1032742"/>
            <a:ext cx="10959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The Johnson Counter</a:t>
            </a:r>
            <a:endParaRPr lang="en-US" sz="2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E2A1B-9E32-479A-BFD8-C2EC08EDCB4A}"/>
              </a:ext>
            </a:extLst>
          </p:cNvPr>
          <p:cNvSpPr txBox="1"/>
          <p:nvPr/>
        </p:nvSpPr>
        <p:spPr>
          <a:xfrm>
            <a:off x="7793868" y="1555962"/>
            <a:ext cx="43139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First, we need to set the initial state 0000 through reset input.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C2F34"/>
                </a:solidFill>
                <a:effectLst/>
                <a:latin typeface="arial" panose="020B0604020202020204" pitchFamily="34" charset="0"/>
              </a:rPr>
              <a:t>can be implemented using JK and D flip-flops.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It doesn’t count in a binary sequence.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D52DE1-5319-45BB-A8FA-462F8295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43" y="1665376"/>
            <a:ext cx="7362825" cy="2028825"/>
          </a:xfrm>
          <a:prstGeom prst="rect">
            <a:avLst/>
          </a:prstGeom>
        </p:spPr>
      </p:pic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0E8E944-9299-4B3E-B25D-6E9A38909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088882"/>
              </p:ext>
            </p:extLst>
          </p:nvPr>
        </p:nvGraphicFramePr>
        <p:xfrm>
          <a:off x="833491" y="3702635"/>
          <a:ext cx="4936195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239">
                  <a:extLst>
                    <a:ext uri="{9D8B030D-6E8A-4147-A177-3AD203B41FA5}">
                      <a16:colId xmlns:a16="http://schemas.microsoft.com/office/drawing/2014/main" val="4009524667"/>
                    </a:ext>
                  </a:extLst>
                </a:gridCol>
                <a:gridCol w="987239">
                  <a:extLst>
                    <a:ext uri="{9D8B030D-6E8A-4147-A177-3AD203B41FA5}">
                      <a16:colId xmlns:a16="http://schemas.microsoft.com/office/drawing/2014/main" val="2000413704"/>
                    </a:ext>
                  </a:extLst>
                </a:gridCol>
                <a:gridCol w="987239">
                  <a:extLst>
                    <a:ext uri="{9D8B030D-6E8A-4147-A177-3AD203B41FA5}">
                      <a16:colId xmlns:a16="http://schemas.microsoft.com/office/drawing/2014/main" val="4244883222"/>
                    </a:ext>
                  </a:extLst>
                </a:gridCol>
                <a:gridCol w="987239">
                  <a:extLst>
                    <a:ext uri="{9D8B030D-6E8A-4147-A177-3AD203B41FA5}">
                      <a16:colId xmlns:a16="http://schemas.microsoft.com/office/drawing/2014/main" val="1294544697"/>
                    </a:ext>
                  </a:extLst>
                </a:gridCol>
                <a:gridCol w="987239">
                  <a:extLst>
                    <a:ext uri="{9D8B030D-6E8A-4147-A177-3AD203B41FA5}">
                      <a16:colId xmlns:a16="http://schemas.microsoft.com/office/drawing/2014/main" val="39486109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814474"/>
                  </a:ext>
                </a:extLst>
              </a:tr>
              <a:tr h="3350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66660"/>
                  </a:ext>
                </a:extLst>
              </a:tr>
              <a:tr h="3350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324444"/>
                  </a:ext>
                </a:extLst>
              </a:tr>
              <a:tr h="3350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654327"/>
                  </a:ext>
                </a:extLst>
              </a:tr>
              <a:tr h="3350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405012"/>
                  </a:ext>
                </a:extLst>
              </a:tr>
              <a:tr h="3350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817110"/>
                  </a:ext>
                </a:extLst>
              </a:tr>
              <a:tr h="3350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56702"/>
                  </a:ext>
                </a:extLst>
              </a:tr>
              <a:tr h="3350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429166"/>
                  </a:ext>
                </a:extLst>
              </a:tr>
              <a:tr h="3350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49817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417685B-0E71-426C-9FE5-E04D796C982F}"/>
              </a:ext>
            </a:extLst>
          </p:cNvPr>
          <p:cNvSpPr txBox="1"/>
          <p:nvPr/>
        </p:nvSpPr>
        <p:spPr>
          <a:xfrm>
            <a:off x="5997011" y="3564791"/>
            <a:ext cx="611082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Applications: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Johnson counter divides a clock signal’s frequency by ‘2n’. n is the bit size of the counter. Johnson counter uses less number of flip-flops compare to a typical ring counter.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6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2-stage Johnson counter, also known as quadrature oscillator produce 4 outputs with 90-degree phase shift. It can easily drive a 2-phase stepper motor.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6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3-stage Johnson counter is used as 3-phase square wave generator having 120-degree phase shift between them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9205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9AE92-0606-4FDD-A1C5-E70025101AE9}"/>
              </a:ext>
            </a:extLst>
          </p:cNvPr>
          <p:cNvSpPr txBox="1"/>
          <p:nvPr/>
        </p:nvSpPr>
        <p:spPr>
          <a:xfrm>
            <a:off x="2504524" y="2321004"/>
            <a:ext cx="718295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034D38"/>
                </a:solidFill>
                <a:latin typeface="Bahnschrift Light Condensed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444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3" y="971187"/>
            <a:ext cx="4276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Sequential Circuits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E2A1B-9E32-479A-BFD8-C2EC08EDCB4A}"/>
              </a:ext>
            </a:extLst>
          </p:cNvPr>
          <p:cNvSpPr txBox="1"/>
          <p:nvPr/>
        </p:nvSpPr>
        <p:spPr>
          <a:xfrm>
            <a:off x="574431" y="1555962"/>
            <a:ext cx="105953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Combinational circuits can be described with concurrent statements or behavioral statements.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Sequential circuits are best described with sequential statements.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Sequential circuits can either be asynchronous or synchronous . In VHDL, they are described with asynchronous/synchronous processes.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Basic asynchronous sequential circuits: </a:t>
            </a:r>
            <a:r>
              <a:rPr lang="en-US" sz="2000" b="0" i="0" u="none" strike="noStrike" baseline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Latches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Basic synchronous sequential circuits: </a:t>
            </a:r>
            <a:r>
              <a:rPr lang="en-US" sz="2000" b="0" i="0" u="none" strike="noStrike" baseline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flip flops, counters, and registers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D7F9F-BA4A-49A7-9523-57C2B8FB4DE6}"/>
              </a:ext>
            </a:extLst>
          </p:cNvPr>
          <p:cNvSpPr txBox="1"/>
          <p:nvPr/>
        </p:nvSpPr>
        <p:spPr>
          <a:xfrm>
            <a:off x="574431" y="4389198"/>
            <a:ext cx="105953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Here, we cover the VHDL description of typical asynchronous and synchronous sequential circuits.</a:t>
            </a:r>
          </a:p>
        </p:txBody>
      </p:sp>
    </p:spTree>
    <p:extLst>
      <p:ext uri="{BB962C8B-B14F-4D97-AF65-F5344CB8AC3E}">
        <p14:creationId xmlns:p14="http://schemas.microsoft.com/office/powerpoint/2010/main" val="160970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3" y="971187"/>
            <a:ext cx="5584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SR Latch (Based on NOR gates)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7C8641-392E-4419-A1C4-A4F82A8F5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61" y="1672752"/>
            <a:ext cx="3200400" cy="2162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18D0E0-0254-4B97-88F8-462D2DF76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064" y="1672752"/>
            <a:ext cx="2847392" cy="23336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719CB7-8DD3-4A40-B353-AAADCA008045}"/>
              </a:ext>
            </a:extLst>
          </p:cNvPr>
          <p:cNvSpPr txBox="1"/>
          <p:nvPr/>
        </p:nvSpPr>
        <p:spPr>
          <a:xfrm>
            <a:off x="7249257" y="1263574"/>
            <a:ext cx="46599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 to its truth table, the output can be assigned to either </a:t>
            </a:r>
            <a:r>
              <a:rPr lang="en-US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‘0’or‘1’.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circuit state (‘0’ or ‘1’) is 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stored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circuit when </a:t>
            </a:r>
            <a:r>
              <a:rPr lang="en-US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S=R=‘0’.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FPGAs usually have trouble implementing these circuits as FPGAs are synchronous circuits.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B24906-7E78-40DE-A37C-FE15F1EF3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61" y="4583495"/>
            <a:ext cx="2409825" cy="14573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5D6D78-376C-4D02-8B11-FD978FF50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831" y="4361311"/>
            <a:ext cx="3476625" cy="19240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02AC42-1858-443E-9C36-7AFF050B1C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6601" y="3762375"/>
            <a:ext cx="40767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6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3" y="971187"/>
            <a:ext cx="4276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SR Latch With Enable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E2A1B-9E32-479A-BFD8-C2EC08EDCB4A}"/>
              </a:ext>
            </a:extLst>
          </p:cNvPr>
          <p:cNvSpPr txBox="1"/>
          <p:nvPr/>
        </p:nvSpPr>
        <p:spPr>
          <a:xfrm>
            <a:off x="408759" y="6361041"/>
            <a:ext cx="5687241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: If </a:t>
            </a:r>
            <a:r>
              <a:rPr lang="en-US" sz="19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= ‘0’, 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previous output is kept.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700C09-1292-4E2D-854E-B960A446B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5" y="1555962"/>
            <a:ext cx="3591799" cy="4781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82CCAF-41EE-4E04-B046-2F45E5931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573" y="1555962"/>
            <a:ext cx="4371451" cy="385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1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3" y="971187"/>
            <a:ext cx="4276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D Latch with Enable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F9FBA0-70B8-4F90-9C9C-347B24707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02" y="1738583"/>
            <a:ext cx="3912991" cy="2050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14D251-6AD1-4DA5-A895-480E2112B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197" y="1738583"/>
            <a:ext cx="1967383" cy="20502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F59BF1-FDCD-4073-81E8-8234A6FA6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002" y="1738583"/>
            <a:ext cx="4713964" cy="319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9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3" y="971187"/>
            <a:ext cx="6611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Synchronous Processes: Flip-Flops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E2A1B-9E32-479A-BFD8-C2EC08EDCB4A}"/>
              </a:ext>
            </a:extLst>
          </p:cNvPr>
          <p:cNvSpPr txBox="1"/>
          <p:nvPr/>
        </p:nvSpPr>
        <p:spPr>
          <a:xfrm>
            <a:off x="574430" y="1555962"/>
            <a:ext cx="11043139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Unlike a Latch, a flip flop only changes its outputs on the </a:t>
            </a:r>
            <a:r>
              <a:rPr lang="en-US" sz="1900" b="0" i="0" u="none" strike="noStrike" baseline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edge (rising or falling) 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of a signal called clock . A clock signal is a square wave with a fixed frequency.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To detect a rising or falling edge, flip flops include an edge detector circuit. Input: a clock signal, Output: short duration pulses during the rising (or falling) clock edges. These pulses are then connected to the enable input in a Latch.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For example, an SR flip flop is made out of: a SR Latch with an edge detector circuit. The edge detector generates enable signals during the during the rising (or falling) clock edges.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B75C6E-BD3C-4ABC-8A6E-EF2C0F40D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755" y="4263335"/>
            <a:ext cx="7721226" cy="207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14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3" y="971187"/>
            <a:ext cx="6611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Flip-Flops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E2A1B-9E32-479A-BFD8-C2EC08EDCB4A}"/>
              </a:ext>
            </a:extLst>
          </p:cNvPr>
          <p:cNvSpPr txBox="1"/>
          <p:nvPr/>
        </p:nvSpPr>
        <p:spPr>
          <a:xfrm>
            <a:off x="574430" y="1555962"/>
            <a:ext cx="11043139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900" b="1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 detector circuit </a:t>
            </a:r>
            <a:r>
              <a:rPr lang="en-US" sz="1900" b="0" i="0" u="none" strike="noStrike" baseline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generates E=‘1’ during the edge (rising or falling). 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We will work with circuits activated by either rising or falling edge. We will not work with circuits activated by both edges.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An example of a circuit that detects a rising edge is shown below. The redundant NOT gates cause a delay that allows a pulse to be generated during a rising edge (or positive edge).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E3C47-5E98-4B4A-8C16-26A74D47D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333" y="3288323"/>
            <a:ext cx="6958669" cy="330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1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12917</TotalTime>
  <Words>1946</Words>
  <Application>Microsoft Office PowerPoint</Application>
  <PresentationFormat>Widescreen</PresentationFormat>
  <Paragraphs>213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arial</vt:lpstr>
      <vt:lpstr>Bahnschrift Light Condensed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Obed Mogaka</dc:creator>
  <cp:lastModifiedBy>Obed Mogaka</cp:lastModifiedBy>
  <cp:revision>180</cp:revision>
  <dcterms:created xsi:type="dcterms:W3CDTF">2022-10-30T08:04:43Z</dcterms:created>
  <dcterms:modified xsi:type="dcterms:W3CDTF">2023-02-11T22:07:54Z</dcterms:modified>
</cp:coreProperties>
</file>