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6" r:id="rId11"/>
    <p:sldId id="267" r:id="rId12"/>
    <p:sldId id="268" r:id="rId13"/>
    <p:sldId id="269" r:id="rId14"/>
    <p:sldId id="270" r:id="rId15"/>
    <p:sldId id="265" r:id="rId16"/>
    <p:sldId id="271" r:id="rId17"/>
    <p:sldId id="272" r:id="rId18"/>
    <p:sldId id="273" r:id="rId19"/>
    <p:sldId id="274"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342" r:id="rId33"/>
    <p:sldId id="288" r:id="rId34"/>
    <p:sldId id="289" r:id="rId35"/>
    <p:sldId id="290" r:id="rId36"/>
    <p:sldId id="291" r:id="rId37"/>
    <p:sldId id="292" r:id="rId38"/>
    <p:sldId id="293" r:id="rId39"/>
    <p:sldId id="297" r:id="rId40"/>
    <p:sldId id="294" r:id="rId41"/>
    <p:sldId id="295" r:id="rId42"/>
    <p:sldId id="296" r:id="rId43"/>
    <p:sldId id="298" r:id="rId44"/>
    <p:sldId id="299" r:id="rId45"/>
    <p:sldId id="300" r:id="rId46"/>
    <p:sldId id="301" r:id="rId47"/>
    <p:sldId id="302" r:id="rId48"/>
    <p:sldId id="303" r:id="rId49"/>
    <p:sldId id="304" r:id="rId50"/>
    <p:sldId id="307" r:id="rId51"/>
    <p:sldId id="308" r:id="rId52"/>
    <p:sldId id="306" r:id="rId53"/>
    <p:sldId id="309" r:id="rId54"/>
    <p:sldId id="310" r:id="rId55"/>
    <p:sldId id="311" r:id="rId56"/>
    <p:sldId id="312" r:id="rId57"/>
    <p:sldId id="313" r:id="rId58"/>
    <p:sldId id="314" r:id="rId59"/>
    <p:sldId id="315" r:id="rId60"/>
    <p:sldId id="316" r:id="rId61"/>
    <p:sldId id="317" r:id="rId62"/>
    <p:sldId id="319" r:id="rId63"/>
    <p:sldId id="320" r:id="rId64"/>
    <p:sldId id="321" r:id="rId65"/>
    <p:sldId id="322" r:id="rId66"/>
    <p:sldId id="323" r:id="rId67"/>
    <p:sldId id="324" r:id="rId68"/>
    <p:sldId id="325" r:id="rId69"/>
    <p:sldId id="327" r:id="rId70"/>
    <p:sldId id="326" r:id="rId71"/>
    <p:sldId id="328" r:id="rId72"/>
    <p:sldId id="329" r:id="rId73"/>
    <p:sldId id="330" r:id="rId74"/>
    <p:sldId id="331" r:id="rId75"/>
    <p:sldId id="335" r:id="rId76"/>
    <p:sldId id="332" r:id="rId77"/>
    <p:sldId id="333" r:id="rId78"/>
    <p:sldId id="334" r:id="rId79"/>
    <p:sldId id="336" r:id="rId80"/>
    <p:sldId id="337" r:id="rId81"/>
    <p:sldId id="338" r:id="rId82"/>
    <p:sldId id="339" r:id="rId83"/>
    <p:sldId id="341" r:id="rId84"/>
    <p:sldId id="340" r:id="rId8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Obed Mogaka" initials="OM" lastIdx="1" clrIdx="0">
    <p:extLst>
      <p:ext uri="{19B8F6BF-5375-455C-9EA6-DF929625EA0E}">
        <p15:presenceInfo xmlns:p15="http://schemas.microsoft.com/office/powerpoint/2012/main" userId="f84241bca25c6ae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theme" Target="theme/theme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tableStyles" Target="tableStyles.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EE5CC1-D6CA-49BB-A2C2-CC46B7CABCC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758E74E-8113-40DE-A2D6-15310C75A1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B67060A-D56B-4F76-BD1A-78EA73A2F5F9}"/>
              </a:ext>
            </a:extLst>
          </p:cNvPr>
          <p:cNvSpPr>
            <a:spLocks noGrp="1"/>
          </p:cNvSpPr>
          <p:nvPr>
            <p:ph type="dt" sz="half" idx="10"/>
          </p:nvPr>
        </p:nvSpPr>
        <p:spPr/>
        <p:txBody>
          <a:bodyPr/>
          <a:lstStyle/>
          <a:p>
            <a:fld id="{6CA5934B-A03D-4644-BD22-5E05084F4234}" type="datetimeFigureOut">
              <a:rPr lang="en-US" smtClean="0"/>
              <a:t>8/10/2022</a:t>
            </a:fld>
            <a:endParaRPr lang="en-US"/>
          </a:p>
        </p:txBody>
      </p:sp>
      <p:sp>
        <p:nvSpPr>
          <p:cNvPr id="5" name="Footer Placeholder 4">
            <a:extLst>
              <a:ext uri="{FF2B5EF4-FFF2-40B4-BE49-F238E27FC236}">
                <a16:creationId xmlns:a16="http://schemas.microsoft.com/office/drawing/2014/main" id="{E5996CF1-0AD0-45DB-B567-7EAE53E5FD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C62016F-7886-4B76-8800-9C94E9CAF4EF}"/>
              </a:ext>
            </a:extLst>
          </p:cNvPr>
          <p:cNvSpPr>
            <a:spLocks noGrp="1"/>
          </p:cNvSpPr>
          <p:nvPr>
            <p:ph type="sldNum" sz="quarter" idx="12"/>
          </p:nvPr>
        </p:nvSpPr>
        <p:spPr/>
        <p:txBody>
          <a:bodyPr/>
          <a:lstStyle/>
          <a:p>
            <a:fld id="{12856DE2-0383-4A6B-B129-99B67B72CE85}" type="slidenum">
              <a:rPr lang="en-US" smtClean="0"/>
              <a:t>‹#›</a:t>
            </a:fld>
            <a:endParaRPr lang="en-US"/>
          </a:p>
        </p:txBody>
      </p:sp>
    </p:spTree>
    <p:extLst>
      <p:ext uri="{BB962C8B-B14F-4D97-AF65-F5344CB8AC3E}">
        <p14:creationId xmlns:p14="http://schemas.microsoft.com/office/powerpoint/2010/main" val="32498711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282AA-4E7C-47E2-9B2F-5FDCD5B4B4C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1200F74-5325-4EA3-8FAF-5C604860AE6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C215C3-4950-4A99-8BAF-6AEE1F2885A1}"/>
              </a:ext>
            </a:extLst>
          </p:cNvPr>
          <p:cNvSpPr>
            <a:spLocks noGrp="1"/>
          </p:cNvSpPr>
          <p:nvPr>
            <p:ph type="dt" sz="half" idx="10"/>
          </p:nvPr>
        </p:nvSpPr>
        <p:spPr/>
        <p:txBody>
          <a:bodyPr/>
          <a:lstStyle/>
          <a:p>
            <a:fld id="{6CA5934B-A03D-4644-BD22-5E05084F4234}" type="datetimeFigureOut">
              <a:rPr lang="en-US" smtClean="0"/>
              <a:t>8/10/2022</a:t>
            </a:fld>
            <a:endParaRPr lang="en-US"/>
          </a:p>
        </p:txBody>
      </p:sp>
      <p:sp>
        <p:nvSpPr>
          <p:cNvPr id="5" name="Footer Placeholder 4">
            <a:extLst>
              <a:ext uri="{FF2B5EF4-FFF2-40B4-BE49-F238E27FC236}">
                <a16:creationId xmlns:a16="http://schemas.microsoft.com/office/drawing/2014/main" id="{3BF6F54A-5F4E-494D-A8EB-25EBE21110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654F0D-4122-48B0-8EE4-AB621169F99D}"/>
              </a:ext>
            </a:extLst>
          </p:cNvPr>
          <p:cNvSpPr>
            <a:spLocks noGrp="1"/>
          </p:cNvSpPr>
          <p:nvPr>
            <p:ph type="sldNum" sz="quarter" idx="12"/>
          </p:nvPr>
        </p:nvSpPr>
        <p:spPr/>
        <p:txBody>
          <a:bodyPr/>
          <a:lstStyle/>
          <a:p>
            <a:fld id="{12856DE2-0383-4A6B-B129-99B67B72CE85}" type="slidenum">
              <a:rPr lang="en-US" smtClean="0"/>
              <a:t>‹#›</a:t>
            </a:fld>
            <a:endParaRPr lang="en-US"/>
          </a:p>
        </p:txBody>
      </p:sp>
    </p:spTree>
    <p:extLst>
      <p:ext uri="{BB962C8B-B14F-4D97-AF65-F5344CB8AC3E}">
        <p14:creationId xmlns:p14="http://schemas.microsoft.com/office/powerpoint/2010/main" val="5704746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DB6875F-0538-4C15-AAA6-54CCAEDEB19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F47682D-B999-403A-924C-37AC30BC552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703BD8F-F78A-4B9A-AC97-84A3DB444E36}"/>
              </a:ext>
            </a:extLst>
          </p:cNvPr>
          <p:cNvSpPr>
            <a:spLocks noGrp="1"/>
          </p:cNvSpPr>
          <p:nvPr>
            <p:ph type="dt" sz="half" idx="10"/>
          </p:nvPr>
        </p:nvSpPr>
        <p:spPr/>
        <p:txBody>
          <a:bodyPr/>
          <a:lstStyle/>
          <a:p>
            <a:fld id="{6CA5934B-A03D-4644-BD22-5E05084F4234}" type="datetimeFigureOut">
              <a:rPr lang="en-US" smtClean="0"/>
              <a:t>8/10/2022</a:t>
            </a:fld>
            <a:endParaRPr lang="en-US"/>
          </a:p>
        </p:txBody>
      </p:sp>
      <p:sp>
        <p:nvSpPr>
          <p:cNvPr id="5" name="Footer Placeholder 4">
            <a:extLst>
              <a:ext uri="{FF2B5EF4-FFF2-40B4-BE49-F238E27FC236}">
                <a16:creationId xmlns:a16="http://schemas.microsoft.com/office/drawing/2014/main" id="{CC873A85-2316-4475-AB28-75F08BB330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CB6A793-C149-4CA6-955D-98F7FF9C82E4}"/>
              </a:ext>
            </a:extLst>
          </p:cNvPr>
          <p:cNvSpPr>
            <a:spLocks noGrp="1"/>
          </p:cNvSpPr>
          <p:nvPr>
            <p:ph type="sldNum" sz="quarter" idx="12"/>
          </p:nvPr>
        </p:nvSpPr>
        <p:spPr/>
        <p:txBody>
          <a:bodyPr/>
          <a:lstStyle/>
          <a:p>
            <a:fld id="{12856DE2-0383-4A6B-B129-99B67B72CE85}" type="slidenum">
              <a:rPr lang="en-US" smtClean="0"/>
              <a:t>‹#›</a:t>
            </a:fld>
            <a:endParaRPr lang="en-US"/>
          </a:p>
        </p:txBody>
      </p:sp>
    </p:spTree>
    <p:extLst>
      <p:ext uri="{BB962C8B-B14F-4D97-AF65-F5344CB8AC3E}">
        <p14:creationId xmlns:p14="http://schemas.microsoft.com/office/powerpoint/2010/main" val="25130806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29B44-A002-41F9-88B9-341972A156B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35C6D9C-BDBA-4D66-A568-5563851B9BE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AD2EFAB-8543-4454-8058-A5E92ACEF977}"/>
              </a:ext>
            </a:extLst>
          </p:cNvPr>
          <p:cNvSpPr>
            <a:spLocks noGrp="1"/>
          </p:cNvSpPr>
          <p:nvPr>
            <p:ph type="dt" sz="half" idx="10"/>
          </p:nvPr>
        </p:nvSpPr>
        <p:spPr/>
        <p:txBody>
          <a:bodyPr/>
          <a:lstStyle/>
          <a:p>
            <a:fld id="{6CA5934B-A03D-4644-BD22-5E05084F4234}" type="datetimeFigureOut">
              <a:rPr lang="en-US" smtClean="0"/>
              <a:t>8/10/2022</a:t>
            </a:fld>
            <a:endParaRPr lang="en-US"/>
          </a:p>
        </p:txBody>
      </p:sp>
      <p:sp>
        <p:nvSpPr>
          <p:cNvPr id="5" name="Footer Placeholder 4">
            <a:extLst>
              <a:ext uri="{FF2B5EF4-FFF2-40B4-BE49-F238E27FC236}">
                <a16:creationId xmlns:a16="http://schemas.microsoft.com/office/drawing/2014/main" id="{4D42EBB7-8AC3-40B8-BFFC-E18E6C9079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268A20-4D23-44D8-B00C-9C315200B9A0}"/>
              </a:ext>
            </a:extLst>
          </p:cNvPr>
          <p:cNvSpPr>
            <a:spLocks noGrp="1"/>
          </p:cNvSpPr>
          <p:nvPr>
            <p:ph type="sldNum" sz="quarter" idx="12"/>
          </p:nvPr>
        </p:nvSpPr>
        <p:spPr/>
        <p:txBody>
          <a:bodyPr/>
          <a:lstStyle/>
          <a:p>
            <a:fld id="{12856DE2-0383-4A6B-B129-99B67B72CE85}" type="slidenum">
              <a:rPr lang="en-US" smtClean="0"/>
              <a:t>‹#›</a:t>
            </a:fld>
            <a:endParaRPr lang="en-US"/>
          </a:p>
        </p:txBody>
      </p:sp>
    </p:spTree>
    <p:extLst>
      <p:ext uri="{BB962C8B-B14F-4D97-AF65-F5344CB8AC3E}">
        <p14:creationId xmlns:p14="http://schemas.microsoft.com/office/powerpoint/2010/main" val="42652762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D03C11-5B2B-474A-AA5A-3020117EAE7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2A36114-F3A2-49AB-9C0C-2261310FF56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E2B1A4C-2861-40E3-A549-ABBF28954D08}"/>
              </a:ext>
            </a:extLst>
          </p:cNvPr>
          <p:cNvSpPr>
            <a:spLocks noGrp="1"/>
          </p:cNvSpPr>
          <p:nvPr>
            <p:ph type="dt" sz="half" idx="10"/>
          </p:nvPr>
        </p:nvSpPr>
        <p:spPr/>
        <p:txBody>
          <a:bodyPr/>
          <a:lstStyle/>
          <a:p>
            <a:fld id="{6CA5934B-A03D-4644-BD22-5E05084F4234}" type="datetimeFigureOut">
              <a:rPr lang="en-US" smtClean="0"/>
              <a:t>8/10/2022</a:t>
            </a:fld>
            <a:endParaRPr lang="en-US"/>
          </a:p>
        </p:txBody>
      </p:sp>
      <p:sp>
        <p:nvSpPr>
          <p:cNvPr id="5" name="Footer Placeholder 4">
            <a:extLst>
              <a:ext uri="{FF2B5EF4-FFF2-40B4-BE49-F238E27FC236}">
                <a16:creationId xmlns:a16="http://schemas.microsoft.com/office/drawing/2014/main" id="{F564252B-52DD-47C2-ACF9-39D7DA996C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2189843-B8E3-4F0D-86A1-86728D0AA8F9}"/>
              </a:ext>
            </a:extLst>
          </p:cNvPr>
          <p:cNvSpPr>
            <a:spLocks noGrp="1"/>
          </p:cNvSpPr>
          <p:nvPr>
            <p:ph type="sldNum" sz="quarter" idx="12"/>
          </p:nvPr>
        </p:nvSpPr>
        <p:spPr/>
        <p:txBody>
          <a:bodyPr/>
          <a:lstStyle/>
          <a:p>
            <a:fld id="{12856DE2-0383-4A6B-B129-99B67B72CE85}" type="slidenum">
              <a:rPr lang="en-US" smtClean="0"/>
              <a:t>‹#›</a:t>
            </a:fld>
            <a:endParaRPr lang="en-US"/>
          </a:p>
        </p:txBody>
      </p:sp>
    </p:spTree>
    <p:extLst>
      <p:ext uri="{BB962C8B-B14F-4D97-AF65-F5344CB8AC3E}">
        <p14:creationId xmlns:p14="http://schemas.microsoft.com/office/powerpoint/2010/main" val="16184189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96C23-7E70-44FB-901E-BA2D818762A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7B0A0CD-23E7-444A-B202-1FA986E1E49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F32ADA0-2673-4651-84FA-F770993AF67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797F358-C2FF-4214-BA46-4C8315D32970}"/>
              </a:ext>
            </a:extLst>
          </p:cNvPr>
          <p:cNvSpPr>
            <a:spLocks noGrp="1"/>
          </p:cNvSpPr>
          <p:nvPr>
            <p:ph type="dt" sz="half" idx="10"/>
          </p:nvPr>
        </p:nvSpPr>
        <p:spPr/>
        <p:txBody>
          <a:bodyPr/>
          <a:lstStyle/>
          <a:p>
            <a:fld id="{6CA5934B-A03D-4644-BD22-5E05084F4234}" type="datetimeFigureOut">
              <a:rPr lang="en-US" smtClean="0"/>
              <a:t>8/10/2022</a:t>
            </a:fld>
            <a:endParaRPr lang="en-US"/>
          </a:p>
        </p:txBody>
      </p:sp>
      <p:sp>
        <p:nvSpPr>
          <p:cNvPr id="6" name="Footer Placeholder 5">
            <a:extLst>
              <a:ext uri="{FF2B5EF4-FFF2-40B4-BE49-F238E27FC236}">
                <a16:creationId xmlns:a16="http://schemas.microsoft.com/office/drawing/2014/main" id="{8B1FFA04-CC86-499F-B223-FB368DFE58C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D4580F7-B72F-449F-86DE-7DA56BF4CBD3}"/>
              </a:ext>
            </a:extLst>
          </p:cNvPr>
          <p:cNvSpPr>
            <a:spLocks noGrp="1"/>
          </p:cNvSpPr>
          <p:nvPr>
            <p:ph type="sldNum" sz="quarter" idx="12"/>
          </p:nvPr>
        </p:nvSpPr>
        <p:spPr/>
        <p:txBody>
          <a:bodyPr/>
          <a:lstStyle/>
          <a:p>
            <a:fld id="{12856DE2-0383-4A6B-B129-99B67B72CE85}" type="slidenum">
              <a:rPr lang="en-US" smtClean="0"/>
              <a:t>‹#›</a:t>
            </a:fld>
            <a:endParaRPr lang="en-US"/>
          </a:p>
        </p:txBody>
      </p:sp>
    </p:spTree>
    <p:extLst>
      <p:ext uri="{BB962C8B-B14F-4D97-AF65-F5344CB8AC3E}">
        <p14:creationId xmlns:p14="http://schemas.microsoft.com/office/powerpoint/2010/main" val="6919318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A09124-0823-4BA8-B1CC-F51BA0FF176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913AB64-A5E8-4F44-9795-D6B737CD3B2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2CF46E8-504D-4E8F-81E5-50B97069773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483338B-0A26-4B10-B271-91FA4BB0E3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77FF2B3-3B4B-491B-82E7-09DE92C2BD0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6BC3742-5041-40FB-9A1D-C9B79EB756E3}"/>
              </a:ext>
            </a:extLst>
          </p:cNvPr>
          <p:cNvSpPr>
            <a:spLocks noGrp="1"/>
          </p:cNvSpPr>
          <p:nvPr>
            <p:ph type="dt" sz="half" idx="10"/>
          </p:nvPr>
        </p:nvSpPr>
        <p:spPr/>
        <p:txBody>
          <a:bodyPr/>
          <a:lstStyle/>
          <a:p>
            <a:fld id="{6CA5934B-A03D-4644-BD22-5E05084F4234}" type="datetimeFigureOut">
              <a:rPr lang="en-US" smtClean="0"/>
              <a:t>8/10/2022</a:t>
            </a:fld>
            <a:endParaRPr lang="en-US"/>
          </a:p>
        </p:txBody>
      </p:sp>
      <p:sp>
        <p:nvSpPr>
          <p:cNvPr id="8" name="Footer Placeholder 7">
            <a:extLst>
              <a:ext uri="{FF2B5EF4-FFF2-40B4-BE49-F238E27FC236}">
                <a16:creationId xmlns:a16="http://schemas.microsoft.com/office/drawing/2014/main" id="{99BE215B-681F-4F41-AE7C-9404C16EE39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6684044-FD46-4451-B6B2-9E33B70743F0}"/>
              </a:ext>
            </a:extLst>
          </p:cNvPr>
          <p:cNvSpPr>
            <a:spLocks noGrp="1"/>
          </p:cNvSpPr>
          <p:nvPr>
            <p:ph type="sldNum" sz="quarter" idx="12"/>
          </p:nvPr>
        </p:nvSpPr>
        <p:spPr/>
        <p:txBody>
          <a:bodyPr/>
          <a:lstStyle/>
          <a:p>
            <a:fld id="{12856DE2-0383-4A6B-B129-99B67B72CE85}" type="slidenum">
              <a:rPr lang="en-US" smtClean="0"/>
              <a:t>‹#›</a:t>
            </a:fld>
            <a:endParaRPr lang="en-US"/>
          </a:p>
        </p:txBody>
      </p:sp>
    </p:spTree>
    <p:extLst>
      <p:ext uri="{BB962C8B-B14F-4D97-AF65-F5344CB8AC3E}">
        <p14:creationId xmlns:p14="http://schemas.microsoft.com/office/powerpoint/2010/main" val="2335335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CAC35-8B56-4F43-A50A-2C662D7AF55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9D1FB3B-4D85-4928-84A6-22DEE4E7F937}"/>
              </a:ext>
            </a:extLst>
          </p:cNvPr>
          <p:cNvSpPr>
            <a:spLocks noGrp="1"/>
          </p:cNvSpPr>
          <p:nvPr>
            <p:ph type="dt" sz="half" idx="10"/>
          </p:nvPr>
        </p:nvSpPr>
        <p:spPr/>
        <p:txBody>
          <a:bodyPr/>
          <a:lstStyle/>
          <a:p>
            <a:fld id="{6CA5934B-A03D-4644-BD22-5E05084F4234}" type="datetimeFigureOut">
              <a:rPr lang="en-US" smtClean="0"/>
              <a:t>8/10/2022</a:t>
            </a:fld>
            <a:endParaRPr lang="en-US"/>
          </a:p>
        </p:txBody>
      </p:sp>
      <p:sp>
        <p:nvSpPr>
          <p:cNvPr id="4" name="Footer Placeholder 3">
            <a:extLst>
              <a:ext uri="{FF2B5EF4-FFF2-40B4-BE49-F238E27FC236}">
                <a16:creationId xmlns:a16="http://schemas.microsoft.com/office/drawing/2014/main" id="{D4FDDCCA-4A7B-465A-B0A8-A5EED5AB337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6BC0349-BDC6-4897-BB1A-EE11844C4895}"/>
              </a:ext>
            </a:extLst>
          </p:cNvPr>
          <p:cNvSpPr>
            <a:spLocks noGrp="1"/>
          </p:cNvSpPr>
          <p:nvPr>
            <p:ph type="sldNum" sz="quarter" idx="12"/>
          </p:nvPr>
        </p:nvSpPr>
        <p:spPr/>
        <p:txBody>
          <a:bodyPr/>
          <a:lstStyle/>
          <a:p>
            <a:fld id="{12856DE2-0383-4A6B-B129-99B67B72CE85}" type="slidenum">
              <a:rPr lang="en-US" smtClean="0"/>
              <a:t>‹#›</a:t>
            </a:fld>
            <a:endParaRPr lang="en-US"/>
          </a:p>
        </p:txBody>
      </p:sp>
    </p:spTree>
    <p:extLst>
      <p:ext uri="{BB962C8B-B14F-4D97-AF65-F5344CB8AC3E}">
        <p14:creationId xmlns:p14="http://schemas.microsoft.com/office/powerpoint/2010/main" val="17696961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38246A0-A661-4829-BBF3-E3566A91F133}"/>
              </a:ext>
            </a:extLst>
          </p:cNvPr>
          <p:cNvSpPr>
            <a:spLocks noGrp="1"/>
          </p:cNvSpPr>
          <p:nvPr>
            <p:ph type="dt" sz="half" idx="10"/>
          </p:nvPr>
        </p:nvSpPr>
        <p:spPr/>
        <p:txBody>
          <a:bodyPr/>
          <a:lstStyle/>
          <a:p>
            <a:fld id="{6CA5934B-A03D-4644-BD22-5E05084F4234}" type="datetimeFigureOut">
              <a:rPr lang="en-US" smtClean="0"/>
              <a:t>8/10/2022</a:t>
            </a:fld>
            <a:endParaRPr lang="en-US"/>
          </a:p>
        </p:txBody>
      </p:sp>
      <p:sp>
        <p:nvSpPr>
          <p:cNvPr id="3" name="Footer Placeholder 2">
            <a:extLst>
              <a:ext uri="{FF2B5EF4-FFF2-40B4-BE49-F238E27FC236}">
                <a16:creationId xmlns:a16="http://schemas.microsoft.com/office/drawing/2014/main" id="{B7250B3F-D225-4A2A-BC67-A06828D987F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EE4A6F0-D998-4EDB-8BB7-0FE47DE2833E}"/>
              </a:ext>
            </a:extLst>
          </p:cNvPr>
          <p:cNvSpPr>
            <a:spLocks noGrp="1"/>
          </p:cNvSpPr>
          <p:nvPr>
            <p:ph type="sldNum" sz="quarter" idx="12"/>
          </p:nvPr>
        </p:nvSpPr>
        <p:spPr/>
        <p:txBody>
          <a:bodyPr/>
          <a:lstStyle/>
          <a:p>
            <a:fld id="{12856DE2-0383-4A6B-B129-99B67B72CE85}" type="slidenum">
              <a:rPr lang="en-US" smtClean="0"/>
              <a:t>‹#›</a:t>
            </a:fld>
            <a:endParaRPr lang="en-US"/>
          </a:p>
        </p:txBody>
      </p:sp>
    </p:spTree>
    <p:extLst>
      <p:ext uri="{BB962C8B-B14F-4D97-AF65-F5344CB8AC3E}">
        <p14:creationId xmlns:p14="http://schemas.microsoft.com/office/powerpoint/2010/main" val="7267720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62B35-8110-4B64-838E-709784A6AAE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2F42782-EC3F-41A3-B4C6-0BE94F61429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2BC264F-6A50-43BD-A182-617E99B5D2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455249B-251B-4407-ADEA-200D81D47103}"/>
              </a:ext>
            </a:extLst>
          </p:cNvPr>
          <p:cNvSpPr>
            <a:spLocks noGrp="1"/>
          </p:cNvSpPr>
          <p:nvPr>
            <p:ph type="dt" sz="half" idx="10"/>
          </p:nvPr>
        </p:nvSpPr>
        <p:spPr/>
        <p:txBody>
          <a:bodyPr/>
          <a:lstStyle/>
          <a:p>
            <a:fld id="{6CA5934B-A03D-4644-BD22-5E05084F4234}" type="datetimeFigureOut">
              <a:rPr lang="en-US" smtClean="0"/>
              <a:t>8/10/2022</a:t>
            </a:fld>
            <a:endParaRPr lang="en-US"/>
          </a:p>
        </p:txBody>
      </p:sp>
      <p:sp>
        <p:nvSpPr>
          <p:cNvPr id="6" name="Footer Placeholder 5">
            <a:extLst>
              <a:ext uri="{FF2B5EF4-FFF2-40B4-BE49-F238E27FC236}">
                <a16:creationId xmlns:a16="http://schemas.microsoft.com/office/drawing/2014/main" id="{BAE941FB-015B-4687-9886-AAA130EB87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902A39E-EE4A-4411-8D8D-7BCD1AB5053B}"/>
              </a:ext>
            </a:extLst>
          </p:cNvPr>
          <p:cNvSpPr>
            <a:spLocks noGrp="1"/>
          </p:cNvSpPr>
          <p:nvPr>
            <p:ph type="sldNum" sz="quarter" idx="12"/>
          </p:nvPr>
        </p:nvSpPr>
        <p:spPr/>
        <p:txBody>
          <a:bodyPr/>
          <a:lstStyle/>
          <a:p>
            <a:fld id="{12856DE2-0383-4A6B-B129-99B67B72CE85}" type="slidenum">
              <a:rPr lang="en-US" smtClean="0"/>
              <a:t>‹#›</a:t>
            </a:fld>
            <a:endParaRPr lang="en-US"/>
          </a:p>
        </p:txBody>
      </p:sp>
    </p:spTree>
    <p:extLst>
      <p:ext uri="{BB962C8B-B14F-4D97-AF65-F5344CB8AC3E}">
        <p14:creationId xmlns:p14="http://schemas.microsoft.com/office/powerpoint/2010/main" val="208004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16472-AB52-47E9-9F2A-A7F4CE54299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BDDCC24-BCB2-4A84-B453-A793D28DACD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55E1AEA-4CED-4408-A1B2-B57988FEE14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1A23FD1-D56F-42BB-B7D1-BF46CFA26C4E}"/>
              </a:ext>
            </a:extLst>
          </p:cNvPr>
          <p:cNvSpPr>
            <a:spLocks noGrp="1"/>
          </p:cNvSpPr>
          <p:nvPr>
            <p:ph type="dt" sz="half" idx="10"/>
          </p:nvPr>
        </p:nvSpPr>
        <p:spPr/>
        <p:txBody>
          <a:bodyPr/>
          <a:lstStyle/>
          <a:p>
            <a:fld id="{6CA5934B-A03D-4644-BD22-5E05084F4234}" type="datetimeFigureOut">
              <a:rPr lang="en-US" smtClean="0"/>
              <a:t>8/10/2022</a:t>
            </a:fld>
            <a:endParaRPr lang="en-US"/>
          </a:p>
        </p:txBody>
      </p:sp>
      <p:sp>
        <p:nvSpPr>
          <p:cNvPr id="6" name="Footer Placeholder 5">
            <a:extLst>
              <a:ext uri="{FF2B5EF4-FFF2-40B4-BE49-F238E27FC236}">
                <a16:creationId xmlns:a16="http://schemas.microsoft.com/office/drawing/2014/main" id="{F88FC7EE-B70E-45F5-A760-BAA61DCC2D6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F927F31-D3F6-4798-B643-858A38D17CA7}"/>
              </a:ext>
            </a:extLst>
          </p:cNvPr>
          <p:cNvSpPr>
            <a:spLocks noGrp="1"/>
          </p:cNvSpPr>
          <p:nvPr>
            <p:ph type="sldNum" sz="quarter" idx="12"/>
          </p:nvPr>
        </p:nvSpPr>
        <p:spPr/>
        <p:txBody>
          <a:bodyPr/>
          <a:lstStyle/>
          <a:p>
            <a:fld id="{12856DE2-0383-4A6B-B129-99B67B72CE85}" type="slidenum">
              <a:rPr lang="en-US" smtClean="0"/>
              <a:t>‹#›</a:t>
            </a:fld>
            <a:endParaRPr lang="en-US"/>
          </a:p>
        </p:txBody>
      </p:sp>
    </p:spTree>
    <p:extLst>
      <p:ext uri="{BB962C8B-B14F-4D97-AF65-F5344CB8AC3E}">
        <p14:creationId xmlns:p14="http://schemas.microsoft.com/office/powerpoint/2010/main" val="25269809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03C5575-7103-463D-AF59-4E79F8BBEE0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950CC0B-477A-42D4-8FBA-8462E6C5F3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D50E75-2604-440E-A7BD-A4BFDFD788E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CA5934B-A03D-4644-BD22-5E05084F4234}" type="datetimeFigureOut">
              <a:rPr lang="en-US" smtClean="0"/>
              <a:t>8/10/2022</a:t>
            </a:fld>
            <a:endParaRPr lang="en-US"/>
          </a:p>
        </p:txBody>
      </p:sp>
      <p:sp>
        <p:nvSpPr>
          <p:cNvPr id="5" name="Footer Placeholder 4">
            <a:extLst>
              <a:ext uri="{FF2B5EF4-FFF2-40B4-BE49-F238E27FC236}">
                <a16:creationId xmlns:a16="http://schemas.microsoft.com/office/drawing/2014/main" id="{01E1ED6F-FF9B-46BD-9D62-13BBE872922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39F6354-2118-4C0B-ABCA-8E1FE6BDCA5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2856DE2-0383-4A6B-B129-99B67B72CE85}" type="slidenum">
              <a:rPr lang="en-US" smtClean="0"/>
              <a:t>‹#›</a:t>
            </a:fld>
            <a:endParaRPr lang="en-US"/>
          </a:p>
        </p:txBody>
      </p:sp>
    </p:spTree>
    <p:extLst>
      <p:ext uri="{BB962C8B-B14F-4D97-AF65-F5344CB8AC3E}">
        <p14:creationId xmlns:p14="http://schemas.microsoft.com/office/powerpoint/2010/main" val="12384815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4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4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6.png"/><Relationship Id="rId7" Type="http://schemas.openxmlformats.org/officeDocument/2006/relationships/image" Target="../media/image40.png"/><Relationship Id="rId2" Type="http://schemas.openxmlformats.org/officeDocument/2006/relationships/image" Target="../media/image35.png"/><Relationship Id="rId1" Type="http://schemas.openxmlformats.org/officeDocument/2006/relationships/slideLayout" Target="../slideLayouts/slideLayout2.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4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8" Type="http://schemas.openxmlformats.org/officeDocument/2006/relationships/image" Target="../media/image49.png"/><Relationship Id="rId3" Type="http://schemas.openxmlformats.org/officeDocument/2006/relationships/image" Target="../media/image44.png"/><Relationship Id="rId7" Type="http://schemas.openxmlformats.org/officeDocument/2006/relationships/image" Target="../media/image48.png"/><Relationship Id="rId2" Type="http://schemas.openxmlformats.org/officeDocument/2006/relationships/image" Target="../media/image43.png"/><Relationship Id="rId1" Type="http://schemas.openxmlformats.org/officeDocument/2006/relationships/slideLayout" Target="../slideLayouts/slideLayout2.xml"/><Relationship Id="rId6" Type="http://schemas.openxmlformats.org/officeDocument/2006/relationships/image" Target="../media/image47.png"/><Relationship Id="rId11" Type="http://schemas.openxmlformats.org/officeDocument/2006/relationships/image" Target="../media/image52.png"/><Relationship Id="rId5" Type="http://schemas.openxmlformats.org/officeDocument/2006/relationships/image" Target="../media/image46.png"/><Relationship Id="rId10" Type="http://schemas.openxmlformats.org/officeDocument/2006/relationships/image" Target="../media/image51.png"/><Relationship Id="rId4" Type="http://schemas.openxmlformats.org/officeDocument/2006/relationships/image" Target="../media/image45.png"/><Relationship Id="rId9" Type="http://schemas.openxmlformats.org/officeDocument/2006/relationships/image" Target="../media/image50.png"/></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 Id="rId4" Type="http://schemas.openxmlformats.org/officeDocument/2006/relationships/image" Target="../media/image55.png"/></Relationships>
</file>

<file path=ppt/slides/_rels/slide51.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xml"/><Relationship Id="rId5" Type="http://schemas.openxmlformats.org/officeDocument/2006/relationships/image" Target="../media/image59.png"/><Relationship Id="rId4" Type="http://schemas.openxmlformats.org/officeDocument/2006/relationships/image" Target="../media/image58.png"/></Relationships>
</file>

<file path=ppt/slides/_rels/slide52.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8" Type="http://schemas.openxmlformats.org/officeDocument/2006/relationships/image" Target="../media/image68.png"/><Relationship Id="rId3" Type="http://schemas.openxmlformats.org/officeDocument/2006/relationships/image" Target="../media/image63.png"/><Relationship Id="rId7" Type="http://schemas.openxmlformats.org/officeDocument/2006/relationships/image" Target="../media/image67.png"/><Relationship Id="rId2" Type="http://schemas.openxmlformats.org/officeDocument/2006/relationships/image" Target="../media/image62.png"/><Relationship Id="rId1" Type="http://schemas.openxmlformats.org/officeDocument/2006/relationships/slideLayout" Target="../slideLayouts/slideLayout2.xml"/><Relationship Id="rId6" Type="http://schemas.openxmlformats.org/officeDocument/2006/relationships/image" Target="../media/image66.png"/><Relationship Id="rId5" Type="http://schemas.openxmlformats.org/officeDocument/2006/relationships/image" Target="../media/image65.png"/><Relationship Id="rId10" Type="http://schemas.openxmlformats.org/officeDocument/2006/relationships/image" Target="../media/image70.png"/><Relationship Id="rId4" Type="http://schemas.openxmlformats.org/officeDocument/2006/relationships/image" Target="../media/image64.png"/><Relationship Id="rId9" Type="http://schemas.openxmlformats.org/officeDocument/2006/relationships/image" Target="../media/image69.png"/></Relationships>
</file>

<file path=ppt/slides/_rels/slide54.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image" Target="../media/image78.png"/><Relationship Id="rId1" Type="http://schemas.openxmlformats.org/officeDocument/2006/relationships/slideLayout" Target="../slideLayouts/slideLayout2.xml"/><Relationship Id="rId4" Type="http://schemas.openxmlformats.org/officeDocument/2006/relationships/image" Target="../media/image80.png"/></Relationships>
</file>

<file path=ppt/slides/_rels/slide63.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image" Target="../media/image81.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83.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image" Target="../media/image84.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86.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87.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image" Target="../media/image8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93.png"/><Relationship Id="rId2" Type="http://schemas.openxmlformats.org/officeDocument/2006/relationships/image" Target="../media/image92.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94.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94.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95.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96.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98.png"/><Relationship Id="rId2" Type="http://schemas.openxmlformats.org/officeDocument/2006/relationships/image" Target="../media/image97.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9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101.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103.png"/><Relationship Id="rId2" Type="http://schemas.openxmlformats.org/officeDocument/2006/relationships/image" Target="../media/image102.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105.png"/><Relationship Id="rId2" Type="http://schemas.openxmlformats.org/officeDocument/2006/relationships/image" Target="../media/image104.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10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89CDA6C-6B00-491A-9F5F-B68BB99B20F7}"/>
              </a:ext>
            </a:extLst>
          </p:cNvPr>
          <p:cNvSpPr txBox="1"/>
          <p:nvPr/>
        </p:nvSpPr>
        <p:spPr>
          <a:xfrm>
            <a:off x="684226" y="942497"/>
            <a:ext cx="10583996" cy="5198090"/>
          </a:xfrm>
          <a:prstGeom prst="rect">
            <a:avLst/>
          </a:prstGeom>
          <a:noFill/>
        </p:spPr>
        <p:txBody>
          <a:bodyPr wrap="square">
            <a:spAutoFit/>
          </a:bodyPr>
          <a:lstStyle/>
          <a:p>
            <a:pPr algn="l">
              <a:lnSpc>
                <a:spcPct val="150000"/>
              </a:lnSpc>
            </a:pPr>
            <a:r>
              <a:rPr lang="en-US" sz="2000" b="1" i="0" u="none" strike="noStrike" baseline="0" dirty="0">
                <a:solidFill>
                  <a:schemeClr val="accent2">
                    <a:lumMod val="75000"/>
                  </a:schemeClr>
                </a:solidFill>
                <a:latin typeface="Raleway" pitchFamily="2" charset="0"/>
              </a:rPr>
              <a:t>VHDL</a:t>
            </a:r>
            <a:endParaRPr lang="en-US" b="1" i="0" u="none" strike="noStrike" baseline="0" dirty="0">
              <a:solidFill>
                <a:schemeClr val="accent2">
                  <a:lumMod val="75000"/>
                </a:schemeClr>
              </a:solidFill>
              <a:latin typeface="Raleway" pitchFamily="2" charset="0"/>
            </a:endParaRPr>
          </a:p>
          <a:p>
            <a:pPr marL="285750" lvl="1" indent="-285750">
              <a:lnSpc>
                <a:spcPct val="150000"/>
              </a:lnSpc>
              <a:buFont typeface="Arial" panose="020B0604020202020204" pitchFamily="34" charset="0"/>
              <a:buChar char="•"/>
            </a:pPr>
            <a:r>
              <a:rPr lang="en-US" sz="2000" b="0" i="0" u="none" strike="noStrike" baseline="0" dirty="0">
                <a:latin typeface="Raleway" pitchFamily="2" charset="0"/>
              </a:rPr>
              <a:t>VHDL is a powerful hardware description language</a:t>
            </a:r>
          </a:p>
          <a:p>
            <a:pPr marL="285750" lvl="1" indent="-285750">
              <a:lnSpc>
                <a:spcPct val="150000"/>
              </a:lnSpc>
              <a:buFont typeface="Arial" panose="020B0604020202020204" pitchFamily="34" charset="0"/>
              <a:buChar char="•"/>
            </a:pPr>
            <a:r>
              <a:rPr lang="en-US" sz="2000" dirty="0">
                <a:latin typeface="Raleway" pitchFamily="2" charset="0"/>
              </a:rPr>
              <a:t>U</a:t>
            </a:r>
            <a:r>
              <a:rPr lang="en-US" sz="2000" b="0" i="0" u="none" strike="noStrike" baseline="0" dirty="0">
                <a:latin typeface="Raleway" pitchFamily="2" charset="0"/>
              </a:rPr>
              <a:t>sed for both circuit synthesis (construction) and circuit simulation.</a:t>
            </a:r>
          </a:p>
          <a:p>
            <a:pPr marL="285750" lvl="1" indent="-285750">
              <a:lnSpc>
                <a:spcPct val="150000"/>
              </a:lnSpc>
              <a:buFont typeface="Arial" panose="020B0604020202020204" pitchFamily="34" charset="0"/>
              <a:buChar char="•"/>
            </a:pPr>
            <a:r>
              <a:rPr lang="en-US" sz="2000" b="1" i="1" dirty="0">
                <a:latin typeface="Raleway" pitchFamily="2" charset="0"/>
              </a:rPr>
              <a:t>S</a:t>
            </a:r>
            <a:r>
              <a:rPr lang="en-US" sz="2000" b="1" i="1" u="none" strike="noStrike" baseline="0" dirty="0">
                <a:latin typeface="Raleway" pitchFamily="2" charset="0"/>
              </a:rPr>
              <a:t>ynthesis</a:t>
            </a:r>
            <a:r>
              <a:rPr lang="en-US" sz="2000" b="0" i="0" u="none" strike="noStrike" baseline="0" dirty="0">
                <a:latin typeface="Raleway" pitchFamily="2" charset="0"/>
              </a:rPr>
              <a:t> (construction) -the language describes the desired behavior or structure of a digital unit, from which a compliant physical circuit is inferred by the compiler.</a:t>
            </a:r>
          </a:p>
          <a:p>
            <a:pPr marL="285750" lvl="1" indent="-285750">
              <a:lnSpc>
                <a:spcPct val="150000"/>
              </a:lnSpc>
              <a:buFont typeface="Arial" panose="020B0604020202020204" pitchFamily="34" charset="0"/>
              <a:buChar char="•"/>
            </a:pPr>
            <a:r>
              <a:rPr lang="en-US" sz="2000" b="1" dirty="0">
                <a:latin typeface="Raleway" pitchFamily="2" charset="0"/>
              </a:rPr>
              <a:t>S</a:t>
            </a:r>
            <a:r>
              <a:rPr lang="en-US" sz="2000" b="1" i="0" u="none" strike="noStrike" baseline="0" dirty="0">
                <a:latin typeface="Raleway" pitchFamily="2" charset="0"/>
              </a:rPr>
              <a:t>imulation</a:t>
            </a:r>
            <a:r>
              <a:rPr lang="en-US" sz="2000" b="0" i="0" u="none" strike="noStrike" baseline="0" dirty="0">
                <a:latin typeface="Raleway" pitchFamily="2" charset="0"/>
              </a:rPr>
              <a:t> (testing) - generates stimuli and applies them to the designed (coded) circuit,</a:t>
            </a:r>
          </a:p>
          <a:p>
            <a:pPr marL="285750" lvl="1" indent="-285750">
              <a:lnSpc>
                <a:spcPct val="150000"/>
              </a:lnSpc>
              <a:buFont typeface="Arial" panose="020B0604020202020204" pitchFamily="34" charset="0"/>
              <a:buChar char="•"/>
            </a:pPr>
            <a:r>
              <a:rPr lang="en-US" sz="2000" b="1" i="0" u="none" strike="noStrike" baseline="0" dirty="0">
                <a:latin typeface="Raleway" pitchFamily="2" charset="0"/>
              </a:rPr>
              <a:t>Main applications </a:t>
            </a:r>
            <a:r>
              <a:rPr lang="en-US" sz="2000" b="0" i="0" u="none" strike="noStrike" baseline="0" dirty="0">
                <a:latin typeface="Raleway" pitchFamily="2" charset="0"/>
              </a:rPr>
              <a:t>of VHDL include : synthesis of digital circuits onto (FPGA) chips and layout/mask generation for application specific integrated circuit (ASIC) fabrication plus corresponding functional and timing simulations.</a:t>
            </a:r>
          </a:p>
          <a:p>
            <a:pPr marL="285750" lvl="1" indent="-285750">
              <a:lnSpc>
                <a:spcPct val="150000"/>
              </a:lnSpc>
              <a:buFont typeface="Arial" panose="020B0604020202020204" pitchFamily="34" charset="0"/>
              <a:buChar char="•"/>
            </a:pPr>
            <a:endParaRPr lang="en-US" sz="2400" b="0" i="0" u="none" strike="noStrike" baseline="0" dirty="0">
              <a:latin typeface="Raleway" pitchFamily="2" charset="0"/>
            </a:endParaRPr>
          </a:p>
        </p:txBody>
      </p:sp>
    </p:spTree>
    <p:extLst>
      <p:ext uri="{BB962C8B-B14F-4D97-AF65-F5344CB8AC3E}">
        <p14:creationId xmlns:p14="http://schemas.microsoft.com/office/powerpoint/2010/main" val="24835946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3C60F6D-CAE9-4A13-8920-8A3091343681}"/>
              </a:ext>
            </a:extLst>
          </p:cNvPr>
          <p:cNvSpPr txBox="1"/>
          <p:nvPr/>
        </p:nvSpPr>
        <p:spPr>
          <a:xfrm>
            <a:off x="684226" y="942497"/>
            <a:ext cx="10583996" cy="1884940"/>
          </a:xfrm>
          <a:prstGeom prst="rect">
            <a:avLst/>
          </a:prstGeom>
          <a:noFill/>
        </p:spPr>
        <p:txBody>
          <a:bodyPr wrap="square">
            <a:spAutoFit/>
          </a:bodyPr>
          <a:lstStyle/>
          <a:p>
            <a:pPr algn="l">
              <a:lnSpc>
                <a:spcPct val="150000"/>
              </a:lnSpc>
            </a:pPr>
            <a:r>
              <a:rPr lang="en-US" sz="2000" b="1" i="0" u="none" strike="noStrike" baseline="0" dirty="0">
                <a:solidFill>
                  <a:schemeClr val="accent2">
                    <a:lumMod val="75000"/>
                  </a:schemeClr>
                </a:solidFill>
                <a:latin typeface="Raleway" pitchFamily="2" charset="0"/>
              </a:rPr>
              <a:t>Lexical Elements of VHDL</a:t>
            </a:r>
          </a:p>
          <a:p>
            <a:pPr marL="342900" indent="-342900" algn="l">
              <a:lnSpc>
                <a:spcPct val="150000"/>
              </a:lnSpc>
              <a:buFont typeface="Arial" panose="020B0604020202020204" pitchFamily="34" charset="0"/>
              <a:buChar char="•"/>
            </a:pPr>
            <a:r>
              <a:rPr lang="en-US" sz="2000" b="1" i="0" u="none" strike="noStrike" baseline="0" dirty="0">
                <a:latin typeface="Raleway" pitchFamily="2" charset="0"/>
              </a:rPr>
              <a:t>Bit and Bit String: </a:t>
            </a:r>
          </a:p>
          <a:p>
            <a:pPr marL="342900" indent="-342900">
              <a:lnSpc>
                <a:spcPct val="150000"/>
              </a:lnSpc>
              <a:buFontTx/>
              <a:buChar char="-"/>
            </a:pPr>
            <a:r>
              <a:rPr lang="en-US" sz="2000" b="0" i="0" u="none" strike="noStrike" baseline="0" dirty="0">
                <a:latin typeface="Raleway" pitchFamily="2" charset="0"/>
              </a:rPr>
              <a:t>Single-bit binary values are written within single quotes</a:t>
            </a:r>
          </a:p>
          <a:p>
            <a:pPr marL="342900" indent="-342900">
              <a:lnSpc>
                <a:spcPct val="150000"/>
              </a:lnSpc>
              <a:buFontTx/>
              <a:buChar char="-"/>
            </a:pPr>
            <a:r>
              <a:rPr lang="en-US" sz="2000" b="0" i="0" u="none" strike="noStrike" baseline="0" dirty="0">
                <a:latin typeface="Raleway" pitchFamily="2" charset="0"/>
              </a:rPr>
              <a:t>bit strings (bit vectors) are written within double quotes.</a:t>
            </a:r>
            <a:endParaRPr lang="en-US" sz="2000" b="1" i="0" u="none" strike="noStrike" baseline="0" dirty="0">
              <a:latin typeface="Raleway" pitchFamily="2" charset="0"/>
            </a:endParaRPr>
          </a:p>
        </p:txBody>
      </p:sp>
      <p:pic>
        <p:nvPicPr>
          <p:cNvPr id="6" name="Picture 5">
            <a:extLst>
              <a:ext uri="{FF2B5EF4-FFF2-40B4-BE49-F238E27FC236}">
                <a16:creationId xmlns:a16="http://schemas.microsoft.com/office/drawing/2014/main" id="{6A1805D9-B3F3-4CB6-BD89-4DA52AF98B04}"/>
              </a:ext>
            </a:extLst>
          </p:cNvPr>
          <p:cNvPicPr>
            <a:picLocks noChangeAspect="1"/>
          </p:cNvPicPr>
          <p:nvPr/>
        </p:nvPicPr>
        <p:blipFill>
          <a:blip r:embed="rId2"/>
          <a:stretch>
            <a:fillRect/>
          </a:stretch>
        </p:blipFill>
        <p:spPr>
          <a:xfrm>
            <a:off x="1050826" y="2901191"/>
            <a:ext cx="7358489" cy="568716"/>
          </a:xfrm>
          <a:prstGeom prst="rect">
            <a:avLst/>
          </a:prstGeom>
        </p:spPr>
      </p:pic>
    </p:spTree>
    <p:extLst>
      <p:ext uri="{BB962C8B-B14F-4D97-AF65-F5344CB8AC3E}">
        <p14:creationId xmlns:p14="http://schemas.microsoft.com/office/powerpoint/2010/main" val="23227221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3C60F6D-CAE9-4A13-8920-8A3091343681}"/>
              </a:ext>
            </a:extLst>
          </p:cNvPr>
          <p:cNvSpPr txBox="1"/>
          <p:nvPr/>
        </p:nvSpPr>
        <p:spPr>
          <a:xfrm>
            <a:off x="684226" y="942497"/>
            <a:ext cx="10583996" cy="3731599"/>
          </a:xfrm>
          <a:prstGeom prst="rect">
            <a:avLst/>
          </a:prstGeom>
          <a:noFill/>
        </p:spPr>
        <p:txBody>
          <a:bodyPr wrap="square">
            <a:spAutoFit/>
          </a:bodyPr>
          <a:lstStyle/>
          <a:p>
            <a:pPr algn="l">
              <a:lnSpc>
                <a:spcPct val="150000"/>
              </a:lnSpc>
            </a:pPr>
            <a:r>
              <a:rPr lang="en-US" sz="2000" b="1" i="0" u="none" strike="noStrike" baseline="0" dirty="0">
                <a:solidFill>
                  <a:schemeClr val="accent2">
                    <a:lumMod val="75000"/>
                  </a:schemeClr>
                </a:solidFill>
                <a:latin typeface="Raleway" pitchFamily="2" charset="0"/>
              </a:rPr>
              <a:t>Lexical Elements of VHDL</a:t>
            </a:r>
          </a:p>
          <a:p>
            <a:pPr marL="342900" indent="-342900" algn="l">
              <a:lnSpc>
                <a:spcPct val="150000"/>
              </a:lnSpc>
              <a:buFont typeface="Arial" panose="020B0604020202020204" pitchFamily="34" charset="0"/>
              <a:buChar char="•"/>
            </a:pPr>
            <a:r>
              <a:rPr lang="en-US" sz="2000" b="1" i="0" u="none" strike="noStrike" baseline="0" dirty="0">
                <a:latin typeface="Raleway" pitchFamily="2" charset="0"/>
              </a:rPr>
              <a:t>Integers</a:t>
            </a:r>
          </a:p>
          <a:p>
            <a:pPr marL="342900" indent="-342900" algn="l">
              <a:lnSpc>
                <a:spcPct val="150000"/>
              </a:lnSpc>
              <a:buFontTx/>
              <a:buChar char="-"/>
            </a:pPr>
            <a:r>
              <a:rPr lang="en-US" sz="2000" b="0" i="0" u="none" strike="noStrike" baseline="0" dirty="0">
                <a:latin typeface="Raleway" pitchFamily="2" charset="0"/>
              </a:rPr>
              <a:t>Integers are written without quotation marks. </a:t>
            </a:r>
          </a:p>
          <a:p>
            <a:pPr marL="342900" indent="-342900" algn="l">
              <a:lnSpc>
                <a:spcPct val="150000"/>
              </a:lnSpc>
              <a:buFontTx/>
              <a:buChar char="-"/>
            </a:pPr>
            <a:r>
              <a:rPr lang="en-US" sz="2000" b="0" i="0" u="none" strike="noStrike" baseline="0" dirty="0">
                <a:latin typeface="Raleway" pitchFamily="2" charset="0"/>
              </a:rPr>
              <a:t>The type called integer in VHDL operates with up to 32 bits, ranging from 0 to 2^31 _ 1 if unsigned or from _2^31 to 2^31 _ 1 if Signed.</a:t>
            </a:r>
          </a:p>
          <a:p>
            <a:pPr marL="342900" indent="-342900" algn="l">
              <a:lnSpc>
                <a:spcPct val="150000"/>
              </a:lnSpc>
              <a:buFontTx/>
              <a:buChar char="-"/>
            </a:pPr>
            <a:r>
              <a:rPr lang="en-US" sz="2000" i="0" u="none" strike="noStrike" baseline="0" dirty="0">
                <a:latin typeface="Raleway" pitchFamily="2" charset="0"/>
              </a:rPr>
              <a:t>The underline character (_) can be used anywhere in the string to help visualize its value.</a:t>
            </a:r>
          </a:p>
          <a:p>
            <a:pPr marL="342900" indent="-342900">
              <a:lnSpc>
                <a:spcPct val="150000"/>
              </a:lnSpc>
              <a:buFontTx/>
              <a:buChar char="-"/>
            </a:pPr>
            <a:endParaRPr lang="en-US" sz="2000" b="1" i="0" u="none" strike="noStrike" baseline="0" dirty="0">
              <a:latin typeface="Raleway" pitchFamily="2" charset="0"/>
            </a:endParaRPr>
          </a:p>
        </p:txBody>
      </p:sp>
      <p:pic>
        <p:nvPicPr>
          <p:cNvPr id="8" name="Picture 7">
            <a:extLst>
              <a:ext uri="{FF2B5EF4-FFF2-40B4-BE49-F238E27FC236}">
                <a16:creationId xmlns:a16="http://schemas.microsoft.com/office/drawing/2014/main" id="{69BAA27C-16DE-4BEC-8159-6BB5105EA7FA}"/>
              </a:ext>
            </a:extLst>
          </p:cNvPr>
          <p:cNvPicPr>
            <a:picLocks noChangeAspect="1"/>
          </p:cNvPicPr>
          <p:nvPr/>
        </p:nvPicPr>
        <p:blipFill>
          <a:blip r:embed="rId2"/>
          <a:stretch>
            <a:fillRect/>
          </a:stretch>
        </p:blipFill>
        <p:spPr>
          <a:xfrm>
            <a:off x="1199125" y="4364659"/>
            <a:ext cx="5067023" cy="618873"/>
          </a:xfrm>
          <a:prstGeom prst="rect">
            <a:avLst/>
          </a:prstGeom>
        </p:spPr>
      </p:pic>
    </p:spTree>
    <p:extLst>
      <p:ext uri="{BB962C8B-B14F-4D97-AF65-F5344CB8AC3E}">
        <p14:creationId xmlns:p14="http://schemas.microsoft.com/office/powerpoint/2010/main" val="4980383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3C60F6D-CAE9-4A13-8920-8A3091343681}"/>
              </a:ext>
            </a:extLst>
          </p:cNvPr>
          <p:cNvSpPr txBox="1"/>
          <p:nvPr/>
        </p:nvSpPr>
        <p:spPr>
          <a:xfrm>
            <a:off x="684226" y="942497"/>
            <a:ext cx="10583996" cy="2808269"/>
          </a:xfrm>
          <a:prstGeom prst="rect">
            <a:avLst/>
          </a:prstGeom>
          <a:noFill/>
        </p:spPr>
        <p:txBody>
          <a:bodyPr wrap="square">
            <a:spAutoFit/>
          </a:bodyPr>
          <a:lstStyle/>
          <a:p>
            <a:pPr algn="l">
              <a:lnSpc>
                <a:spcPct val="150000"/>
              </a:lnSpc>
            </a:pPr>
            <a:r>
              <a:rPr lang="en-US" sz="2000" b="1" i="0" u="none" strike="noStrike" baseline="0" dirty="0">
                <a:solidFill>
                  <a:schemeClr val="accent2">
                    <a:lumMod val="75000"/>
                  </a:schemeClr>
                </a:solidFill>
                <a:latin typeface="Raleway" pitchFamily="2" charset="0"/>
              </a:rPr>
              <a:t>Lexical Elements of VHDL</a:t>
            </a:r>
          </a:p>
          <a:p>
            <a:pPr marL="342900" indent="-342900" algn="l">
              <a:lnSpc>
                <a:spcPct val="150000"/>
              </a:lnSpc>
              <a:buFont typeface="Arial" panose="020B0604020202020204" pitchFamily="34" charset="0"/>
              <a:buChar char="•"/>
            </a:pPr>
            <a:r>
              <a:rPr lang="en-US" sz="2000" b="1" i="0" u="none" strike="noStrike" baseline="0" dirty="0">
                <a:latin typeface="Raleway" pitchFamily="2" charset="0"/>
              </a:rPr>
              <a:t>Character and Character String</a:t>
            </a:r>
          </a:p>
          <a:p>
            <a:pPr marL="342900" indent="-342900" algn="l">
              <a:lnSpc>
                <a:spcPct val="150000"/>
              </a:lnSpc>
              <a:buFontTx/>
              <a:buChar char="-"/>
            </a:pPr>
            <a:r>
              <a:rPr lang="en-US" sz="2000" b="0" i="0" u="none" strike="noStrike" baseline="0" dirty="0">
                <a:latin typeface="Raleway" pitchFamily="2" charset="0"/>
              </a:rPr>
              <a:t>The synthesizable characters in VHDL are the 256 characters from the ISO 8859-1 (Latin-I) table, in which the initial 128 characters are from the ASCII table.</a:t>
            </a:r>
          </a:p>
          <a:p>
            <a:pPr marL="342900" indent="-342900" algn="l">
              <a:lnSpc>
                <a:spcPct val="150000"/>
              </a:lnSpc>
              <a:buFontTx/>
              <a:buChar char="-"/>
            </a:pPr>
            <a:r>
              <a:rPr lang="en-US" sz="2000" dirty="0">
                <a:latin typeface="Raleway" pitchFamily="2" charset="0"/>
              </a:rPr>
              <a:t>A</a:t>
            </a:r>
            <a:r>
              <a:rPr lang="en-US" sz="2000" i="0" u="none" strike="noStrike" baseline="0" dirty="0">
                <a:latin typeface="Raleway" pitchFamily="2" charset="0"/>
              </a:rPr>
              <a:t> single character is written in single quotes </a:t>
            </a:r>
          </a:p>
          <a:p>
            <a:pPr marL="342900" indent="-342900" algn="l">
              <a:lnSpc>
                <a:spcPct val="150000"/>
              </a:lnSpc>
              <a:buFontTx/>
              <a:buChar char="-"/>
            </a:pPr>
            <a:r>
              <a:rPr lang="en-US" sz="2000" dirty="0">
                <a:latin typeface="Raleway" pitchFamily="2" charset="0"/>
              </a:rPr>
              <a:t>A </a:t>
            </a:r>
            <a:r>
              <a:rPr lang="en-US" sz="2000" i="0" u="none" strike="noStrike" baseline="0" dirty="0">
                <a:latin typeface="Raleway" pitchFamily="2" charset="0"/>
              </a:rPr>
              <a:t>string of characters is written in double quotes.</a:t>
            </a:r>
          </a:p>
        </p:txBody>
      </p:sp>
      <p:pic>
        <p:nvPicPr>
          <p:cNvPr id="3" name="Picture 2">
            <a:extLst>
              <a:ext uri="{FF2B5EF4-FFF2-40B4-BE49-F238E27FC236}">
                <a16:creationId xmlns:a16="http://schemas.microsoft.com/office/drawing/2014/main" id="{E24D0E99-2BC4-4F44-9573-E1BFFF60F7D4}"/>
              </a:ext>
            </a:extLst>
          </p:cNvPr>
          <p:cNvPicPr>
            <a:picLocks noChangeAspect="1"/>
          </p:cNvPicPr>
          <p:nvPr/>
        </p:nvPicPr>
        <p:blipFill>
          <a:blip r:embed="rId2"/>
          <a:stretch>
            <a:fillRect/>
          </a:stretch>
        </p:blipFill>
        <p:spPr>
          <a:xfrm>
            <a:off x="1121239" y="3870447"/>
            <a:ext cx="2550430" cy="758236"/>
          </a:xfrm>
          <a:prstGeom prst="rect">
            <a:avLst/>
          </a:prstGeom>
        </p:spPr>
      </p:pic>
    </p:spTree>
    <p:extLst>
      <p:ext uri="{BB962C8B-B14F-4D97-AF65-F5344CB8AC3E}">
        <p14:creationId xmlns:p14="http://schemas.microsoft.com/office/powerpoint/2010/main" val="9465607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3C60F6D-CAE9-4A13-8920-8A3091343681}"/>
              </a:ext>
            </a:extLst>
          </p:cNvPr>
          <p:cNvSpPr txBox="1"/>
          <p:nvPr/>
        </p:nvSpPr>
        <p:spPr>
          <a:xfrm>
            <a:off x="684226" y="942497"/>
            <a:ext cx="10583996" cy="5016758"/>
          </a:xfrm>
          <a:prstGeom prst="rect">
            <a:avLst/>
          </a:prstGeom>
          <a:noFill/>
        </p:spPr>
        <p:txBody>
          <a:bodyPr wrap="square">
            <a:spAutoFit/>
          </a:bodyPr>
          <a:lstStyle/>
          <a:p>
            <a:pPr algn="l">
              <a:lnSpc>
                <a:spcPct val="150000"/>
              </a:lnSpc>
            </a:pPr>
            <a:r>
              <a:rPr lang="en-US" sz="2000" b="1" i="0" u="none" strike="noStrike" baseline="0" dirty="0">
                <a:solidFill>
                  <a:schemeClr val="accent2">
                    <a:lumMod val="75000"/>
                  </a:schemeClr>
                </a:solidFill>
                <a:latin typeface="Raleway" pitchFamily="2" charset="0"/>
              </a:rPr>
              <a:t>Lexical Elements of VHDL</a:t>
            </a:r>
          </a:p>
          <a:p>
            <a:pPr marL="342900" indent="-342900" algn="l">
              <a:lnSpc>
                <a:spcPct val="150000"/>
              </a:lnSpc>
              <a:buFont typeface="Arial" panose="020B0604020202020204" pitchFamily="34" charset="0"/>
              <a:buChar char="•"/>
            </a:pPr>
            <a:r>
              <a:rPr lang="en-US" sz="2000" b="1" i="0" u="none" strike="noStrike" baseline="0" dirty="0">
                <a:latin typeface="Raleway" pitchFamily="2" charset="0"/>
              </a:rPr>
              <a:t>Identifiers</a:t>
            </a:r>
          </a:p>
          <a:p>
            <a:pPr marL="342900" indent="-342900" algn="l">
              <a:buFontTx/>
              <a:buChar char="-"/>
            </a:pPr>
            <a:r>
              <a:rPr lang="en-US" sz="2000" b="0" i="0" u="none" strike="noStrike" baseline="0" dirty="0">
                <a:latin typeface="Raleway" pitchFamily="2" charset="0"/>
              </a:rPr>
              <a:t>Identifiers are used to name VHDL items, like signals, variables, entity declarations, architecture bodies, package declarations</a:t>
            </a:r>
          </a:p>
          <a:p>
            <a:pPr marL="342900" indent="-342900" algn="l">
              <a:buFontTx/>
              <a:buChar char="-"/>
            </a:pPr>
            <a:r>
              <a:rPr lang="en-US" sz="2000" i="0" u="none" strike="noStrike" baseline="0" dirty="0">
                <a:latin typeface="Raleway" pitchFamily="2" charset="0"/>
              </a:rPr>
              <a:t>It can contain only letters (a to z, A to Z), decimal digits (0 to 9), and the underline character(_)</a:t>
            </a:r>
          </a:p>
          <a:p>
            <a:pPr marL="342900" indent="-342900" algn="l">
              <a:buFontTx/>
              <a:buChar char="-"/>
            </a:pPr>
            <a:r>
              <a:rPr lang="en-US" sz="2000" i="0" u="none" strike="noStrike" baseline="0" dirty="0">
                <a:latin typeface="Raleway" pitchFamily="2" charset="0"/>
              </a:rPr>
              <a:t>It must start with a letter;</a:t>
            </a:r>
          </a:p>
          <a:p>
            <a:pPr marL="342900" indent="-342900" algn="l">
              <a:buFontTx/>
              <a:buChar char="-"/>
            </a:pPr>
            <a:r>
              <a:rPr lang="en-US" sz="2000" i="0" u="none" strike="noStrike" baseline="0" dirty="0">
                <a:latin typeface="Raleway" pitchFamily="2" charset="0"/>
              </a:rPr>
              <a:t>It must not have two adjacent underline characters or end with an underline character;</a:t>
            </a:r>
          </a:p>
          <a:p>
            <a:pPr marL="342900" indent="-342900" algn="l">
              <a:buFontTx/>
              <a:buChar char="-"/>
            </a:pPr>
            <a:r>
              <a:rPr lang="en-US" sz="2000" i="0" u="none" strike="noStrike" baseline="0" dirty="0">
                <a:latin typeface="Raleway" pitchFamily="2" charset="0"/>
              </a:rPr>
              <a:t>It must be different from any of the reserved VHDL words</a:t>
            </a:r>
          </a:p>
          <a:p>
            <a:pPr marL="342900" indent="-342900" algn="l">
              <a:buFontTx/>
              <a:buChar char="-"/>
            </a:pPr>
            <a:endParaRPr lang="en-US" sz="2000" i="0" u="none" strike="noStrike" baseline="0" dirty="0">
              <a:latin typeface="Raleway" pitchFamily="2" charset="0"/>
            </a:endParaRPr>
          </a:p>
          <a:p>
            <a:pPr marL="342900" indent="-342900" algn="l">
              <a:buFontTx/>
              <a:buChar char="-"/>
            </a:pPr>
            <a:r>
              <a:rPr lang="en-US" sz="2000" i="0" u="none" strike="noStrike" baseline="0" dirty="0">
                <a:latin typeface="Raleway" pitchFamily="2" charset="0"/>
              </a:rPr>
              <a:t>VHDL is </a:t>
            </a:r>
            <a:r>
              <a:rPr lang="en-US" sz="2000" b="1" i="1" u="none" strike="noStrike" baseline="0" dirty="0">
                <a:latin typeface="Raleway" pitchFamily="2" charset="0"/>
              </a:rPr>
              <a:t>not case sensitive</a:t>
            </a:r>
          </a:p>
          <a:p>
            <a:pPr marL="342900" indent="-342900" algn="l">
              <a:buFontTx/>
              <a:buChar char="-"/>
            </a:pPr>
            <a:r>
              <a:rPr lang="en-US" sz="2000" i="0" u="none" strike="noStrike" baseline="0" dirty="0">
                <a:latin typeface="Raleway" pitchFamily="2" charset="0"/>
              </a:rPr>
              <a:t>reset and RESET are considered the same name. </a:t>
            </a:r>
          </a:p>
          <a:p>
            <a:pPr marL="342900" indent="-342900" algn="l">
              <a:buFontTx/>
              <a:buChar char="-"/>
            </a:pPr>
            <a:r>
              <a:rPr lang="en-US" sz="2000" i="0" u="none" strike="noStrike" baseline="0" dirty="0">
                <a:latin typeface="Raleway" pitchFamily="2" charset="0"/>
              </a:rPr>
              <a:t>An exception is when a name is surrounded by backslashes (then called extended identifier); for example, \</a:t>
            </a:r>
            <a:r>
              <a:rPr lang="en-US" sz="2000" i="0" u="none" strike="noStrike" baseline="0" dirty="0" err="1">
                <a:latin typeface="Raleway" pitchFamily="2" charset="0"/>
              </a:rPr>
              <a:t>clk</a:t>
            </a:r>
            <a:r>
              <a:rPr lang="en-US" sz="2000" dirty="0">
                <a:latin typeface="Raleway" pitchFamily="2" charset="0"/>
              </a:rPr>
              <a:t>, </a:t>
            </a:r>
            <a:r>
              <a:rPr lang="en-US" sz="2000" i="0" u="none" strike="noStrike" baseline="0" dirty="0">
                <a:latin typeface="Raleway" pitchFamily="2" charset="0"/>
              </a:rPr>
              <a:t>\CLK, and \</a:t>
            </a:r>
            <a:r>
              <a:rPr lang="en-US" sz="2000" i="0" u="none" strike="noStrike" baseline="0" dirty="0" err="1">
                <a:latin typeface="Raleway" pitchFamily="2" charset="0"/>
              </a:rPr>
              <a:t>Clk</a:t>
            </a:r>
            <a:r>
              <a:rPr lang="en-US" sz="2000" i="0" u="none" strike="noStrike" baseline="0" dirty="0">
                <a:latin typeface="Raleway" pitchFamily="2" charset="0"/>
              </a:rPr>
              <a:t> are considered different names.</a:t>
            </a:r>
          </a:p>
        </p:txBody>
      </p:sp>
      <p:pic>
        <p:nvPicPr>
          <p:cNvPr id="5" name="Picture 4">
            <a:extLst>
              <a:ext uri="{FF2B5EF4-FFF2-40B4-BE49-F238E27FC236}">
                <a16:creationId xmlns:a16="http://schemas.microsoft.com/office/drawing/2014/main" id="{6FBA2832-99DC-4C90-8960-DADB99F46F99}"/>
              </a:ext>
            </a:extLst>
          </p:cNvPr>
          <p:cNvPicPr>
            <a:picLocks noChangeAspect="1"/>
          </p:cNvPicPr>
          <p:nvPr/>
        </p:nvPicPr>
        <p:blipFill>
          <a:blip r:embed="rId2"/>
          <a:stretch>
            <a:fillRect/>
          </a:stretch>
        </p:blipFill>
        <p:spPr>
          <a:xfrm>
            <a:off x="923778" y="5959255"/>
            <a:ext cx="6608653" cy="652560"/>
          </a:xfrm>
          <a:prstGeom prst="rect">
            <a:avLst/>
          </a:prstGeom>
        </p:spPr>
      </p:pic>
    </p:spTree>
    <p:extLst>
      <p:ext uri="{BB962C8B-B14F-4D97-AF65-F5344CB8AC3E}">
        <p14:creationId xmlns:p14="http://schemas.microsoft.com/office/powerpoint/2010/main" val="36465852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3C60F6D-CAE9-4A13-8920-8A3091343681}"/>
              </a:ext>
            </a:extLst>
          </p:cNvPr>
          <p:cNvSpPr txBox="1"/>
          <p:nvPr/>
        </p:nvSpPr>
        <p:spPr>
          <a:xfrm>
            <a:off x="684226" y="942497"/>
            <a:ext cx="10583996" cy="1884940"/>
          </a:xfrm>
          <a:prstGeom prst="rect">
            <a:avLst/>
          </a:prstGeom>
          <a:noFill/>
        </p:spPr>
        <p:txBody>
          <a:bodyPr wrap="square">
            <a:spAutoFit/>
          </a:bodyPr>
          <a:lstStyle/>
          <a:p>
            <a:pPr algn="l">
              <a:lnSpc>
                <a:spcPct val="150000"/>
              </a:lnSpc>
            </a:pPr>
            <a:r>
              <a:rPr lang="en-US" sz="2000" b="1" i="0" u="none" strike="noStrike" baseline="0" dirty="0">
                <a:solidFill>
                  <a:schemeClr val="accent2">
                    <a:lumMod val="75000"/>
                  </a:schemeClr>
                </a:solidFill>
                <a:latin typeface="Raleway" pitchFamily="2" charset="0"/>
              </a:rPr>
              <a:t>Lexical Elements of VHDL</a:t>
            </a:r>
          </a:p>
          <a:p>
            <a:pPr marL="342900" indent="-342900" algn="l">
              <a:lnSpc>
                <a:spcPct val="150000"/>
              </a:lnSpc>
              <a:buFont typeface="Arial" panose="020B0604020202020204" pitchFamily="34" charset="0"/>
              <a:buChar char="•"/>
            </a:pPr>
            <a:r>
              <a:rPr lang="en-US" sz="2000" b="1" i="0" u="none" strike="noStrike" baseline="0" dirty="0">
                <a:latin typeface="Raleway" pitchFamily="2" charset="0"/>
              </a:rPr>
              <a:t>Delimiters</a:t>
            </a:r>
          </a:p>
          <a:p>
            <a:pPr marL="342900" indent="-342900" algn="l">
              <a:lnSpc>
                <a:spcPct val="150000"/>
              </a:lnSpc>
              <a:buFontTx/>
              <a:buChar char="-"/>
            </a:pPr>
            <a:r>
              <a:rPr lang="en-US" sz="2000" b="0" i="0" u="none" strike="noStrike" baseline="0" dirty="0">
                <a:latin typeface="Raleway" pitchFamily="2" charset="0"/>
              </a:rPr>
              <a:t>Delimiters are used to mark the end of a statement or of a language construct, to represent operators, to enclose range specifications, and</a:t>
            </a:r>
            <a:endParaRPr lang="en-US" sz="2000" i="0" u="none" strike="noStrike" baseline="0" dirty="0">
              <a:latin typeface="Raleway" pitchFamily="2" charset="0"/>
            </a:endParaRPr>
          </a:p>
        </p:txBody>
      </p:sp>
      <p:pic>
        <p:nvPicPr>
          <p:cNvPr id="5" name="Picture 4">
            <a:extLst>
              <a:ext uri="{FF2B5EF4-FFF2-40B4-BE49-F238E27FC236}">
                <a16:creationId xmlns:a16="http://schemas.microsoft.com/office/drawing/2014/main" id="{CDE8015B-8E70-4EAB-A01B-6E581A0A87AB}"/>
              </a:ext>
            </a:extLst>
          </p:cNvPr>
          <p:cNvPicPr>
            <a:picLocks noChangeAspect="1"/>
          </p:cNvPicPr>
          <p:nvPr/>
        </p:nvPicPr>
        <p:blipFill>
          <a:blip r:embed="rId2"/>
          <a:stretch>
            <a:fillRect/>
          </a:stretch>
        </p:blipFill>
        <p:spPr>
          <a:xfrm>
            <a:off x="1000271" y="3086905"/>
            <a:ext cx="6417984" cy="1442892"/>
          </a:xfrm>
          <a:prstGeom prst="rect">
            <a:avLst/>
          </a:prstGeom>
        </p:spPr>
      </p:pic>
    </p:spTree>
    <p:extLst>
      <p:ext uri="{BB962C8B-B14F-4D97-AF65-F5344CB8AC3E}">
        <p14:creationId xmlns:p14="http://schemas.microsoft.com/office/powerpoint/2010/main" val="12237934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3C60F6D-CAE9-4A13-8920-8A3091343681}"/>
              </a:ext>
            </a:extLst>
          </p:cNvPr>
          <p:cNvSpPr txBox="1"/>
          <p:nvPr/>
        </p:nvSpPr>
        <p:spPr>
          <a:xfrm>
            <a:off x="684226" y="942497"/>
            <a:ext cx="10583996" cy="5478423"/>
          </a:xfrm>
          <a:prstGeom prst="rect">
            <a:avLst/>
          </a:prstGeom>
          <a:noFill/>
        </p:spPr>
        <p:txBody>
          <a:bodyPr wrap="square">
            <a:spAutoFit/>
          </a:bodyPr>
          <a:lstStyle/>
          <a:p>
            <a:pPr algn="l">
              <a:lnSpc>
                <a:spcPct val="150000"/>
              </a:lnSpc>
            </a:pPr>
            <a:r>
              <a:rPr lang="en-US" sz="2000" b="1" i="0" u="none" strike="noStrike" baseline="0" dirty="0">
                <a:solidFill>
                  <a:schemeClr val="accent2">
                    <a:lumMod val="75000"/>
                  </a:schemeClr>
                </a:solidFill>
                <a:latin typeface="Raleway" pitchFamily="2" charset="0"/>
              </a:rPr>
              <a:t>Choosing Good Names for Your Design</a:t>
            </a:r>
          </a:p>
          <a:p>
            <a:pPr marL="342900" indent="-342900" algn="l">
              <a:lnSpc>
                <a:spcPct val="150000"/>
              </a:lnSpc>
              <a:buFont typeface="Arial" panose="020B0604020202020204" pitchFamily="34" charset="0"/>
              <a:buChar char="•"/>
            </a:pPr>
            <a:r>
              <a:rPr lang="en-US" sz="2000" dirty="0">
                <a:latin typeface="Raleway" pitchFamily="2" charset="0"/>
              </a:rPr>
              <a:t>Avoid Reserved VHDL words</a:t>
            </a:r>
          </a:p>
          <a:p>
            <a:pPr marL="342900" indent="-342900" algn="l">
              <a:lnSpc>
                <a:spcPct val="150000"/>
              </a:lnSpc>
              <a:buFont typeface="Arial" panose="020B0604020202020204" pitchFamily="34" charset="0"/>
              <a:buChar char="•"/>
            </a:pPr>
            <a:r>
              <a:rPr lang="en-US" sz="2000" b="0" i="0" u="none" strike="noStrike" baseline="0" dirty="0">
                <a:latin typeface="Raleway" pitchFamily="2" charset="0"/>
              </a:rPr>
              <a:t>Naming an </a:t>
            </a:r>
            <a:r>
              <a:rPr lang="en-US" sz="2000" b="1" i="0" u="none" strike="noStrike" baseline="0" dirty="0">
                <a:latin typeface="Raleway" pitchFamily="2" charset="0"/>
              </a:rPr>
              <a:t>Entity</a:t>
            </a:r>
            <a:r>
              <a:rPr lang="en-US" sz="2000" b="0" i="0" u="none" strike="noStrike" baseline="0" dirty="0">
                <a:latin typeface="Raleway" pitchFamily="2" charset="0"/>
              </a:rPr>
              <a:t> Declaration: usually also the name of the design as a whole</a:t>
            </a:r>
          </a:p>
          <a:p>
            <a:pPr marL="342900" indent="-342900" algn="l">
              <a:lnSpc>
                <a:spcPct val="150000"/>
              </a:lnSpc>
              <a:buFont typeface="Arial" panose="020B0604020202020204" pitchFamily="34" charset="0"/>
              <a:buChar char="•"/>
            </a:pPr>
            <a:r>
              <a:rPr lang="en-US" sz="2000" b="0" i="0" u="none" strike="noStrike" baseline="0" dirty="0">
                <a:latin typeface="Raleway" pitchFamily="2" charset="0"/>
              </a:rPr>
              <a:t>Naming an </a:t>
            </a:r>
            <a:r>
              <a:rPr lang="en-US" sz="2000" b="1" i="0" u="none" strike="noStrike" baseline="0" dirty="0">
                <a:latin typeface="Raleway" pitchFamily="2" charset="0"/>
              </a:rPr>
              <a:t>Architecture</a:t>
            </a:r>
            <a:r>
              <a:rPr lang="en-US" sz="2000" b="0" i="0" u="none" strike="noStrike" baseline="0" dirty="0">
                <a:latin typeface="Raleway" pitchFamily="2" charset="0"/>
              </a:rPr>
              <a:t> Body: architecture's name can be the same as the entity's name.</a:t>
            </a:r>
          </a:p>
          <a:p>
            <a:pPr marL="342900" indent="-342900" algn="l">
              <a:lnSpc>
                <a:spcPct val="150000"/>
              </a:lnSpc>
              <a:buFont typeface="Arial" panose="020B0604020202020204" pitchFamily="34" charset="0"/>
              <a:buChar char="•"/>
            </a:pPr>
            <a:r>
              <a:rPr lang="en-US" sz="2000" b="0" i="0" u="none" strike="noStrike" baseline="0" dirty="0">
                <a:latin typeface="Raleway" pitchFamily="2" charset="0"/>
              </a:rPr>
              <a:t>A common option is to use a name that indicates the abstraction level of the hardware description, like</a:t>
            </a:r>
          </a:p>
          <a:p>
            <a:pPr marL="800100" lvl="1" indent="-342900">
              <a:buFont typeface="Courier New" panose="02070309020205020404" pitchFamily="49" charset="0"/>
              <a:buChar char="o"/>
            </a:pPr>
            <a:r>
              <a:rPr lang="en-US" sz="2000" b="0" i="0" u="none" strike="noStrike" baseline="0" dirty="0">
                <a:latin typeface="Raleway" pitchFamily="2" charset="0"/>
              </a:rPr>
              <a:t>behavioral (algorithmic kind of description</a:t>
            </a:r>
          </a:p>
          <a:p>
            <a:pPr marL="800100" lvl="1" indent="-342900">
              <a:buFont typeface="Courier New" panose="02070309020205020404" pitchFamily="49" charset="0"/>
              <a:buChar char="o"/>
            </a:pPr>
            <a:r>
              <a:rPr lang="en-US" sz="2000" b="0" i="0" u="none" strike="noStrike" baseline="0" dirty="0">
                <a:latin typeface="Raleway" pitchFamily="2" charset="0"/>
              </a:rPr>
              <a:t>dataflow (Boolean kind of description, for combinational circuits), </a:t>
            </a:r>
          </a:p>
          <a:p>
            <a:pPr marL="800100" lvl="1" indent="-342900">
              <a:buFont typeface="Courier New" panose="02070309020205020404" pitchFamily="49" charset="0"/>
              <a:buChar char="o"/>
            </a:pPr>
            <a:r>
              <a:rPr lang="en-US" sz="2000" b="0" i="0" u="none" strike="noStrike" baseline="0" dirty="0" err="1">
                <a:latin typeface="Raleway" pitchFamily="2" charset="0"/>
              </a:rPr>
              <a:t>rtl</a:t>
            </a:r>
            <a:r>
              <a:rPr lang="en-US" sz="2000" b="0" i="0" u="none" strike="noStrike" baseline="0" dirty="0">
                <a:latin typeface="Raleway" pitchFamily="2" charset="0"/>
              </a:rPr>
              <a:t> (collection of combinational blocks interconnected via registers),</a:t>
            </a:r>
          </a:p>
          <a:p>
            <a:pPr marL="800100" lvl="1" indent="-342900">
              <a:buFont typeface="Courier New" panose="02070309020205020404" pitchFamily="49" charset="0"/>
              <a:buChar char="o"/>
            </a:pPr>
            <a:r>
              <a:rPr lang="en-US" sz="2000" b="0" i="0" u="none" strike="noStrike" baseline="0" dirty="0">
                <a:latin typeface="Raleway" pitchFamily="2" charset="0"/>
              </a:rPr>
              <a:t>structural (architecture constructed using component instantiations).</a:t>
            </a:r>
          </a:p>
          <a:p>
            <a:pPr marL="800100" lvl="1" indent="-342900">
              <a:buFont typeface="Courier New" panose="02070309020205020404" pitchFamily="49" charset="0"/>
              <a:buChar char="o"/>
            </a:pPr>
            <a:endParaRPr lang="en-US" sz="2000" dirty="0">
              <a:latin typeface="Raleway" pitchFamily="2" charset="0"/>
            </a:endParaRPr>
          </a:p>
          <a:p>
            <a:pPr marL="342900" indent="-342900">
              <a:buFont typeface="Arial" panose="020B0604020202020204" pitchFamily="34" charset="0"/>
              <a:buChar char="•"/>
            </a:pPr>
            <a:r>
              <a:rPr lang="en-US" sz="2000" b="0" i="0" u="none" strike="noStrike" baseline="0" dirty="0">
                <a:latin typeface="Raleway" pitchFamily="2" charset="0"/>
              </a:rPr>
              <a:t>Naming </a:t>
            </a:r>
            <a:r>
              <a:rPr lang="en-US" sz="2000" b="1" i="0" u="none" strike="noStrike" baseline="0" dirty="0">
                <a:latin typeface="Raleway" pitchFamily="2" charset="0"/>
              </a:rPr>
              <a:t>Constants</a:t>
            </a:r>
            <a:r>
              <a:rPr lang="en-US" sz="2000" b="0" i="0" u="none" strike="noStrike" baseline="0" dirty="0">
                <a:latin typeface="Raleway" pitchFamily="2" charset="0"/>
              </a:rPr>
              <a:t>: By convention, only capital letters will be used for constant names, which as usual must be informative.</a:t>
            </a:r>
          </a:p>
        </p:txBody>
      </p:sp>
    </p:spTree>
    <p:extLst>
      <p:ext uri="{BB962C8B-B14F-4D97-AF65-F5344CB8AC3E}">
        <p14:creationId xmlns:p14="http://schemas.microsoft.com/office/powerpoint/2010/main" val="35871954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3C60F6D-CAE9-4A13-8920-8A3091343681}"/>
              </a:ext>
            </a:extLst>
          </p:cNvPr>
          <p:cNvSpPr txBox="1"/>
          <p:nvPr/>
        </p:nvSpPr>
        <p:spPr>
          <a:xfrm>
            <a:off x="684226" y="942497"/>
            <a:ext cx="10583996" cy="5578258"/>
          </a:xfrm>
          <a:prstGeom prst="rect">
            <a:avLst/>
          </a:prstGeom>
          <a:noFill/>
        </p:spPr>
        <p:txBody>
          <a:bodyPr wrap="square">
            <a:spAutoFit/>
          </a:bodyPr>
          <a:lstStyle/>
          <a:p>
            <a:pPr algn="l">
              <a:lnSpc>
                <a:spcPct val="150000"/>
              </a:lnSpc>
            </a:pPr>
            <a:r>
              <a:rPr lang="en-US" sz="2000" b="1" i="0" u="none" strike="noStrike" baseline="0" dirty="0">
                <a:solidFill>
                  <a:schemeClr val="accent2">
                    <a:lumMod val="75000"/>
                  </a:schemeClr>
                </a:solidFill>
                <a:latin typeface="Raleway" pitchFamily="2" charset="0"/>
              </a:rPr>
              <a:t>Choosing Good Names for Your Design</a:t>
            </a:r>
          </a:p>
          <a:p>
            <a:pPr marL="342900" indent="-342900" algn="l">
              <a:lnSpc>
                <a:spcPct val="150000"/>
              </a:lnSpc>
              <a:buFont typeface="Arial" panose="020B0604020202020204" pitchFamily="34" charset="0"/>
              <a:buChar char="•"/>
            </a:pPr>
            <a:r>
              <a:rPr lang="en-US" sz="2000" b="0" i="0" u="none" strike="noStrike" baseline="0" dirty="0">
                <a:latin typeface="Raleway" pitchFamily="2" charset="0"/>
              </a:rPr>
              <a:t>Naming an </a:t>
            </a:r>
            <a:r>
              <a:rPr lang="en-US" sz="2000" b="1" i="0" u="none" strike="noStrike" baseline="0" dirty="0">
                <a:latin typeface="Raleway" pitchFamily="2" charset="0"/>
              </a:rPr>
              <a:t>Signals and Variables</a:t>
            </a:r>
            <a:r>
              <a:rPr lang="en-US" sz="2000" b="0" i="0" u="none" strike="noStrike" baseline="0" dirty="0">
                <a:latin typeface="Raleway" pitchFamily="2" charset="0"/>
              </a:rPr>
              <a:t>: Well-established abbreviations are good. The use of Single-letter names, like x (for input) and y (for output), is fine only for simple cases. </a:t>
            </a:r>
          </a:p>
          <a:p>
            <a:pPr marL="342900" indent="-342900" algn="l">
              <a:lnSpc>
                <a:spcPct val="150000"/>
              </a:lnSpc>
              <a:buFont typeface="Arial" panose="020B0604020202020204" pitchFamily="34" charset="0"/>
              <a:buChar char="•"/>
            </a:pPr>
            <a:endParaRPr lang="en-US" sz="2000" b="0" i="0" u="none" strike="noStrike" baseline="0" dirty="0">
              <a:latin typeface="Raleway" pitchFamily="2" charset="0"/>
            </a:endParaRPr>
          </a:p>
          <a:p>
            <a:pPr marL="342900" indent="-342900" algn="l">
              <a:lnSpc>
                <a:spcPct val="150000"/>
              </a:lnSpc>
              <a:buFont typeface="Arial" panose="020B0604020202020204" pitchFamily="34" charset="0"/>
              <a:buChar char="•"/>
            </a:pPr>
            <a:r>
              <a:rPr lang="en-US" sz="2000" b="0" i="0" u="none" strike="noStrike" baseline="0" dirty="0">
                <a:latin typeface="Raleway" pitchFamily="2" charset="0"/>
              </a:rPr>
              <a:t>Naming </a:t>
            </a:r>
            <a:r>
              <a:rPr lang="en-US" sz="2000" b="1" i="0" u="none" strike="noStrike" baseline="0" dirty="0">
                <a:latin typeface="Raleway" pitchFamily="2" charset="0"/>
              </a:rPr>
              <a:t>Functions</a:t>
            </a:r>
            <a:r>
              <a:rPr lang="en-US" sz="2000" b="0" i="0" u="none" strike="noStrike" baseline="0" dirty="0">
                <a:latin typeface="Raleway" pitchFamily="2" charset="0"/>
              </a:rPr>
              <a:t> and </a:t>
            </a:r>
            <a:r>
              <a:rPr lang="en-US" sz="2000" b="1" i="0" u="none" strike="noStrike" baseline="0" dirty="0">
                <a:latin typeface="Raleway" pitchFamily="2" charset="0"/>
              </a:rPr>
              <a:t>Procedures</a:t>
            </a:r>
            <a:r>
              <a:rPr lang="en-US" sz="2000" b="0" i="0" u="none" strike="noStrike" baseline="0" dirty="0">
                <a:latin typeface="Raleway" pitchFamily="2" charset="0"/>
              </a:rPr>
              <a:t>: When the function returns a numeric value, a good option is to name it based on the operation that it executes.</a:t>
            </a:r>
          </a:p>
          <a:p>
            <a:pPr marL="342900" indent="-342900" algn="l">
              <a:lnSpc>
                <a:spcPct val="150000"/>
              </a:lnSpc>
              <a:buFont typeface="Arial" panose="020B0604020202020204" pitchFamily="34" charset="0"/>
              <a:buChar char="•"/>
            </a:pPr>
            <a:r>
              <a:rPr lang="en-US" sz="2000" b="0" i="0" u="none" strike="noStrike" baseline="0" dirty="0">
                <a:latin typeface="Raleway" pitchFamily="2" charset="0"/>
              </a:rPr>
              <a:t>A typical way of naming a procedure is to start with a verb that represents its action,</a:t>
            </a:r>
          </a:p>
          <a:p>
            <a:pPr marL="342900" indent="-342900" algn="l">
              <a:lnSpc>
                <a:spcPct val="150000"/>
              </a:lnSpc>
              <a:buFont typeface="Arial" panose="020B0604020202020204" pitchFamily="34" charset="0"/>
              <a:buChar char="•"/>
            </a:pPr>
            <a:endParaRPr lang="en-US" sz="2000" b="0" i="0" u="none" strike="noStrike" baseline="0" dirty="0">
              <a:latin typeface="Raleway" pitchFamily="2" charset="0"/>
            </a:endParaRPr>
          </a:p>
          <a:p>
            <a:pPr marL="342900" indent="-342900" algn="l">
              <a:lnSpc>
                <a:spcPct val="150000"/>
              </a:lnSpc>
              <a:buFont typeface="Arial" panose="020B0604020202020204" pitchFamily="34" charset="0"/>
              <a:buChar char="•"/>
            </a:pPr>
            <a:r>
              <a:rPr lang="en-US" sz="2000" b="0" i="0" u="none" strike="noStrike" baseline="0" dirty="0">
                <a:latin typeface="Raleway" pitchFamily="2" charset="0"/>
              </a:rPr>
              <a:t>Naming </a:t>
            </a:r>
            <a:r>
              <a:rPr lang="en-US" sz="2000" b="1" i="0" u="none" strike="noStrike" baseline="0" dirty="0">
                <a:latin typeface="Raleway" pitchFamily="2" charset="0"/>
              </a:rPr>
              <a:t>Types</a:t>
            </a:r>
            <a:r>
              <a:rPr lang="en-US" sz="2000" b="0" i="0" u="none" strike="noStrike" baseline="0" dirty="0">
                <a:latin typeface="Raleway" pitchFamily="2" charset="0"/>
              </a:rPr>
              <a:t>: base the new name on the base type’s name. </a:t>
            </a:r>
          </a:p>
          <a:p>
            <a:pPr marL="342900" indent="-342900" algn="l">
              <a:lnSpc>
                <a:spcPct val="150000"/>
              </a:lnSpc>
              <a:buFont typeface="Arial" panose="020B0604020202020204" pitchFamily="34" charset="0"/>
              <a:buChar char="•"/>
            </a:pPr>
            <a:endParaRPr lang="en-US" sz="2000" dirty="0">
              <a:latin typeface="Raleway" pitchFamily="2" charset="0"/>
            </a:endParaRPr>
          </a:p>
          <a:p>
            <a:pPr marL="342900" indent="-342900" algn="l">
              <a:lnSpc>
                <a:spcPct val="150000"/>
              </a:lnSpc>
              <a:buFont typeface="Arial" panose="020B0604020202020204" pitchFamily="34" charset="0"/>
              <a:buChar char="•"/>
            </a:pPr>
            <a:r>
              <a:rPr lang="en-US" sz="2000" b="0" i="0" u="none" strike="noStrike" baseline="0" dirty="0">
                <a:latin typeface="Raleway" pitchFamily="2" charset="0"/>
              </a:rPr>
              <a:t>Naming </a:t>
            </a:r>
            <a:r>
              <a:rPr lang="en-US" sz="2000" b="1" i="0" u="none" strike="noStrike" baseline="0" dirty="0">
                <a:latin typeface="Raleway" pitchFamily="2" charset="0"/>
              </a:rPr>
              <a:t>Files</a:t>
            </a:r>
            <a:r>
              <a:rPr lang="en-US" sz="2000" b="0" i="0" u="none" strike="noStrike" baseline="0" dirty="0">
                <a:latin typeface="Raleway" pitchFamily="2" charset="0"/>
              </a:rPr>
              <a:t>: Save synthesizable VHDL code in a file with the </a:t>
            </a:r>
            <a:r>
              <a:rPr lang="en-US" sz="2000" b="0" i="1" u="sng" strike="noStrike" baseline="0" dirty="0">
                <a:latin typeface="Raleway" pitchFamily="2" charset="0"/>
              </a:rPr>
              <a:t>same name as the code's entity declaration</a:t>
            </a:r>
            <a:r>
              <a:rPr lang="en-US" sz="2000" b="0" i="0" u="none" strike="noStrike" baseline="0" dirty="0">
                <a:latin typeface="Raleway" pitchFamily="2" charset="0"/>
              </a:rPr>
              <a:t>, with the extension .</a:t>
            </a:r>
            <a:r>
              <a:rPr lang="en-US" sz="2000" b="0" i="0" u="none" strike="noStrike" baseline="0" dirty="0" err="1">
                <a:latin typeface="Raleway" pitchFamily="2" charset="0"/>
              </a:rPr>
              <a:t>vhd</a:t>
            </a:r>
            <a:r>
              <a:rPr lang="en-US" sz="2000" b="0" i="0" u="none" strike="noStrike" baseline="0" dirty="0">
                <a:latin typeface="Raleway" pitchFamily="2" charset="0"/>
              </a:rPr>
              <a:t>.</a:t>
            </a:r>
          </a:p>
        </p:txBody>
      </p:sp>
    </p:spTree>
    <p:extLst>
      <p:ext uri="{BB962C8B-B14F-4D97-AF65-F5344CB8AC3E}">
        <p14:creationId xmlns:p14="http://schemas.microsoft.com/office/powerpoint/2010/main" val="32074913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3C60F6D-CAE9-4A13-8920-8A3091343681}"/>
              </a:ext>
            </a:extLst>
          </p:cNvPr>
          <p:cNvSpPr txBox="1"/>
          <p:nvPr/>
        </p:nvSpPr>
        <p:spPr>
          <a:xfrm>
            <a:off x="684226" y="942497"/>
            <a:ext cx="10583996" cy="5578258"/>
          </a:xfrm>
          <a:prstGeom prst="rect">
            <a:avLst/>
          </a:prstGeom>
          <a:noFill/>
        </p:spPr>
        <p:txBody>
          <a:bodyPr wrap="square">
            <a:spAutoFit/>
          </a:bodyPr>
          <a:lstStyle/>
          <a:p>
            <a:pPr algn="l">
              <a:lnSpc>
                <a:spcPct val="150000"/>
              </a:lnSpc>
            </a:pPr>
            <a:r>
              <a:rPr lang="en-US" sz="2000" b="1" i="0" u="none" strike="noStrike" baseline="0" dirty="0">
                <a:solidFill>
                  <a:schemeClr val="accent2">
                    <a:lumMod val="75000"/>
                  </a:schemeClr>
                </a:solidFill>
                <a:latin typeface="Raleway" pitchFamily="2" charset="0"/>
              </a:rPr>
              <a:t>Choosing Good Names for Your Design</a:t>
            </a:r>
          </a:p>
          <a:p>
            <a:pPr marL="342900" indent="-342900" algn="l">
              <a:lnSpc>
                <a:spcPct val="150000"/>
              </a:lnSpc>
              <a:buFont typeface="Arial" panose="020B0604020202020204" pitchFamily="34" charset="0"/>
              <a:buChar char="•"/>
            </a:pPr>
            <a:r>
              <a:rPr lang="en-US" sz="2000" b="0" i="0" u="none" strike="noStrike" baseline="0" dirty="0">
                <a:latin typeface="Raleway" pitchFamily="2" charset="0"/>
              </a:rPr>
              <a:t>Naming an </a:t>
            </a:r>
            <a:r>
              <a:rPr lang="en-US" sz="2000" b="1" i="0" u="none" strike="noStrike" baseline="0" dirty="0">
                <a:latin typeface="Raleway" pitchFamily="2" charset="0"/>
              </a:rPr>
              <a:t>Signals and Variables</a:t>
            </a:r>
            <a:r>
              <a:rPr lang="en-US" sz="2000" b="0" i="0" u="none" strike="noStrike" baseline="0" dirty="0">
                <a:latin typeface="Raleway" pitchFamily="2" charset="0"/>
              </a:rPr>
              <a:t>: Well-established abbreviations are good. The use of Single-letter names, like x (for input) and y (for output), is fine only for simple cases. </a:t>
            </a:r>
          </a:p>
          <a:p>
            <a:pPr marL="342900" indent="-342900" algn="l">
              <a:lnSpc>
                <a:spcPct val="150000"/>
              </a:lnSpc>
              <a:buFont typeface="Arial" panose="020B0604020202020204" pitchFamily="34" charset="0"/>
              <a:buChar char="•"/>
            </a:pPr>
            <a:endParaRPr lang="en-US" sz="2000" b="0" i="0" u="none" strike="noStrike" baseline="0" dirty="0">
              <a:latin typeface="Raleway" pitchFamily="2" charset="0"/>
            </a:endParaRPr>
          </a:p>
          <a:p>
            <a:pPr marL="342900" indent="-342900" algn="l">
              <a:lnSpc>
                <a:spcPct val="150000"/>
              </a:lnSpc>
              <a:buFont typeface="Arial" panose="020B0604020202020204" pitchFamily="34" charset="0"/>
              <a:buChar char="•"/>
            </a:pPr>
            <a:r>
              <a:rPr lang="en-US" sz="2000" b="0" i="0" u="none" strike="noStrike" baseline="0" dirty="0">
                <a:latin typeface="Raleway" pitchFamily="2" charset="0"/>
              </a:rPr>
              <a:t>Naming </a:t>
            </a:r>
            <a:r>
              <a:rPr lang="en-US" sz="2000" b="1" i="0" u="none" strike="noStrike" baseline="0" dirty="0">
                <a:latin typeface="Raleway" pitchFamily="2" charset="0"/>
              </a:rPr>
              <a:t>Functions</a:t>
            </a:r>
            <a:r>
              <a:rPr lang="en-US" sz="2000" b="0" i="0" u="none" strike="noStrike" baseline="0" dirty="0">
                <a:latin typeface="Raleway" pitchFamily="2" charset="0"/>
              </a:rPr>
              <a:t> and </a:t>
            </a:r>
            <a:r>
              <a:rPr lang="en-US" sz="2000" b="1" i="0" u="none" strike="noStrike" baseline="0" dirty="0">
                <a:latin typeface="Raleway" pitchFamily="2" charset="0"/>
              </a:rPr>
              <a:t>Procedures</a:t>
            </a:r>
            <a:r>
              <a:rPr lang="en-US" sz="2000" b="0" i="0" u="none" strike="noStrike" baseline="0" dirty="0">
                <a:latin typeface="Raleway" pitchFamily="2" charset="0"/>
              </a:rPr>
              <a:t>: When the function returns a numeric value, a good option is to name it based on the operation that it executes.</a:t>
            </a:r>
          </a:p>
          <a:p>
            <a:pPr marL="342900" indent="-342900" algn="l">
              <a:lnSpc>
                <a:spcPct val="150000"/>
              </a:lnSpc>
              <a:buFont typeface="Arial" panose="020B0604020202020204" pitchFamily="34" charset="0"/>
              <a:buChar char="•"/>
            </a:pPr>
            <a:r>
              <a:rPr lang="en-US" sz="2000" b="0" i="0" u="none" strike="noStrike" baseline="0" dirty="0">
                <a:latin typeface="Raleway" pitchFamily="2" charset="0"/>
              </a:rPr>
              <a:t>A typical way of naming a procedure is to start with a verb that represents its action,</a:t>
            </a:r>
          </a:p>
          <a:p>
            <a:pPr marL="342900" indent="-342900" algn="l">
              <a:lnSpc>
                <a:spcPct val="150000"/>
              </a:lnSpc>
              <a:buFont typeface="Arial" panose="020B0604020202020204" pitchFamily="34" charset="0"/>
              <a:buChar char="•"/>
            </a:pPr>
            <a:endParaRPr lang="en-US" sz="2000" b="0" i="0" u="none" strike="noStrike" baseline="0" dirty="0">
              <a:latin typeface="Raleway" pitchFamily="2" charset="0"/>
            </a:endParaRPr>
          </a:p>
          <a:p>
            <a:pPr marL="342900" indent="-342900" algn="l">
              <a:lnSpc>
                <a:spcPct val="150000"/>
              </a:lnSpc>
              <a:buFont typeface="Arial" panose="020B0604020202020204" pitchFamily="34" charset="0"/>
              <a:buChar char="•"/>
            </a:pPr>
            <a:r>
              <a:rPr lang="en-US" sz="2000" b="0" i="0" u="none" strike="noStrike" baseline="0" dirty="0">
                <a:latin typeface="Raleway" pitchFamily="2" charset="0"/>
              </a:rPr>
              <a:t>Naming </a:t>
            </a:r>
            <a:r>
              <a:rPr lang="en-US" sz="2000" b="1" i="0" u="none" strike="noStrike" baseline="0" dirty="0">
                <a:latin typeface="Raleway" pitchFamily="2" charset="0"/>
              </a:rPr>
              <a:t>Types</a:t>
            </a:r>
            <a:r>
              <a:rPr lang="en-US" sz="2000" b="0" i="0" u="none" strike="noStrike" baseline="0" dirty="0">
                <a:latin typeface="Raleway" pitchFamily="2" charset="0"/>
              </a:rPr>
              <a:t>: base the new name on the base type’s name. </a:t>
            </a:r>
          </a:p>
          <a:p>
            <a:pPr marL="342900" indent="-342900" algn="l">
              <a:lnSpc>
                <a:spcPct val="150000"/>
              </a:lnSpc>
              <a:buFont typeface="Arial" panose="020B0604020202020204" pitchFamily="34" charset="0"/>
              <a:buChar char="•"/>
            </a:pPr>
            <a:endParaRPr lang="en-US" sz="2000" dirty="0">
              <a:latin typeface="Raleway" pitchFamily="2" charset="0"/>
            </a:endParaRPr>
          </a:p>
          <a:p>
            <a:pPr marL="342900" indent="-342900" algn="l">
              <a:lnSpc>
                <a:spcPct val="150000"/>
              </a:lnSpc>
              <a:buFont typeface="Arial" panose="020B0604020202020204" pitchFamily="34" charset="0"/>
              <a:buChar char="•"/>
            </a:pPr>
            <a:r>
              <a:rPr lang="en-US" sz="2000" b="0" i="0" u="none" strike="noStrike" baseline="0" dirty="0">
                <a:latin typeface="Raleway" pitchFamily="2" charset="0"/>
              </a:rPr>
              <a:t>Naming </a:t>
            </a:r>
            <a:r>
              <a:rPr lang="en-US" sz="2000" b="1" i="0" u="none" strike="noStrike" baseline="0" dirty="0">
                <a:latin typeface="Raleway" pitchFamily="2" charset="0"/>
              </a:rPr>
              <a:t>Files</a:t>
            </a:r>
            <a:r>
              <a:rPr lang="en-US" sz="2000" b="0" i="0" u="none" strike="noStrike" baseline="0" dirty="0">
                <a:latin typeface="Raleway" pitchFamily="2" charset="0"/>
              </a:rPr>
              <a:t>: Save synthesizable VHDL code in a file with the </a:t>
            </a:r>
            <a:r>
              <a:rPr lang="en-US" sz="2000" b="0" i="1" u="sng" strike="noStrike" baseline="0" dirty="0">
                <a:latin typeface="Raleway" pitchFamily="2" charset="0"/>
              </a:rPr>
              <a:t>same name as the code's entity declaration</a:t>
            </a:r>
            <a:r>
              <a:rPr lang="en-US" sz="2000" b="0" i="0" u="none" strike="noStrike" baseline="0" dirty="0">
                <a:latin typeface="Raleway" pitchFamily="2" charset="0"/>
              </a:rPr>
              <a:t>, with the extension .</a:t>
            </a:r>
            <a:r>
              <a:rPr lang="en-US" sz="2000" b="0" i="0" u="none" strike="noStrike" baseline="0" dirty="0" err="1">
                <a:latin typeface="Raleway" pitchFamily="2" charset="0"/>
              </a:rPr>
              <a:t>vhd</a:t>
            </a:r>
            <a:r>
              <a:rPr lang="en-US" sz="2000" b="0" i="0" u="none" strike="noStrike" baseline="0" dirty="0">
                <a:latin typeface="Raleway" pitchFamily="2" charset="0"/>
              </a:rPr>
              <a:t>.</a:t>
            </a:r>
          </a:p>
        </p:txBody>
      </p:sp>
    </p:spTree>
    <p:extLst>
      <p:ext uri="{BB962C8B-B14F-4D97-AF65-F5344CB8AC3E}">
        <p14:creationId xmlns:p14="http://schemas.microsoft.com/office/powerpoint/2010/main" val="10882556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3C60F6D-CAE9-4A13-8920-8A3091343681}"/>
              </a:ext>
            </a:extLst>
          </p:cNvPr>
          <p:cNvSpPr txBox="1"/>
          <p:nvPr/>
        </p:nvSpPr>
        <p:spPr>
          <a:xfrm>
            <a:off x="684226" y="942497"/>
            <a:ext cx="10583996" cy="499945"/>
          </a:xfrm>
          <a:prstGeom prst="rect">
            <a:avLst/>
          </a:prstGeom>
          <a:noFill/>
        </p:spPr>
        <p:txBody>
          <a:bodyPr wrap="square">
            <a:spAutoFit/>
          </a:bodyPr>
          <a:lstStyle/>
          <a:p>
            <a:pPr algn="l">
              <a:lnSpc>
                <a:spcPct val="150000"/>
              </a:lnSpc>
            </a:pPr>
            <a:r>
              <a:rPr lang="en-US" sz="2000" b="1" i="0" u="none" strike="noStrike" baseline="0" dirty="0">
                <a:solidFill>
                  <a:schemeClr val="accent2">
                    <a:lumMod val="75000"/>
                  </a:schemeClr>
                </a:solidFill>
                <a:latin typeface="Raleway" pitchFamily="2" charset="0"/>
              </a:rPr>
              <a:t>Code Structure and Composition</a:t>
            </a:r>
          </a:p>
        </p:txBody>
      </p:sp>
      <p:pic>
        <p:nvPicPr>
          <p:cNvPr id="3" name="Picture 2">
            <a:extLst>
              <a:ext uri="{FF2B5EF4-FFF2-40B4-BE49-F238E27FC236}">
                <a16:creationId xmlns:a16="http://schemas.microsoft.com/office/drawing/2014/main" id="{EEDAC04B-475D-409B-BA82-074CECBB0740}"/>
              </a:ext>
            </a:extLst>
          </p:cNvPr>
          <p:cNvPicPr>
            <a:picLocks noChangeAspect="1"/>
          </p:cNvPicPr>
          <p:nvPr/>
        </p:nvPicPr>
        <p:blipFill>
          <a:blip r:embed="rId2"/>
          <a:stretch>
            <a:fillRect/>
          </a:stretch>
        </p:blipFill>
        <p:spPr>
          <a:xfrm>
            <a:off x="1149228" y="1611701"/>
            <a:ext cx="6489529" cy="4543950"/>
          </a:xfrm>
          <a:prstGeom prst="rect">
            <a:avLst/>
          </a:prstGeom>
        </p:spPr>
      </p:pic>
    </p:spTree>
    <p:extLst>
      <p:ext uri="{BB962C8B-B14F-4D97-AF65-F5344CB8AC3E}">
        <p14:creationId xmlns:p14="http://schemas.microsoft.com/office/powerpoint/2010/main" val="4189659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3C60F6D-CAE9-4A13-8920-8A3091343681}"/>
              </a:ext>
            </a:extLst>
          </p:cNvPr>
          <p:cNvSpPr txBox="1"/>
          <p:nvPr/>
        </p:nvSpPr>
        <p:spPr>
          <a:xfrm>
            <a:off x="684226" y="942497"/>
            <a:ext cx="10583996" cy="4862870"/>
          </a:xfrm>
          <a:prstGeom prst="rect">
            <a:avLst/>
          </a:prstGeom>
          <a:noFill/>
        </p:spPr>
        <p:txBody>
          <a:bodyPr wrap="square">
            <a:spAutoFit/>
          </a:bodyPr>
          <a:lstStyle/>
          <a:p>
            <a:pPr algn="l">
              <a:lnSpc>
                <a:spcPct val="150000"/>
              </a:lnSpc>
            </a:pPr>
            <a:r>
              <a:rPr lang="en-US" sz="2000" b="1" i="0" u="none" strike="noStrike" baseline="0" dirty="0">
                <a:solidFill>
                  <a:schemeClr val="accent2">
                    <a:lumMod val="75000"/>
                  </a:schemeClr>
                </a:solidFill>
                <a:latin typeface="Raleway" pitchFamily="2" charset="0"/>
              </a:rPr>
              <a:t>Libraries and Packages</a:t>
            </a:r>
          </a:p>
          <a:p>
            <a:pPr algn="l">
              <a:lnSpc>
                <a:spcPct val="150000"/>
              </a:lnSpc>
            </a:pPr>
            <a:r>
              <a:rPr lang="en-US" sz="2000" b="0" i="0" u="none" strike="noStrike" baseline="0" dirty="0">
                <a:latin typeface="Raleway" pitchFamily="2" charset="0"/>
              </a:rPr>
              <a:t>The main official VHDL packages are distributed as either </a:t>
            </a:r>
            <a:r>
              <a:rPr lang="en-US" sz="2000" b="0" i="1" u="none" strike="noStrike" baseline="0" dirty="0">
                <a:latin typeface="Raleway" pitchFamily="2" charset="0"/>
              </a:rPr>
              <a:t>std</a:t>
            </a:r>
            <a:r>
              <a:rPr lang="en-US" sz="2000" b="0" i="0" u="none" strike="noStrike" baseline="0" dirty="0">
                <a:latin typeface="Raleway" pitchFamily="2" charset="0"/>
              </a:rPr>
              <a:t> or </a:t>
            </a:r>
            <a:r>
              <a:rPr lang="en-US" sz="2000" b="0" i="1" u="none" strike="noStrike" baseline="0" dirty="0" err="1">
                <a:latin typeface="Raleway" pitchFamily="2" charset="0"/>
              </a:rPr>
              <a:t>ieee</a:t>
            </a:r>
            <a:r>
              <a:rPr lang="en-US" sz="2000" b="0" i="1" u="none" strike="noStrike" baseline="0" dirty="0">
                <a:latin typeface="Raleway" pitchFamily="2" charset="0"/>
              </a:rPr>
              <a:t>.</a:t>
            </a:r>
          </a:p>
          <a:p>
            <a:pPr algn="l">
              <a:lnSpc>
                <a:spcPct val="150000"/>
              </a:lnSpc>
            </a:pPr>
            <a:r>
              <a:rPr lang="en-US" sz="2000" dirty="0">
                <a:latin typeface="Raleway" pitchFamily="2" charset="0"/>
              </a:rPr>
              <a:t>Packages from the std library;</a:t>
            </a:r>
          </a:p>
          <a:p>
            <a:pPr marL="800100" lvl="1" indent="-342900">
              <a:buFont typeface="Arial" panose="020B0604020202020204" pitchFamily="34" charset="0"/>
              <a:buChar char="•"/>
            </a:pPr>
            <a:r>
              <a:rPr lang="en-US" sz="2000" dirty="0">
                <a:latin typeface="Raleway" pitchFamily="2" charset="0"/>
              </a:rPr>
              <a:t>Package </a:t>
            </a:r>
            <a:r>
              <a:rPr lang="en-US" sz="2000" b="1" i="1" dirty="0">
                <a:latin typeface="Raleway" pitchFamily="2" charset="0"/>
              </a:rPr>
              <a:t>standard</a:t>
            </a:r>
            <a:r>
              <a:rPr lang="en-US" sz="2000" dirty="0">
                <a:latin typeface="Raleway" pitchFamily="2" charset="0"/>
              </a:rPr>
              <a:t>: Defines the standard types bit, bit_vector, integer, Boolean, character, and so on and a number of related operators plus other functions.</a:t>
            </a:r>
          </a:p>
          <a:p>
            <a:pPr marL="800100" lvl="1" indent="-342900">
              <a:buFont typeface="Arial" panose="020B0604020202020204" pitchFamily="34" charset="0"/>
              <a:buChar char="•"/>
            </a:pPr>
            <a:r>
              <a:rPr lang="en-US" sz="2000" dirty="0">
                <a:latin typeface="Raleway" pitchFamily="2" charset="0"/>
              </a:rPr>
              <a:t>Package </a:t>
            </a:r>
            <a:r>
              <a:rPr lang="en-US" sz="2000" b="1" i="1" dirty="0" err="1">
                <a:latin typeface="Raleway" pitchFamily="2" charset="0"/>
              </a:rPr>
              <a:t>textio</a:t>
            </a:r>
            <a:r>
              <a:rPr lang="en-US" sz="2000" dirty="0">
                <a:latin typeface="Raleway" pitchFamily="2" charset="0"/>
              </a:rPr>
              <a:t>: For dealing with text and files.</a:t>
            </a:r>
          </a:p>
          <a:p>
            <a:pPr marL="800100" lvl="1" indent="-342900">
              <a:buFont typeface="Arial" panose="020B0604020202020204" pitchFamily="34" charset="0"/>
              <a:buChar char="•"/>
            </a:pPr>
            <a:r>
              <a:rPr lang="en-US" sz="2000" dirty="0">
                <a:latin typeface="Raleway" pitchFamily="2" charset="0"/>
              </a:rPr>
              <a:t>Package </a:t>
            </a:r>
            <a:r>
              <a:rPr lang="en-US" sz="2000" b="1" i="1" dirty="0">
                <a:latin typeface="Raleway" pitchFamily="2" charset="0"/>
              </a:rPr>
              <a:t>env</a:t>
            </a:r>
            <a:r>
              <a:rPr lang="en-US" sz="2000" dirty="0">
                <a:latin typeface="Raleway" pitchFamily="2" charset="0"/>
              </a:rPr>
              <a:t>: For communication with the simulation environment</a:t>
            </a:r>
          </a:p>
          <a:p>
            <a:endParaRPr lang="en-US" sz="2000" dirty="0">
              <a:latin typeface="Raleway" pitchFamily="2" charset="0"/>
            </a:endParaRPr>
          </a:p>
          <a:p>
            <a:r>
              <a:rPr lang="en-US" sz="2000" dirty="0">
                <a:latin typeface="Raleway" pitchFamily="2" charset="0"/>
              </a:rPr>
              <a:t>Packages from the </a:t>
            </a:r>
            <a:r>
              <a:rPr lang="en-US" sz="2000" dirty="0" err="1">
                <a:latin typeface="Raleway" pitchFamily="2" charset="0"/>
              </a:rPr>
              <a:t>ieee</a:t>
            </a:r>
            <a:r>
              <a:rPr lang="en-US" sz="2000" dirty="0">
                <a:latin typeface="Raleway" pitchFamily="2" charset="0"/>
              </a:rPr>
              <a:t> library</a:t>
            </a:r>
          </a:p>
          <a:p>
            <a:pPr marL="800100" lvl="1" indent="-342900">
              <a:buFont typeface="Arial" panose="020B0604020202020204" pitchFamily="34" charset="0"/>
              <a:buChar char="•"/>
            </a:pPr>
            <a:r>
              <a:rPr lang="en-US" sz="2000" dirty="0">
                <a:latin typeface="Raleway" pitchFamily="2" charset="0"/>
              </a:rPr>
              <a:t>Package </a:t>
            </a:r>
            <a:r>
              <a:rPr lang="en-US" sz="2000" b="1" i="1" dirty="0">
                <a:latin typeface="Raleway" pitchFamily="2" charset="0"/>
              </a:rPr>
              <a:t>std_logic_1164</a:t>
            </a:r>
            <a:r>
              <a:rPr lang="en-US" sz="2000" dirty="0">
                <a:latin typeface="Raleway" pitchFamily="2" charset="0"/>
              </a:rPr>
              <a:t>: A very important package, which defines the nine-value type </a:t>
            </a:r>
            <a:r>
              <a:rPr lang="en-US" sz="2000" i="1" dirty="0" err="1">
                <a:latin typeface="Raleway" pitchFamily="2" charset="0"/>
              </a:rPr>
              <a:t>std_ulogic</a:t>
            </a:r>
            <a:r>
              <a:rPr lang="en-US" sz="2000" dirty="0">
                <a:latin typeface="Raleway" pitchFamily="2" charset="0"/>
              </a:rPr>
              <a:t>, along with its array version, the </a:t>
            </a:r>
            <a:r>
              <a:rPr lang="en-US" sz="2000" i="1" dirty="0" err="1">
                <a:latin typeface="Raleway" pitchFamily="2" charset="0"/>
              </a:rPr>
              <a:t>std_ulogic_vector</a:t>
            </a:r>
            <a:r>
              <a:rPr lang="en-US" sz="2000" i="1" dirty="0">
                <a:latin typeface="Raleway" pitchFamily="2" charset="0"/>
              </a:rPr>
              <a:t> </a:t>
            </a:r>
            <a:r>
              <a:rPr lang="en-US" sz="2000" dirty="0">
                <a:latin typeface="Raleway" pitchFamily="2" charset="0"/>
              </a:rPr>
              <a:t>type. </a:t>
            </a:r>
          </a:p>
          <a:p>
            <a:pPr marL="800100" lvl="1" indent="-342900">
              <a:buFont typeface="Arial" panose="020B0604020202020204" pitchFamily="34" charset="0"/>
              <a:buChar char="•"/>
            </a:pPr>
            <a:r>
              <a:rPr lang="en-US" sz="2000" dirty="0">
                <a:latin typeface="Raleway" pitchFamily="2" charset="0"/>
              </a:rPr>
              <a:t>It also includes the related subtypes </a:t>
            </a:r>
            <a:r>
              <a:rPr lang="en-US" sz="2000" i="1" dirty="0" err="1">
                <a:latin typeface="Raleway" pitchFamily="2" charset="0"/>
              </a:rPr>
              <a:t>std_logic</a:t>
            </a:r>
            <a:r>
              <a:rPr lang="en-US" sz="2000" i="1" dirty="0">
                <a:latin typeface="Raleway" pitchFamily="2" charset="0"/>
              </a:rPr>
              <a:t> </a:t>
            </a:r>
            <a:r>
              <a:rPr lang="en-US" sz="2000" dirty="0">
                <a:latin typeface="Raleway" pitchFamily="2" charset="0"/>
              </a:rPr>
              <a:t>and </a:t>
            </a:r>
            <a:r>
              <a:rPr lang="en-US" sz="2000" i="1" dirty="0" err="1">
                <a:latin typeface="Raleway" pitchFamily="2" charset="0"/>
              </a:rPr>
              <a:t>std_logic_vector</a:t>
            </a:r>
            <a:r>
              <a:rPr lang="en-US" sz="2000" dirty="0">
                <a:latin typeface="Raleway" pitchFamily="2" charset="0"/>
              </a:rPr>
              <a:t>, respectively. </a:t>
            </a:r>
          </a:p>
          <a:p>
            <a:pPr marL="800100" lvl="1" indent="-342900">
              <a:buFont typeface="Arial" panose="020B0604020202020204" pitchFamily="34" charset="0"/>
              <a:buChar char="•"/>
            </a:pPr>
            <a:r>
              <a:rPr lang="en-US" sz="2000" dirty="0">
                <a:latin typeface="Raleway" pitchFamily="2" charset="0"/>
              </a:rPr>
              <a:t>It also has the additional synthesizable values don’t care ( ' - ' ) and high-impedance ( ' Z ' ) (type bit only allows ‘0' and ‘1 ' ) .</a:t>
            </a:r>
          </a:p>
        </p:txBody>
      </p:sp>
    </p:spTree>
    <p:extLst>
      <p:ext uri="{BB962C8B-B14F-4D97-AF65-F5344CB8AC3E}">
        <p14:creationId xmlns:p14="http://schemas.microsoft.com/office/powerpoint/2010/main" val="2424391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3C60F6D-CAE9-4A13-8920-8A3091343681}"/>
              </a:ext>
            </a:extLst>
          </p:cNvPr>
          <p:cNvSpPr txBox="1"/>
          <p:nvPr/>
        </p:nvSpPr>
        <p:spPr>
          <a:xfrm>
            <a:off x="684226" y="942497"/>
            <a:ext cx="10583996" cy="3269934"/>
          </a:xfrm>
          <a:prstGeom prst="rect">
            <a:avLst/>
          </a:prstGeom>
          <a:noFill/>
        </p:spPr>
        <p:txBody>
          <a:bodyPr wrap="square">
            <a:spAutoFit/>
          </a:bodyPr>
          <a:lstStyle/>
          <a:p>
            <a:pPr algn="l">
              <a:lnSpc>
                <a:spcPct val="150000"/>
              </a:lnSpc>
            </a:pPr>
            <a:r>
              <a:rPr lang="en-US" sz="2000" b="1" i="0" u="none" strike="noStrike" baseline="0" dirty="0">
                <a:solidFill>
                  <a:schemeClr val="accent2">
                    <a:lumMod val="75000"/>
                  </a:schemeClr>
                </a:solidFill>
                <a:latin typeface="Raleway" pitchFamily="2" charset="0"/>
              </a:rPr>
              <a:t>VHDL</a:t>
            </a:r>
            <a:endParaRPr lang="en-US" b="1" i="0" u="none" strike="noStrike" baseline="0" dirty="0">
              <a:solidFill>
                <a:schemeClr val="accent2">
                  <a:lumMod val="75000"/>
                </a:schemeClr>
              </a:solidFill>
              <a:latin typeface="Raleway" pitchFamily="2" charset="0"/>
            </a:endParaRPr>
          </a:p>
          <a:p>
            <a:pPr marL="285750" lvl="1" indent="-285750">
              <a:lnSpc>
                <a:spcPct val="150000"/>
              </a:lnSpc>
              <a:buFont typeface="Arial" panose="020B0604020202020204" pitchFamily="34" charset="0"/>
              <a:buChar char="•"/>
            </a:pPr>
            <a:r>
              <a:rPr lang="en-US" sz="2000" b="0" i="0" u="none" strike="noStrike" baseline="0" dirty="0">
                <a:latin typeface="Raleway" pitchFamily="2" charset="0"/>
              </a:rPr>
              <a:t>VHDL stands for VHSIC Hardware Description Language.</a:t>
            </a:r>
          </a:p>
          <a:p>
            <a:pPr marL="285750" lvl="1" indent="-285750">
              <a:lnSpc>
                <a:spcPct val="150000"/>
              </a:lnSpc>
              <a:buFont typeface="Arial" panose="020B0604020202020204" pitchFamily="34" charset="0"/>
              <a:buChar char="•"/>
            </a:pPr>
            <a:r>
              <a:rPr lang="en-US" sz="2000" dirty="0">
                <a:latin typeface="Raleway" pitchFamily="2" charset="0"/>
              </a:rPr>
              <a:t>R</a:t>
            </a:r>
            <a:r>
              <a:rPr lang="en-US" sz="2000" b="0" i="0" u="none" strike="noStrike" baseline="0" dirty="0">
                <a:latin typeface="Raleway" pitchFamily="2" charset="0"/>
              </a:rPr>
              <a:t>esulted as part of the very high speed integrated circuits (VHSIC) initiative funded by the U.S. Department of Defense in the 1980s</a:t>
            </a:r>
          </a:p>
          <a:p>
            <a:pPr marL="285750" lvl="1" indent="-285750">
              <a:lnSpc>
                <a:spcPct val="150000"/>
              </a:lnSpc>
              <a:buFont typeface="Arial" panose="020B0604020202020204" pitchFamily="34" charset="0"/>
              <a:buChar char="•"/>
            </a:pPr>
            <a:r>
              <a:rPr lang="en-US" sz="2000" b="0" i="0" u="none" strike="noStrike" baseline="0" dirty="0">
                <a:latin typeface="Raleway" pitchFamily="2" charset="0"/>
              </a:rPr>
              <a:t>Its first version was VHDL-87; it was later upgraded to VHDL-93, then to VHDL-2002, and finally to VHDL-2008.</a:t>
            </a:r>
          </a:p>
          <a:p>
            <a:pPr marL="285750" lvl="1" indent="-285750">
              <a:lnSpc>
                <a:spcPct val="150000"/>
              </a:lnSpc>
              <a:buFont typeface="Arial" panose="020B0604020202020204" pitchFamily="34" charset="0"/>
              <a:buChar char="•"/>
            </a:pPr>
            <a:endParaRPr lang="en-US" sz="2000" b="0" i="0" u="none" strike="noStrike" baseline="0" dirty="0">
              <a:latin typeface="Raleway" pitchFamily="2" charset="0"/>
            </a:endParaRPr>
          </a:p>
        </p:txBody>
      </p:sp>
    </p:spTree>
    <p:extLst>
      <p:ext uri="{BB962C8B-B14F-4D97-AF65-F5344CB8AC3E}">
        <p14:creationId xmlns:p14="http://schemas.microsoft.com/office/powerpoint/2010/main" val="26156254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3C60F6D-CAE9-4A13-8920-8A3091343681}"/>
              </a:ext>
            </a:extLst>
          </p:cNvPr>
          <p:cNvSpPr txBox="1"/>
          <p:nvPr/>
        </p:nvSpPr>
        <p:spPr>
          <a:xfrm>
            <a:off x="684226" y="942497"/>
            <a:ext cx="10583996" cy="499945"/>
          </a:xfrm>
          <a:prstGeom prst="rect">
            <a:avLst/>
          </a:prstGeom>
          <a:noFill/>
        </p:spPr>
        <p:txBody>
          <a:bodyPr wrap="square">
            <a:spAutoFit/>
          </a:bodyPr>
          <a:lstStyle/>
          <a:p>
            <a:pPr algn="l">
              <a:lnSpc>
                <a:spcPct val="150000"/>
              </a:lnSpc>
            </a:pPr>
            <a:r>
              <a:rPr lang="en-US" sz="2000" b="1" i="0" u="none" strike="noStrike" baseline="0" dirty="0">
                <a:solidFill>
                  <a:schemeClr val="accent2">
                    <a:lumMod val="75000"/>
                  </a:schemeClr>
                </a:solidFill>
                <a:latin typeface="Raleway" pitchFamily="2" charset="0"/>
              </a:rPr>
              <a:t>Libraries and Packages</a:t>
            </a:r>
          </a:p>
        </p:txBody>
      </p:sp>
      <p:pic>
        <p:nvPicPr>
          <p:cNvPr id="3" name="Picture 2">
            <a:extLst>
              <a:ext uri="{FF2B5EF4-FFF2-40B4-BE49-F238E27FC236}">
                <a16:creationId xmlns:a16="http://schemas.microsoft.com/office/drawing/2014/main" id="{42E34B37-58B1-40A4-AF49-577EF4EC12F5}"/>
              </a:ext>
            </a:extLst>
          </p:cNvPr>
          <p:cNvPicPr>
            <a:picLocks noChangeAspect="1"/>
          </p:cNvPicPr>
          <p:nvPr/>
        </p:nvPicPr>
        <p:blipFill>
          <a:blip r:embed="rId2"/>
          <a:stretch>
            <a:fillRect/>
          </a:stretch>
        </p:blipFill>
        <p:spPr>
          <a:xfrm>
            <a:off x="684226" y="1442442"/>
            <a:ext cx="6924675" cy="5200650"/>
          </a:xfrm>
          <a:prstGeom prst="rect">
            <a:avLst/>
          </a:prstGeom>
        </p:spPr>
      </p:pic>
    </p:spTree>
    <p:extLst>
      <p:ext uri="{BB962C8B-B14F-4D97-AF65-F5344CB8AC3E}">
        <p14:creationId xmlns:p14="http://schemas.microsoft.com/office/powerpoint/2010/main" val="17380597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3C60F6D-CAE9-4A13-8920-8A3091343681}"/>
              </a:ext>
            </a:extLst>
          </p:cNvPr>
          <p:cNvSpPr txBox="1"/>
          <p:nvPr/>
        </p:nvSpPr>
        <p:spPr>
          <a:xfrm>
            <a:off x="684226" y="942497"/>
            <a:ext cx="10583996" cy="2346604"/>
          </a:xfrm>
          <a:prstGeom prst="rect">
            <a:avLst/>
          </a:prstGeom>
          <a:noFill/>
        </p:spPr>
        <p:txBody>
          <a:bodyPr wrap="square">
            <a:spAutoFit/>
          </a:bodyPr>
          <a:lstStyle/>
          <a:p>
            <a:pPr algn="l">
              <a:lnSpc>
                <a:spcPct val="150000"/>
              </a:lnSpc>
            </a:pPr>
            <a:r>
              <a:rPr lang="en-US" sz="2000" b="1" i="0" u="none" strike="noStrike" baseline="0" dirty="0">
                <a:solidFill>
                  <a:schemeClr val="accent2">
                    <a:lumMod val="75000"/>
                  </a:schemeClr>
                </a:solidFill>
                <a:latin typeface="Raleway" pitchFamily="2" charset="0"/>
              </a:rPr>
              <a:t>Packages List in the Code</a:t>
            </a:r>
          </a:p>
          <a:p>
            <a:pPr marL="342900" indent="-342900" algn="l">
              <a:lnSpc>
                <a:spcPct val="150000"/>
              </a:lnSpc>
              <a:buFont typeface="Arial" panose="020B0604020202020204" pitchFamily="34" charset="0"/>
              <a:buChar char="•"/>
            </a:pPr>
            <a:r>
              <a:rPr lang="en-US" sz="2000" dirty="0">
                <a:latin typeface="Raleway" pitchFamily="2" charset="0"/>
              </a:rPr>
              <a:t>VHDL code starts with a list of all packages needed to process the design. </a:t>
            </a:r>
          </a:p>
          <a:p>
            <a:pPr marL="342900" indent="-342900" algn="l">
              <a:lnSpc>
                <a:spcPct val="150000"/>
              </a:lnSpc>
              <a:buFont typeface="Arial" panose="020B0604020202020204" pitchFamily="34" charset="0"/>
              <a:buChar char="•"/>
            </a:pPr>
            <a:r>
              <a:rPr lang="en-US" sz="2000" dirty="0">
                <a:latin typeface="Raleway" pitchFamily="2" charset="0"/>
              </a:rPr>
              <a:t>To make a package visible to the compiler, a </a:t>
            </a:r>
            <a:r>
              <a:rPr lang="en-US" sz="2000" b="1" i="1" dirty="0">
                <a:latin typeface="Raleway" pitchFamily="2" charset="0"/>
              </a:rPr>
              <a:t>library</a:t>
            </a:r>
            <a:r>
              <a:rPr lang="en-US" sz="2000" dirty="0">
                <a:latin typeface="Raleway" pitchFamily="2" charset="0"/>
              </a:rPr>
              <a:t> clause plus a </a:t>
            </a:r>
            <a:r>
              <a:rPr lang="en-US" sz="2000" b="1" i="1" dirty="0">
                <a:latin typeface="Raleway" pitchFamily="2" charset="0"/>
              </a:rPr>
              <a:t>use</a:t>
            </a:r>
            <a:r>
              <a:rPr lang="en-US" sz="2000" dirty="0">
                <a:latin typeface="Raleway" pitchFamily="2" charset="0"/>
              </a:rPr>
              <a:t> clause pointing to the specific package of that library are needed.</a:t>
            </a:r>
          </a:p>
          <a:p>
            <a:pPr marL="342900" indent="-342900" algn="l">
              <a:lnSpc>
                <a:spcPct val="150000"/>
              </a:lnSpc>
              <a:buFont typeface="Arial" panose="020B0604020202020204" pitchFamily="34" charset="0"/>
              <a:buChar char="•"/>
            </a:pPr>
            <a:r>
              <a:rPr lang="en-US" sz="2000" dirty="0">
                <a:latin typeface="Raleway" pitchFamily="2" charset="0"/>
              </a:rPr>
              <a:t>keyword </a:t>
            </a:r>
            <a:r>
              <a:rPr lang="en-US" sz="2000" b="1" i="1" dirty="0">
                <a:latin typeface="Raleway" pitchFamily="2" charset="0"/>
              </a:rPr>
              <a:t>all</a:t>
            </a:r>
            <a:r>
              <a:rPr lang="en-US" sz="2000" dirty="0">
                <a:latin typeface="Raleway" pitchFamily="2" charset="0"/>
              </a:rPr>
              <a:t> causes all elements of that package to be visible</a:t>
            </a:r>
          </a:p>
        </p:txBody>
      </p:sp>
      <p:pic>
        <p:nvPicPr>
          <p:cNvPr id="5" name="Picture 4">
            <a:extLst>
              <a:ext uri="{FF2B5EF4-FFF2-40B4-BE49-F238E27FC236}">
                <a16:creationId xmlns:a16="http://schemas.microsoft.com/office/drawing/2014/main" id="{E1A4E683-CCA4-4FB4-83CF-507B46AA8993}"/>
              </a:ext>
            </a:extLst>
          </p:cNvPr>
          <p:cNvPicPr>
            <a:picLocks noChangeAspect="1"/>
          </p:cNvPicPr>
          <p:nvPr/>
        </p:nvPicPr>
        <p:blipFill>
          <a:blip r:embed="rId2"/>
          <a:stretch>
            <a:fillRect/>
          </a:stretch>
        </p:blipFill>
        <p:spPr>
          <a:xfrm>
            <a:off x="1119114" y="3429000"/>
            <a:ext cx="8750029" cy="1072662"/>
          </a:xfrm>
          <a:prstGeom prst="rect">
            <a:avLst/>
          </a:prstGeom>
        </p:spPr>
      </p:pic>
      <p:sp>
        <p:nvSpPr>
          <p:cNvPr id="7" name="TextBox 6">
            <a:extLst>
              <a:ext uri="{FF2B5EF4-FFF2-40B4-BE49-F238E27FC236}">
                <a16:creationId xmlns:a16="http://schemas.microsoft.com/office/drawing/2014/main" id="{9A015634-BF93-4381-8A16-AB8CA5FA3B51}"/>
              </a:ext>
            </a:extLst>
          </p:cNvPr>
          <p:cNvSpPr txBox="1"/>
          <p:nvPr/>
        </p:nvSpPr>
        <p:spPr>
          <a:xfrm>
            <a:off x="677886" y="4501662"/>
            <a:ext cx="10583996" cy="459165"/>
          </a:xfrm>
          <a:prstGeom prst="rect">
            <a:avLst/>
          </a:prstGeom>
          <a:noFill/>
        </p:spPr>
        <p:txBody>
          <a:bodyPr wrap="square">
            <a:spAutoFit/>
          </a:bodyPr>
          <a:lstStyle/>
          <a:p>
            <a:pPr marL="342900" indent="-342900" algn="l">
              <a:lnSpc>
                <a:spcPct val="150000"/>
              </a:lnSpc>
              <a:buFont typeface="Arial" panose="020B0604020202020204" pitchFamily="34" charset="0"/>
              <a:buChar char="•"/>
            </a:pPr>
            <a:r>
              <a:rPr lang="en-US" sz="1800" dirty="0">
                <a:latin typeface="Raleway" pitchFamily="2" charset="0"/>
              </a:rPr>
              <a:t>The clauses that are introduced automatically (default) are the following:</a:t>
            </a:r>
          </a:p>
        </p:txBody>
      </p:sp>
      <p:pic>
        <p:nvPicPr>
          <p:cNvPr id="9" name="Picture 8">
            <a:extLst>
              <a:ext uri="{FF2B5EF4-FFF2-40B4-BE49-F238E27FC236}">
                <a16:creationId xmlns:a16="http://schemas.microsoft.com/office/drawing/2014/main" id="{9E9A2AE8-9B1D-43B6-B5AC-8E796925421C}"/>
              </a:ext>
            </a:extLst>
          </p:cNvPr>
          <p:cNvPicPr>
            <a:picLocks noChangeAspect="1"/>
          </p:cNvPicPr>
          <p:nvPr/>
        </p:nvPicPr>
        <p:blipFill>
          <a:blip r:embed="rId3"/>
          <a:stretch>
            <a:fillRect/>
          </a:stretch>
        </p:blipFill>
        <p:spPr>
          <a:xfrm>
            <a:off x="1119114" y="4960827"/>
            <a:ext cx="2465660" cy="753396"/>
          </a:xfrm>
          <a:prstGeom prst="rect">
            <a:avLst/>
          </a:prstGeom>
        </p:spPr>
      </p:pic>
    </p:spTree>
    <p:extLst>
      <p:ext uri="{BB962C8B-B14F-4D97-AF65-F5344CB8AC3E}">
        <p14:creationId xmlns:p14="http://schemas.microsoft.com/office/powerpoint/2010/main" val="42232221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3C60F6D-CAE9-4A13-8920-8A3091343681}"/>
              </a:ext>
            </a:extLst>
          </p:cNvPr>
          <p:cNvSpPr txBox="1"/>
          <p:nvPr/>
        </p:nvSpPr>
        <p:spPr>
          <a:xfrm>
            <a:off x="684226" y="942497"/>
            <a:ext cx="10583996" cy="499945"/>
          </a:xfrm>
          <a:prstGeom prst="rect">
            <a:avLst/>
          </a:prstGeom>
          <a:noFill/>
        </p:spPr>
        <p:txBody>
          <a:bodyPr wrap="square">
            <a:spAutoFit/>
          </a:bodyPr>
          <a:lstStyle/>
          <a:p>
            <a:pPr algn="l">
              <a:lnSpc>
                <a:spcPct val="150000"/>
              </a:lnSpc>
            </a:pPr>
            <a:r>
              <a:rPr lang="en-US" sz="2000" b="1" i="0" u="none" strike="noStrike" baseline="0" dirty="0">
                <a:solidFill>
                  <a:schemeClr val="accent2">
                    <a:lumMod val="75000"/>
                  </a:schemeClr>
                </a:solidFill>
                <a:latin typeface="Raleway" pitchFamily="2" charset="0"/>
              </a:rPr>
              <a:t>Entity Declaration</a:t>
            </a:r>
          </a:p>
        </p:txBody>
      </p:sp>
      <p:sp>
        <p:nvSpPr>
          <p:cNvPr id="7" name="TextBox 6">
            <a:extLst>
              <a:ext uri="{FF2B5EF4-FFF2-40B4-BE49-F238E27FC236}">
                <a16:creationId xmlns:a16="http://schemas.microsoft.com/office/drawing/2014/main" id="{9A015634-BF93-4381-8A16-AB8CA5FA3B51}"/>
              </a:ext>
            </a:extLst>
          </p:cNvPr>
          <p:cNvSpPr txBox="1"/>
          <p:nvPr/>
        </p:nvSpPr>
        <p:spPr>
          <a:xfrm>
            <a:off x="684226" y="5794466"/>
            <a:ext cx="10583996" cy="459165"/>
          </a:xfrm>
          <a:prstGeom prst="rect">
            <a:avLst/>
          </a:prstGeom>
          <a:noFill/>
        </p:spPr>
        <p:txBody>
          <a:bodyPr wrap="square">
            <a:spAutoFit/>
          </a:bodyPr>
          <a:lstStyle/>
          <a:p>
            <a:pPr marL="342900" indent="-342900" algn="l">
              <a:lnSpc>
                <a:spcPct val="150000"/>
              </a:lnSpc>
              <a:buFont typeface="Arial" panose="020B0604020202020204" pitchFamily="34" charset="0"/>
              <a:buChar char="•"/>
            </a:pPr>
            <a:r>
              <a:rPr lang="en-US" sz="1800" b="1" dirty="0">
                <a:latin typeface="Raleway" pitchFamily="2" charset="0"/>
              </a:rPr>
              <a:t>Remember</a:t>
            </a:r>
            <a:r>
              <a:rPr lang="en-US" sz="1800" dirty="0">
                <a:latin typeface="Raleway" pitchFamily="2" charset="0"/>
              </a:rPr>
              <a:t> that the entity name should be also the project name,</a:t>
            </a:r>
          </a:p>
        </p:txBody>
      </p:sp>
      <p:pic>
        <p:nvPicPr>
          <p:cNvPr id="3" name="Picture 2">
            <a:extLst>
              <a:ext uri="{FF2B5EF4-FFF2-40B4-BE49-F238E27FC236}">
                <a16:creationId xmlns:a16="http://schemas.microsoft.com/office/drawing/2014/main" id="{B604FB0B-10FF-4F52-8E62-BFE2008A561D}"/>
              </a:ext>
            </a:extLst>
          </p:cNvPr>
          <p:cNvPicPr>
            <a:picLocks noChangeAspect="1"/>
          </p:cNvPicPr>
          <p:nvPr/>
        </p:nvPicPr>
        <p:blipFill>
          <a:blip r:embed="rId2"/>
          <a:stretch>
            <a:fillRect/>
          </a:stretch>
        </p:blipFill>
        <p:spPr>
          <a:xfrm>
            <a:off x="930117" y="1442442"/>
            <a:ext cx="9209225" cy="4311244"/>
          </a:xfrm>
          <a:prstGeom prst="rect">
            <a:avLst/>
          </a:prstGeom>
        </p:spPr>
      </p:pic>
    </p:spTree>
    <p:extLst>
      <p:ext uri="{BB962C8B-B14F-4D97-AF65-F5344CB8AC3E}">
        <p14:creationId xmlns:p14="http://schemas.microsoft.com/office/powerpoint/2010/main" val="39213637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3C60F6D-CAE9-4A13-8920-8A3091343681}"/>
              </a:ext>
            </a:extLst>
          </p:cNvPr>
          <p:cNvSpPr txBox="1"/>
          <p:nvPr/>
        </p:nvSpPr>
        <p:spPr>
          <a:xfrm>
            <a:off x="684226" y="942497"/>
            <a:ext cx="10583996" cy="3269934"/>
          </a:xfrm>
          <a:prstGeom prst="rect">
            <a:avLst/>
          </a:prstGeom>
          <a:noFill/>
        </p:spPr>
        <p:txBody>
          <a:bodyPr wrap="square">
            <a:spAutoFit/>
          </a:bodyPr>
          <a:lstStyle/>
          <a:p>
            <a:pPr algn="l">
              <a:lnSpc>
                <a:spcPct val="150000"/>
              </a:lnSpc>
            </a:pPr>
            <a:r>
              <a:rPr lang="en-US" sz="2000" b="1" i="0" u="none" strike="noStrike" baseline="0" dirty="0">
                <a:solidFill>
                  <a:schemeClr val="accent2">
                    <a:lumMod val="75000"/>
                  </a:schemeClr>
                </a:solidFill>
                <a:latin typeface="Raleway" pitchFamily="2" charset="0"/>
              </a:rPr>
              <a:t>Entity Declaration</a:t>
            </a:r>
          </a:p>
          <a:p>
            <a:pPr marL="342900" indent="-342900" algn="l">
              <a:lnSpc>
                <a:spcPct val="150000"/>
              </a:lnSpc>
              <a:buFont typeface="Arial" panose="020B0604020202020204" pitchFamily="34" charset="0"/>
              <a:buChar char="•"/>
            </a:pPr>
            <a:r>
              <a:rPr lang="en-US" sz="2000" dirty="0">
                <a:latin typeface="Raleway" pitchFamily="2" charset="0"/>
              </a:rPr>
              <a:t>The declarative part can contain the same kinds o f declarations and specifications allowed in the declarative part of the architecture. except for component declarations and configuration specifications. </a:t>
            </a:r>
          </a:p>
          <a:p>
            <a:pPr marL="342900" indent="-342900" algn="l">
              <a:lnSpc>
                <a:spcPct val="150000"/>
              </a:lnSpc>
              <a:buFont typeface="Arial" panose="020B0604020202020204" pitchFamily="34" charset="0"/>
              <a:buChar char="•"/>
            </a:pPr>
            <a:r>
              <a:rPr lang="en-US" sz="2000" dirty="0">
                <a:latin typeface="Raleway" pitchFamily="2" charset="0"/>
              </a:rPr>
              <a:t>The statement part can contain concurrent assertion statements and passive procedure calls (these do not involve signal assignments and are used, for example, for testing port values in simulation) .</a:t>
            </a:r>
          </a:p>
        </p:txBody>
      </p:sp>
    </p:spTree>
    <p:extLst>
      <p:ext uri="{BB962C8B-B14F-4D97-AF65-F5344CB8AC3E}">
        <p14:creationId xmlns:p14="http://schemas.microsoft.com/office/powerpoint/2010/main" val="8799437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3C60F6D-CAE9-4A13-8920-8A3091343681}"/>
              </a:ext>
            </a:extLst>
          </p:cNvPr>
          <p:cNvSpPr txBox="1"/>
          <p:nvPr/>
        </p:nvSpPr>
        <p:spPr>
          <a:xfrm>
            <a:off x="684226" y="942497"/>
            <a:ext cx="10583996" cy="2808269"/>
          </a:xfrm>
          <a:prstGeom prst="rect">
            <a:avLst/>
          </a:prstGeom>
          <a:noFill/>
        </p:spPr>
        <p:txBody>
          <a:bodyPr wrap="square">
            <a:spAutoFit/>
          </a:bodyPr>
          <a:lstStyle/>
          <a:p>
            <a:pPr algn="l">
              <a:lnSpc>
                <a:spcPct val="150000"/>
              </a:lnSpc>
            </a:pPr>
            <a:r>
              <a:rPr lang="en-US" sz="2000" b="1" i="0" u="none" strike="noStrike" baseline="0" dirty="0">
                <a:solidFill>
                  <a:schemeClr val="accent2">
                    <a:lumMod val="75000"/>
                  </a:schemeClr>
                </a:solidFill>
                <a:latin typeface="Raleway" pitchFamily="2" charset="0"/>
              </a:rPr>
              <a:t>Entity Declaration</a:t>
            </a:r>
          </a:p>
          <a:p>
            <a:pPr marL="342900" indent="-342900" algn="l">
              <a:lnSpc>
                <a:spcPct val="150000"/>
              </a:lnSpc>
              <a:buFont typeface="Arial" panose="020B0604020202020204" pitchFamily="34" charset="0"/>
              <a:buChar char="•"/>
            </a:pPr>
            <a:r>
              <a:rPr lang="en-US" sz="2000" b="1" dirty="0">
                <a:latin typeface="Raleway" pitchFamily="2" charset="0"/>
              </a:rPr>
              <a:t>Generic</a:t>
            </a:r>
            <a:r>
              <a:rPr lang="en-US" sz="2000" dirty="0">
                <a:latin typeface="Raleway" pitchFamily="2" charset="0"/>
              </a:rPr>
              <a:t> List (Optional): used for declaring global constants</a:t>
            </a:r>
          </a:p>
          <a:p>
            <a:pPr marL="342900" indent="-342900" algn="l">
              <a:lnSpc>
                <a:spcPct val="150000"/>
              </a:lnSpc>
              <a:buFont typeface="Arial" panose="020B0604020202020204" pitchFamily="34" charset="0"/>
              <a:buChar char="•"/>
            </a:pPr>
            <a:r>
              <a:rPr lang="en-US" sz="2000" b="1" dirty="0">
                <a:latin typeface="Raleway" pitchFamily="2" charset="0"/>
              </a:rPr>
              <a:t>Port list</a:t>
            </a:r>
            <a:r>
              <a:rPr lang="en-US" sz="2000" dirty="0">
                <a:latin typeface="Raleway" pitchFamily="2" charset="0"/>
              </a:rPr>
              <a:t>: a list with specifications of all circuit inputs and outputs.</a:t>
            </a:r>
          </a:p>
          <a:p>
            <a:pPr marL="342900" indent="-342900" algn="l">
              <a:lnSpc>
                <a:spcPct val="150000"/>
              </a:lnSpc>
              <a:buFont typeface="Arial" panose="020B0604020202020204" pitchFamily="34" charset="0"/>
              <a:buChar char="•"/>
            </a:pPr>
            <a:r>
              <a:rPr lang="en-US" sz="2000" dirty="0">
                <a:latin typeface="Raleway" pitchFamily="2" charset="0"/>
              </a:rPr>
              <a:t>Port </a:t>
            </a:r>
            <a:r>
              <a:rPr lang="en-US" sz="2000" b="1" dirty="0">
                <a:latin typeface="Raleway" pitchFamily="2" charset="0"/>
              </a:rPr>
              <a:t>mode</a:t>
            </a:r>
            <a:r>
              <a:rPr lang="en-US" sz="2000" dirty="0">
                <a:latin typeface="Raleway" pitchFamily="2" charset="0"/>
              </a:rPr>
              <a:t>: which can be </a:t>
            </a:r>
            <a:r>
              <a:rPr lang="en-US" sz="2000" i="1" dirty="0">
                <a:latin typeface="Raleway" pitchFamily="2" charset="0"/>
              </a:rPr>
              <a:t>in, out, or </a:t>
            </a:r>
            <a:r>
              <a:rPr lang="en-US" sz="2000" i="1" dirty="0" err="1">
                <a:latin typeface="Raleway" pitchFamily="2" charset="0"/>
              </a:rPr>
              <a:t>inout</a:t>
            </a:r>
            <a:endParaRPr lang="en-US" sz="2000" i="1" dirty="0">
              <a:latin typeface="Raleway" pitchFamily="2" charset="0"/>
            </a:endParaRPr>
          </a:p>
          <a:p>
            <a:pPr marL="342900" indent="-342900" algn="l">
              <a:lnSpc>
                <a:spcPct val="150000"/>
              </a:lnSpc>
              <a:buFont typeface="Arial" panose="020B0604020202020204" pitchFamily="34" charset="0"/>
              <a:buChar char="•"/>
            </a:pPr>
            <a:r>
              <a:rPr lang="en-US" sz="2000" dirty="0">
                <a:latin typeface="Raleway" pitchFamily="2" charset="0"/>
              </a:rPr>
              <a:t>Port </a:t>
            </a:r>
            <a:r>
              <a:rPr lang="en-US" sz="2000" b="1" dirty="0">
                <a:latin typeface="Raleway" pitchFamily="2" charset="0"/>
              </a:rPr>
              <a:t>type</a:t>
            </a:r>
            <a:r>
              <a:rPr lang="en-US" sz="2000" dirty="0">
                <a:latin typeface="Raleway" pitchFamily="2" charset="0"/>
              </a:rPr>
              <a:t>, which can be any of the predefined VHDL types or user-defined types</a:t>
            </a:r>
          </a:p>
          <a:p>
            <a:pPr marL="342900" indent="-342900" algn="l">
              <a:lnSpc>
                <a:spcPct val="150000"/>
              </a:lnSpc>
              <a:buFont typeface="Arial" panose="020B0604020202020204" pitchFamily="34" charset="0"/>
              <a:buChar char="•"/>
            </a:pPr>
            <a:r>
              <a:rPr lang="en-US" sz="2000" dirty="0">
                <a:latin typeface="Raleway" pitchFamily="2" charset="0"/>
              </a:rPr>
              <a:t>Other entity regions: Though not used frequently;</a:t>
            </a:r>
          </a:p>
        </p:txBody>
      </p:sp>
      <p:pic>
        <p:nvPicPr>
          <p:cNvPr id="3" name="Picture 2">
            <a:extLst>
              <a:ext uri="{FF2B5EF4-FFF2-40B4-BE49-F238E27FC236}">
                <a16:creationId xmlns:a16="http://schemas.microsoft.com/office/drawing/2014/main" id="{780D208B-68DB-4D9E-94C8-FF893ECEAF11}"/>
              </a:ext>
            </a:extLst>
          </p:cNvPr>
          <p:cNvPicPr>
            <a:picLocks noChangeAspect="1"/>
          </p:cNvPicPr>
          <p:nvPr/>
        </p:nvPicPr>
        <p:blipFill>
          <a:blip r:embed="rId2"/>
          <a:stretch>
            <a:fillRect/>
          </a:stretch>
        </p:blipFill>
        <p:spPr>
          <a:xfrm>
            <a:off x="923778" y="3750766"/>
            <a:ext cx="8278605" cy="2298342"/>
          </a:xfrm>
          <a:prstGeom prst="rect">
            <a:avLst/>
          </a:prstGeom>
        </p:spPr>
      </p:pic>
    </p:spTree>
    <p:extLst>
      <p:ext uri="{BB962C8B-B14F-4D97-AF65-F5344CB8AC3E}">
        <p14:creationId xmlns:p14="http://schemas.microsoft.com/office/powerpoint/2010/main" val="3322718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3C60F6D-CAE9-4A13-8920-8A3091343681}"/>
              </a:ext>
            </a:extLst>
          </p:cNvPr>
          <p:cNvSpPr txBox="1"/>
          <p:nvPr/>
        </p:nvSpPr>
        <p:spPr>
          <a:xfrm>
            <a:off x="684226" y="942497"/>
            <a:ext cx="10583996" cy="1884940"/>
          </a:xfrm>
          <a:prstGeom prst="rect">
            <a:avLst/>
          </a:prstGeom>
          <a:noFill/>
        </p:spPr>
        <p:txBody>
          <a:bodyPr wrap="square">
            <a:spAutoFit/>
          </a:bodyPr>
          <a:lstStyle/>
          <a:p>
            <a:pPr algn="l">
              <a:lnSpc>
                <a:spcPct val="150000"/>
              </a:lnSpc>
            </a:pPr>
            <a:r>
              <a:rPr lang="en-US" sz="2000" b="1" i="0" u="none" strike="noStrike" baseline="0" dirty="0">
                <a:solidFill>
                  <a:schemeClr val="accent2">
                    <a:lumMod val="75000"/>
                  </a:schemeClr>
                </a:solidFill>
                <a:latin typeface="Raleway" pitchFamily="2" charset="0"/>
              </a:rPr>
              <a:t>Architecture Body</a:t>
            </a:r>
          </a:p>
          <a:p>
            <a:pPr marL="342900" indent="-342900" algn="l">
              <a:lnSpc>
                <a:spcPct val="150000"/>
              </a:lnSpc>
              <a:buFont typeface="Arial" panose="020B0604020202020204" pitchFamily="34" charset="0"/>
              <a:buChar char="•"/>
            </a:pPr>
            <a:r>
              <a:rPr lang="en-US" sz="2000" dirty="0">
                <a:latin typeface="Raleway" pitchFamily="2" charset="0"/>
              </a:rPr>
              <a:t>Contains the VHDL code proper.</a:t>
            </a:r>
          </a:p>
          <a:p>
            <a:pPr marL="342900" indent="-342900" algn="l">
              <a:lnSpc>
                <a:spcPct val="150000"/>
              </a:lnSpc>
              <a:buFont typeface="Arial" panose="020B0604020202020204" pitchFamily="34" charset="0"/>
              <a:buChar char="•"/>
            </a:pPr>
            <a:r>
              <a:rPr lang="en-US" sz="2000" dirty="0">
                <a:latin typeface="Raleway" pitchFamily="2" charset="0"/>
              </a:rPr>
              <a:t>It is composed of two parts, the first being a declarative region and the second a statement region</a:t>
            </a:r>
          </a:p>
        </p:txBody>
      </p:sp>
      <p:pic>
        <p:nvPicPr>
          <p:cNvPr id="5" name="Picture 4">
            <a:extLst>
              <a:ext uri="{FF2B5EF4-FFF2-40B4-BE49-F238E27FC236}">
                <a16:creationId xmlns:a16="http://schemas.microsoft.com/office/drawing/2014/main" id="{F5C1E5B3-6C8A-4187-B4E1-C89E3032081F}"/>
              </a:ext>
            </a:extLst>
          </p:cNvPr>
          <p:cNvPicPr>
            <a:picLocks noChangeAspect="1"/>
          </p:cNvPicPr>
          <p:nvPr/>
        </p:nvPicPr>
        <p:blipFill>
          <a:blip r:embed="rId2"/>
          <a:stretch>
            <a:fillRect/>
          </a:stretch>
        </p:blipFill>
        <p:spPr>
          <a:xfrm>
            <a:off x="1035147" y="2939267"/>
            <a:ext cx="9353667" cy="2026628"/>
          </a:xfrm>
          <a:prstGeom prst="rect">
            <a:avLst/>
          </a:prstGeom>
        </p:spPr>
      </p:pic>
    </p:spTree>
    <p:extLst>
      <p:ext uri="{BB962C8B-B14F-4D97-AF65-F5344CB8AC3E}">
        <p14:creationId xmlns:p14="http://schemas.microsoft.com/office/powerpoint/2010/main" val="6142173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3C60F6D-CAE9-4A13-8920-8A3091343681}"/>
              </a:ext>
            </a:extLst>
          </p:cNvPr>
          <p:cNvSpPr txBox="1"/>
          <p:nvPr/>
        </p:nvSpPr>
        <p:spPr>
          <a:xfrm>
            <a:off x="684226" y="942497"/>
            <a:ext cx="10583996" cy="3631763"/>
          </a:xfrm>
          <a:prstGeom prst="rect">
            <a:avLst/>
          </a:prstGeom>
          <a:noFill/>
        </p:spPr>
        <p:txBody>
          <a:bodyPr wrap="square">
            <a:spAutoFit/>
          </a:bodyPr>
          <a:lstStyle/>
          <a:p>
            <a:pPr algn="l">
              <a:lnSpc>
                <a:spcPct val="150000"/>
              </a:lnSpc>
            </a:pPr>
            <a:r>
              <a:rPr lang="en-US" sz="2000" b="1" i="0" u="none" strike="noStrike" baseline="0" dirty="0">
                <a:solidFill>
                  <a:schemeClr val="accent2">
                    <a:lumMod val="75000"/>
                  </a:schemeClr>
                </a:solidFill>
                <a:latin typeface="Raleway" pitchFamily="2" charset="0"/>
              </a:rPr>
              <a:t>Architecture Body</a:t>
            </a:r>
          </a:p>
          <a:p>
            <a:pPr marL="342900" indent="-342900" algn="l">
              <a:buFont typeface="Arial" panose="020B0604020202020204" pitchFamily="34" charset="0"/>
              <a:buChar char="•"/>
            </a:pPr>
            <a:r>
              <a:rPr lang="en-US" sz="2000" b="1" dirty="0">
                <a:latin typeface="Raleway" pitchFamily="2" charset="0"/>
              </a:rPr>
              <a:t>Declarative part</a:t>
            </a:r>
            <a:r>
              <a:rPr lang="en-US" sz="2000" dirty="0">
                <a:latin typeface="Raleway" pitchFamily="2" charset="0"/>
              </a:rPr>
              <a:t>: can contain declarations of subprogram (with subprogram body), package (with package body, if needed), type, subtype, constant, signal, shared variable, file, alias, component, attribute, and group. </a:t>
            </a:r>
          </a:p>
          <a:p>
            <a:pPr marL="342900" indent="-342900" algn="l">
              <a:buFont typeface="Arial" panose="020B0604020202020204" pitchFamily="34" charset="0"/>
              <a:buChar char="•"/>
            </a:pPr>
            <a:r>
              <a:rPr lang="en-US" sz="2000" dirty="0">
                <a:latin typeface="Raleway" pitchFamily="2" charset="0"/>
              </a:rPr>
              <a:t>It can also contain configuration and disconnection specifications plus use clauses. The most popular declarations are of types, signals, and constants.</a:t>
            </a:r>
          </a:p>
          <a:p>
            <a:pPr marL="342900" indent="-342900" algn="l">
              <a:buFont typeface="Arial" panose="020B0604020202020204" pitchFamily="34" charset="0"/>
              <a:buChar char="•"/>
            </a:pPr>
            <a:endParaRPr lang="en-US" sz="2000" dirty="0">
              <a:latin typeface="Raleway" pitchFamily="2" charset="0"/>
            </a:endParaRPr>
          </a:p>
          <a:p>
            <a:pPr marL="342900" indent="-342900" algn="l">
              <a:buFont typeface="Arial" panose="020B0604020202020204" pitchFamily="34" charset="0"/>
              <a:buChar char="•"/>
            </a:pPr>
            <a:r>
              <a:rPr lang="en-US" sz="2000" b="1" dirty="0">
                <a:latin typeface="Raleway" pitchFamily="2" charset="0"/>
              </a:rPr>
              <a:t>Statement part: </a:t>
            </a:r>
            <a:r>
              <a:rPr lang="en-US" sz="2000" dirty="0">
                <a:latin typeface="Raleway" pitchFamily="2" charset="0"/>
              </a:rPr>
              <a:t>This region is where the VHDL statements (the code proper) are placed. </a:t>
            </a:r>
          </a:p>
          <a:p>
            <a:pPr marL="342900" indent="-342900" algn="l">
              <a:buFont typeface="Arial" panose="020B0604020202020204" pitchFamily="34" charset="0"/>
              <a:buChar char="•"/>
            </a:pPr>
            <a:r>
              <a:rPr lang="en-US" sz="2000" dirty="0">
                <a:latin typeface="Raleway" pitchFamily="2" charset="0"/>
              </a:rPr>
              <a:t>Here is where the circuits are built. </a:t>
            </a:r>
          </a:p>
          <a:p>
            <a:pPr marL="342900" indent="-342900" algn="l">
              <a:buFont typeface="Arial" panose="020B0604020202020204" pitchFamily="34" charset="0"/>
              <a:buChar char="•"/>
            </a:pPr>
            <a:endParaRPr lang="en-US" sz="2000" dirty="0">
              <a:latin typeface="Raleway" pitchFamily="2" charset="0"/>
            </a:endParaRPr>
          </a:p>
        </p:txBody>
      </p:sp>
    </p:spTree>
    <p:extLst>
      <p:ext uri="{BB962C8B-B14F-4D97-AF65-F5344CB8AC3E}">
        <p14:creationId xmlns:p14="http://schemas.microsoft.com/office/powerpoint/2010/main" val="5931702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3C60F6D-CAE9-4A13-8920-8A3091343681}"/>
              </a:ext>
            </a:extLst>
          </p:cNvPr>
          <p:cNvSpPr txBox="1"/>
          <p:nvPr/>
        </p:nvSpPr>
        <p:spPr>
          <a:xfrm>
            <a:off x="684226" y="942497"/>
            <a:ext cx="10583996" cy="2708434"/>
          </a:xfrm>
          <a:prstGeom prst="rect">
            <a:avLst/>
          </a:prstGeom>
          <a:noFill/>
        </p:spPr>
        <p:txBody>
          <a:bodyPr wrap="square">
            <a:spAutoFit/>
          </a:bodyPr>
          <a:lstStyle/>
          <a:p>
            <a:pPr algn="l">
              <a:lnSpc>
                <a:spcPct val="150000"/>
              </a:lnSpc>
            </a:pPr>
            <a:r>
              <a:rPr lang="en-US" sz="2000" b="1" i="0" u="none" strike="noStrike" baseline="0" dirty="0">
                <a:solidFill>
                  <a:schemeClr val="accent2">
                    <a:lumMod val="75000"/>
                  </a:schemeClr>
                </a:solidFill>
                <a:latin typeface="Raleway" pitchFamily="2" charset="0"/>
              </a:rPr>
              <a:t>Object Classes</a:t>
            </a:r>
          </a:p>
          <a:p>
            <a:pPr marL="342900" indent="-342900" algn="l">
              <a:buFont typeface="Arial" panose="020B0604020202020204" pitchFamily="34" charset="0"/>
              <a:buChar char="•"/>
            </a:pPr>
            <a:r>
              <a:rPr lang="en-US" sz="2000" dirty="0">
                <a:latin typeface="Raleway" pitchFamily="2" charset="0"/>
              </a:rPr>
              <a:t>An object is a named item that has a value of a type. </a:t>
            </a:r>
          </a:p>
          <a:p>
            <a:pPr marL="342900" indent="-342900" algn="l">
              <a:buFont typeface="Arial" panose="020B0604020202020204" pitchFamily="34" charset="0"/>
              <a:buChar char="•"/>
            </a:pPr>
            <a:r>
              <a:rPr lang="en-US" sz="2000" dirty="0">
                <a:latin typeface="Raleway" pitchFamily="2" charset="0"/>
              </a:rPr>
              <a:t>There are four object classes in VHDL: constant, signal, variable, and file.</a:t>
            </a:r>
          </a:p>
          <a:p>
            <a:pPr marL="342900" indent="-342900" algn="l">
              <a:buFont typeface="Arial" panose="020B0604020202020204" pitchFamily="34" charset="0"/>
              <a:buChar char="•"/>
            </a:pPr>
            <a:endParaRPr lang="en-US" sz="2000" dirty="0">
              <a:latin typeface="Raleway" pitchFamily="2" charset="0"/>
            </a:endParaRPr>
          </a:p>
          <a:p>
            <a:pPr marL="342900" indent="-342900" algn="l">
              <a:buFont typeface="Arial" panose="020B0604020202020204" pitchFamily="34" charset="0"/>
              <a:buChar char="•"/>
            </a:pPr>
            <a:r>
              <a:rPr lang="en-US" sz="2000" b="1" dirty="0">
                <a:latin typeface="Raleway" pitchFamily="2" charset="0"/>
              </a:rPr>
              <a:t>Constant: </a:t>
            </a:r>
          </a:p>
          <a:p>
            <a:pPr marL="342900" indent="-342900" algn="l">
              <a:buFont typeface="Arial" panose="020B0604020202020204" pitchFamily="34" charset="0"/>
              <a:buChar char="•"/>
            </a:pPr>
            <a:r>
              <a:rPr lang="en-US" sz="2000" dirty="0">
                <a:latin typeface="Raleway" pitchFamily="2" charset="0"/>
              </a:rPr>
              <a:t>Members of the constant class have a static value.</a:t>
            </a:r>
          </a:p>
          <a:p>
            <a:pPr marL="342900" indent="-342900" algn="l">
              <a:buFont typeface="Arial" panose="020B0604020202020204" pitchFamily="34" charset="0"/>
              <a:buChar char="•"/>
            </a:pPr>
            <a:r>
              <a:rPr lang="en-US" sz="2000" dirty="0">
                <a:latin typeface="Raleway" pitchFamily="2" charset="0"/>
              </a:rPr>
              <a:t>A constant can be declared (created) in the declarative part of entity, architecture, package, block, generate, process, or subprogram</a:t>
            </a:r>
          </a:p>
        </p:txBody>
      </p:sp>
      <p:pic>
        <p:nvPicPr>
          <p:cNvPr id="3" name="Picture 2">
            <a:extLst>
              <a:ext uri="{FF2B5EF4-FFF2-40B4-BE49-F238E27FC236}">
                <a16:creationId xmlns:a16="http://schemas.microsoft.com/office/drawing/2014/main" id="{270FCC25-2493-49CC-915A-AFF8B03633C0}"/>
              </a:ext>
            </a:extLst>
          </p:cNvPr>
          <p:cNvPicPr>
            <a:picLocks noChangeAspect="1"/>
          </p:cNvPicPr>
          <p:nvPr/>
        </p:nvPicPr>
        <p:blipFill>
          <a:blip r:embed="rId2"/>
          <a:stretch>
            <a:fillRect/>
          </a:stretch>
        </p:blipFill>
        <p:spPr>
          <a:xfrm>
            <a:off x="764535" y="3650931"/>
            <a:ext cx="10423377" cy="988549"/>
          </a:xfrm>
          <a:prstGeom prst="rect">
            <a:avLst/>
          </a:prstGeom>
        </p:spPr>
      </p:pic>
      <p:sp>
        <p:nvSpPr>
          <p:cNvPr id="6" name="TextBox 5">
            <a:extLst>
              <a:ext uri="{FF2B5EF4-FFF2-40B4-BE49-F238E27FC236}">
                <a16:creationId xmlns:a16="http://schemas.microsoft.com/office/drawing/2014/main" id="{FABB81E9-2F89-44C3-9825-CBB8E5AB3F7F}"/>
              </a:ext>
            </a:extLst>
          </p:cNvPr>
          <p:cNvSpPr txBox="1"/>
          <p:nvPr/>
        </p:nvSpPr>
        <p:spPr>
          <a:xfrm>
            <a:off x="764534" y="4848889"/>
            <a:ext cx="10503687" cy="646331"/>
          </a:xfrm>
          <a:prstGeom prst="rect">
            <a:avLst/>
          </a:prstGeom>
          <a:noFill/>
        </p:spPr>
        <p:txBody>
          <a:bodyPr wrap="square">
            <a:spAutoFit/>
          </a:bodyPr>
          <a:lstStyle/>
          <a:p>
            <a:pPr marL="342900" indent="-342900" algn="l">
              <a:buFont typeface="Arial" panose="020B0604020202020204" pitchFamily="34" charset="0"/>
              <a:buChar char="•"/>
            </a:pPr>
            <a:r>
              <a:rPr lang="en-US" sz="1800" dirty="0">
                <a:latin typeface="Raleway" pitchFamily="2" charset="0"/>
              </a:rPr>
              <a:t>A constant can be declared (created) in the declarative part of entity, architecture, package, block, generate, process, or subprogram</a:t>
            </a:r>
          </a:p>
        </p:txBody>
      </p:sp>
    </p:spTree>
    <p:extLst>
      <p:ext uri="{BB962C8B-B14F-4D97-AF65-F5344CB8AC3E}">
        <p14:creationId xmlns:p14="http://schemas.microsoft.com/office/powerpoint/2010/main" val="40331824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3C60F6D-CAE9-4A13-8920-8A3091343681}"/>
              </a:ext>
            </a:extLst>
          </p:cNvPr>
          <p:cNvSpPr txBox="1"/>
          <p:nvPr/>
        </p:nvSpPr>
        <p:spPr>
          <a:xfrm>
            <a:off x="684226" y="942497"/>
            <a:ext cx="10583996" cy="3631763"/>
          </a:xfrm>
          <a:prstGeom prst="rect">
            <a:avLst/>
          </a:prstGeom>
          <a:noFill/>
        </p:spPr>
        <p:txBody>
          <a:bodyPr wrap="square">
            <a:spAutoFit/>
          </a:bodyPr>
          <a:lstStyle/>
          <a:p>
            <a:pPr algn="l">
              <a:lnSpc>
                <a:spcPct val="150000"/>
              </a:lnSpc>
            </a:pPr>
            <a:r>
              <a:rPr lang="en-US" sz="2000" b="1" i="0" u="none" strike="noStrike" baseline="0" dirty="0">
                <a:solidFill>
                  <a:schemeClr val="accent2">
                    <a:lumMod val="75000"/>
                  </a:schemeClr>
                </a:solidFill>
                <a:latin typeface="Raleway" pitchFamily="2" charset="0"/>
              </a:rPr>
              <a:t>Object Classes</a:t>
            </a:r>
            <a:endParaRPr lang="en-US" sz="2000" dirty="0">
              <a:latin typeface="Raleway" pitchFamily="2" charset="0"/>
            </a:endParaRPr>
          </a:p>
          <a:p>
            <a:pPr marL="342900" indent="-342900" algn="l">
              <a:buFont typeface="Arial" panose="020B0604020202020204" pitchFamily="34" charset="0"/>
              <a:buChar char="•"/>
            </a:pPr>
            <a:r>
              <a:rPr lang="en-US" sz="2000" b="1" dirty="0">
                <a:latin typeface="Raleway" pitchFamily="2" charset="0"/>
              </a:rPr>
              <a:t>Why use constants:</a:t>
            </a:r>
          </a:p>
          <a:p>
            <a:pPr marL="342900" indent="-342900" algn="l">
              <a:buFont typeface="Arial" panose="020B0604020202020204" pitchFamily="34" charset="0"/>
              <a:buChar char="•"/>
            </a:pPr>
            <a:r>
              <a:rPr lang="en-US" sz="2000" dirty="0">
                <a:latin typeface="Raleway" pitchFamily="2" charset="0"/>
              </a:rPr>
              <a:t>It makes the code more readable because, it has a meaningful name. </a:t>
            </a:r>
          </a:p>
          <a:p>
            <a:pPr marL="342900" indent="-342900" algn="l">
              <a:buFont typeface="Arial" panose="020B0604020202020204" pitchFamily="34" charset="0"/>
              <a:buChar char="•"/>
            </a:pPr>
            <a:r>
              <a:rPr lang="en-US" sz="2000" dirty="0">
                <a:latin typeface="Raleway" pitchFamily="2" charset="0"/>
              </a:rPr>
              <a:t>It avoids the use of numeric values or related expressions inside the code, which can be messy.</a:t>
            </a:r>
          </a:p>
          <a:p>
            <a:pPr marL="342900" indent="-342900" algn="l">
              <a:buFont typeface="Arial" panose="020B0604020202020204" pitchFamily="34" charset="0"/>
              <a:buChar char="•"/>
            </a:pPr>
            <a:r>
              <a:rPr lang="en-US" sz="2000" dirty="0">
                <a:latin typeface="Raleway" pitchFamily="2" charset="0"/>
              </a:rPr>
              <a:t>it reduces the effort and, more importantly, prevents errors when the value of a constant must be modified,</a:t>
            </a:r>
          </a:p>
          <a:p>
            <a:pPr marL="342900" indent="-342900" algn="l">
              <a:buFont typeface="Arial" panose="020B0604020202020204" pitchFamily="34" charset="0"/>
              <a:buChar char="•"/>
            </a:pPr>
            <a:endParaRPr lang="en-US" sz="2000" dirty="0">
              <a:latin typeface="Raleway" pitchFamily="2" charset="0"/>
            </a:endParaRPr>
          </a:p>
          <a:p>
            <a:pPr marL="342900" indent="-342900" algn="l">
              <a:buFont typeface="Arial" panose="020B0604020202020204" pitchFamily="34" charset="0"/>
              <a:buChar char="•"/>
            </a:pPr>
            <a:r>
              <a:rPr lang="en-US" sz="2000" b="1" dirty="0">
                <a:latin typeface="Raleway" pitchFamily="2" charset="0"/>
              </a:rPr>
              <a:t>Explicitly declared constant: </a:t>
            </a:r>
            <a:r>
              <a:rPr lang="en-US" sz="2000" dirty="0">
                <a:latin typeface="Raleway" pitchFamily="2" charset="0"/>
              </a:rPr>
              <a:t>A constant declared using the syntax above.</a:t>
            </a:r>
          </a:p>
          <a:p>
            <a:pPr marL="342900" indent="-342900" algn="l">
              <a:buFont typeface="Arial" panose="020B0604020202020204" pitchFamily="34" charset="0"/>
              <a:buChar char="•"/>
            </a:pPr>
            <a:r>
              <a:rPr lang="en-US" sz="2000" b="1" dirty="0">
                <a:latin typeface="Raleway" pitchFamily="2" charset="0"/>
              </a:rPr>
              <a:t>A deferred constant: </a:t>
            </a:r>
            <a:r>
              <a:rPr lang="en-US" sz="2000" dirty="0">
                <a:latin typeface="Raleway" pitchFamily="2" charset="0"/>
              </a:rPr>
              <a:t>declared without a value.</a:t>
            </a:r>
          </a:p>
          <a:p>
            <a:pPr marL="342900" indent="-342900" algn="l">
              <a:buFont typeface="Arial" panose="020B0604020202020204" pitchFamily="34" charset="0"/>
              <a:buChar char="•"/>
            </a:pPr>
            <a:endParaRPr lang="en-US" sz="2000" b="1" dirty="0">
              <a:latin typeface="Raleway" pitchFamily="2" charset="0"/>
            </a:endParaRPr>
          </a:p>
        </p:txBody>
      </p:sp>
      <p:pic>
        <p:nvPicPr>
          <p:cNvPr id="5" name="Picture 4">
            <a:extLst>
              <a:ext uri="{FF2B5EF4-FFF2-40B4-BE49-F238E27FC236}">
                <a16:creationId xmlns:a16="http://schemas.microsoft.com/office/drawing/2014/main" id="{ABE95F70-5148-43AD-A9B2-2D072C9E3C69}"/>
              </a:ext>
            </a:extLst>
          </p:cNvPr>
          <p:cNvPicPr>
            <a:picLocks noChangeAspect="1"/>
          </p:cNvPicPr>
          <p:nvPr/>
        </p:nvPicPr>
        <p:blipFill>
          <a:blip r:embed="rId2"/>
          <a:stretch>
            <a:fillRect/>
          </a:stretch>
        </p:blipFill>
        <p:spPr>
          <a:xfrm>
            <a:off x="1058824" y="4348882"/>
            <a:ext cx="9525311" cy="898365"/>
          </a:xfrm>
          <a:prstGeom prst="rect">
            <a:avLst/>
          </a:prstGeom>
        </p:spPr>
      </p:pic>
    </p:spTree>
    <p:extLst>
      <p:ext uri="{BB962C8B-B14F-4D97-AF65-F5344CB8AC3E}">
        <p14:creationId xmlns:p14="http://schemas.microsoft.com/office/powerpoint/2010/main" val="19003177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3C60F6D-CAE9-4A13-8920-8A3091343681}"/>
              </a:ext>
            </a:extLst>
          </p:cNvPr>
          <p:cNvSpPr txBox="1"/>
          <p:nvPr/>
        </p:nvSpPr>
        <p:spPr>
          <a:xfrm>
            <a:off x="684226" y="942497"/>
            <a:ext cx="10583996" cy="3939540"/>
          </a:xfrm>
          <a:prstGeom prst="rect">
            <a:avLst/>
          </a:prstGeom>
          <a:noFill/>
        </p:spPr>
        <p:txBody>
          <a:bodyPr wrap="square">
            <a:spAutoFit/>
          </a:bodyPr>
          <a:lstStyle/>
          <a:p>
            <a:pPr algn="l">
              <a:lnSpc>
                <a:spcPct val="150000"/>
              </a:lnSpc>
            </a:pPr>
            <a:r>
              <a:rPr lang="en-US" sz="2000" b="1" i="0" u="none" strike="noStrike" baseline="0" dirty="0">
                <a:solidFill>
                  <a:schemeClr val="accent2">
                    <a:lumMod val="75000"/>
                  </a:schemeClr>
                </a:solidFill>
                <a:latin typeface="Raleway" pitchFamily="2" charset="0"/>
              </a:rPr>
              <a:t>Object Classes</a:t>
            </a:r>
            <a:endParaRPr lang="en-US" sz="2000" dirty="0">
              <a:latin typeface="Raleway" pitchFamily="2" charset="0"/>
            </a:endParaRPr>
          </a:p>
          <a:p>
            <a:pPr marL="342900" indent="-342900" algn="l">
              <a:buFont typeface="Arial" panose="020B0604020202020204" pitchFamily="34" charset="0"/>
              <a:buChar char="•"/>
            </a:pPr>
            <a:r>
              <a:rPr lang="en-US" sz="2000" b="1" dirty="0">
                <a:latin typeface="Raleway" pitchFamily="2" charset="0"/>
              </a:rPr>
              <a:t>Signal</a:t>
            </a:r>
          </a:p>
          <a:p>
            <a:pPr marL="342900" indent="-342900" algn="l">
              <a:buFont typeface="Arial" panose="020B0604020202020204" pitchFamily="34" charset="0"/>
              <a:buChar char="•"/>
            </a:pPr>
            <a:r>
              <a:rPr lang="en-US" sz="2000" dirty="0">
                <a:latin typeface="Raleway" pitchFamily="2" charset="0"/>
              </a:rPr>
              <a:t>Signals represent wires.</a:t>
            </a:r>
          </a:p>
          <a:p>
            <a:pPr marL="342900" indent="-342900" algn="l">
              <a:buFont typeface="Arial" panose="020B0604020202020204" pitchFamily="34" charset="0"/>
              <a:buChar char="•"/>
            </a:pPr>
            <a:r>
              <a:rPr lang="en-US" sz="2000" dirty="0">
                <a:latin typeface="Raleway" pitchFamily="2" charset="0"/>
              </a:rPr>
              <a:t>Members of the signal class are capable of passing values in and out of the circuit as well as between its internal parts.</a:t>
            </a:r>
          </a:p>
          <a:p>
            <a:pPr marL="342900" indent="-342900" algn="l">
              <a:buFont typeface="Arial" panose="020B0604020202020204" pitchFamily="34" charset="0"/>
              <a:buChar char="•"/>
            </a:pPr>
            <a:r>
              <a:rPr lang="en-US" sz="2000" dirty="0">
                <a:latin typeface="Raleway" pitchFamily="2" charset="0"/>
              </a:rPr>
              <a:t>All elements of the port list of an entity declaration belong to this class</a:t>
            </a:r>
          </a:p>
          <a:p>
            <a:pPr marL="342900" indent="-342900" algn="l">
              <a:buFont typeface="Arial" panose="020B0604020202020204" pitchFamily="34" charset="0"/>
              <a:buChar char="•"/>
            </a:pPr>
            <a:r>
              <a:rPr lang="en-US" sz="2000" dirty="0">
                <a:latin typeface="Raleway" pitchFamily="2" charset="0"/>
              </a:rPr>
              <a:t>Signal declarations can be made in the declarative part of entity, architecture, package, block, and generate. </a:t>
            </a:r>
          </a:p>
          <a:p>
            <a:pPr marL="342900" indent="-342900" algn="l">
              <a:buFont typeface="Arial" panose="020B0604020202020204" pitchFamily="34" charset="0"/>
              <a:buChar char="•"/>
            </a:pPr>
            <a:r>
              <a:rPr lang="en-US" sz="2000" dirty="0">
                <a:latin typeface="Raleway" pitchFamily="2" charset="0"/>
              </a:rPr>
              <a:t>Signals cannot be declared in sequential code (i.e. process and subprograms), though their values can be modified there.</a:t>
            </a:r>
          </a:p>
          <a:p>
            <a:pPr marL="342900" indent="-342900" algn="l">
              <a:buFont typeface="Arial" panose="020B0604020202020204" pitchFamily="34" charset="0"/>
              <a:buChar char="•"/>
            </a:pPr>
            <a:r>
              <a:rPr lang="en-US" sz="2000" dirty="0">
                <a:latin typeface="Raleway" pitchFamily="2" charset="0"/>
              </a:rPr>
              <a:t>The type of a signal can be any valid VHDL type-either predefined or user defined.</a:t>
            </a:r>
          </a:p>
          <a:p>
            <a:pPr marL="342900" indent="-342900" algn="l">
              <a:buFont typeface="Arial" panose="020B0604020202020204" pitchFamily="34" charset="0"/>
              <a:buChar char="•"/>
            </a:pPr>
            <a:r>
              <a:rPr lang="en-US" sz="2000" dirty="0">
                <a:latin typeface="Raleway" pitchFamily="2" charset="0"/>
              </a:rPr>
              <a:t>The default value is optional</a:t>
            </a:r>
          </a:p>
        </p:txBody>
      </p:sp>
    </p:spTree>
    <p:extLst>
      <p:ext uri="{BB962C8B-B14F-4D97-AF65-F5344CB8AC3E}">
        <p14:creationId xmlns:p14="http://schemas.microsoft.com/office/powerpoint/2010/main" val="20438070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3C60F6D-CAE9-4A13-8920-8A3091343681}"/>
              </a:ext>
            </a:extLst>
          </p:cNvPr>
          <p:cNvSpPr txBox="1"/>
          <p:nvPr/>
        </p:nvSpPr>
        <p:spPr>
          <a:xfrm>
            <a:off x="684226" y="942497"/>
            <a:ext cx="10583996" cy="5116593"/>
          </a:xfrm>
          <a:prstGeom prst="rect">
            <a:avLst/>
          </a:prstGeom>
          <a:noFill/>
        </p:spPr>
        <p:txBody>
          <a:bodyPr wrap="square">
            <a:spAutoFit/>
          </a:bodyPr>
          <a:lstStyle/>
          <a:p>
            <a:pPr algn="l">
              <a:lnSpc>
                <a:spcPct val="150000"/>
              </a:lnSpc>
            </a:pPr>
            <a:r>
              <a:rPr lang="en-US" sz="2000" b="1" i="0" u="none" strike="noStrike" baseline="0" dirty="0">
                <a:solidFill>
                  <a:schemeClr val="accent2">
                    <a:lumMod val="75000"/>
                  </a:schemeClr>
                </a:solidFill>
                <a:latin typeface="Raleway" pitchFamily="2" charset="0"/>
              </a:rPr>
              <a:t>Design Flow</a:t>
            </a:r>
            <a:endParaRPr lang="en-US" b="1" i="0" u="none" strike="noStrike" baseline="0" dirty="0">
              <a:solidFill>
                <a:schemeClr val="accent2">
                  <a:lumMod val="75000"/>
                </a:schemeClr>
              </a:solidFill>
              <a:latin typeface="Raleway" pitchFamily="2" charset="0"/>
            </a:endParaRPr>
          </a:p>
          <a:p>
            <a:pPr marL="0" lvl="1">
              <a:lnSpc>
                <a:spcPct val="150000"/>
              </a:lnSpc>
            </a:pPr>
            <a:r>
              <a:rPr lang="en-US" sz="2000" dirty="0">
                <a:latin typeface="Raleway" pitchFamily="2" charset="0"/>
              </a:rPr>
              <a:t>1. </a:t>
            </a:r>
            <a:r>
              <a:rPr lang="en-US" sz="2000" b="0" i="0" u="none" strike="noStrike" baseline="0" dirty="0">
                <a:latin typeface="Raleway" pitchFamily="2" charset="0"/>
              </a:rPr>
              <a:t>RTL analysis and elaboration.</a:t>
            </a:r>
          </a:p>
          <a:p>
            <a:pPr marL="285750" lvl="1" indent="-285750">
              <a:lnSpc>
                <a:spcPct val="150000"/>
              </a:lnSpc>
              <a:buFont typeface="Arial" panose="020B0604020202020204" pitchFamily="34" charset="0"/>
              <a:buChar char="•"/>
            </a:pPr>
            <a:r>
              <a:rPr lang="en-US" sz="2000" b="0" i="0" u="none" strike="noStrike" baseline="0" dirty="0">
                <a:latin typeface="Raleway" pitchFamily="2" charset="0"/>
              </a:rPr>
              <a:t>VHDL code is compiled independently of target device or technology. </a:t>
            </a:r>
          </a:p>
          <a:p>
            <a:pPr marL="285750" lvl="1" indent="-285750">
              <a:lnSpc>
                <a:spcPct val="150000"/>
              </a:lnSpc>
              <a:buFont typeface="Arial" panose="020B0604020202020204" pitchFamily="34" charset="0"/>
              <a:buChar char="•"/>
            </a:pPr>
            <a:r>
              <a:rPr lang="en-US" sz="2000" b="0" i="0" u="none" strike="noStrike" baseline="0" dirty="0">
                <a:latin typeface="Raleway" pitchFamily="2" charset="0"/>
              </a:rPr>
              <a:t>The VHDL syntax is checked and the circuit schematic is generated.</a:t>
            </a:r>
          </a:p>
          <a:p>
            <a:pPr marL="285750" lvl="1" indent="-285750">
              <a:lnSpc>
                <a:spcPct val="150000"/>
              </a:lnSpc>
              <a:buFont typeface="Arial" panose="020B0604020202020204" pitchFamily="34" charset="0"/>
              <a:buChar char="•"/>
            </a:pPr>
            <a:r>
              <a:rPr lang="en-US" sz="2000" dirty="0">
                <a:latin typeface="Raleway" pitchFamily="2" charset="0"/>
              </a:rPr>
              <a:t>T</a:t>
            </a:r>
            <a:r>
              <a:rPr lang="en-US" sz="2000" b="0" i="0" u="none" strike="noStrike" baseline="0" dirty="0">
                <a:latin typeface="Raleway" pitchFamily="2" charset="0"/>
              </a:rPr>
              <a:t>he circuit can be simulated</a:t>
            </a:r>
          </a:p>
          <a:p>
            <a:pPr marL="285750" lvl="1" indent="-285750">
              <a:lnSpc>
                <a:spcPct val="150000"/>
              </a:lnSpc>
              <a:buFont typeface="Arial" panose="020B0604020202020204" pitchFamily="34" charset="0"/>
              <a:buChar char="•"/>
            </a:pPr>
            <a:r>
              <a:rPr lang="en-US" sz="2000" b="0" i="0" u="none" strike="noStrike" baseline="0" dirty="0">
                <a:latin typeface="Raleway" pitchFamily="2" charset="0"/>
              </a:rPr>
              <a:t>Simulation at this level (RTL) is usually called behavioral simulation, which falls in the functional simulation category.</a:t>
            </a:r>
          </a:p>
          <a:p>
            <a:pPr marL="285750" lvl="1" indent="-285750">
              <a:lnSpc>
                <a:spcPct val="150000"/>
              </a:lnSpc>
              <a:buFont typeface="Arial" panose="020B0604020202020204" pitchFamily="34" charset="0"/>
              <a:buChar char="•"/>
            </a:pPr>
            <a:endParaRPr lang="en-US" sz="2000" dirty="0">
              <a:latin typeface="Raleway" pitchFamily="2" charset="0"/>
            </a:endParaRPr>
          </a:p>
          <a:p>
            <a:pPr marL="0" lvl="1">
              <a:lnSpc>
                <a:spcPct val="150000"/>
              </a:lnSpc>
            </a:pPr>
            <a:r>
              <a:rPr lang="en-US" sz="2000" b="0" i="0" u="none" strike="noStrike" baseline="0" dirty="0">
                <a:latin typeface="Raleway" pitchFamily="2" charset="0"/>
              </a:rPr>
              <a:t>2. Synthesis</a:t>
            </a:r>
          </a:p>
          <a:p>
            <a:pPr marL="342900" lvl="1" indent="-342900">
              <a:lnSpc>
                <a:spcPct val="150000"/>
              </a:lnSpc>
              <a:buFont typeface="Arial" panose="020B0604020202020204" pitchFamily="34" charset="0"/>
              <a:buChar char="•"/>
            </a:pPr>
            <a:r>
              <a:rPr lang="en-US" sz="2000" dirty="0">
                <a:latin typeface="Raleway" pitchFamily="2" charset="0"/>
              </a:rPr>
              <a:t>S</a:t>
            </a:r>
            <a:r>
              <a:rPr lang="en-US" sz="2000" b="0" i="0" u="none" strike="noStrike" baseline="0" dirty="0">
                <a:latin typeface="Raleway" pitchFamily="2" charset="0"/>
              </a:rPr>
              <a:t>implification might occur, primitives are used, </a:t>
            </a:r>
          </a:p>
          <a:p>
            <a:pPr marL="342900" lvl="1" indent="-342900">
              <a:lnSpc>
                <a:spcPct val="150000"/>
              </a:lnSpc>
              <a:buFont typeface="Arial" panose="020B0604020202020204" pitchFamily="34" charset="0"/>
              <a:buChar char="•"/>
            </a:pPr>
            <a:r>
              <a:rPr lang="en-US" sz="2000" dirty="0">
                <a:latin typeface="Raleway" pitchFamily="2" charset="0"/>
              </a:rPr>
              <a:t>A</a:t>
            </a:r>
            <a:r>
              <a:rPr lang="en-US" sz="2000" b="0" i="0" u="none" strike="noStrike" baseline="0" dirty="0">
                <a:latin typeface="Raleway" pitchFamily="2" charset="0"/>
              </a:rPr>
              <a:t> netlist, which is now device/technology dependent, is created</a:t>
            </a:r>
          </a:p>
        </p:txBody>
      </p:sp>
    </p:spTree>
    <p:extLst>
      <p:ext uri="{BB962C8B-B14F-4D97-AF65-F5344CB8AC3E}">
        <p14:creationId xmlns:p14="http://schemas.microsoft.com/office/powerpoint/2010/main" val="9163331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3C60F6D-CAE9-4A13-8920-8A3091343681}"/>
              </a:ext>
            </a:extLst>
          </p:cNvPr>
          <p:cNvSpPr txBox="1"/>
          <p:nvPr/>
        </p:nvSpPr>
        <p:spPr>
          <a:xfrm>
            <a:off x="684226" y="942497"/>
            <a:ext cx="10583996" cy="2708434"/>
          </a:xfrm>
          <a:prstGeom prst="rect">
            <a:avLst/>
          </a:prstGeom>
          <a:noFill/>
        </p:spPr>
        <p:txBody>
          <a:bodyPr wrap="square">
            <a:spAutoFit/>
          </a:bodyPr>
          <a:lstStyle/>
          <a:p>
            <a:pPr algn="l">
              <a:lnSpc>
                <a:spcPct val="150000"/>
              </a:lnSpc>
            </a:pPr>
            <a:r>
              <a:rPr lang="en-US" sz="2000" b="1" i="0" u="none" strike="noStrike" baseline="0" dirty="0">
                <a:solidFill>
                  <a:schemeClr val="accent2">
                    <a:lumMod val="75000"/>
                  </a:schemeClr>
                </a:solidFill>
                <a:latin typeface="Raleway" pitchFamily="2" charset="0"/>
              </a:rPr>
              <a:t>Object Classes</a:t>
            </a:r>
            <a:endParaRPr lang="en-US" sz="2000" dirty="0">
              <a:latin typeface="Raleway" pitchFamily="2" charset="0"/>
            </a:endParaRPr>
          </a:p>
          <a:p>
            <a:pPr marL="342900" indent="-342900" algn="l">
              <a:buFont typeface="Arial" panose="020B0604020202020204" pitchFamily="34" charset="0"/>
              <a:buChar char="•"/>
            </a:pPr>
            <a:r>
              <a:rPr lang="en-US" sz="2000" b="1" dirty="0">
                <a:latin typeface="Raleway" pitchFamily="2" charset="0"/>
              </a:rPr>
              <a:t>Variable</a:t>
            </a:r>
          </a:p>
          <a:p>
            <a:pPr marL="342900" indent="-342900" algn="l">
              <a:buFont typeface="Arial" panose="020B0604020202020204" pitchFamily="34" charset="0"/>
              <a:buChar char="•"/>
            </a:pPr>
            <a:r>
              <a:rPr lang="en-US" sz="2000" dirty="0">
                <a:latin typeface="Raleway" pitchFamily="2" charset="0"/>
              </a:rPr>
              <a:t>They do not represent wires (they can only do that indirectly, via signals)</a:t>
            </a:r>
          </a:p>
          <a:p>
            <a:pPr marL="342900" indent="-342900" algn="l">
              <a:buFont typeface="Arial" panose="020B0604020202020204" pitchFamily="34" charset="0"/>
              <a:buChar char="•"/>
            </a:pPr>
            <a:r>
              <a:rPr lang="en-US" sz="2000" dirty="0">
                <a:latin typeface="Raleway" pitchFamily="2" charset="0"/>
              </a:rPr>
              <a:t>They are used solely in sequential code.</a:t>
            </a:r>
          </a:p>
          <a:p>
            <a:pPr marL="342900" indent="-342900" algn="l">
              <a:buFont typeface="Arial" panose="020B0604020202020204" pitchFamily="34" charset="0"/>
              <a:buChar char="•"/>
            </a:pPr>
            <a:r>
              <a:rPr lang="en-US" sz="2000" dirty="0">
                <a:latin typeface="Raleway" pitchFamily="2" charset="0"/>
              </a:rPr>
              <a:t>A variable can be declared (created) only in the declarative region of a process or subprogram.</a:t>
            </a:r>
          </a:p>
          <a:p>
            <a:pPr marL="342900" indent="-342900" algn="l">
              <a:buFont typeface="Arial" panose="020B0604020202020204" pitchFamily="34" charset="0"/>
              <a:buChar char="•"/>
            </a:pPr>
            <a:r>
              <a:rPr lang="en-US" sz="2000" dirty="0">
                <a:latin typeface="Raleway" pitchFamily="2" charset="0"/>
              </a:rPr>
              <a:t>The type of a variable can be any valid VHDL type-either predefined or user defined.</a:t>
            </a:r>
          </a:p>
          <a:p>
            <a:pPr marL="342900" indent="-342900" algn="l">
              <a:buFont typeface="Arial" panose="020B0604020202020204" pitchFamily="34" charset="0"/>
              <a:buChar char="•"/>
            </a:pPr>
            <a:r>
              <a:rPr lang="en-US" sz="2000" dirty="0">
                <a:latin typeface="Raleway" pitchFamily="2" charset="0"/>
              </a:rPr>
              <a:t>The initial value is optional</a:t>
            </a:r>
            <a:endParaRPr lang="en-US" sz="2000" b="1" dirty="0">
              <a:latin typeface="Raleway" pitchFamily="2" charset="0"/>
            </a:endParaRPr>
          </a:p>
        </p:txBody>
      </p:sp>
      <p:pic>
        <p:nvPicPr>
          <p:cNvPr id="3" name="Picture 2">
            <a:extLst>
              <a:ext uri="{FF2B5EF4-FFF2-40B4-BE49-F238E27FC236}">
                <a16:creationId xmlns:a16="http://schemas.microsoft.com/office/drawing/2014/main" id="{D6C12E75-DEEC-498B-871E-4EDA351D11C2}"/>
              </a:ext>
            </a:extLst>
          </p:cNvPr>
          <p:cNvPicPr>
            <a:picLocks noChangeAspect="1"/>
          </p:cNvPicPr>
          <p:nvPr/>
        </p:nvPicPr>
        <p:blipFill>
          <a:blip r:embed="rId2"/>
          <a:stretch>
            <a:fillRect/>
          </a:stretch>
        </p:blipFill>
        <p:spPr>
          <a:xfrm>
            <a:off x="783101" y="4066111"/>
            <a:ext cx="8727831" cy="787929"/>
          </a:xfrm>
          <a:prstGeom prst="rect">
            <a:avLst/>
          </a:prstGeom>
        </p:spPr>
      </p:pic>
    </p:spTree>
    <p:extLst>
      <p:ext uri="{BB962C8B-B14F-4D97-AF65-F5344CB8AC3E}">
        <p14:creationId xmlns:p14="http://schemas.microsoft.com/office/powerpoint/2010/main" val="211706975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3C60F6D-CAE9-4A13-8920-8A3091343681}"/>
              </a:ext>
            </a:extLst>
          </p:cNvPr>
          <p:cNvSpPr txBox="1"/>
          <p:nvPr/>
        </p:nvSpPr>
        <p:spPr>
          <a:xfrm>
            <a:off x="684226" y="534534"/>
            <a:ext cx="10583996" cy="499945"/>
          </a:xfrm>
          <a:prstGeom prst="rect">
            <a:avLst/>
          </a:prstGeom>
          <a:noFill/>
        </p:spPr>
        <p:txBody>
          <a:bodyPr wrap="square">
            <a:spAutoFit/>
          </a:bodyPr>
          <a:lstStyle/>
          <a:p>
            <a:pPr algn="l">
              <a:lnSpc>
                <a:spcPct val="150000"/>
              </a:lnSpc>
            </a:pPr>
            <a:r>
              <a:rPr lang="en-US" sz="2000" b="1" i="0" u="none" strike="noStrike" baseline="0" dirty="0">
                <a:solidFill>
                  <a:schemeClr val="accent2">
                    <a:lumMod val="75000"/>
                  </a:schemeClr>
                </a:solidFill>
                <a:latin typeface="Raleway" pitchFamily="2" charset="0"/>
              </a:rPr>
              <a:t>Signal versus Variable</a:t>
            </a:r>
            <a:endParaRPr lang="en-US" sz="2000" dirty="0">
              <a:latin typeface="Raleway" pitchFamily="2" charset="0"/>
            </a:endParaRPr>
          </a:p>
        </p:txBody>
      </p:sp>
      <p:pic>
        <p:nvPicPr>
          <p:cNvPr id="3" name="Picture 2">
            <a:extLst>
              <a:ext uri="{FF2B5EF4-FFF2-40B4-BE49-F238E27FC236}">
                <a16:creationId xmlns:a16="http://schemas.microsoft.com/office/drawing/2014/main" id="{A65EF63D-CFF1-438C-9226-58FFB5AEDED5}"/>
              </a:ext>
            </a:extLst>
          </p:cNvPr>
          <p:cNvPicPr>
            <a:picLocks noChangeAspect="1"/>
          </p:cNvPicPr>
          <p:nvPr/>
        </p:nvPicPr>
        <p:blipFill>
          <a:blip r:embed="rId2"/>
          <a:stretch>
            <a:fillRect/>
          </a:stretch>
        </p:blipFill>
        <p:spPr>
          <a:xfrm>
            <a:off x="684226" y="1175155"/>
            <a:ext cx="8743950" cy="5362575"/>
          </a:xfrm>
          <a:prstGeom prst="rect">
            <a:avLst/>
          </a:prstGeom>
        </p:spPr>
      </p:pic>
    </p:spTree>
    <p:extLst>
      <p:ext uri="{BB962C8B-B14F-4D97-AF65-F5344CB8AC3E}">
        <p14:creationId xmlns:p14="http://schemas.microsoft.com/office/powerpoint/2010/main" val="12716060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3C60F6D-CAE9-4A13-8920-8A3091343681}"/>
              </a:ext>
            </a:extLst>
          </p:cNvPr>
          <p:cNvSpPr txBox="1"/>
          <p:nvPr/>
        </p:nvSpPr>
        <p:spPr>
          <a:xfrm>
            <a:off x="684226" y="942497"/>
            <a:ext cx="10583996" cy="1477328"/>
          </a:xfrm>
          <a:prstGeom prst="rect">
            <a:avLst/>
          </a:prstGeom>
          <a:noFill/>
        </p:spPr>
        <p:txBody>
          <a:bodyPr wrap="square">
            <a:spAutoFit/>
          </a:bodyPr>
          <a:lstStyle/>
          <a:p>
            <a:pPr algn="l">
              <a:lnSpc>
                <a:spcPct val="150000"/>
              </a:lnSpc>
            </a:pPr>
            <a:r>
              <a:rPr lang="en-US" sz="2000" b="1" i="0" u="none" strike="noStrike" baseline="0" dirty="0">
                <a:solidFill>
                  <a:schemeClr val="accent2">
                    <a:lumMod val="75000"/>
                  </a:schemeClr>
                </a:solidFill>
                <a:latin typeface="Raleway" pitchFamily="2" charset="0"/>
              </a:rPr>
              <a:t>Object Classes</a:t>
            </a:r>
            <a:endParaRPr lang="en-US" sz="2000" dirty="0">
              <a:latin typeface="Raleway" pitchFamily="2" charset="0"/>
            </a:endParaRPr>
          </a:p>
          <a:p>
            <a:pPr marL="342900" indent="-342900" algn="l">
              <a:buFont typeface="Arial" panose="020B0604020202020204" pitchFamily="34" charset="0"/>
              <a:buChar char="•"/>
            </a:pPr>
            <a:r>
              <a:rPr lang="en-US" sz="2000" b="1" dirty="0">
                <a:latin typeface="Raleway" pitchFamily="2" charset="0"/>
              </a:rPr>
              <a:t>File</a:t>
            </a:r>
          </a:p>
          <a:p>
            <a:pPr marL="342900" indent="-342900" algn="l">
              <a:buFont typeface="Arial" panose="020B0604020202020204" pitchFamily="34" charset="0"/>
              <a:buChar char="•"/>
            </a:pPr>
            <a:r>
              <a:rPr lang="en-US" sz="2000" dirty="0">
                <a:latin typeface="Raleway" pitchFamily="2" charset="0"/>
              </a:rPr>
              <a:t>This is not for synthesis but for simulation.</a:t>
            </a:r>
          </a:p>
          <a:p>
            <a:pPr marL="342900" indent="-342900" algn="l">
              <a:buFont typeface="Arial" panose="020B0604020202020204" pitchFamily="34" charset="0"/>
              <a:buChar char="•"/>
            </a:pPr>
            <a:r>
              <a:rPr lang="en-US" sz="2000" dirty="0">
                <a:latin typeface="Raleway" pitchFamily="2" charset="0"/>
              </a:rPr>
              <a:t>Covered in more detail later</a:t>
            </a:r>
          </a:p>
        </p:txBody>
      </p:sp>
    </p:spTree>
    <p:extLst>
      <p:ext uri="{BB962C8B-B14F-4D97-AF65-F5344CB8AC3E}">
        <p14:creationId xmlns:p14="http://schemas.microsoft.com/office/powerpoint/2010/main" val="11965758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3C60F6D-CAE9-4A13-8920-8A3091343681}"/>
              </a:ext>
            </a:extLst>
          </p:cNvPr>
          <p:cNvSpPr txBox="1"/>
          <p:nvPr/>
        </p:nvSpPr>
        <p:spPr>
          <a:xfrm>
            <a:off x="684226" y="942497"/>
            <a:ext cx="10583996" cy="3016210"/>
          </a:xfrm>
          <a:prstGeom prst="rect">
            <a:avLst/>
          </a:prstGeom>
          <a:noFill/>
        </p:spPr>
        <p:txBody>
          <a:bodyPr wrap="square">
            <a:spAutoFit/>
          </a:bodyPr>
          <a:lstStyle/>
          <a:p>
            <a:pPr algn="l">
              <a:lnSpc>
                <a:spcPct val="150000"/>
              </a:lnSpc>
            </a:pPr>
            <a:r>
              <a:rPr lang="en-US" sz="2000" b="1" i="0" u="none" strike="noStrike" baseline="0" dirty="0">
                <a:solidFill>
                  <a:schemeClr val="accent2">
                    <a:lumMod val="75000"/>
                  </a:schemeClr>
                </a:solidFill>
                <a:latin typeface="Raleway" pitchFamily="2" charset="0"/>
              </a:rPr>
              <a:t>Generics</a:t>
            </a:r>
            <a:endParaRPr lang="en-US" sz="2000" b="1" dirty="0">
              <a:latin typeface="Raleway" pitchFamily="2" charset="0"/>
            </a:endParaRPr>
          </a:p>
          <a:p>
            <a:pPr marL="342900" indent="-342900" algn="l">
              <a:buFont typeface="Arial" panose="020B0604020202020204" pitchFamily="34" charset="0"/>
              <a:buChar char="•"/>
            </a:pPr>
            <a:r>
              <a:rPr lang="en-US" sz="2000" dirty="0">
                <a:latin typeface="Raleway" pitchFamily="2" charset="0"/>
              </a:rPr>
              <a:t>Generics are part of entity declarations.</a:t>
            </a:r>
          </a:p>
          <a:p>
            <a:pPr marL="342900" indent="-342900" algn="l">
              <a:buFont typeface="Arial" panose="020B0604020202020204" pitchFamily="34" charset="0"/>
              <a:buChar char="•"/>
            </a:pPr>
            <a:r>
              <a:rPr lang="en-US" sz="2000" dirty="0">
                <a:latin typeface="Raleway" pitchFamily="2" charset="0"/>
              </a:rPr>
              <a:t>It allows the construction of parameterized codes, improving code organization, readability, and reusability</a:t>
            </a:r>
          </a:p>
          <a:p>
            <a:pPr marL="342900" indent="-342900" algn="l">
              <a:buFont typeface="Arial" panose="020B0604020202020204" pitchFamily="34" charset="0"/>
              <a:buChar char="•"/>
            </a:pPr>
            <a:r>
              <a:rPr lang="en-US" sz="2000" dirty="0">
                <a:latin typeface="Raleway" pitchFamily="2" charset="0"/>
              </a:rPr>
              <a:t>A generic list should contain only the parameters that need to be modified for the circuit to have any desired size</a:t>
            </a:r>
          </a:p>
          <a:p>
            <a:pPr marL="342900" indent="-342900" algn="l">
              <a:buFont typeface="Arial" panose="020B0604020202020204" pitchFamily="34" charset="0"/>
              <a:buChar char="•"/>
            </a:pPr>
            <a:r>
              <a:rPr lang="en-US" sz="2000" dirty="0">
                <a:latin typeface="Raleway" pitchFamily="2" charset="0"/>
              </a:rPr>
              <a:t>What can go in a generic list: constants, types, packages, and subprograms.</a:t>
            </a:r>
          </a:p>
          <a:p>
            <a:pPr marL="342900" indent="-342900" algn="l">
              <a:buFont typeface="Arial" panose="020B0604020202020204" pitchFamily="34" charset="0"/>
              <a:buChar char="•"/>
            </a:pPr>
            <a:r>
              <a:rPr lang="en-US" sz="2000" dirty="0">
                <a:latin typeface="Raleway" pitchFamily="2" charset="0"/>
              </a:rPr>
              <a:t>Where can a generic list go: in entities (and components), packages, and subprograms.</a:t>
            </a:r>
          </a:p>
        </p:txBody>
      </p:sp>
      <p:pic>
        <p:nvPicPr>
          <p:cNvPr id="3" name="Picture 2">
            <a:extLst>
              <a:ext uri="{FF2B5EF4-FFF2-40B4-BE49-F238E27FC236}">
                <a16:creationId xmlns:a16="http://schemas.microsoft.com/office/drawing/2014/main" id="{C9C2B1A3-106D-4370-BA25-F85B8C2F189B}"/>
              </a:ext>
            </a:extLst>
          </p:cNvPr>
          <p:cNvPicPr>
            <a:picLocks noChangeAspect="1"/>
          </p:cNvPicPr>
          <p:nvPr/>
        </p:nvPicPr>
        <p:blipFill>
          <a:blip r:embed="rId2"/>
          <a:stretch>
            <a:fillRect/>
          </a:stretch>
        </p:blipFill>
        <p:spPr>
          <a:xfrm>
            <a:off x="1053611" y="4136121"/>
            <a:ext cx="8329022" cy="1779382"/>
          </a:xfrm>
          <a:prstGeom prst="rect">
            <a:avLst/>
          </a:prstGeom>
        </p:spPr>
      </p:pic>
    </p:spTree>
    <p:extLst>
      <p:ext uri="{BB962C8B-B14F-4D97-AF65-F5344CB8AC3E}">
        <p14:creationId xmlns:p14="http://schemas.microsoft.com/office/powerpoint/2010/main" val="327094833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3C60F6D-CAE9-4A13-8920-8A3091343681}"/>
              </a:ext>
            </a:extLst>
          </p:cNvPr>
          <p:cNvSpPr txBox="1"/>
          <p:nvPr/>
        </p:nvSpPr>
        <p:spPr>
          <a:xfrm>
            <a:off x="684226" y="942497"/>
            <a:ext cx="10583996" cy="3016210"/>
          </a:xfrm>
          <a:prstGeom prst="rect">
            <a:avLst/>
          </a:prstGeom>
          <a:noFill/>
        </p:spPr>
        <p:txBody>
          <a:bodyPr wrap="square">
            <a:spAutoFit/>
          </a:bodyPr>
          <a:lstStyle/>
          <a:p>
            <a:pPr algn="l">
              <a:lnSpc>
                <a:spcPct val="150000"/>
              </a:lnSpc>
            </a:pPr>
            <a:r>
              <a:rPr lang="en-US" sz="2000" b="1" dirty="0">
                <a:solidFill>
                  <a:schemeClr val="accent2">
                    <a:lumMod val="75000"/>
                  </a:schemeClr>
                </a:solidFill>
                <a:latin typeface="Raleway" pitchFamily="2" charset="0"/>
              </a:rPr>
              <a:t>Predefined Data Types</a:t>
            </a:r>
            <a:endParaRPr lang="en-US" sz="2000" dirty="0">
              <a:latin typeface="Raleway" pitchFamily="2" charset="0"/>
            </a:endParaRPr>
          </a:p>
          <a:p>
            <a:pPr marL="342900" indent="-342900" algn="l">
              <a:buFont typeface="Arial" panose="020B0604020202020204" pitchFamily="34" charset="0"/>
              <a:buChar char="•"/>
            </a:pPr>
            <a:r>
              <a:rPr lang="en-US" sz="2000" dirty="0">
                <a:latin typeface="Raleway" pitchFamily="2" charset="0"/>
              </a:rPr>
              <a:t>VHDL is said to be a strongly typed language.</a:t>
            </a:r>
          </a:p>
          <a:p>
            <a:pPr marL="342900" indent="-342900" algn="l">
              <a:buFont typeface="Arial" panose="020B0604020202020204" pitchFamily="34" charset="0"/>
              <a:buChar char="•"/>
            </a:pPr>
            <a:r>
              <a:rPr lang="en-US" sz="2000" dirty="0">
                <a:latin typeface="Raleway" pitchFamily="2" charset="0"/>
              </a:rPr>
              <a:t>It does not allow data transfer between objects of different types (even if the type declarations, except for the identifiers, are exactly the same); </a:t>
            </a:r>
          </a:p>
          <a:p>
            <a:pPr marL="342900" indent="-342900" algn="l">
              <a:buFont typeface="Arial" panose="020B0604020202020204" pitchFamily="34" charset="0"/>
              <a:buChar char="•"/>
            </a:pPr>
            <a:r>
              <a:rPr lang="en-US" sz="2000" dirty="0">
                <a:latin typeface="Raleway" pitchFamily="2" charset="0"/>
              </a:rPr>
              <a:t>It does not allow implicit type conversion; </a:t>
            </a:r>
          </a:p>
          <a:p>
            <a:pPr marL="342900" indent="-342900" algn="l">
              <a:buFont typeface="Arial" panose="020B0604020202020204" pitchFamily="34" charset="0"/>
              <a:buChar char="•"/>
            </a:pPr>
            <a:r>
              <a:rPr lang="en-US" sz="2000" dirty="0">
                <a:latin typeface="Raleway" pitchFamily="2" charset="0"/>
              </a:rPr>
              <a:t>Every operator is constructed for specific data types.</a:t>
            </a:r>
          </a:p>
          <a:p>
            <a:pPr marL="342900" indent="-342900" algn="l">
              <a:buFont typeface="Arial" panose="020B0604020202020204" pitchFamily="34" charset="0"/>
              <a:buChar char="•"/>
            </a:pPr>
            <a:r>
              <a:rPr lang="en-US" sz="2000" dirty="0">
                <a:latin typeface="Raleway" pitchFamily="2" charset="0"/>
              </a:rPr>
              <a:t>The subject of data types in VHDL, including both predefined and user-defined types, is relatively complex, but it is indispensable to understand it well to write code efficiently</a:t>
            </a:r>
          </a:p>
        </p:txBody>
      </p:sp>
    </p:spTree>
    <p:extLst>
      <p:ext uri="{BB962C8B-B14F-4D97-AF65-F5344CB8AC3E}">
        <p14:creationId xmlns:p14="http://schemas.microsoft.com/office/powerpoint/2010/main" val="2804921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3C60F6D-CAE9-4A13-8920-8A3091343681}"/>
              </a:ext>
            </a:extLst>
          </p:cNvPr>
          <p:cNvSpPr txBox="1"/>
          <p:nvPr/>
        </p:nvSpPr>
        <p:spPr>
          <a:xfrm>
            <a:off x="684226" y="942497"/>
            <a:ext cx="10583996" cy="3016210"/>
          </a:xfrm>
          <a:prstGeom prst="rect">
            <a:avLst/>
          </a:prstGeom>
          <a:noFill/>
        </p:spPr>
        <p:txBody>
          <a:bodyPr wrap="square">
            <a:spAutoFit/>
          </a:bodyPr>
          <a:lstStyle/>
          <a:p>
            <a:pPr algn="l">
              <a:lnSpc>
                <a:spcPct val="150000"/>
              </a:lnSpc>
            </a:pPr>
            <a:r>
              <a:rPr lang="en-US" sz="2000" b="1" dirty="0">
                <a:solidFill>
                  <a:schemeClr val="accent2">
                    <a:lumMod val="75000"/>
                  </a:schemeClr>
                </a:solidFill>
                <a:latin typeface="Raleway" pitchFamily="2" charset="0"/>
              </a:rPr>
              <a:t>Predefined Data Types</a:t>
            </a:r>
            <a:endParaRPr lang="en-US" sz="2000" dirty="0">
              <a:latin typeface="Raleway" pitchFamily="2" charset="0"/>
            </a:endParaRPr>
          </a:p>
          <a:p>
            <a:pPr marL="342900" indent="-342900" algn="l">
              <a:buFont typeface="Arial" panose="020B0604020202020204" pitchFamily="34" charset="0"/>
              <a:buChar char="•"/>
            </a:pPr>
            <a:r>
              <a:rPr lang="en-US" sz="2000" dirty="0">
                <a:latin typeface="Raleway" pitchFamily="2" charset="0"/>
              </a:rPr>
              <a:t>VHDL is said to be a strongly typed language.</a:t>
            </a:r>
          </a:p>
          <a:p>
            <a:pPr marL="342900" indent="-342900" algn="l">
              <a:buFont typeface="Arial" panose="020B0604020202020204" pitchFamily="34" charset="0"/>
              <a:buChar char="•"/>
            </a:pPr>
            <a:r>
              <a:rPr lang="en-US" sz="2000" dirty="0">
                <a:latin typeface="Raleway" pitchFamily="2" charset="0"/>
              </a:rPr>
              <a:t>It does not allow data transfer between objects of different types (even if the type declarations, except for the identifiers, are exactly the same); </a:t>
            </a:r>
          </a:p>
          <a:p>
            <a:pPr marL="342900" indent="-342900" algn="l">
              <a:buFont typeface="Arial" panose="020B0604020202020204" pitchFamily="34" charset="0"/>
              <a:buChar char="•"/>
            </a:pPr>
            <a:r>
              <a:rPr lang="en-US" sz="2000" dirty="0">
                <a:latin typeface="Raleway" pitchFamily="2" charset="0"/>
              </a:rPr>
              <a:t>It does not allow implicit type conversion; </a:t>
            </a:r>
          </a:p>
          <a:p>
            <a:pPr marL="342900" indent="-342900" algn="l">
              <a:buFont typeface="Arial" panose="020B0604020202020204" pitchFamily="34" charset="0"/>
              <a:buChar char="•"/>
            </a:pPr>
            <a:r>
              <a:rPr lang="en-US" sz="2000" dirty="0">
                <a:latin typeface="Raleway" pitchFamily="2" charset="0"/>
              </a:rPr>
              <a:t>Every operator is constructed for specific data types.</a:t>
            </a:r>
          </a:p>
          <a:p>
            <a:pPr marL="342900" indent="-342900" algn="l">
              <a:buFont typeface="Arial" panose="020B0604020202020204" pitchFamily="34" charset="0"/>
              <a:buChar char="•"/>
            </a:pPr>
            <a:r>
              <a:rPr lang="en-US" sz="2000" dirty="0">
                <a:latin typeface="Raleway" pitchFamily="2" charset="0"/>
              </a:rPr>
              <a:t>The subject of data types in VHDL, including both predefined and user-defined types, is relatively complex, but it is indispensable to understand it well to write code efficiently</a:t>
            </a:r>
          </a:p>
        </p:txBody>
      </p:sp>
    </p:spTree>
    <p:extLst>
      <p:ext uri="{BB962C8B-B14F-4D97-AF65-F5344CB8AC3E}">
        <p14:creationId xmlns:p14="http://schemas.microsoft.com/office/powerpoint/2010/main" val="142815161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3C60F6D-CAE9-4A13-8920-8A3091343681}"/>
              </a:ext>
            </a:extLst>
          </p:cNvPr>
          <p:cNvSpPr txBox="1"/>
          <p:nvPr/>
        </p:nvSpPr>
        <p:spPr>
          <a:xfrm>
            <a:off x="684226" y="942497"/>
            <a:ext cx="10583996" cy="4247317"/>
          </a:xfrm>
          <a:prstGeom prst="rect">
            <a:avLst/>
          </a:prstGeom>
          <a:noFill/>
        </p:spPr>
        <p:txBody>
          <a:bodyPr wrap="square">
            <a:spAutoFit/>
          </a:bodyPr>
          <a:lstStyle/>
          <a:p>
            <a:pPr algn="l">
              <a:lnSpc>
                <a:spcPct val="150000"/>
              </a:lnSpc>
            </a:pPr>
            <a:r>
              <a:rPr lang="en-US" sz="2000" b="1" dirty="0">
                <a:solidFill>
                  <a:schemeClr val="accent2">
                    <a:lumMod val="75000"/>
                  </a:schemeClr>
                </a:solidFill>
                <a:latin typeface="Raleway" pitchFamily="2" charset="0"/>
              </a:rPr>
              <a:t>Predefined Data Types</a:t>
            </a:r>
            <a:endParaRPr lang="en-US" sz="2000" dirty="0">
              <a:latin typeface="Raleway" pitchFamily="2" charset="0"/>
            </a:endParaRPr>
          </a:p>
          <a:p>
            <a:pPr marL="342900" indent="-342900" algn="l">
              <a:buFont typeface="Arial" panose="020B0604020202020204" pitchFamily="34" charset="0"/>
              <a:buChar char="•"/>
            </a:pPr>
            <a:r>
              <a:rPr lang="en-US" sz="2000" dirty="0">
                <a:latin typeface="Raleway" pitchFamily="2" charset="0"/>
              </a:rPr>
              <a:t>Typical uses of the predefined data types;</a:t>
            </a:r>
          </a:p>
          <a:p>
            <a:pPr marL="342900" indent="-342900" algn="l">
              <a:buFont typeface="Arial" panose="020B0604020202020204" pitchFamily="34" charset="0"/>
              <a:buChar char="•"/>
            </a:pPr>
            <a:endParaRPr lang="en-US" sz="2000" dirty="0">
              <a:latin typeface="Raleway" pitchFamily="2" charset="0"/>
            </a:endParaRPr>
          </a:p>
          <a:p>
            <a:pPr marL="342900" indent="-342900" algn="l">
              <a:buFont typeface="Arial" panose="020B0604020202020204" pitchFamily="34" charset="0"/>
              <a:buChar char="•"/>
            </a:pPr>
            <a:r>
              <a:rPr lang="en-US" sz="2000" b="1" dirty="0">
                <a:latin typeface="Raleway" pitchFamily="2" charset="0"/>
              </a:rPr>
              <a:t>Standard types: </a:t>
            </a:r>
            <a:r>
              <a:rPr lang="en-US" sz="2000" dirty="0">
                <a:latin typeface="Raleway" pitchFamily="2" charset="0"/>
              </a:rPr>
              <a:t>(created in the package </a:t>
            </a:r>
            <a:r>
              <a:rPr lang="en-US" sz="2000" i="1" dirty="0">
                <a:latin typeface="Raleway" pitchFamily="2" charset="0"/>
              </a:rPr>
              <a:t>standard</a:t>
            </a:r>
            <a:r>
              <a:rPr lang="en-US" sz="2000" dirty="0">
                <a:latin typeface="Raleway" pitchFamily="2" charset="0"/>
              </a:rPr>
              <a:t>): for general internal use, though no longer frequent, except for </a:t>
            </a:r>
            <a:r>
              <a:rPr lang="en-US" sz="2000" dirty="0" err="1">
                <a:latin typeface="Raleway" pitchFamily="2" charset="0"/>
              </a:rPr>
              <a:t>boolean</a:t>
            </a:r>
            <a:r>
              <a:rPr lang="en-US" sz="2000" dirty="0">
                <a:latin typeface="Raleway" pitchFamily="2" charset="0"/>
              </a:rPr>
              <a:t> and integer (but the latter is not recommended to do arithmetic).</a:t>
            </a:r>
          </a:p>
          <a:p>
            <a:pPr marL="342900" indent="-342900" algn="l">
              <a:buFont typeface="Arial" panose="020B0604020202020204" pitchFamily="34" charset="0"/>
              <a:buChar char="•"/>
            </a:pPr>
            <a:endParaRPr lang="en-US" sz="2000" dirty="0">
              <a:latin typeface="Raleway" pitchFamily="2" charset="0"/>
            </a:endParaRPr>
          </a:p>
          <a:p>
            <a:pPr marL="342900" indent="-342900" algn="l">
              <a:buFont typeface="Arial" panose="020B0604020202020204" pitchFamily="34" charset="0"/>
              <a:buChar char="•"/>
            </a:pPr>
            <a:r>
              <a:rPr lang="en-US" sz="2000" b="1" dirty="0">
                <a:latin typeface="Raleway" pitchFamily="2" charset="0"/>
              </a:rPr>
              <a:t>Standard-logic types: </a:t>
            </a:r>
            <a:r>
              <a:rPr lang="en-US" sz="2000" dirty="0">
                <a:latin typeface="Raleway" pitchFamily="2" charset="0"/>
              </a:rPr>
              <a:t>(created in the package </a:t>
            </a:r>
            <a:r>
              <a:rPr lang="en-US" sz="2000" i="1" dirty="0">
                <a:latin typeface="Raleway" pitchFamily="2" charset="0"/>
              </a:rPr>
              <a:t>std_logic_1 164</a:t>
            </a:r>
            <a:r>
              <a:rPr lang="en-US" sz="2000" dirty="0">
                <a:latin typeface="Raleway" pitchFamily="2" charset="0"/>
              </a:rPr>
              <a:t>): recommended for implementing logic circuits and for representing the ports of any (logic or arithmetic) circuit whenever possible.</a:t>
            </a:r>
          </a:p>
          <a:p>
            <a:pPr marL="342900" indent="-342900" algn="l">
              <a:buFont typeface="Arial" panose="020B0604020202020204" pitchFamily="34" charset="0"/>
              <a:buChar char="•"/>
            </a:pPr>
            <a:endParaRPr lang="en-US" sz="2000" dirty="0">
              <a:latin typeface="Raleway" pitchFamily="2" charset="0"/>
            </a:endParaRPr>
          </a:p>
          <a:p>
            <a:pPr marL="342900" indent="-342900" algn="l">
              <a:buFont typeface="Arial" panose="020B0604020202020204" pitchFamily="34" charset="0"/>
              <a:buChar char="•"/>
            </a:pPr>
            <a:r>
              <a:rPr lang="en-US" sz="2000" b="1" dirty="0">
                <a:latin typeface="Raleway" pitchFamily="2" charset="0"/>
              </a:rPr>
              <a:t>Unsigned and signed types: </a:t>
            </a:r>
            <a:r>
              <a:rPr lang="en-US" sz="2000" dirty="0">
                <a:latin typeface="Raleway" pitchFamily="2" charset="0"/>
              </a:rPr>
              <a:t>(created in the package </a:t>
            </a:r>
            <a:r>
              <a:rPr lang="en-US" sz="2000" i="1" dirty="0" err="1">
                <a:latin typeface="Raleway" pitchFamily="2" charset="0"/>
              </a:rPr>
              <a:t>numeric_std</a:t>
            </a:r>
            <a:r>
              <a:rPr lang="en-US" sz="2000" dirty="0">
                <a:latin typeface="Raleway" pitchFamily="2" charset="0"/>
              </a:rPr>
              <a:t>): recommended for implementing arithmetic circuits that operate with integers.</a:t>
            </a:r>
          </a:p>
        </p:txBody>
      </p:sp>
    </p:spTree>
    <p:extLst>
      <p:ext uri="{BB962C8B-B14F-4D97-AF65-F5344CB8AC3E}">
        <p14:creationId xmlns:p14="http://schemas.microsoft.com/office/powerpoint/2010/main" val="125513454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3C60F6D-CAE9-4A13-8920-8A3091343681}"/>
              </a:ext>
            </a:extLst>
          </p:cNvPr>
          <p:cNvSpPr txBox="1"/>
          <p:nvPr/>
        </p:nvSpPr>
        <p:spPr>
          <a:xfrm>
            <a:off x="670158" y="281315"/>
            <a:ext cx="10583996" cy="1169551"/>
          </a:xfrm>
          <a:prstGeom prst="rect">
            <a:avLst/>
          </a:prstGeom>
          <a:noFill/>
        </p:spPr>
        <p:txBody>
          <a:bodyPr wrap="square">
            <a:spAutoFit/>
          </a:bodyPr>
          <a:lstStyle/>
          <a:p>
            <a:pPr algn="l">
              <a:lnSpc>
                <a:spcPct val="150000"/>
              </a:lnSpc>
            </a:pPr>
            <a:r>
              <a:rPr lang="en-US" sz="2000" b="1" dirty="0">
                <a:solidFill>
                  <a:schemeClr val="accent2">
                    <a:lumMod val="75000"/>
                  </a:schemeClr>
                </a:solidFill>
                <a:latin typeface="Raleway" pitchFamily="2" charset="0"/>
              </a:rPr>
              <a:t>Predefined Data Types</a:t>
            </a:r>
            <a:endParaRPr lang="en-US" sz="2000" dirty="0">
              <a:latin typeface="Raleway" pitchFamily="2" charset="0"/>
            </a:endParaRPr>
          </a:p>
          <a:p>
            <a:pPr marL="342900" indent="-342900" algn="l">
              <a:buFont typeface="Arial" panose="020B0604020202020204" pitchFamily="34" charset="0"/>
              <a:buChar char="•"/>
            </a:pPr>
            <a:r>
              <a:rPr lang="en-US" sz="2000" dirty="0">
                <a:latin typeface="Raleway" pitchFamily="2" charset="0"/>
              </a:rPr>
              <a:t>Main synthesizable predefined types;</a:t>
            </a:r>
          </a:p>
          <a:p>
            <a:pPr marL="342900" indent="-342900" algn="l">
              <a:buFont typeface="Arial" panose="020B0604020202020204" pitchFamily="34" charset="0"/>
              <a:buChar char="•"/>
            </a:pPr>
            <a:endParaRPr lang="en-US" sz="2000" dirty="0">
              <a:latin typeface="Raleway" pitchFamily="2" charset="0"/>
            </a:endParaRPr>
          </a:p>
        </p:txBody>
      </p:sp>
      <p:pic>
        <p:nvPicPr>
          <p:cNvPr id="3" name="Picture 2">
            <a:extLst>
              <a:ext uri="{FF2B5EF4-FFF2-40B4-BE49-F238E27FC236}">
                <a16:creationId xmlns:a16="http://schemas.microsoft.com/office/drawing/2014/main" id="{1229C9E4-08B8-4661-8DCF-04D71FBF8EA1}"/>
              </a:ext>
            </a:extLst>
          </p:cNvPr>
          <p:cNvPicPr>
            <a:picLocks noChangeAspect="1"/>
          </p:cNvPicPr>
          <p:nvPr/>
        </p:nvPicPr>
        <p:blipFill>
          <a:blip r:embed="rId2"/>
          <a:stretch>
            <a:fillRect/>
          </a:stretch>
        </p:blipFill>
        <p:spPr>
          <a:xfrm>
            <a:off x="1119115" y="1232518"/>
            <a:ext cx="7279297" cy="5344167"/>
          </a:xfrm>
          <a:prstGeom prst="rect">
            <a:avLst/>
          </a:prstGeom>
        </p:spPr>
      </p:pic>
    </p:spTree>
    <p:extLst>
      <p:ext uri="{BB962C8B-B14F-4D97-AF65-F5344CB8AC3E}">
        <p14:creationId xmlns:p14="http://schemas.microsoft.com/office/powerpoint/2010/main" val="53675728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3C60F6D-CAE9-4A13-8920-8A3091343681}"/>
              </a:ext>
            </a:extLst>
          </p:cNvPr>
          <p:cNvSpPr txBox="1"/>
          <p:nvPr/>
        </p:nvSpPr>
        <p:spPr>
          <a:xfrm>
            <a:off x="804002" y="436060"/>
            <a:ext cx="10583996" cy="1323439"/>
          </a:xfrm>
          <a:prstGeom prst="rect">
            <a:avLst/>
          </a:prstGeom>
          <a:noFill/>
        </p:spPr>
        <p:txBody>
          <a:bodyPr wrap="square">
            <a:spAutoFit/>
          </a:bodyPr>
          <a:lstStyle/>
          <a:p>
            <a:pPr algn="l"/>
            <a:r>
              <a:rPr lang="en-US" sz="2000" b="1" dirty="0">
                <a:solidFill>
                  <a:schemeClr val="accent2">
                    <a:lumMod val="75000"/>
                  </a:schemeClr>
                </a:solidFill>
                <a:latin typeface="Raleway" pitchFamily="2" charset="0"/>
              </a:rPr>
              <a:t>Type Classes</a:t>
            </a:r>
          </a:p>
          <a:p>
            <a:pPr marL="342900" indent="-342900" algn="l">
              <a:buFont typeface="Arial" panose="020B0604020202020204" pitchFamily="34" charset="0"/>
              <a:buChar char="•"/>
            </a:pPr>
            <a:r>
              <a:rPr lang="en-US" sz="2000" dirty="0">
                <a:latin typeface="Raleway" pitchFamily="2" charset="0"/>
              </a:rPr>
              <a:t>There are five official type classes in VHDL, called scalar, composite, file, access, and protected types.</a:t>
            </a:r>
          </a:p>
          <a:p>
            <a:pPr marL="342900" indent="-342900" algn="l">
              <a:buFont typeface="Arial" panose="020B0604020202020204" pitchFamily="34" charset="0"/>
              <a:buChar char="•"/>
            </a:pPr>
            <a:endParaRPr lang="en-US" sz="2000" dirty="0">
              <a:latin typeface="Raleway" pitchFamily="2" charset="0"/>
            </a:endParaRPr>
          </a:p>
        </p:txBody>
      </p:sp>
      <p:pic>
        <p:nvPicPr>
          <p:cNvPr id="3" name="Picture 2">
            <a:extLst>
              <a:ext uri="{FF2B5EF4-FFF2-40B4-BE49-F238E27FC236}">
                <a16:creationId xmlns:a16="http://schemas.microsoft.com/office/drawing/2014/main" id="{181FC2B3-0343-4CB2-A8AB-F06CF5A30DF2}"/>
              </a:ext>
            </a:extLst>
          </p:cNvPr>
          <p:cNvPicPr>
            <a:picLocks noChangeAspect="1"/>
          </p:cNvPicPr>
          <p:nvPr/>
        </p:nvPicPr>
        <p:blipFill>
          <a:blip r:embed="rId2"/>
          <a:stretch>
            <a:fillRect/>
          </a:stretch>
        </p:blipFill>
        <p:spPr>
          <a:xfrm>
            <a:off x="1131936" y="1485314"/>
            <a:ext cx="6467475" cy="5181600"/>
          </a:xfrm>
          <a:prstGeom prst="rect">
            <a:avLst/>
          </a:prstGeom>
        </p:spPr>
      </p:pic>
    </p:spTree>
    <p:extLst>
      <p:ext uri="{BB962C8B-B14F-4D97-AF65-F5344CB8AC3E}">
        <p14:creationId xmlns:p14="http://schemas.microsoft.com/office/powerpoint/2010/main" val="241048929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3C60F6D-CAE9-4A13-8920-8A3091343681}"/>
              </a:ext>
            </a:extLst>
          </p:cNvPr>
          <p:cNvSpPr txBox="1"/>
          <p:nvPr/>
        </p:nvSpPr>
        <p:spPr>
          <a:xfrm>
            <a:off x="804002" y="436060"/>
            <a:ext cx="10583996" cy="1631216"/>
          </a:xfrm>
          <a:prstGeom prst="rect">
            <a:avLst/>
          </a:prstGeom>
          <a:noFill/>
        </p:spPr>
        <p:txBody>
          <a:bodyPr wrap="square">
            <a:spAutoFit/>
          </a:bodyPr>
          <a:lstStyle/>
          <a:p>
            <a:pPr algn="l"/>
            <a:r>
              <a:rPr lang="en-US" sz="2000" b="1" dirty="0">
                <a:solidFill>
                  <a:schemeClr val="accent2">
                    <a:lumMod val="75000"/>
                  </a:schemeClr>
                </a:solidFill>
                <a:latin typeface="Raleway" pitchFamily="2" charset="0"/>
              </a:rPr>
              <a:t>Type Classes</a:t>
            </a:r>
          </a:p>
          <a:p>
            <a:pPr marL="342900" indent="-342900" algn="l">
              <a:buFont typeface="Arial" panose="020B0604020202020204" pitchFamily="34" charset="0"/>
              <a:buChar char="•"/>
            </a:pPr>
            <a:r>
              <a:rPr lang="en-US" sz="2000" dirty="0">
                <a:latin typeface="Raleway" pitchFamily="2" charset="0"/>
              </a:rPr>
              <a:t>There are five official type classes in VHDL, called scalar, composite, file, access, and protected types.</a:t>
            </a:r>
          </a:p>
          <a:p>
            <a:pPr marL="342900" indent="-342900" algn="l">
              <a:buFont typeface="Arial" panose="020B0604020202020204" pitchFamily="34" charset="0"/>
              <a:buChar char="•"/>
            </a:pPr>
            <a:r>
              <a:rPr lang="en-US" sz="2000" dirty="0">
                <a:latin typeface="Raleway" pitchFamily="2" charset="0"/>
              </a:rPr>
              <a:t>The last three classes are also intended for simulation.</a:t>
            </a:r>
          </a:p>
          <a:p>
            <a:pPr marL="342900" indent="-342900" algn="l">
              <a:buFont typeface="Arial" panose="020B0604020202020204" pitchFamily="34" charset="0"/>
              <a:buChar char="•"/>
            </a:pPr>
            <a:endParaRPr lang="en-US" sz="2000" dirty="0">
              <a:latin typeface="Raleway" pitchFamily="2" charset="0"/>
            </a:endParaRPr>
          </a:p>
        </p:txBody>
      </p:sp>
      <p:pic>
        <p:nvPicPr>
          <p:cNvPr id="6" name="Picture 5">
            <a:extLst>
              <a:ext uri="{FF2B5EF4-FFF2-40B4-BE49-F238E27FC236}">
                <a16:creationId xmlns:a16="http://schemas.microsoft.com/office/drawing/2014/main" id="{72AB38EE-F637-4F29-8BAD-C3D8B53720D4}"/>
              </a:ext>
            </a:extLst>
          </p:cNvPr>
          <p:cNvPicPr>
            <a:picLocks noChangeAspect="1"/>
          </p:cNvPicPr>
          <p:nvPr/>
        </p:nvPicPr>
        <p:blipFill>
          <a:blip r:embed="rId2"/>
          <a:stretch>
            <a:fillRect/>
          </a:stretch>
        </p:blipFill>
        <p:spPr>
          <a:xfrm>
            <a:off x="1150765" y="2226798"/>
            <a:ext cx="8641101" cy="1937238"/>
          </a:xfrm>
          <a:prstGeom prst="rect">
            <a:avLst/>
          </a:prstGeom>
        </p:spPr>
      </p:pic>
    </p:spTree>
    <p:extLst>
      <p:ext uri="{BB962C8B-B14F-4D97-AF65-F5344CB8AC3E}">
        <p14:creationId xmlns:p14="http://schemas.microsoft.com/office/powerpoint/2010/main" val="28766288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3C60F6D-CAE9-4A13-8920-8A3091343681}"/>
              </a:ext>
            </a:extLst>
          </p:cNvPr>
          <p:cNvSpPr txBox="1"/>
          <p:nvPr/>
        </p:nvSpPr>
        <p:spPr>
          <a:xfrm>
            <a:off x="684226" y="942497"/>
            <a:ext cx="10583996" cy="5116593"/>
          </a:xfrm>
          <a:prstGeom prst="rect">
            <a:avLst/>
          </a:prstGeom>
          <a:noFill/>
        </p:spPr>
        <p:txBody>
          <a:bodyPr wrap="square">
            <a:spAutoFit/>
          </a:bodyPr>
          <a:lstStyle/>
          <a:p>
            <a:pPr algn="l">
              <a:lnSpc>
                <a:spcPct val="150000"/>
              </a:lnSpc>
            </a:pPr>
            <a:r>
              <a:rPr lang="en-US" sz="2000" b="1" i="0" u="none" strike="noStrike" baseline="0" dirty="0">
                <a:solidFill>
                  <a:schemeClr val="accent2">
                    <a:lumMod val="75000"/>
                  </a:schemeClr>
                </a:solidFill>
                <a:latin typeface="Raleway" pitchFamily="2" charset="0"/>
              </a:rPr>
              <a:t>Design Flow</a:t>
            </a:r>
            <a:endParaRPr lang="en-US" b="1" i="0" u="none" strike="noStrike" baseline="0" dirty="0">
              <a:solidFill>
                <a:schemeClr val="accent2">
                  <a:lumMod val="75000"/>
                </a:schemeClr>
              </a:solidFill>
              <a:latin typeface="Raleway" pitchFamily="2" charset="0"/>
            </a:endParaRPr>
          </a:p>
          <a:p>
            <a:pPr marL="0" lvl="1">
              <a:lnSpc>
                <a:spcPct val="150000"/>
              </a:lnSpc>
            </a:pPr>
            <a:r>
              <a:rPr lang="en-US" sz="2000" b="0" i="0" u="none" strike="noStrike" baseline="0" dirty="0">
                <a:latin typeface="Raleway" pitchFamily="2" charset="0"/>
              </a:rPr>
              <a:t>3. Implementation (Fitting)</a:t>
            </a:r>
          </a:p>
          <a:p>
            <a:pPr marL="285750" lvl="1" indent="-285750">
              <a:lnSpc>
                <a:spcPct val="150000"/>
              </a:lnSpc>
              <a:buFont typeface="Arial" panose="020B0604020202020204" pitchFamily="34" charset="0"/>
              <a:buChar char="•"/>
            </a:pPr>
            <a:r>
              <a:rPr lang="en-US" sz="2000" b="0" i="0" u="none" strike="noStrike" baseline="0" dirty="0">
                <a:latin typeface="Raleway" pitchFamily="2" charset="0"/>
              </a:rPr>
              <a:t>The design is assigned to particular logic blocks inside the FPGA and routing is performed. </a:t>
            </a:r>
          </a:p>
          <a:p>
            <a:pPr marL="285750" lvl="1" indent="-285750">
              <a:lnSpc>
                <a:spcPct val="150000"/>
              </a:lnSpc>
              <a:buFont typeface="Arial" panose="020B0604020202020204" pitchFamily="34" charset="0"/>
              <a:buChar char="•"/>
            </a:pPr>
            <a:r>
              <a:rPr lang="en-US" sz="2000" b="0" i="0" u="none" strike="noStrike" baseline="0" dirty="0">
                <a:latin typeface="Raleway" pitchFamily="2" charset="0"/>
              </a:rPr>
              <a:t>Both functional and timing simulations are again available.</a:t>
            </a:r>
          </a:p>
          <a:p>
            <a:pPr marL="285750" lvl="1" indent="-285750">
              <a:lnSpc>
                <a:spcPct val="150000"/>
              </a:lnSpc>
              <a:buFont typeface="Arial" panose="020B0604020202020204" pitchFamily="34" charset="0"/>
              <a:buChar char="•"/>
            </a:pPr>
            <a:endParaRPr lang="en-US" sz="2000" dirty="0">
              <a:latin typeface="Raleway" pitchFamily="2" charset="0"/>
            </a:endParaRPr>
          </a:p>
          <a:p>
            <a:pPr marL="0" lvl="1">
              <a:lnSpc>
                <a:spcPct val="150000"/>
              </a:lnSpc>
            </a:pPr>
            <a:r>
              <a:rPr lang="en-US" sz="2000" dirty="0">
                <a:latin typeface="Raleway" pitchFamily="2" charset="0"/>
              </a:rPr>
              <a:t>4</a:t>
            </a:r>
            <a:r>
              <a:rPr lang="en-US" sz="2000" b="0" i="0" u="none" strike="noStrike" baseline="0" dirty="0">
                <a:latin typeface="Raleway" pitchFamily="2" charset="0"/>
              </a:rPr>
              <a:t>. Device Programming</a:t>
            </a:r>
          </a:p>
          <a:p>
            <a:pPr marL="342900" lvl="1" indent="-342900">
              <a:lnSpc>
                <a:spcPct val="150000"/>
              </a:lnSpc>
              <a:buFont typeface="Arial" panose="020B0604020202020204" pitchFamily="34" charset="0"/>
              <a:buChar char="•"/>
            </a:pPr>
            <a:r>
              <a:rPr lang="en-US" sz="2000" dirty="0">
                <a:latin typeface="Raleway" pitchFamily="2" charset="0"/>
              </a:rPr>
              <a:t>2 files are generated for that purpose; Either method can be used.</a:t>
            </a:r>
          </a:p>
          <a:p>
            <a:pPr marL="342900" lvl="1" indent="-342900">
              <a:lnSpc>
                <a:spcPct val="150000"/>
              </a:lnSpc>
              <a:buFont typeface="Arial" panose="020B0604020202020204" pitchFamily="34" charset="0"/>
              <a:buChar char="•"/>
            </a:pPr>
            <a:r>
              <a:rPr lang="en-US" sz="2000" dirty="0">
                <a:latin typeface="Raleway" pitchFamily="2" charset="0"/>
              </a:rPr>
              <a:t>One for direct programming – direct to the target FPGA.</a:t>
            </a:r>
          </a:p>
          <a:p>
            <a:pPr marL="342900" lvl="1" indent="-342900">
              <a:lnSpc>
                <a:spcPct val="150000"/>
              </a:lnSpc>
              <a:buFont typeface="Arial" panose="020B0604020202020204" pitchFamily="34" charset="0"/>
              <a:buChar char="•"/>
            </a:pPr>
            <a:r>
              <a:rPr lang="en-US" sz="2000" dirty="0">
                <a:latin typeface="Raleway" pitchFamily="2" charset="0"/>
              </a:rPr>
              <a:t>Another for an external nonvolatile memory associated to the FPGA (for self-programming upon power up.</a:t>
            </a:r>
            <a:endParaRPr lang="en-US" sz="2000" b="0" i="0" u="none" strike="noStrike" baseline="0" dirty="0">
              <a:latin typeface="Raleway" pitchFamily="2" charset="0"/>
            </a:endParaRPr>
          </a:p>
        </p:txBody>
      </p:sp>
    </p:spTree>
    <p:extLst>
      <p:ext uri="{BB962C8B-B14F-4D97-AF65-F5344CB8AC3E}">
        <p14:creationId xmlns:p14="http://schemas.microsoft.com/office/powerpoint/2010/main" val="341851963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3C60F6D-CAE9-4A13-8920-8A3091343681}"/>
              </a:ext>
            </a:extLst>
          </p:cNvPr>
          <p:cNvSpPr txBox="1"/>
          <p:nvPr/>
        </p:nvSpPr>
        <p:spPr>
          <a:xfrm>
            <a:off x="804002" y="436060"/>
            <a:ext cx="10583996" cy="499945"/>
          </a:xfrm>
          <a:prstGeom prst="rect">
            <a:avLst/>
          </a:prstGeom>
          <a:noFill/>
        </p:spPr>
        <p:txBody>
          <a:bodyPr wrap="square">
            <a:spAutoFit/>
          </a:bodyPr>
          <a:lstStyle/>
          <a:p>
            <a:pPr algn="l">
              <a:lnSpc>
                <a:spcPct val="150000"/>
              </a:lnSpc>
            </a:pPr>
            <a:r>
              <a:rPr lang="en-US" sz="2000" b="1" dirty="0">
                <a:solidFill>
                  <a:schemeClr val="accent2">
                    <a:lumMod val="75000"/>
                  </a:schemeClr>
                </a:solidFill>
                <a:latin typeface="Raleway" pitchFamily="2" charset="0"/>
              </a:rPr>
              <a:t>Type Declarations</a:t>
            </a:r>
          </a:p>
        </p:txBody>
      </p:sp>
      <p:pic>
        <p:nvPicPr>
          <p:cNvPr id="3" name="Picture 2">
            <a:extLst>
              <a:ext uri="{FF2B5EF4-FFF2-40B4-BE49-F238E27FC236}">
                <a16:creationId xmlns:a16="http://schemas.microsoft.com/office/drawing/2014/main" id="{6B8294BA-9495-44C8-90D6-5BDE0CD4D382}"/>
              </a:ext>
            </a:extLst>
          </p:cNvPr>
          <p:cNvPicPr>
            <a:picLocks noChangeAspect="1"/>
          </p:cNvPicPr>
          <p:nvPr/>
        </p:nvPicPr>
        <p:blipFill>
          <a:blip r:embed="rId2"/>
          <a:stretch>
            <a:fillRect/>
          </a:stretch>
        </p:blipFill>
        <p:spPr>
          <a:xfrm>
            <a:off x="804002" y="1012836"/>
            <a:ext cx="9533044" cy="946346"/>
          </a:xfrm>
          <a:prstGeom prst="rect">
            <a:avLst/>
          </a:prstGeom>
        </p:spPr>
      </p:pic>
      <p:pic>
        <p:nvPicPr>
          <p:cNvPr id="6" name="Picture 5">
            <a:extLst>
              <a:ext uri="{FF2B5EF4-FFF2-40B4-BE49-F238E27FC236}">
                <a16:creationId xmlns:a16="http://schemas.microsoft.com/office/drawing/2014/main" id="{9543A211-238D-43AD-8D6C-C3E3947C14ED}"/>
              </a:ext>
            </a:extLst>
          </p:cNvPr>
          <p:cNvPicPr>
            <a:picLocks noChangeAspect="1"/>
          </p:cNvPicPr>
          <p:nvPr/>
        </p:nvPicPr>
        <p:blipFill>
          <a:blip r:embed="rId3"/>
          <a:stretch>
            <a:fillRect/>
          </a:stretch>
        </p:blipFill>
        <p:spPr>
          <a:xfrm>
            <a:off x="804002" y="1959182"/>
            <a:ext cx="9411582" cy="856855"/>
          </a:xfrm>
          <a:prstGeom prst="rect">
            <a:avLst/>
          </a:prstGeom>
        </p:spPr>
      </p:pic>
      <p:pic>
        <p:nvPicPr>
          <p:cNvPr id="8" name="Picture 7">
            <a:extLst>
              <a:ext uri="{FF2B5EF4-FFF2-40B4-BE49-F238E27FC236}">
                <a16:creationId xmlns:a16="http://schemas.microsoft.com/office/drawing/2014/main" id="{7066FB92-789F-44CD-A741-E9AFD676C576}"/>
              </a:ext>
            </a:extLst>
          </p:cNvPr>
          <p:cNvPicPr>
            <a:picLocks noChangeAspect="1"/>
          </p:cNvPicPr>
          <p:nvPr/>
        </p:nvPicPr>
        <p:blipFill>
          <a:blip r:embed="rId4"/>
          <a:stretch>
            <a:fillRect/>
          </a:stretch>
        </p:blipFill>
        <p:spPr>
          <a:xfrm>
            <a:off x="1070097" y="2816037"/>
            <a:ext cx="7486427" cy="3605903"/>
          </a:xfrm>
          <a:prstGeom prst="rect">
            <a:avLst/>
          </a:prstGeom>
        </p:spPr>
      </p:pic>
    </p:spTree>
    <p:extLst>
      <p:ext uri="{BB962C8B-B14F-4D97-AF65-F5344CB8AC3E}">
        <p14:creationId xmlns:p14="http://schemas.microsoft.com/office/powerpoint/2010/main" val="184263082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3C60F6D-CAE9-4A13-8920-8A3091343681}"/>
              </a:ext>
            </a:extLst>
          </p:cNvPr>
          <p:cNvSpPr txBox="1"/>
          <p:nvPr/>
        </p:nvSpPr>
        <p:spPr>
          <a:xfrm>
            <a:off x="804002" y="436060"/>
            <a:ext cx="10583996" cy="961610"/>
          </a:xfrm>
          <a:prstGeom prst="rect">
            <a:avLst/>
          </a:prstGeom>
          <a:noFill/>
        </p:spPr>
        <p:txBody>
          <a:bodyPr wrap="square">
            <a:spAutoFit/>
          </a:bodyPr>
          <a:lstStyle/>
          <a:p>
            <a:pPr algn="l">
              <a:lnSpc>
                <a:spcPct val="150000"/>
              </a:lnSpc>
            </a:pPr>
            <a:r>
              <a:rPr lang="en-US" sz="2000" b="1" dirty="0">
                <a:solidFill>
                  <a:schemeClr val="accent2">
                    <a:lumMod val="75000"/>
                  </a:schemeClr>
                </a:solidFill>
                <a:latin typeface="Raleway" pitchFamily="2" charset="0"/>
              </a:rPr>
              <a:t>Subtypes</a:t>
            </a:r>
          </a:p>
          <a:p>
            <a:pPr marL="342900" indent="-342900" algn="l">
              <a:lnSpc>
                <a:spcPct val="150000"/>
              </a:lnSpc>
              <a:buFont typeface="Arial" panose="020B0604020202020204" pitchFamily="34" charset="0"/>
              <a:buChar char="•"/>
            </a:pPr>
            <a:r>
              <a:rPr lang="en-US" sz="2000" dirty="0">
                <a:latin typeface="Raleway" pitchFamily="2" charset="0"/>
              </a:rPr>
              <a:t>A subtype is a type with some constraint.</a:t>
            </a:r>
          </a:p>
        </p:txBody>
      </p:sp>
      <p:pic>
        <p:nvPicPr>
          <p:cNvPr id="3" name="Picture 2">
            <a:extLst>
              <a:ext uri="{FF2B5EF4-FFF2-40B4-BE49-F238E27FC236}">
                <a16:creationId xmlns:a16="http://schemas.microsoft.com/office/drawing/2014/main" id="{B29A8402-1C46-4875-AAD4-17ABF1B94F91}"/>
              </a:ext>
            </a:extLst>
          </p:cNvPr>
          <p:cNvPicPr>
            <a:picLocks noChangeAspect="1"/>
          </p:cNvPicPr>
          <p:nvPr/>
        </p:nvPicPr>
        <p:blipFill>
          <a:blip r:embed="rId2"/>
          <a:stretch>
            <a:fillRect/>
          </a:stretch>
        </p:blipFill>
        <p:spPr>
          <a:xfrm>
            <a:off x="986716" y="1608112"/>
            <a:ext cx="7750111" cy="961609"/>
          </a:xfrm>
          <a:prstGeom prst="rect">
            <a:avLst/>
          </a:prstGeom>
        </p:spPr>
      </p:pic>
      <p:pic>
        <p:nvPicPr>
          <p:cNvPr id="6" name="Picture 5">
            <a:extLst>
              <a:ext uri="{FF2B5EF4-FFF2-40B4-BE49-F238E27FC236}">
                <a16:creationId xmlns:a16="http://schemas.microsoft.com/office/drawing/2014/main" id="{C10FCDEB-5297-449C-A82A-041522EC876F}"/>
              </a:ext>
            </a:extLst>
          </p:cNvPr>
          <p:cNvPicPr>
            <a:picLocks noChangeAspect="1"/>
          </p:cNvPicPr>
          <p:nvPr/>
        </p:nvPicPr>
        <p:blipFill>
          <a:blip r:embed="rId3"/>
          <a:stretch>
            <a:fillRect/>
          </a:stretch>
        </p:blipFill>
        <p:spPr>
          <a:xfrm>
            <a:off x="986716" y="2654659"/>
            <a:ext cx="8155534" cy="804643"/>
          </a:xfrm>
          <a:prstGeom prst="rect">
            <a:avLst/>
          </a:prstGeom>
        </p:spPr>
      </p:pic>
      <p:sp>
        <p:nvSpPr>
          <p:cNvPr id="8" name="TextBox 7">
            <a:extLst>
              <a:ext uri="{FF2B5EF4-FFF2-40B4-BE49-F238E27FC236}">
                <a16:creationId xmlns:a16="http://schemas.microsoft.com/office/drawing/2014/main" id="{DFDE7107-297F-493A-895D-C5E5DE27FF24}"/>
              </a:ext>
            </a:extLst>
          </p:cNvPr>
          <p:cNvSpPr txBox="1"/>
          <p:nvPr/>
        </p:nvSpPr>
        <p:spPr>
          <a:xfrm>
            <a:off x="986715" y="3544538"/>
            <a:ext cx="9578121" cy="646331"/>
          </a:xfrm>
          <a:prstGeom prst="rect">
            <a:avLst/>
          </a:prstGeom>
          <a:noFill/>
        </p:spPr>
        <p:txBody>
          <a:bodyPr wrap="square">
            <a:spAutoFit/>
          </a:bodyPr>
          <a:lstStyle/>
          <a:p>
            <a:r>
              <a:rPr lang="en-US" sz="1800" dirty="0">
                <a:latin typeface="Raleway" pitchFamily="2" charset="0"/>
              </a:rPr>
              <a:t>Sometimes, instead of range constraints, a resolution function is employed in the subtypes</a:t>
            </a:r>
            <a:endParaRPr lang="en-US" dirty="0"/>
          </a:p>
        </p:txBody>
      </p:sp>
      <p:pic>
        <p:nvPicPr>
          <p:cNvPr id="10" name="Picture 9">
            <a:extLst>
              <a:ext uri="{FF2B5EF4-FFF2-40B4-BE49-F238E27FC236}">
                <a16:creationId xmlns:a16="http://schemas.microsoft.com/office/drawing/2014/main" id="{F144DA24-D905-4F0D-9488-4D1CE35C31B8}"/>
              </a:ext>
            </a:extLst>
          </p:cNvPr>
          <p:cNvPicPr>
            <a:picLocks noChangeAspect="1"/>
          </p:cNvPicPr>
          <p:nvPr/>
        </p:nvPicPr>
        <p:blipFill>
          <a:blip r:embed="rId4"/>
          <a:stretch>
            <a:fillRect/>
          </a:stretch>
        </p:blipFill>
        <p:spPr>
          <a:xfrm>
            <a:off x="986715" y="4276105"/>
            <a:ext cx="7145291" cy="973783"/>
          </a:xfrm>
          <a:prstGeom prst="rect">
            <a:avLst/>
          </a:prstGeom>
        </p:spPr>
      </p:pic>
      <p:sp>
        <p:nvSpPr>
          <p:cNvPr id="12" name="TextBox 11">
            <a:extLst>
              <a:ext uri="{FF2B5EF4-FFF2-40B4-BE49-F238E27FC236}">
                <a16:creationId xmlns:a16="http://schemas.microsoft.com/office/drawing/2014/main" id="{534F662D-7AAD-47E0-ADE8-D118B6F626A6}"/>
              </a:ext>
            </a:extLst>
          </p:cNvPr>
          <p:cNvSpPr txBox="1"/>
          <p:nvPr/>
        </p:nvSpPr>
        <p:spPr>
          <a:xfrm>
            <a:off x="986714" y="5421504"/>
            <a:ext cx="9423377" cy="923330"/>
          </a:xfrm>
          <a:prstGeom prst="rect">
            <a:avLst/>
          </a:prstGeom>
          <a:noFill/>
        </p:spPr>
        <p:txBody>
          <a:bodyPr wrap="square">
            <a:spAutoFit/>
          </a:bodyPr>
          <a:lstStyle/>
          <a:p>
            <a:r>
              <a:rPr lang="en-US" sz="1800" dirty="0">
                <a:latin typeface="Raleway" pitchFamily="2" charset="0"/>
              </a:rPr>
              <a:t>The advantages of declaring a subtype instead of a new type are that values can be passed directly between a subtype and its parent type and that a subtype inherits all properties (operators support, for example) of its parent type.</a:t>
            </a:r>
            <a:endParaRPr lang="en-US" dirty="0"/>
          </a:p>
        </p:txBody>
      </p:sp>
    </p:spTree>
    <p:extLst>
      <p:ext uri="{BB962C8B-B14F-4D97-AF65-F5344CB8AC3E}">
        <p14:creationId xmlns:p14="http://schemas.microsoft.com/office/powerpoint/2010/main" val="367426478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3C60F6D-CAE9-4A13-8920-8A3091343681}"/>
              </a:ext>
            </a:extLst>
          </p:cNvPr>
          <p:cNvSpPr txBox="1"/>
          <p:nvPr/>
        </p:nvSpPr>
        <p:spPr>
          <a:xfrm>
            <a:off x="804002" y="436060"/>
            <a:ext cx="10583996" cy="1169551"/>
          </a:xfrm>
          <a:prstGeom prst="rect">
            <a:avLst/>
          </a:prstGeom>
          <a:noFill/>
        </p:spPr>
        <p:txBody>
          <a:bodyPr wrap="square">
            <a:spAutoFit/>
          </a:bodyPr>
          <a:lstStyle/>
          <a:p>
            <a:pPr algn="l">
              <a:lnSpc>
                <a:spcPct val="150000"/>
              </a:lnSpc>
            </a:pPr>
            <a:r>
              <a:rPr lang="en-US" sz="2000" b="1" dirty="0">
                <a:solidFill>
                  <a:schemeClr val="accent2">
                    <a:lumMod val="75000"/>
                  </a:schemeClr>
                </a:solidFill>
                <a:latin typeface="Raleway" pitchFamily="2" charset="0"/>
              </a:rPr>
              <a:t>A Note on Operators and Attributes</a:t>
            </a:r>
          </a:p>
          <a:p>
            <a:pPr marL="342900" indent="-342900" algn="l">
              <a:buFont typeface="Arial" panose="020B0604020202020204" pitchFamily="34" charset="0"/>
              <a:buChar char="•"/>
            </a:pPr>
            <a:r>
              <a:rPr lang="en-US" sz="2000" dirty="0">
                <a:latin typeface="Raleway" pitchFamily="2" charset="0"/>
              </a:rPr>
              <a:t>VHDL provides a rich set of operators for the predefined data types. The main ones are:</a:t>
            </a:r>
          </a:p>
        </p:txBody>
      </p:sp>
      <p:pic>
        <p:nvPicPr>
          <p:cNvPr id="3" name="Picture 2">
            <a:extLst>
              <a:ext uri="{FF2B5EF4-FFF2-40B4-BE49-F238E27FC236}">
                <a16:creationId xmlns:a16="http://schemas.microsoft.com/office/drawing/2014/main" id="{1CA6F1A7-834D-4C7B-8CA4-9011ECD66679}"/>
              </a:ext>
            </a:extLst>
          </p:cNvPr>
          <p:cNvPicPr>
            <a:picLocks noChangeAspect="1"/>
          </p:cNvPicPr>
          <p:nvPr/>
        </p:nvPicPr>
        <p:blipFill>
          <a:blip r:embed="rId2"/>
          <a:stretch>
            <a:fillRect/>
          </a:stretch>
        </p:blipFill>
        <p:spPr>
          <a:xfrm>
            <a:off x="1692372" y="1707026"/>
            <a:ext cx="7521507" cy="1008037"/>
          </a:xfrm>
          <a:prstGeom prst="rect">
            <a:avLst/>
          </a:prstGeom>
        </p:spPr>
      </p:pic>
      <p:sp>
        <p:nvSpPr>
          <p:cNvPr id="6" name="TextBox 5">
            <a:extLst>
              <a:ext uri="{FF2B5EF4-FFF2-40B4-BE49-F238E27FC236}">
                <a16:creationId xmlns:a16="http://schemas.microsoft.com/office/drawing/2014/main" id="{9E21D913-7221-47B3-AC64-4FC4DA12D2DF}"/>
              </a:ext>
            </a:extLst>
          </p:cNvPr>
          <p:cNvSpPr txBox="1"/>
          <p:nvPr/>
        </p:nvSpPr>
        <p:spPr>
          <a:xfrm>
            <a:off x="804002" y="2933506"/>
            <a:ext cx="10583996" cy="923330"/>
          </a:xfrm>
          <a:prstGeom prst="rect">
            <a:avLst/>
          </a:prstGeom>
          <a:noFill/>
        </p:spPr>
        <p:txBody>
          <a:bodyPr wrap="square">
            <a:spAutoFit/>
          </a:bodyPr>
          <a:lstStyle/>
          <a:p>
            <a:pPr marL="342900" indent="-342900" algn="l">
              <a:buFont typeface="Arial" panose="020B0604020202020204" pitchFamily="34" charset="0"/>
              <a:buChar char="•"/>
            </a:pPr>
            <a:r>
              <a:rPr lang="en-US" sz="1800" dirty="0">
                <a:latin typeface="Raleway" pitchFamily="2" charset="0"/>
              </a:rPr>
              <a:t>However, none of the predefined data types have support for all of them.</a:t>
            </a:r>
          </a:p>
          <a:p>
            <a:pPr marL="342900" indent="-342900" algn="l">
              <a:buFont typeface="Arial" panose="020B0604020202020204" pitchFamily="34" charset="0"/>
              <a:buChar char="•"/>
            </a:pPr>
            <a:r>
              <a:rPr lang="en-US" dirty="0">
                <a:latin typeface="Raleway" pitchFamily="2" charset="0"/>
              </a:rPr>
              <a:t>T</a:t>
            </a:r>
            <a:r>
              <a:rPr lang="en-US" sz="1800" dirty="0">
                <a:latin typeface="Raleway" pitchFamily="2" charset="0"/>
              </a:rPr>
              <a:t>o use the predefined types efficiently, it is indispensable to know what kind of support they have.</a:t>
            </a:r>
          </a:p>
        </p:txBody>
      </p:sp>
    </p:spTree>
    <p:extLst>
      <p:ext uri="{BB962C8B-B14F-4D97-AF65-F5344CB8AC3E}">
        <p14:creationId xmlns:p14="http://schemas.microsoft.com/office/powerpoint/2010/main" val="211171052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3C60F6D-CAE9-4A13-8920-8A3091343681}"/>
              </a:ext>
            </a:extLst>
          </p:cNvPr>
          <p:cNvSpPr txBox="1"/>
          <p:nvPr/>
        </p:nvSpPr>
        <p:spPr>
          <a:xfrm>
            <a:off x="804002" y="436060"/>
            <a:ext cx="10583996" cy="961610"/>
          </a:xfrm>
          <a:prstGeom prst="rect">
            <a:avLst/>
          </a:prstGeom>
          <a:noFill/>
        </p:spPr>
        <p:txBody>
          <a:bodyPr wrap="square">
            <a:spAutoFit/>
          </a:bodyPr>
          <a:lstStyle/>
          <a:p>
            <a:pPr algn="l">
              <a:lnSpc>
                <a:spcPct val="150000"/>
              </a:lnSpc>
            </a:pPr>
            <a:r>
              <a:rPr lang="en-US" sz="2000" b="1" dirty="0">
                <a:solidFill>
                  <a:schemeClr val="accent2">
                    <a:lumMod val="75000"/>
                  </a:schemeClr>
                </a:solidFill>
                <a:latin typeface="Raleway" pitchFamily="2" charset="0"/>
              </a:rPr>
              <a:t>Study of Predefined Data Types</a:t>
            </a:r>
          </a:p>
          <a:p>
            <a:pPr algn="l">
              <a:lnSpc>
                <a:spcPct val="150000"/>
              </a:lnSpc>
            </a:pPr>
            <a:endParaRPr lang="en-US" sz="2000" dirty="0">
              <a:latin typeface="Raleway" pitchFamily="2" charset="0"/>
            </a:endParaRPr>
          </a:p>
        </p:txBody>
      </p:sp>
      <p:pic>
        <p:nvPicPr>
          <p:cNvPr id="5" name="Picture 4">
            <a:extLst>
              <a:ext uri="{FF2B5EF4-FFF2-40B4-BE49-F238E27FC236}">
                <a16:creationId xmlns:a16="http://schemas.microsoft.com/office/drawing/2014/main" id="{7885CD85-E70B-48E7-BA7D-C9B0BAE22508}"/>
              </a:ext>
            </a:extLst>
          </p:cNvPr>
          <p:cNvPicPr>
            <a:picLocks noChangeAspect="1"/>
          </p:cNvPicPr>
          <p:nvPr/>
        </p:nvPicPr>
        <p:blipFill>
          <a:blip r:embed="rId2"/>
          <a:stretch>
            <a:fillRect/>
          </a:stretch>
        </p:blipFill>
        <p:spPr>
          <a:xfrm>
            <a:off x="804002" y="1285128"/>
            <a:ext cx="9464602" cy="4753087"/>
          </a:xfrm>
          <a:prstGeom prst="rect">
            <a:avLst/>
          </a:prstGeom>
        </p:spPr>
      </p:pic>
    </p:spTree>
    <p:extLst>
      <p:ext uri="{BB962C8B-B14F-4D97-AF65-F5344CB8AC3E}">
        <p14:creationId xmlns:p14="http://schemas.microsoft.com/office/powerpoint/2010/main" val="2678962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3C60F6D-CAE9-4A13-8920-8A3091343681}"/>
              </a:ext>
            </a:extLst>
          </p:cNvPr>
          <p:cNvSpPr txBox="1"/>
          <p:nvPr/>
        </p:nvSpPr>
        <p:spPr>
          <a:xfrm>
            <a:off x="804002" y="436060"/>
            <a:ext cx="10583996" cy="499945"/>
          </a:xfrm>
          <a:prstGeom prst="rect">
            <a:avLst/>
          </a:prstGeom>
          <a:noFill/>
        </p:spPr>
        <p:txBody>
          <a:bodyPr wrap="square">
            <a:spAutoFit/>
          </a:bodyPr>
          <a:lstStyle/>
          <a:p>
            <a:pPr algn="l">
              <a:lnSpc>
                <a:spcPct val="150000"/>
              </a:lnSpc>
            </a:pPr>
            <a:r>
              <a:rPr lang="en-US" sz="2000" b="1" dirty="0">
                <a:solidFill>
                  <a:schemeClr val="accent2">
                    <a:lumMod val="75000"/>
                  </a:schemeClr>
                </a:solidFill>
                <a:latin typeface="Raleway" pitchFamily="2" charset="0"/>
              </a:rPr>
              <a:t>Study of Predefined Data Types</a:t>
            </a:r>
          </a:p>
        </p:txBody>
      </p:sp>
      <p:pic>
        <p:nvPicPr>
          <p:cNvPr id="3" name="Picture 2">
            <a:extLst>
              <a:ext uri="{FF2B5EF4-FFF2-40B4-BE49-F238E27FC236}">
                <a16:creationId xmlns:a16="http://schemas.microsoft.com/office/drawing/2014/main" id="{EB4A996A-A75C-43B0-B25E-4E51D98A2568}"/>
              </a:ext>
            </a:extLst>
          </p:cNvPr>
          <p:cNvPicPr>
            <a:picLocks noChangeAspect="1"/>
          </p:cNvPicPr>
          <p:nvPr/>
        </p:nvPicPr>
        <p:blipFill>
          <a:blip r:embed="rId2"/>
          <a:stretch>
            <a:fillRect/>
          </a:stretch>
        </p:blipFill>
        <p:spPr>
          <a:xfrm>
            <a:off x="804002" y="1236924"/>
            <a:ext cx="8246004" cy="3568225"/>
          </a:xfrm>
          <a:prstGeom prst="rect">
            <a:avLst/>
          </a:prstGeom>
        </p:spPr>
      </p:pic>
      <p:sp>
        <p:nvSpPr>
          <p:cNvPr id="6" name="TextBox 5">
            <a:extLst>
              <a:ext uri="{FF2B5EF4-FFF2-40B4-BE49-F238E27FC236}">
                <a16:creationId xmlns:a16="http://schemas.microsoft.com/office/drawing/2014/main" id="{72131842-2CAF-47C5-8978-BC17BCF28563}"/>
              </a:ext>
            </a:extLst>
          </p:cNvPr>
          <p:cNvSpPr txBox="1"/>
          <p:nvPr/>
        </p:nvSpPr>
        <p:spPr>
          <a:xfrm>
            <a:off x="804002" y="5106068"/>
            <a:ext cx="9957783" cy="874663"/>
          </a:xfrm>
          <a:prstGeom prst="rect">
            <a:avLst/>
          </a:prstGeom>
          <a:noFill/>
        </p:spPr>
        <p:txBody>
          <a:bodyPr wrap="square">
            <a:spAutoFit/>
          </a:bodyPr>
          <a:lstStyle/>
          <a:p>
            <a:pPr marL="285750" indent="-285750" algn="l">
              <a:lnSpc>
                <a:spcPct val="150000"/>
              </a:lnSpc>
              <a:buFont typeface="Arial" panose="020B0604020202020204" pitchFamily="34" charset="0"/>
              <a:buChar char="•"/>
            </a:pPr>
            <a:r>
              <a:rPr lang="en-US" sz="1800" dirty="0">
                <a:latin typeface="Raleway" pitchFamily="2" charset="0"/>
              </a:rPr>
              <a:t>As a good design practice, values other than ‘ 0 ' , ' 1 ' , ' z ' , and ' - ' should not be used.</a:t>
            </a:r>
          </a:p>
          <a:p>
            <a:pPr marL="285750" indent="-285750" algn="l">
              <a:lnSpc>
                <a:spcPct val="150000"/>
              </a:lnSpc>
              <a:buFont typeface="Arial" panose="020B0604020202020204" pitchFamily="34" charset="0"/>
              <a:buChar char="•"/>
            </a:pPr>
            <a:r>
              <a:rPr lang="en-US" sz="1800" dirty="0">
                <a:latin typeface="Raleway" pitchFamily="2" charset="0"/>
              </a:rPr>
              <a:t>The standard-logic types are the most commonly used types in the industry</a:t>
            </a:r>
          </a:p>
        </p:txBody>
      </p:sp>
    </p:spTree>
    <p:extLst>
      <p:ext uri="{BB962C8B-B14F-4D97-AF65-F5344CB8AC3E}">
        <p14:creationId xmlns:p14="http://schemas.microsoft.com/office/powerpoint/2010/main" val="273131136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3C60F6D-CAE9-4A13-8920-8A3091343681}"/>
              </a:ext>
            </a:extLst>
          </p:cNvPr>
          <p:cNvSpPr txBox="1"/>
          <p:nvPr/>
        </p:nvSpPr>
        <p:spPr>
          <a:xfrm>
            <a:off x="804002" y="436060"/>
            <a:ext cx="10583996" cy="1631216"/>
          </a:xfrm>
          <a:prstGeom prst="rect">
            <a:avLst/>
          </a:prstGeom>
          <a:noFill/>
        </p:spPr>
        <p:txBody>
          <a:bodyPr wrap="square">
            <a:spAutoFit/>
          </a:bodyPr>
          <a:lstStyle/>
          <a:p>
            <a:pPr algn="l"/>
            <a:r>
              <a:rPr lang="en-US" sz="2000" b="1" dirty="0">
                <a:solidFill>
                  <a:schemeClr val="accent2">
                    <a:lumMod val="75000"/>
                  </a:schemeClr>
                </a:solidFill>
                <a:latin typeface="Raleway" pitchFamily="2" charset="0"/>
              </a:rPr>
              <a:t>Resolution Table</a:t>
            </a:r>
          </a:p>
          <a:p>
            <a:pPr marL="342900" indent="-342900" algn="l">
              <a:buFont typeface="Arial" panose="020B0604020202020204" pitchFamily="34" charset="0"/>
              <a:buChar char="•"/>
            </a:pPr>
            <a:r>
              <a:rPr lang="en-US" sz="2000" dirty="0">
                <a:latin typeface="Raleway" pitchFamily="2" charset="0"/>
              </a:rPr>
              <a:t>Determines the resulting value when a signal is driven by multiple sources</a:t>
            </a:r>
          </a:p>
          <a:p>
            <a:pPr marL="342900" indent="-342900" algn="l">
              <a:buFont typeface="Arial" panose="020B0604020202020204" pitchFamily="34" charset="0"/>
              <a:buChar char="•"/>
            </a:pPr>
            <a:r>
              <a:rPr lang="en-US" sz="2000" dirty="0">
                <a:latin typeface="Raleway" pitchFamily="2" charset="0"/>
              </a:rPr>
              <a:t>The subtype </a:t>
            </a:r>
            <a:r>
              <a:rPr lang="en-US" sz="2000" i="1" dirty="0" err="1">
                <a:latin typeface="Raleway" pitchFamily="2" charset="0"/>
              </a:rPr>
              <a:t>std_logic</a:t>
            </a:r>
            <a:r>
              <a:rPr lang="en-US" sz="2000" i="1" dirty="0">
                <a:latin typeface="Raleway" pitchFamily="2" charset="0"/>
              </a:rPr>
              <a:t> </a:t>
            </a:r>
            <a:r>
              <a:rPr lang="en-US" sz="2000" dirty="0">
                <a:latin typeface="Raleway" pitchFamily="2" charset="0"/>
              </a:rPr>
              <a:t>is said to be a resolved version of the type </a:t>
            </a:r>
            <a:r>
              <a:rPr lang="en-US" sz="2000" i="1" dirty="0" err="1">
                <a:latin typeface="Raleway" pitchFamily="2" charset="0"/>
              </a:rPr>
              <a:t>std_ulogic</a:t>
            </a:r>
            <a:r>
              <a:rPr lang="en-US" sz="2000" i="1" dirty="0">
                <a:latin typeface="Raleway" pitchFamily="2" charset="0"/>
              </a:rPr>
              <a:t> </a:t>
            </a:r>
            <a:r>
              <a:rPr lang="en-US" sz="2000" dirty="0">
                <a:latin typeface="Raleway" pitchFamily="2" charset="0"/>
              </a:rPr>
              <a:t>because it is subject to the resolution table below:</a:t>
            </a:r>
          </a:p>
          <a:p>
            <a:pPr marL="342900" indent="-342900" algn="l">
              <a:buFont typeface="Arial" panose="020B0604020202020204" pitchFamily="34" charset="0"/>
              <a:buChar char="•"/>
            </a:pPr>
            <a:r>
              <a:rPr lang="en-US" sz="2000" dirty="0">
                <a:latin typeface="Raleway" pitchFamily="2" charset="0"/>
              </a:rPr>
              <a:t>the use of </a:t>
            </a:r>
            <a:r>
              <a:rPr lang="en-US" sz="2000" dirty="0" err="1">
                <a:latin typeface="Raleway" pitchFamily="2" charset="0"/>
              </a:rPr>
              <a:t>std_logic</a:t>
            </a:r>
            <a:r>
              <a:rPr lang="en-US" sz="2000" dirty="0">
                <a:latin typeface="Raleway" pitchFamily="2" charset="0"/>
              </a:rPr>
              <a:t> for synthesis is safe</a:t>
            </a:r>
          </a:p>
        </p:txBody>
      </p:sp>
      <p:pic>
        <p:nvPicPr>
          <p:cNvPr id="3" name="Picture 2">
            <a:extLst>
              <a:ext uri="{FF2B5EF4-FFF2-40B4-BE49-F238E27FC236}">
                <a16:creationId xmlns:a16="http://schemas.microsoft.com/office/drawing/2014/main" id="{910EC4F1-D144-47B4-9847-3D37EEE709E3}"/>
              </a:ext>
            </a:extLst>
          </p:cNvPr>
          <p:cNvPicPr>
            <a:picLocks noChangeAspect="1"/>
          </p:cNvPicPr>
          <p:nvPr/>
        </p:nvPicPr>
        <p:blipFill>
          <a:blip r:embed="rId2"/>
          <a:stretch>
            <a:fillRect/>
          </a:stretch>
        </p:blipFill>
        <p:spPr>
          <a:xfrm>
            <a:off x="1281478" y="2188333"/>
            <a:ext cx="6216601" cy="3687174"/>
          </a:xfrm>
          <a:prstGeom prst="rect">
            <a:avLst/>
          </a:prstGeom>
        </p:spPr>
      </p:pic>
    </p:spTree>
    <p:extLst>
      <p:ext uri="{BB962C8B-B14F-4D97-AF65-F5344CB8AC3E}">
        <p14:creationId xmlns:p14="http://schemas.microsoft.com/office/powerpoint/2010/main" val="112154995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3C60F6D-CAE9-4A13-8920-8A3091343681}"/>
              </a:ext>
            </a:extLst>
          </p:cNvPr>
          <p:cNvSpPr txBox="1"/>
          <p:nvPr/>
        </p:nvSpPr>
        <p:spPr>
          <a:xfrm>
            <a:off x="804002" y="436060"/>
            <a:ext cx="10583996" cy="1938992"/>
          </a:xfrm>
          <a:prstGeom prst="rect">
            <a:avLst/>
          </a:prstGeom>
          <a:noFill/>
        </p:spPr>
        <p:txBody>
          <a:bodyPr wrap="square">
            <a:spAutoFit/>
          </a:bodyPr>
          <a:lstStyle/>
          <a:p>
            <a:pPr algn="l"/>
            <a:r>
              <a:rPr lang="en-US" sz="2000" b="1" dirty="0">
                <a:solidFill>
                  <a:schemeClr val="accent2">
                    <a:lumMod val="75000"/>
                  </a:schemeClr>
                </a:solidFill>
                <a:latin typeface="Raleway" pitchFamily="2" charset="0"/>
              </a:rPr>
              <a:t>Unsigned and Signed Types</a:t>
            </a:r>
          </a:p>
          <a:p>
            <a:pPr marL="342900" indent="-342900" algn="l">
              <a:buFont typeface="Arial" panose="020B0604020202020204" pitchFamily="34" charset="0"/>
              <a:buChar char="•"/>
            </a:pPr>
            <a:r>
              <a:rPr lang="en-US" sz="2000" dirty="0">
                <a:latin typeface="Raleway" pitchFamily="2" charset="0"/>
              </a:rPr>
              <a:t>These types, having </a:t>
            </a:r>
            <a:r>
              <a:rPr lang="en-US" sz="2000" i="1" dirty="0" err="1">
                <a:latin typeface="Raleway" pitchFamily="2" charset="0"/>
              </a:rPr>
              <a:t>std_ulogic</a:t>
            </a:r>
            <a:r>
              <a:rPr lang="en-US" sz="2000" i="1" dirty="0">
                <a:latin typeface="Raleway" pitchFamily="2" charset="0"/>
              </a:rPr>
              <a:t> </a:t>
            </a:r>
            <a:r>
              <a:rPr lang="en-US" sz="2000" dirty="0">
                <a:latin typeface="Raleway" pitchFamily="2" charset="0"/>
              </a:rPr>
              <a:t>as base type, are defined in the package </a:t>
            </a:r>
            <a:r>
              <a:rPr lang="en-US" sz="2000" dirty="0" err="1">
                <a:latin typeface="Raleway" pitchFamily="2" charset="0"/>
              </a:rPr>
              <a:t>numeric_std</a:t>
            </a:r>
            <a:r>
              <a:rPr lang="en-US" sz="2000" dirty="0">
                <a:latin typeface="Raleway" pitchFamily="2" charset="0"/>
              </a:rPr>
              <a:t>.</a:t>
            </a:r>
          </a:p>
          <a:p>
            <a:pPr marL="342900" indent="-342900" algn="l">
              <a:buFont typeface="Arial" panose="020B0604020202020204" pitchFamily="34" charset="0"/>
              <a:buChar char="•"/>
            </a:pPr>
            <a:r>
              <a:rPr lang="en-US" sz="2000" dirty="0">
                <a:latin typeface="Raleway" pitchFamily="2" charset="0"/>
              </a:rPr>
              <a:t>Since these types are intended for arithmetic circuits, only logic values ‘0' and ‘1’ should be used.</a:t>
            </a:r>
          </a:p>
          <a:p>
            <a:pPr marL="342900" indent="-342900" algn="l">
              <a:buFont typeface="Arial" panose="020B0604020202020204" pitchFamily="34" charset="0"/>
              <a:buChar char="•"/>
            </a:pPr>
            <a:r>
              <a:rPr lang="en-US" sz="2000" dirty="0">
                <a:latin typeface="Raleway" pitchFamily="2" charset="0"/>
              </a:rPr>
              <a:t>Because in VHDL the leftmost bit is always the most significant bit (MSB), the use of descending index ending in zero is also recommended.</a:t>
            </a:r>
          </a:p>
        </p:txBody>
      </p:sp>
      <p:pic>
        <p:nvPicPr>
          <p:cNvPr id="3" name="Picture 2">
            <a:extLst>
              <a:ext uri="{FF2B5EF4-FFF2-40B4-BE49-F238E27FC236}">
                <a16:creationId xmlns:a16="http://schemas.microsoft.com/office/drawing/2014/main" id="{7160EB64-9F47-4CB9-971C-835E0A5DB97F}"/>
              </a:ext>
            </a:extLst>
          </p:cNvPr>
          <p:cNvPicPr>
            <a:picLocks noChangeAspect="1"/>
          </p:cNvPicPr>
          <p:nvPr/>
        </p:nvPicPr>
        <p:blipFill>
          <a:blip r:embed="rId2"/>
          <a:stretch>
            <a:fillRect/>
          </a:stretch>
        </p:blipFill>
        <p:spPr>
          <a:xfrm>
            <a:off x="1183830" y="2572002"/>
            <a:ext cx="9107484" cy="3040234"/>
          </a:xfrm>
          <a:prstGeom prst="rect">
            <a:avLst/>
          </a:prstGeom>
        </p:spPr>
      </p:pic>
    </p:spTree>
    <p:extLst>
      <p:ext uri="{BB962C8B-B14F-4D97-AF65-F5344CB8AC3E}">
        <p14:creationId xmlns:p14="http://schemas.microsoft.com/office/powerpoint/2010/main" val="195674613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3C60F6D-CAE9-4A13-8920-8A3091343681}"/>
              </a:ext>
            </a:extLst>
          </p:cNvPr>
          <p:cNvSpPr txBox="1"/>
          <p:nvPr/>
        </p:nvSpPr>
        <p:spPr>
          <a:xfrm>
            <a:off x="804002" y="436060"/>
            <a:ext cx="10583996" cy="400110"/>
          </a:xfrm>
          <a:prstGeom prst="rect">
            <a:avLst/>
          </a:prstGeom>
          <a:noFill/>
        </p:spPr>
        <p:txBody>
          <a:bodyPr wrap="square">
            <a:spAutoFit/>
          </a:bodyPr>
          <a:lstStyle/>
          <a:p>
            <a:pPr algn="l"/>
            <a:r>
              <a:rPr lang="en-US" sz="2000" b="1" dirty="0">
                <a:solidFill>
                  <a:schemeClr val="accent2">
                    <a:lumMod val="75000"/>
                  </a:schemeClr>
                </a:solidFill>
                <a:latin typeface="Raleway" pitchFamily="2" charset="0"/>
              </a:rPr>
              <a:t>Unsigned and Signed Types</a:t>
            </a:r>
          </a:p>
        </p:txBody>
      </p:sp>
      <p:grpSp>
        <p:nvGrpSpPr>
          <p:cNvPr id="10" name="Group 9">
            <a:extLst>
              <a:ext uri="{FF2B5EF4-FFF2-40B4-BE49-F238E27FC236}">
                <a16:creationId xmlns:a16="http://schemas.microsoft.com/office/drawing/2014/main" id="{A7D99D34-15E3-4E41-8824-15ABC29B8D1C}"/>
              </a:ext>
            </a:extLst>
          </p:cNvPr>
          <p:cNvGrpSpPr/>
          <p:nvPr/>
        </p:nvGrpSpPr>
        <p:grpSpPr>
          <a:xfrm>
            <a:off x="905168" y="918867"/>
            <a:ext cx="7769952" cy="2360881"/>
            <a:chOff x="1031778" y="1352990"/>
            <a:chExt cx="7769952" cy="2360881"/>
          </a:xfrm>
        </p:grpSpPr>
        <p:pic>
          <p:nvPicPr>
            <p:cNvPr id="5" name="Picture 4">
              <a:extLst>
                <a:ext uri="{FF2B5EF4-FFF2-40B4-BE49-F238E27FC236}">
                  <a16:creationId xmlns:a16="http://schemas.microsoft.com/office/drawing/2014/main" id="{1F85C151-96F3-4DC6-A317-F3F962E2B42B}"/>
                </a:ext>
              </a:extLst>
            </p:cNvPr>
            <p:cNvPicPr>
              <a:picLocks noChangeAspect="1"/>
            </p:cNvPicPr>
            <p:nvPr/>
          </p:nvPicPr>
          <p:blipFill>
            <a:blip r:embed="rId2"/>
            <a:stretch>
              <a:fillRect/>
            </a:stretch>
          </p:blipFill>
          <p:spPr>
            <a:xfrm>
              <a:off x="1031778" y="1352990"/>
              <a:ext cx="7769952" cy="560216"/>
            </a:xfrm>
            <a:prstGeom prst="rect">
              <a:avLst/>
            </a:prstGeom>
          </p:spPr>
        </p:pic>
        <p:pic>
          <p:nvPicPr>
            <p:cNvPr id="7" name="Picture 6">
              <a:extLst>
                <a:ext uri="{FF2B5EF4-FFF2-40B4-BE49-F238E27FC236}">
                  <a16:creationId xmlns:a16="http://schemas.microsoft.com/office/drawing/2014/main" id="{E4255782-7F7D-492C-BB58-BF1BEC37DB9D}"/>
                </a:ext>
              </a:extLst>
            </p:cNvPr>
            <p:cNvPicPr>
              <a:picLocks noChangeAspect="1"/>
            </p:cNvPicPr>
            <p:nvPr/>
          </p:nvPicPr>
          <p:blipFill>
            <a:blip r:embed="rId3"/>
            <a:stretch>
              <a:fillRect/>
            </a:stretch>
          </p:blipFill>
          <p:spPr>
            <a:xfrm>
              <a:off x="1031778" y="1951892"/>
              <a:ext cx="6510955" cy="560216"/>
            </a:xfrm>
            <a:prstGeom prst="rect">
              <a:avLst/>
            </a:prstGeom>
          </p:spPr>
        </p:pic>
        <p:pic>
          <p:nvPicPr>
            <p:cNvPr id="9" name="Picture 8">
              <a:extLst>
                <a:ext uri="{FF2B5EF4-FFF2-40B4-BE49-F238E27FC236}">
                  <a16:creationId xmlns:a16="http://schemas.microsoft.com/office/drawing/2014/main" id="{0985EA31-5F87-4B02-B803-7CF81E08A768}"/>
                </a:ext>
              </a:extLst>
            </p:cNvPr>
            <p:cNvPicPr>
              <a:picLocks noChangeAspect="1"/>
            </p:cNvPicPr>
            <p:nvPr/>
          </p:nvPicPr>
          <p:blipFill>
            <a:blip r:embed="rId4"/>
            <a:stretch>
              <a:fillRect/>
            </a:stretch>
          </p:blipFill>
          <p:spPr>
            <a:xfrm>
              <a:off x="1031778" y="2550794"/>
              <a:ext cx="4300184" cy="1163077"/>
            </a:xfrm>
            <a:prstGeom prst="rect">
              <a:avLst/>
            </a:prstGeom>
          </p:spPr>
        </p:pic>
      </p:grpSp>
      <p:grpSp>
        <p:nvGrpSpPr>
          <p:cNvPr id="17" name="Group 16">
            <a:extLst>
              <a:ext uri="{FF2B5EF4-FFF2-40B4-BE49-F238E27FC236}">
                <a16:creationId xmlns:a16="http://schemas.microsoft.com/office/drawing/2014/main" id="{C62B2607-C305-4E6F-8142-D4C17D43CDFE}"/>
              </a:ext>
            </a:extLst>
          </p:cNvPr>
          <p:cNvGrpSpPr/>
          <p:nvPr/>
        </p:nvGrpSpPr>
        <p:grpSpPr>
          <a:xfrm>
            <a:off x="905168" y="3564180"/>
            <a:ext cx="7944867" cy="2374953"/>
            <a:chOff x="905168" y="3880630"/>
            <a:chExt cx="7944867" cy="2374953"/>
          </a:xfrm>
        </p:grpSpPr>
        <p:pic>
          <p:nvPicPr>
            <p:cNvPr id="12" name="Picture 11">
              <a:extLst>
                <a:ext uri="{FF2B5EF4-FFF2-40B4-BE49-F238E27FC236}">
                  <a16:creationId xmlns:a16="http://schemas.microsoft.com/office/drawing/2014/main" id="{8248AD2C-2143-46D9-BF2A-326F1801FE88}"/>
                </a:ext>
              </a:extLst>
            </p:cNvPr>
            <p:cNvPicPr>
              <a:picLocks noChangeAspect="1"/>
            </p:cNvPicPr>
            <p:nvPr/>
          </p:nvPicPr>
          <p:blipFill>
            <a:blip r:embed="rId5"/>
            <a:stretch>
              <a:fillRect/>
            </a:stretch>
          </p:blipFill>
          <p:spPr>
            <a:xfrm>
              <a:off x="905168" y="3880630"/>
              <a:ext cx="7944867" cy="560215"/>
            </a:xfrm>
            <a:prstGeom prst="rect">
              <a:avLst/>
            </a:prstGeom>
          </p:spPr>
        </p:pic>
        <p:pic>
          <p:nvPicPr>
            <p:cNvPr id="14" name="Picture 13">
              <a:extLst>
                <a:ext uri="{FF2B5EF4-FFF2-40B4-BE49-F238E27FC236}">
                  <a16:creationId xmlns:a16="http://schemas.microsoft.com/office/drawing/2014/main" id="{3063CB80-D649-434B-A00A-C9F002B13E1C}"/>
                </a:ext>
              </a:extLst>
            </p:cNvPr>
            <p:cNvPicPr>
              <a:picLocks noChangeAspect="1"/>
            </p:cNvPicPr>
            <p:nvPr/>
          </p:nvPicPr>
          <p:blipFill>
            <a:blip r:embed="rId6"/>
            <a:stretch>
              <a:fillRect/>
            </a:stretch>
          </p:blipFill>
          <p:spPr>
            <a:xfrm>
              <a:off x="905168" y="4479532"/>
              <a:ext cx="6065228" cy="552526"/>
            </a:xfrm>
            <a:prstGeom prst="rect">
              <a:avLst/>
            </a:prstGeom>
          </p:spPr>
        </p:pic>
        <p:pic>
          <p:nvPicPr>
            <p:cNvPr id="16" name="Picture 15">
              <a:extLst>
                <a:ext uri="{FF2B5EF4-FFF2-40B4-BE49-F238E27FC236}">
                  <a16:creationId xmlns:a16="http://schemas.microsoft.com/office/drawing/2014/main" id="{3C12D2E2-D064-4C61-8EE2-DC3FF6DE734F}"/>
                </a:ext>
              </a:extLst>
            </p:cNvPr>
            <p:cNvPicPr>
              <a:picLocks noChangeAspect="1"/>
            </p:cNvPicPr>
            <p:nvPr/>
          </p:nvPicPr>
          <p:blipFill>
            <a:blip r:embed="rId7"/>
            <a:stretch>
              <a:fillRect/>
            </a:stretch>
          </p:blipFill>
          <p:spPr>
            <a:xfrm>
              <a:off x="1316134" y="5092506"/>
              <a:ext cx="3987693" cy="1163077"/>
            </a:xfrm>
            <a:prstGeom prst="rect">
              <a:avLst/>
            </a:prstGeom>
          </p:spPr>
        </p:pic>
      </p:grpSp>
    </p:spTree>
    <p:extLst>
      <p:ext uri="{BB962C8B-B14F-4D97-AF65-F5344CB8AC3E}">
        <p14:creationId xmlns:p14="http://schemas.microsoft.com/office/powerpoint/2010/main" val="83833324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3C60F6D-CAE9-4A13-8920-8A3091343681}"/>
              </a:ext>
            </a:extLst>
          </p:cNvPr>
          <p:cNvSpPr txBox="1"/>
          <p:nvPr/>
        </p:nvSpPr>
        <p:spPr>
          <a:xfrm>
            <a:off x="804002" y="436060"/>
            <a:ext cx="10583996" cy="1938992"/>
          </a:xfrm>
          <a:prstGeom prst="rect">
            <a:avLst/>
          </a:prstGeom>
          <a:noFill/>
        </p:spPr>
        <p:txBody>
          <a:bodyPr wrap="square">
            <a:spAutoFit/>
          </a:bodyPr>
          <a:lstStyle/>
          <a:p>
            <a:pPr algn="l"/>
            <a:r>
              <a:rPr lang="en-US" sz="2000" b="1" dirty="0">
                <a:solidFill>
                  <a:schemeClr val="accent2">
                    <a:lumMod val="75000"/>
                  </a:schemeClr>
                </a:solidFill>
                <a:latin typeface="Raleway" pitchFamily="2" charset="0"/>
              </a:rPr>
              <a:t>Fixed-Point Types</a:t>
            </a:r>
          </a:p>
          <a:p>
            <a:pPr marL="342900" indent="-342900" algn="l">
              <a:buFont typeface="Arial" panose="020B0604020202020204" pitchFamily="34" charset="0"/>
              <a:buChar char="•"/>
            </a:pPr>
            <a:r>
              <a:rPr lang="en-US" sz="2000" dirty="0">
                <a:latin typeface="Raleway" pitchFamily="2" charset="0"/>
              </a:rPr>
              <a:t>Fixed-point types and subtypes are defined in the package </a:t>
            </a:r>
            <a:r>
              <a:rPr lang="en-US" sz="2000" i="1" dirty="0" err="1">
                <a:latin typeface="Raleway" pitchFamily="2" charset="0"/>
              </a:rPr>
              <a:t>fixed_generic_pkg</a:t>
            </a:r>
            <a:endParaRPr lang="en-US" sz="2000" i="1" dirty="0">
              <a:latin typeface="Raleway" pitchFamily="2" charset="0"/>
            </a:endParaRPr>
          </a:p>
          <a:p>
            <a:pPr marL="342900" indent="-342900" algn="l">
              <a:buFont typeface="Arial" panose="020B0604020202020204" pitchFamily="34" charset="0"/>
              <a:buChar char="•"/>
            </a:pPr>
            <a:r>
              <a:rPr lang="en-US" sz="2000" dirty="0">
                <a:latin typeface="Raleway" pitchFamily="2" charset="0"/>
              </a:rPr>
              <a:t>They are intended for arithmetic circuits: only logic values ‘0‘ and ' 1' should be used</a:t>
            </a:r>
          </a:p>
          <a:p>
            <a:pPr marL="342900" indent="-342900" algn="l">
              <a:buFont typeface="Arial" panose="020B0604020202020204" pitchFamily="34" charset="0"/>
              <a:buChar char="•"/>
            </a:pPr>
            <a:r>
              <a:rPr lang="en-US" sz="2000" dirty="0">
                <a:latin typeface="Raleway" pitchFamily="2" charset="0"/>
              </a:rPr>
              <a:t>The range must always be descending, from L down to R, where L (left) is usually positive and R (right) is usually negative</a:t>
            </a:r>
          </a:p>
          <a:p>
            <a:pPr marL="342900" indent="-342900" algn="l">
              <a:buFont typeface="Arial" panose="020B0604020202020204" pitchFamily="34" charset="0"/>
              <a:buChar char="•"/>
            </a:pPr>
            <a:endParaRPr lang="en-US" sz="2000" b="1" i="1" dirty="0">
              <a:solidFill>
                <a:schemeClr val="accent2">
                  <a:lumMod val="75000"/>
                </a:schemeClr>
              </a:solidFill>
              <a:latin typeface="Raleway" pitchFamily="2" charset="0"/>
            </a:endParaRPr>
          </a:p>
        </p:txBody>
      </p:sp>
      <p:pic>
        <p:nvPicPr>
          <p:cNvPr id="3" name="Picture 2">
            <a:extLst>
              <a:ext uri="{FF2B5EF4-FFF2-40B4-BE49-F238E27FC236}">
                <a16:creationId xmlns:a16="http://schemas.microsoft.com/office/drawing/2014/main" id="{646E5AB7-1421-4CBC-9F61-EE88152DA869}"/>
              </a:ext>
            </a:extLst>
          </p:cNvPr>
          <p:cNvPicPr>
            <a:picLocks noChangeAspect="1"/>
          </p:cNvPicPr>
          <p:nvPr/>
        </p:nvPicPr>
        <p:blipFill>
          <a:blip r:embed="rId2"/>
          <a:stretch>
            <a:fillRect/>
          </a:stretch>
        </p:blipFill>
        <p:spPr>
          <a:xfrm>
            <a:off x="2788260" y="2267390"/>
            <a:ext cx="5358045" cy="1348007"/>
          </a:xfrm>
          <a:prstGeom prst="rect">
            <a:avLst/>
          </a:prstGeom>
        </p:spPr>
      </p:pic>
      <p:pic>
        <p:nvPicPr>
          <p:cNvPr id="8" name="Picture 7">
            <a:extLst>
              <a:ext uri="{FF2B5EF4-FFF2-40B4-BE49-F238E27FC236}">
                <a16:creationId xmlns:a16="http://schemas.microsoft.com/office/drawing/2014/main" id="{9DA5FB8E-6B47-4EC2-9C4F-15D4675A74DC}"/>
              </a:ext>
            </a:extLst>
          </p:cNvPr>
          <p:cNvPicPr>
            <a:picLocks noChangeAspect="1"/>
          </p:cNvPicPr>
          <p:nvPr/>
        </p:nvPicPr>
        <p:blipFill>
          <a:blip r:embed="rId3"/>
          <a:stretch>
            <a:fillRect/>
          </a:stretch>
        </p:blipFill>
        <p:spPr>
          <a:xfrm>
            <a:off x="1495003" y="3766058"/>
            <a:ext cx="7835777" cy="2615750"/>
          </a:xfrm>
          <a:prstGeom prst="rect">
            <a:avLst/>
          </a:prstGeom>
        </p:spPr>
      </p:pic>
    </p:spTree>
    <p:extLst>
      <p:ext uri="{BB962C8B-B14F-4D97-AF65-F5344CB8AC3E}">
        <p14:creationId xmlns:p14="http://schemas.microsoft.com/office/powerpoint/2010/main" val="3928255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3C60F6D-CAE9-4A13-8920-8A3091343681}"/>
              </a:ext>
            </a:extLst>
          </p:cNvPr>
          <p:cNvSpPr txBox="1"/>
          <p:nvPr/>
        </p:nvSpPr>
        <p:spPr>
          <a:xfrm>
            <a:off x="804002" y="436060"/>
            <a:ext cx="10583996" cy="400110"/>
          </a:xfrm>
          <a:prstGeom prst="rect">
            <a:avLst/>
          </a:prstGeom>
          <a:noFill/>
        </p:spPr>
        <p:txBody>
          <a:bodyPr wrap="square">
            <a:spAutoFit/>
          </a:bodyPr>
          <a:lstStyle/>
          <a:p>
            <a:pPr algn="l"/>
            <a:r>
              <a:rPr lang="en-US" sz="2000" b="1" dirty="0">
                <a:solidFill>
                  <a:schemeClr val="accent2">
                    <a:lumMod val="75000"/>
                  </a:schemeClr>
                </a:solidFill>
                <a:latin typeface="Raleway" pitchFamily="2" charset="0"/>
              </a:rPr>
              <a:t>Fixed-Point Types</a:t>
            </a:r>
          </a:p>
        </p:txBody>
      </p:sp>
      <p:grpSp>
        <p:nvGrpSpPr>
          <p:cNvPr id="11" name="Group 10">
            <a:extLst>
              <a:ext uri="{FF2B5EF4-FFF2-40B4-BE49-F238E27FC236}">
                <a16:creationId xmlns:a16="http://schemas.microsoft.com/office/drawing/2014/main" id="{D6484ACE-5DF4-430B-8199-A4FB61492926}"/>
              </a:ext>
            </a:extLst>
          </p:cNvPr>
          <p:cNvGrpSpPr/>
          <p:nvPr/>
        </p:nvGrpSpPr>
        <p:grpSpPr>
          <a:xfrm>
            <a:off x="907073" y="1019967"/>
            <a:ext cx="6859966" cy="1596624"/>
            <a:chOff x="907073" y="1019967"/>
            <a:chExt cx="6859966" cy="1596624"/>
          </a:xfrm>
        </p:grpSpPr>
        <p:pic>
          <p:nvPicPr>
            <p:cNvPr id="3" name="Picture 2">
              <a:extLst>
                <a:ext uri="{FF2B5EF4-FFF2-40B4-BE49-F238E27FC236}">
                  <a16:creationId xmlns:a16="http://schemas.microsoft.com/office/drawing/2014/main" id="{AD5BF644-0763-4B33-BABB-F80A789A4341}"/>
                </a:ext>
              </a:extLst>
            </p:cNvPr>
            <p:cNvPicPr>
              <a:picLocks noChangeAspect="1"/>
            </p:cNvPicPr>
            <p:nvPr/>
          </p:nvPicPr>
          <p:blipFill>
            <a:blip r:embed="rId2"/>
            <a:stretch>
              <a:fillRect/>
            </a:stretch>
          </p:blipFill>
          <p:spPr>
            <a:xfrm>
              <a:off x="907073" y="1019967"/>
              <a:ext cx="5912072" cy="513031"/>
            </a:xfrm>
            <a:prstGeom prst="rect">
              <a:avLst/>
            </a:prstGeom>
          </p:spPr>
        </p:pic>
        <p:pic>
          <p:nvPicPr>
            <p:cNvPr id="6" name="Picture 5">
              <a:extLst>
                <a:ext uri="{FF2B5EF4-FFF2-40B4-BE49-F238E27FC236}">
                  <a16:creationId xmlns:a16="http://schemas.microsoft.com/office/drawing/2014/main" id="{7F3297C9-D49D-4987-BCE8-E4F71E638946}"/>
                </a:ext>
              </a:extLst>
            </p:cNvPr>
            <p:cNvPicPr>
              <a:picLocks noChangeAspect="1"/>
            </p:cNvPicPr>
            <p:nvPr/>
          </p:nvPicPr>
          <p:blipFill>
            <a:blip r:embed="rId3"/>
            <a:stretch>
              <a:fillRect/>
            </a:stretch>
          </p:blipFill>
          <p:spPr>
            <a:xfrm>
              <a:off x="1118089" y="1716795"/>
              <a:ext cx="3460754" cy="899796"/>
            </a:xfrm>
            <a:prstGeom prst="rect">
              <a:avLst/>
            </a:prstGeom>
          </p:spPr>
        </p:pic>
        <p:pic>
          <p:nvPicPr>
            <p:cNvPr id="8" name="Picture 7">
              <a:extLst>
                <a:ext uri="{FF2B5EF4-FFF2-40B4-BE49-F238E27FC236}">
                  <a16:creationId xmlns:a16="http://schemas.microsoft.com/office/drawing/2014/main" id="{37F322EA-32CE-48D2-A368-D5DACC430B4D}"/>
                </a:ext>
              </a:extLst>
            </p:cNvPr>
            <p:cNvPicPr>
              <a:picLocks noChangeAspect="1"/>
            </p:cNvPicPr>
            <p:nvPr/>
          </p:nvPicPr>
          <p:blipFill>
            <a:blip r:embed="rId4"/>
            <a:stretch>
              <a:fillRect/>
            </a:stretch>
          </p:blipFill>
          <p:spPr>
            <a:xfrm>
              <a:off x="5386387" y="2017920"/>
              <a:ext cx="1826008" cy="281867"/>
            </a:xfrm>
            <a:prstGeom prst="rect">
              <a:avLst/>
            </a:prstGeom>
          </p:spPr>
        </p:pic>
        <p:pic>
          <p:nvPicPr>
            <p:cNvPr id="10" name="Picture 9">
              <a:extLst>
                <a:ext uri="{FF2B5EF4-FFF2-40B4-BE49-F238E27FC236}">
                  <a16:creationId xmlns:a16="http://schemas.microsoft.com/office/drawing/2014/main" id="{5BAD841F-6C16-4ECF-8F7C-06995F0F3BEF}"/>
                </a:ext>
              </a:extLst>
            </p:cNvPr>
            <p:cNvPicPr>
              <a:picLocks noChangeAspect="1"/>
            </p:cNvPicPr>
            <p:nvPr/>
          </p:nvPicPr>
          <p:blipFill>
            <a:blip r:embed="rId5"/>
            <a:stretch>
              <a:fillRect/>
            </a:stretch>
          </p:blipFill>
          <p:spPr>
            <a:xfrm>
              <a:off x="5117489" y="2299787"/>
              <a:ext cx="2649550" cy="281867"/>
            </a:xfrm>
            <a:prstGeom prst="rect">
              <a:avLst/>
            </a:prstGeom>
          </p:spPr>
        </p:pic>
      </p:grpSp>
      <p:grpSp>
        <p:nvGrpSpPr>
          <p:cNvPr id="24" name="Group 23">
            <a:extLst>
              <a:ext uri="{FF2B5EF4-FFF2-40B4-BE49-F238E27FC236}">
                <a16:creationId xmlns:a16="http://schemas.microsoft.com/office/drawing/2014/main" id="{1B5B1290-35BA-4FDC-8320-402D18855CE3}"/>
              </a:ext>
            </a:extLst>
          </p:cNvPr>
          <p:cNvGrpSpPr/>
          <p:nvPr/>
        </p:nvGrpSpPr>
        <p:grpSpPr>
          <a:xfrm>
            <a:off x="895252" y="3387349"/>
            <a:ext cx="9151203" cy="2049824"/>
            <a:chOff x="895252" y="3134130"/>
            <a:chExt cx="9151203" cy="2049824"/>
          </a:xfrm>
        </p:grpSpPr>
        <p:pic>
          <p:nvPicPr>
            <p:cNvPr id="13" name="Picture 12">
              <a:extLst>
                <a:ext uri="{FF2B5EF4-FFF2-40B4-BE49-F238E27FC236}">
                  <a16:creationId xmlns:a16="http://schemas.microsoft.com/office/drawing/2014/main" id="{E632B175-5271-4E78-8A0C-6429D025E9B4}"/>
                </a:ext>
              </a:extLst>
            </p:cNvPr>
            <p:cNvPicPr>
              <a:picLocks noChangeAspect="1"/>
            </p:cNvPicPr>
            <p:nvPr/>
          </p:nvPicPr>
          <p:blipFill>
            <a:blip r:embed="rId6"/>
            <a:stretch>
              <a:fillRect/>
            </a:stretch>
          </p:blipFill>
          <p:spPr>
            <a:xfrm>
              <a:off x="895252" y="3134130"/>
              <a:ext cx="6317144" cy="583720"/>
            </a:xfrm>
            <a:prstGeom prst="rect">
              <a:avLst/>
            </a:prstGeom>
          </p:spPr>
        </p:pic>
        <p:pic>
          <p:nvPicPr>
            <p:cNvPr id="15" name="Picture 14">
              <a:extLst>
                <a:ext uri="{FF2B5EF4-FFF2-40B4-BE49-F238E27FC236}">
                  <a16:creationId xmlns:a16="http://schemas.microsoft.com/office/drawing/2014/main" id="{E3BE3BF6-AFED-48CD-89D6-843D8C208215}"/>
                </a:ext>
              </a:extLst>
            </p:cNvPr>
            <p:cNvPicPr>
              <a:picLocks noChangeAspect="1"/>
            </p:cNvPicPr>
            <p:nvPr/>
          </p:nvPicPr>
          <p:blipFill>
            <a:blip r:embed="rId7"/>
            <a:stretch>
              <a:fillRect/>
            </a:stretch>
          </p:blipFill>
          <p:spPr>
            <a:xfrm>
              <a:off x="1118089" y="3991051"/>
              <a:ext cx="3245438" cy="834169"/>
            </a:xfrm>
            <a:prstGeom prst="rect">
              <a:avLst/>
            </a:prstGeom>
          </p:spPr>
        </p:pic>
        <p:pic>
          <p:nvPicPr>
            <p:cNvPr id="17" name="Picture 16">
              <a:extLst>
                <a:ext uri="{FF2B5EF4-FFF2-40B4-BE49-F238E27FC236}">
                  <a16:creationId xmlns:a16="http://schemas.microsoft.com/office/drawing/2014/main" id="{5134D743-F164-4D0A-A063-D6A261D5C42A}"/>
                </a:ext>
              </a:extLst>
            </p:cNvPr>
            <p:cNvPicPr>
              <a:picLocks noChangeAspect="1"/>
            </p:cNvPicPr>
            <p:nvPr/>
          </p:nvPicPr>
          <p:blipFill>
            <a:blip r:embed="rId8"/>
            <a:stretch>
              <a:fillRect/>
            </a:stretch>
          </p:blipFill>
          <p:spPr>
            <a:xfrm>
              <a:off x="4943768" y="3980167"/>
              <a:ext cx="1152232" cy="213018"/>
            </a:xfrm>
            <a:prstGeom prst="rect">
              <a:avLst/>
            </a:prstGeom>
          </p:spPr>
        </p:pic>
        <p:pic>
          <p:nvPicPr>
            <p:cNvPr id="19" name="Picture 18">
              <a:extLst>
                <a:ext uri="{FF2B5EF4-FFF2-40B4-BE49-F238E27FC236}">
                  <a16:creationId xmlns:a16="http://schemas.microsoft.com/office/drawing/2014/main" id="{FBB6CD7E-66A8-43D3-B557-3C3C6A458E5B}"/>
                </a:ext>
              </a:extLst>
            </p:cNvPr>
            <p:cNvPicPr>
              <a:picLocks noChangeAspect="1"/>
            </p:cNvPicPr>
            <p:nvPr/>
          </p:nvPicPr>
          <p:blipFill>
            <a:blip r:embed="rId9"/>
            <a:stretch>
              <a:fillRect/>
            </a:stretch>
          </p:blipFill>
          <p:spPr>
            <a:xfrm>
              <a:off x="4604856" y="4242190"/>
              <a:ext cx="5215077" cy="248337"/>
            </a:xfrm>
            <a:prstGeom prst="rect">
              <a:avLst/>
            </a:prstGeom>
          </p:spPr>
        </p:pic>
        <p:pic>
          <p:nvPicPr>
            <p:cNvPr id="21" name="Picture 20">
              <a:extLst>
                <a:ext uri="{FF2B5EF4-FFF2-40B4-BE49-F238E27FC236}">
                  <a16:creationId xmlns:a16="http://schemas.microsoft.com/office/drawing/2014/main" id="{3F0DDFF2-B66E-4E7D-A155-162A6ACEEA28}"/>
                </a:ext>
              </a:extLst>
            </p:cNvPr>
            <p:cNvPicPr>
              <a:picLocks noChangeAspect="1"/>
            </p:cNvPicPr>
            <p:nvPr/>
          </p:nvPicPr>
          <p:blipFill>
            <a:blip r:embed="rId10"/>
            <a:stretch>
              <a:fillRect/>
            </a:stretch>
          </p:blipFill>
          <p:spPr>
            <a:xfrm>
              <a:off x="4564775" y="4538161"/>
              <a:ext cx="5481680" cy="244718"/>
            </a:xfrm>
            <a:prstGeom prst="rect">
              <a:avLst/>
            </a:prstGeom>
          </p:spPr>
        </p:pic>
        <p:pic>
          <p:nvPicPr>
            <p:cNvPr id="23" name="Picture 22">
              <a:extLst>
                <a:ext uri="{FF2B5EF4-FFF2-40B4-BE49-F238E27FC236}">
                  <a16:creationId xmlns:a16="http://schemas.microsoft.com/office/drawing/2014/main" id="{9CDAE0DE-29EF-488E-B529-C5085341146F}"/>
                </a:ext>
              </a:extLst>
            </p:cNvPr>
            <p:cNvPicPr>
              <a:picLocks noChangeAspect="1"/>
            </p:cNvPicPr>
            <p:nvPr/>
          </p:nvPicPr>
          <p:blipFill>
            <a:blip r:embed="rId11"/>
            <a:stretch>
              <a:fillRect/>
            </a:stretch>
          </p:blipFill>
          <p:spPr>
            <a:xfrm>
              <a:off x="4578843" y="4845779"/>
              <a:ext cx="1928850" cy="338175"/>
            </a:xfrm>
            <a:prstGeom prst="rect">
              <a:avLst/>
            </a:prstGeom>
          </p:spPr>
        </p:pic>
      </p:grpSp>
    </p:spTree>
    <p:extLst>
      <p:ext uri="{BB962C8B-B14F-4D97-AF65-F5344CB8AC3E}">
        <p14:creationId xmlns:p14="http://schemas.microsoft.com/office/powerpoint/2010/main" val="41474012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7C6177B-B0EE-4B69-A278-02D3DC0A239D}"/>
              </a:ext>
            </a:extLst>
          </p:cNvPr>
          <p:cNvPicPr>
            <a:picLocks noChangeAspect="1"/>
          </p:cNvPicPr>
          <p:nvPr/>
        </p:nvPicPr>
        <p:blipFill>
          <a:blip r:embed="rId2"/>
          <a:stretch>
            <a:fillRect/>
          </a:stretch>
        </p:blipFill>
        <p:spPr>
          <a:xfrm>
            <a:off x="2374288" y="673872"/>
            <a:ext cx="5602093" cy="5510255"/>
          </a:xfrm>
          <a:prstGeom prst="rect">
            <a:avLst/>
          </a:prstGeom>
        </p:spPr>
      </p:pic>
      <p:sp>
        <p:nvSpPr>
          <p:cNvPr id="5" name="TextBox 4">
            <a:extLst>
              <a:ext uri="{FF2B5EF4-FFF2-40B4-BE49-F238E27FC236}">
                <a16:creationId xmlns:a16="http://schemas.microsoft.com/office/drawing/2014/main" id="{85D037F4-D718-4518-A3A0-79B52B2B5E03}"/>
              </a:ext>
            </a:extLst>
          </p:cNvPr>
          <p:cNvSpPr txBox="1"/>
          <p:nvPr/>
        </p:nvSpPr>
        <p:spPr>
          <a:xfrm>
            <a:off x="981221" y="304540"/>
            <a:ext cx="6098344" cy="369332"/>
          </a:xfrm>
          <a:prstGeom prst="rect">
            <a:avLst/>
          </a:prstGeom>
          <a:noFill/>
        </p:spPr>
        <p:txBody>
          <a:bodyPr wrap="square">
            <a:spAutoFit/>
          </a:bodyPr>
          <a:lstStyle/>
          <a:p>
            <a:r>
              <a:rPr lang="en-US" sz="1800" b="1" i="0" u="none" strike="noStrike" baseline="0" dirty="0">
                <a:latin typeface="Raleway" pitchFamily="2" charset="0"/>
              </a:rPr>
              <a:t>Typical design flow in FPGA-based projects</a:t>
            </a:r>
            <a:endParaRPr lang="en-US" b="1" dirty="0"/>
          </a:p>
        </p:txBody>
      </p:sp>
    </p:spTree>
    <p:extLst>
      <p:ext uri="{BB962C8B-B14F-4D97-AF65-F5344CB8AC3E}">
        <p14:creationId xmlns:p14="http://schemas.microsoft.com/office/powerpoint/2010/main" val="252329684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3C60F6D-CAE9-4A13-8920-8A3091343681}"/>
              </a:ext>
            </a:extLst>
          </p:cNvPr>
          <p:cNvSpPr txBox="1"/>
          <p:nvPr/>
        </p:nvSpPr>
        <p:spPr>
          <a:xfrm>
            <a:off x="804002" y="436060"/>
            <a:ext cx="10583996" cy="707886"/>
          </a:xfrm>
          <a:prstGeom prst="rect">
            <a:avLst/>
          </a:prstGeom>
          <a:noFill/>
        </p:spPr>
        <p:txBody>
          <a:bodyPr wrap="square">
            <a:spAutoFit/>
          </a:bodyPr>
          <a:lstStyle/>
          <a:p>
            <a:pPr algn="l"/>
            <a:r>
              <a:rPr lang="en-US" sz="2000" b="1" dirty="0">
                <a:solidFill>
                  <a:schemeClr val="accent2">
                    <a:lumMod val="75000"/>
                  </a:schemeClr>
                </a:solidFill>
                <a:latin typeface="Raleway" pitchFamily="2" charset="0"/>
              </a:rPr>
              <a:t>Floating-Point Arithmetic: </a:t>
            </a:r>
            <a:r>
              <a:rPr lang="en-US" sz="2000" dirty="0">
                <a:latin typeface="Raleway" pitchFamily="2" charset="0"/>
              </a:rPr>
              <a:t>The IEEE 754-2008 standard</a:t>
            </a:r>
          </a:p>
          <a:p>
            <a:pPr algn="l"/>
            <a:endParaRPr lang="en-US" sz="2000" dirty="0">
              <a:latin typeface="Raleway" pitchFamily="2" charset="0"/>
            </a:endParaRPr>
          </a:p>
        </p:txBody>
      </p:sp>
      <p:grpSp>
        <p:nvGrpSpPr>
          <p:cNvPr id="11" name="Group 10">
            <a:extLst>
              <a:ext uri="{FF2B5EF4-FFF2-40B4-BE49-F238E27FC236}">
                <a16:creationId xmlns:a16="http://schemas.microsoft.com/office/drawing/2014/main" id="{844927C4-3430-486C-80B4-FC811D2485BB}"/>
              </a:ext>
            </a:extLst>
          </p:cNvPr>
          <p:cNvGrpSpPr/>
          <p:nvPr/>
        </p:nvGrpSpPr>
        <p:grpSpPr>
          <a:xfrm>
            <a:off x="2161588" y="1052807"/>
            <a:ext cx="6256227" cy="1507513"/>
            <a:chOff x="2161588" y="1052807"/>
            <a:chExt cx="6256227" cy="1507513"/>
          </a:xfrm>
        </p:grpSpPr>
        <p:pic>
          <p:nvPicPr>
            <p:cNvPr id="8" name="Picture 7">
              <a:extLst>
                <a:ext uri="{FF2B5EF4-FFF2-40B4-BE49-F238E27FC236}">
                  <a16:creationId xmlns:a16="http://schemas.microsoft.com/office/drawing/2014/main" id="{70A195DB-8D43-4B20-A1D3-0992B01E15D6}"/>
                </a:ext>
              </a:extLst>
            </p:cNvPr>
            <p:cNvPicPr>
              <a:picLocks noChangeAspect="1"/>
            </p:cNvPicPr>
            <p:nvPr/>
          </p:nvPicPr>
          <p:blipFill>
            <a:blip r:embed="rId2"/>
            <a:stretch>
              <a:fillRect/>
            </a:stretch>
          </p:blipFill>
          <p:spPr>
            <a:xfrm>
              <a:off x="2161588" y="1052807"/>
              <a:ext cx="5796419" cy="1233494"/>
            </a:xfrm>
            <a:prstGeom prst="rect">
              <a:avLst/>
            </a:prstGeom>
          </p:spPr>
        </p:pic>
        <p:pic>
          <p:nvPicPr>
            <p:cNvPr id="10" name="Picture 9">
              <a:extLst>
                <a:ext uri="{FF2B5EF4-FFF2-40B4-BE49-F238E27FC236}">
                  <a16:creationId xmlns:a16="http://schemas.microsoft.com/office/drawing/2014/main" id="{19D2CFCD-42C3-499B-AA7A-5EE4CE0BBAA3}"/>
                </a:ext>
              </a:extLst>
            </p:cNvPr>
            <p:cNvPicPr>
              <a:picLocks noChangeAspect="1"/>
            </p:cNvPicPr>
            <p:nvPr/>
          </p:nvPicPr>
          <p:blipFill>
            <a:blip r:embed="rId3"/>
            <a:stretch>
              <a:fillRect/>
            </a:stretch>
          </p:blipFill>
          <p:spPr>
            <a:xfrm>
              <a:off x="2317914" y="2286301"/>
              <a:ext cx="6099901" cy="274019"/>
            </a:xfrm>
            <a:prstGeom prst="rect">
              <a:avLst/>
            </a:prstGeom>
          </p:spPr>
        </p:pic>
      </p:grpSp>
      <p:pic>
        <p:nvPicPr>
          <p:cNvPr id="13" name="Picture 12">
            <a:extLst>
              <a:ext uri="{FF2B5EF4-FFF2-40B4-BE49-F238E27FC236}">
                <a16:creationId xmlns:a16="http://schemas.microsoft.com/office/drawing/2014/main" id="{9970A7E6-8E80-403F-BFDB-89975F5A41CC}"/>
              </a:ext>
            </a:extLst>
          </p:cNvPr>
          <p:cNvPicPr>
            <a:picLocks noChangeAspect="1"/>
          </p:cNvPicPr>
          <p:nvPr/>
        </p:nvPicPr>
        <p:blipFill>
          <a:blip r:embed="rId4"/>
          <a:stretch>
            <a:fillRect/>
          </a:stretch>
        </p:blipFill>
        <p:spPr>
          <a:xfrm>
            <a:off x="1127172" y="2980747"/>
            <a:ext cx="8488295" cy="2633868"/>
          </a:xfrm>
          <a:prstGeom prst="rect">
            <a:avLst/>
          </a:prstGeom>
        </p:spPr>
      </p:pic>
    </p:spTree>
    <p:extLst>
      <p:ext uri="{BB962C8B-B14F-4D97-AF65-F5344CB8AC3E}">
        <p14:creationId xmlns:p14="http://schemas.microsoft.com/office/powerpoint/2010/main" val="374818931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3C60F6D-CAE9-4A13-8920-8A3091343681}"/>
              </a:ext>
            </a:extLst>
          </p:cNvPr>
          <p:cNvSpPr txBox="1"/>
          <p:nvPr/>
        </p:nvSpPr>
        <p:spPr>
          <a:xfrm>
            <a:off x="804002" y="436060"/>
            <a:ext cx="10583996" cy="707886"/>
          </a:xfrm>
          <a:prstGeom prst="rect">
            <a:avLst/>
          </a:prstGeom>
          <a:noFill/>
        </p:spPr>
        <p:txBody>
          <a:bodyPr wrap="square">
            <a:spAutoFit/>
          </a:bodyPr>
          <a:lstStyle/>
          <a:p>
            <a:pPr algn="l"/>
            <a:r>
              <a:rPr lang="en-US" sz="2000" b="1" dirty="0">
                <a:solidFill>
                  <a:schemeClr val="accent2">
                    <a:lumMod val="75000"/>
                  </a:schemeClr>
                </a:solidFill>
                <a:latin typeface="Raleway" pitchFamily="2" charset="0"/>
              </a:rPr>
              <a:t>Floating-Point Arithmetic: </a:t>
            </a:r>
            <a:r>
              <a:rPr lang="en-US" sz="2000" dirty="0">
                <a:latin typeface="Raleway" pitchFamily="2" charset="0"/>
              </a:rPr>
              <a:t>The IEEE 754-2008 standard</a:t>
            </a:r>
          </a:p>
          <a:p>
            <a:pPr algn="l"/>
            <a:endParaRPr lang="en-US" sz="2000" dirty="0">
              <a:latin typeface="Raleway" pitchFamily="2" charset="0"/>
            </a:endParaRPr>
          </a:p>
        </p:txBody>
      </p:sp>
      <p:sp>
        <p:nvSpPr>
          <p:cNvPr id="9" name="TextBox 8">
            <a:extLst>
              <a:ext uri="{FF2B5EF4-FFF2-40B4-BE49-F238E27FC236}">
                <a16:creationId xmlns:a16="http://schemas.microsoft.com/office/drawing/2014/main" id="{D4BB62CE-6DAB-4F9F-BFBA-2E6CCFC3D11A}"/>
              </a:ext>
            </a:extLst>
          </p:cNvPr>
          <p:cNvSpPr txBox="1"/>
          <p:nvPr/>
        </p:nvSpPr>
        <p:spPr>
          <a:xfrm>
            <a:off x="804002" y="959280"/>
            <a:ext cx="6098344" cy="369332"/>
          </a:xfrm>
          <a:prstGeom prst="rect">
            <a:avLst/>
          </a:prstGeom>
          <a:noFill/>
        </p:spPr>
        <p:txBody>
          <a:bodyPr wrap="square">
            <a:spAutoFit/>
          </a:bodyPr>
          <a:lstStyle/>
          <a:p>
            <a:r>
              <a:rPr lang="en-US" sz="1800" b="1" dirty="0">
                <a:latin typeface="Raleway" pitchFamily="2" charset="0"/>
              </a:rPr>
              <a:t>Floating-point to integer conversion</a:t>
            </a:r>
            <a:endParaRPr lang="en-US" b="1" dirty="0"/>
          </a:p>
        </p:txBody>
      </p:sp>
      <p:pic>
        <p:nvPicPr>
          <p:cNvPr id="5" name="Picture 4">
            <a:extLst>
              <a:ext uri="{FF2B5EF4-FFF2-40B4-BE49-F238E27FC236}">
                <a16:creationId xmlns:a16="http://schemas.microsoft.com/office/drawing/2014/main" id="{CB7CACBF-918F-4732-AB3F-4117E0A9624A}"/>
              </a:ext>
            </a:extLst>
          </p:cNvPr>
          <p:cNvPicPr>
            <a:picLocks noChangeAspect="1"/>
          </p:cNvPicPr>
          <p:nvPr/>
        </p:nvPicPr>
        <p:blipFill>
          <a:blip r:embed="rId2"/>
          <a:stretch>
            <a:fillRect/>
          </a:stretch>
        </p:blipFill>
        <p:spPr>
          <a:xfrm>
            <a:off x="1385300" y="1552610"/>
            <a:ext cx="2244164" cy="299222"/>
          </a:xfrm>
          <a:prstGeom prst="rect">
            <a:avLst/>
          </a:prstGeom>
        </p:spPr>
      </p:pic>
      <p:pic>
        <p:nvPicPr>
          <p:cNvPr id="7" name="Picture 6">
            <a:extLst>
              <a:ext uri="{FF2B5EF4-FFF2-40B4-BE49-F238E27FC236}">
                <a16:creationId xmlns:a16="http://schemas.microsoft.com/office/drawing/2014/main" id="{8C050CF4-83F8-4CA2-AC51-24151666227C}"/>
              </a:ext>
            </a:extLst>
          </p:cNvPr>
          <p:cNvPicPr>
            <a:picLocks noChangeAspect="1"/>
          </p:cNvPicPr>
          <p:nvPr/>
        </p:nvPicPr>
        <p:blipFill>
          <a:blip r:embed="rId3"/>
          <a:stretch>
            <a:fillRect/>
          </a:stretch>
        </p:blipFill>
        <p:spPr>
          <a:xfrm>
            <a:off x="4345432" y="1576599"/>
            <a:ext cx="2244164" cy="324157"/>
          </a:xfrm>
          <a:prstGeom prst="rect">
            <a:avLst/>
          </a:prstGeom>
        </p:spPr>
      </p:pic>
      <p:pic>
        <p:nvPicPr>
          <p:cNvPr id="14" name="Picture 13">
            <a:extLst>
              <a:ext uri="{FF2B5EF4-FFF2-40B4-BE49-F238E27FC236}">
                <a16:creationId xmlns:a16="http://schemas.microsoft.com/office/drawing/2014/main" id="{8F3545A7-ECE3-4A3C-BFA7-05D98BA706F8}"/>
              </a:ext>
            </a:extLst>
          </p:cNvPr>
          <p:cNvPicPr>
            <a:picLocks noChangeAspect="1"/>
          </p:cNvPicPr>
          <p:nvPr/>
        </p:nvPicPr>
        <p:blipFill>
          <a:blip r:embed="rId4"/>
          <a:stretch>
            <a:fillRect/>
          </a:stretch>
        </p:blipFill>
        <p:spPr>
          <a:xfrm>
            <a:off x="1385300" y="2075830"/>
            <a:ext cx="5690314" cy="707886"/>
          </a:xfrm>
          <a:prstGeom prst="rect">
            <a:avLst/>
          </a:prstGeom>
        </p:spPr>
      </p:pic>
      <p:sp>
        <p:nvSpPr>
          <p:cNvPr id="15" name="TextBox 14">
            <a:extLst>
              <a:ext uri="{FF2B5EF4-FFF2-40B4-BE49-F238E27FC236}">
                <a16:creationId xmlns:a16="http://schemas.microsoft.com/office/drawing/2014/main" id="{E6569E9C-7410-4428-9AAF-96047B44FBF5}"/>
              </a:ext>
            </a:extLst>
          </p:cNvPr>
          <p:cNvSpPr txBox="1"/>
          <p:nvPr/>
        </p:nvSpPr>
        <p:spPr>
          <a:xfrm>
            <a:off x="804002" y="3034292"/>
            <a:ext cx="6098344" cy="369332"/>
          </a:xfrm>
          <a:prstGeom prst="rect">
            <a:avLst/>
          </a:prstGeom>
          <a:noFill/>
        </p:spPr>
        <p:txBody>
          <a:bodyPr wrap="square">
            <a:spAutoFit/>
          </a:bodyPr>
          <a:lstStyle/>
          <a:p>
            <a:r>
              <a:rPr lang="en-US" sz="1800" b="1" dirty="0">
                <a:latin typeface="Raleway" pitchFamily="2" charset="0"/>
              </a:rPr>
              <a:t>Integer to floating-point conversion</a:t>
            </a:r>
            <a:endParaRPr lang="en-US" b="1" dirty="0"/>
          </a:p>
        </p:txBody>
      </p:sp>
      <p:pic>
        <p:nvPicPr>
          <p:cNvPr id="17" name="Picture 16">
            <a:extLst>
              <a:ext uri="{FF2B5EF4-FFF2-40B4-BE49-F238E27FC236}">
                <a16:creationId xmlns:a16="http://schemas.microsoft.com/office/drawing/2014/main" id="{9414759A-6BCC-4B18-847E-79644E76844B}"/>
              </a:ext>
            </a:extLst>
          </p:cNvPr>
          <p:cNvPicPr>
            <a:picLocks noChangeAspect="1"/>
          </p:cNvPicPr>
          <p:nvPr/>
        </p:nvPicPr>
        <p:blipFill>
          <a:blip r:embed="rId5"/>
          <a:stretch>
            <a:fillRect/>
          </a:stretch>
        </p:blipFill>
        <p:spPr>
          <a:xfrm>
            <a:off x="1001481" y="3529319"/>
            <a:ext cx="9598921" cy="707885"/>
          </a:xfrm>
          <a:prstGeom prst="rect">
            <a:avLst/>
          </a:prstGeom>
        </p:spPr>
      </p:pic>
    </p:spTree>
    <p:extLst>
      <p:ext uri="{BB962C8B-B14F-4D97-AF65-F5344CB8AC3E}">
        <p14:creationId xmlns:p14="http://schemas.microsoft.com/office/powerpoint/2010/main" val="340245341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3C60F6D-CAE9-4A13-8920-8A3091343681}"/>
              </a:ext>
            </a:extLst>
          </p:cNvPr>
          <p:cNvSpPr txBox="1"/>
          <p:nvPr/>
        </p:nvSpPr>
        <p:spPr>
          <a:xfrm>
            <a:off x="804002" y="436060"/>
            <a:ext cx="10583996" cy="1631216"/>
          </a:xfrm>
          <a:prstGeom prst="rect">
            <a:avLst/>
          </a:prstGeom>
          <a:noFill/>
        </p:spPr>
        <p:txBody>
          <a:bodyPr wrap="square">
            <a:spAutoFit/>
          </a:bodyPr>
          <a:lstStyle/>
          <a:p>
            <a:pPr algn="l"/>
            <a:r>
              <a:rPr lang="en-US" sz="2000" b="1" dirty="0">
                <a:solidFill>
                  <a:schemeClr val="accent2">
                    <a:lumMod val="75000"/>
                  </a:schemeClr>
                </a:solidFill>
                <a:latin typeface="Raleway" pitchFamily="2" charset="0"/>
              </a:rPr>
              <a:t>Floating-Point Types</a:t>
            </a:r>
          </a:p>
          <a:p>
            <a:pPr marL="342900" indent="-342900" algn="l">
              <a:buFont typeface="Arial" panose="020B0604020202020204" pitchFamily="34" charset="0"/>
              <a:buChar char="•"/>
            </a:pPr>
            <a:r>
              <a:rPr lang="en-US" sz="2000" dirty="0">
                <a:latin typeface="Raleway" pitchFamily="2" charset="0"/>
              </a:rPr>
              <a:t>Floating-point types and subtypes are defined in the package </a:t>
            </a:r>
            <a:r>
              <a:rPr lang="en-US" sz="2000" i="1" dirty="0" err="1">
                <a:latin typeface="Raleway" pitchFamily="2" charset="0"/>
              </a:rPr>
              <a:t>floating_generic_pkg</a:t>
            </a:r>
            <a:endParaRPr lang="en-US" sz="2000" i="1" dirty="0">
              <a:latin typeface="Raleway" pitchFamily="2" charset="0"/>
            </a:endParaRPr>
          </a:p>
          <a:p>
            <a:pPr marL="342900" indent="-342900" algn="l">
              <a:buFont typeface="Arial" panose="020B0604020202020204" pitchFamily="34" charset="0"/>
              <a:buChar char="•"/>
            </a:pPr>
            <a:r>
              <a:rPr lang="en-US" sz="2000" dirty="0">
                <a:latin typeface="Raleway" pitchFamily="2" charset="0"/>
              </a:rPr>
              <a:t>They are intended for arithmetic circuits, only logic values '0' and '1' should be used</a:t>
            </a:r>
          </a:p>
          <a:p>
            <a:pPr marL="342900" indent="-342900" algn="l">
              <a:buFont typeface="Arial" panose="020B0604020202020204" pitchFamily="34" charset="0"/>
              <a:buChar char="•"/>
            </a:pPr>
            <a:r>
              <a:rPr lang="en-US" sz="2000" dirty="0">
                <a:latin typeface="Raleway" pitchFamily="2" charset="0"/>
              </a:rPr>
              <a:t>They follow the IEEE 754 standard closely</a:t>
            </a:r>
          </a:p>
          <a:p>
            <a:pPr marL="342900" indent="-342900" algn="l">
              <a:buFont typeface="Arial" panose="020B0604020202020204" pitchFamily="34" charset="0"/>
              <a:buChar char="•"/>
            </a:pPr>
            <a:r>
              <a:rPr lang="en-US" sz="2000" dirty="0">
                <a:latin typeface="Raleway" pitchFamily="2" charset="0"/>
              </a:rPr>
              <a:t>The range must always be descending, from L down to R.</a:t>
            </a:r>
          </a:p>
        </p:txBody>
      </p:sp>
      <p:pic>
        <p:nvPicPr>
          <p:cNvPr id="5" name="Picture 4">
            <a:extLst>
              <a:ext uri="{FF2B5EF4-FFF2-40B4-BE49-F238E27FC236}">
                <a16:creationId xmlns:a16="http://schemas.microsoft.com/office/drawing/2014/main" id="{1A4E03BE-300F-4EB9-BC0A-4983929FF7F9}"/>
              </a:ext>
            </a:extLst>
          </p:cNvPr>
          <p:cNvPicPr>
            <a:picLocks noChangeAspect="1"/>
          </p:cNvPicPr>
          <p:nvPr/>
        </p:nvPicPr>
        <p:blipFill>
          <a:blip r:embed="rId2"/>
          <a:stretch>
            <a:fillRect/>
          </a:stretch>
        </p:blipFill>
        <p:spPr>
          <a:xfrm>
            <a:off x="3052030" y="2067276"/>
            <a:ext cx="5640427" cy="1255834"/>
          </a:xfrm>
          <a:prstGeom prst="rect">
            <a:avLst/>
          </a:prstGeom>
        </p:spPr>
      </p:pic>
      <p:pic>
        <p:nvPicPr>
          <p:cNvPr id="7" name="Picture 6">
            <a:extLst>
              <a:ext uri="{FF2B5EF4-FFF2-40B4-BE49-F238E27FC236}">
                <a16:creationId xmlns:a16="http://schemas.microsoft.com/office/drawing/2014/main" id="{15243739-376E-4B86-8713-C3E5085579F3}"/>
              </a:ext>
            </a:extLst>
          </p:cNvPr>
          <p:cNvPicPr>
            <a:picLocks noChangeAspect="1"/>
          </p:cNvPicPr>
          <p:nvPr/>
        </p:nvPicPr>
        <p:blipFill>
          <a:blip r:embed="rId3"/>
          <a:stretch>
            <a:fillRect/>
          </a:stretch>
        </p:blipFill>
        <p:spPr>
          <a:xfrm>
            <a:off x="1018954" y="3731494"/>
            <a:ext cx="9078599" cy="2690446"/>
          </a:xfrm>
          <a:prstGeom prst="rect">
            <a:avLst/>
          </a:prstGeom>
        </p:spPr>
      </p:pic>
    </p:spTree>
    <p:extLst>
      <p:ext uri="{BB962C8B-B14F-4D97-AF65-F5344CB8AC3E}">
        <p14:creationId xmlns:p14="http://schemas.microsoft.com/office/powerpoint/2010/main" val="320726367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3C60F6D-CAE9-4A13-8920-8A3091343681}"/>
              </a:ext>
            </a:extLst>
          </p:cNvPr>
          <p:cNvSpPr txBox="1"/>
          <p:nvPr/>
        </p:nvSpPr>
        <p:spPr>
          <a:xfrm>
            <a:off x="804002" y="436060"/>
            <a:ext cx="10583996" cy="400110"/>
          </a:xfrm>
          <a:prstGeom prst="rect">
            <a:avLst/>
          </a:prstGeom>
          <a:noFill/>
        </p:spPr>
        <p:txBody>
          <a:bodyPr wrap="square">
            <a:spAutoFit/>
          </a:bodyPr>
          <a:lstStyle/>
          <a:p>
            <a:pPr algn="l"/>
            <a:r>
              <a:rPr lang="en-US" sz="2000" b="1" dirty="0">
                <a:solidFill>
                  <a:schemeClr val="accent2">
                    <a:lumMod val="75000"/>
                  </a:schemeClr>
                </a:solidFill>
                <a:latin typeface="Raleway" pitchFamily="2" charset="0"/>
              </a:rPr>
              <a:t>Floating-Point Types </a:t>
            </a:r>
          </a:p>
        </p:txBody>
      </p:sp>
      <p:pic>
        <p:nvPicPr>
          <p:cNvPr id="3" name="Picture 2">
            <a:extLst>
              <a:ext uri="{FF2B5EF4-FFF2-40B4-BE49-F238E27FC236}">
                <a16:creationId xmlns:a16="http://schemas.microsoft.com/office/drawing/2014/main" id="{8C9BE9DA-431A-459A-9D70-71E3F95C073D}"/>
              </a:ext>
            </a:extLst>
          </p:cNvPr>
          <p:cNvPicPr>
            <a:picLocks noChangeAspect="1"/>
          </p:cNvPicPr>
          <p:nvPr/>
        </p:nvPicPr>
        <p:blipFill>
          <a:blip r:embed="rId2"/>
          <a:stretch>
            <a:fillRect/>
          </a:stretch>
        </p:blipFill>
        <p:spPr>
          <a:xfrm>
            <a:off x="804002" y="1062448"/>
            <a:ext cx="6417128" cy="526880"/>
          </a:xfrm>
          <a:prstGeom prst="rect">
            <a:avLst/>
          </a:prstGeom>
        </p:spPr>
      </p:pic>
      <p:pic>
        <p:nvPicPr>
          <p:cNvPr id="8" name="Picture 7">
            <a:extLst>
              <a:ext uri="{FF2B5EF4-FFF2-40B4-BE49-F238E27FC236}">
                <a16:creationId xmlns:a16="http://schemas.microsoft.com/office/drawing/2014/main" id="{2583BBB6-9088-478E-B114-F8DC90D1363B}"/>
              </a:ext>
            </a:extLst>
          </p:cNvPr>
          <p:cNvPicPr>
            <a:picLocks noChangeAspect="1"/>
          </p:cNvPicPr>
          <p:nvPr/>
        </p:nvPicPr>
        <p:blipFill>
          <a:blip r:embed="rId3"/>
          <a:stretch>
            <a:fillRect/>
          </a:stretch>
        </p:blipFill>
        <p:spPr>
          <a:xfrm>
            <a:off x="1117593" y="1712420"/>
            <a:ext cx="2894973" cy="847900"/>
          </a:xfrm>
          <a:prstGeom prst="rect">
            <a:avLst/>
          </a:prstGeom>
        </p:spPr>
      </p:pic>
      <p:pic>
        <p:nvPicPr>
          <p:cNvPr id="10" name="Picture 9">
            <a:extLst>
              <a:ext uri="{FF2B5EF4-FFF2-40B4-BE49-F238E27FC236}">
                <a16:creationId xmlns:a16="http://schemas.microsoft.com/office/drawing/2014/main" id="{48F8352E-C002-4841-9080-D190B6719057}"/>
              </a:ext>
            </a:extLst>
          </p:cNvPr>
          <p:cNvPicPr>
            <a:picLocks noChangeAspect="1"/>
          </p:cNvPicPr>
          <p:nvPr/>
        </p:nvPicPr>
        <p:blipFill>
          <a:blip r:embed="rId4"/>
          <a:stretch>
            <a:fillRect/>
          </a:stretch>
        </p:blipFill>
        <p:spPr>
          <a:xfrm>
            <a:off x="4833864" y="1840224"/>
            <a:ext cx="3578567" cy="227727"/>
          </a:xfrm>
          <a:prstGeom prst="rect">
            <a:avLst/>
          </a:prstGeom>
        </p:spPr>
      </p:pic>
      <p:pic>
        <p:nvPicPr>
          <p:cNvPr id="12" name="Picture 11">
            <a:extLst>
              <a:ext uri="{FF2B5EF4-FFF2-40B4-BE49-F238E27FC236}">
                <a16:creationId xmlns:a16="http://schemas.microsoft.com/office/drawing/2014/main" id="{E15FC3C5-961C-4EEB-8213-0FA10189C590}"/>
              </a:ext>
            </a:extLst>
          </p:cNvPr>
          <p:cNvPicPr>
            <a:picLocks noChangeAspect="1"/>
          </p:cNvPicPr>
          <p:nvPr/>
        </p:nvPicPr>
        <p:blipFill>
          <a:blip r:embed="rId5"/>
          <a:stretch>
            <a:fillRect/>
          </a:stretch>
        </p:blipFill>
        <p:spPr>
          <a:xfrm>
            <a:off x="4811835" y="2171082"/>
            <a:ext cx="4718099" cy="301958"/>
          </a:xfrm>
          <a:prstGeom prst="rect">
            <a:avLst/>
          </a:prstGeom>
        </p:spPr>
      </p:pic>
      <p:pic>
        <p:nvPicPr>
          <p:cNvPr id="14" name="Picture 13">
            <a:extLst>
              <a:ext uri="{FF2B5EF4-FFF2-40B4-BE49-F238E27FC236}">
                <a16:creationId xmlns:a16="http://schemas.microsoft.com/office/drawing/2014/main" id="{893F6034-21E7-4AEF-9693-C729120FAAD4}"/>
              </a:ext>
            </a:extLst>
          </p:cNvPr>
          <p:cNvPicPr>
            <a:picLocks noChangeAspect="1"/>
          </p:cNvPicPr>
          <p:nvPr/>
        </p:nvPicPr>
        <p:blipFill>
          <a:blip r:embed="rId6"/>
          <a:stretch>
            <a:fillRect/>
          </a:stretch>
        </p:blipFill>
        <p:spPr>
          <a:xfrm>
            <a:off x="804001" y="2811216"/>
            <a:ext cx="4930391" cy="617784"/>
          </a:xfrm>
          <a:prstGeom prst="rect">
            <a:avLst/>
          </a:prstGeom>
        </p:spPr>
      </p:pic>
      <p:pic>
        <p:nvPicPr>
          <p:cNvPr id="16" name="Picture 15">
            <a:extLst>
              <a:ext uri="{FF2B5EF4-FFF2-40B4-BE49-F238E27FC236}">
                <a16:creationId xmlns:a16="http://schemas.microsoft.com/office/drawing/2014/main" id="{AFE65C3F-C9DF-4EB4-8BF3-CFD8909E3DC6}"/>
              </a:ext>
            </a:extLst>
          </p:cNvPr>
          <p:cNvPicPr>
            <a:picLocks noChangeAspect="1"/>
          </p:cNvPicPr>
          <p:nvPr/>
        </p:nvPicPr>
        <p:blipFill>
          <a:blip r:embed="rId7"/>
          <a:stretch>
            <a:fillRect/>
          </a:stretch>
        </p:blipFill>
        <p:spPr>
          <a:xfrm>
            <a:off x="1117593" y="3402863"/>
            <a:ext cx="2048882" cy="747106"/>
          </a:xfrm>
          <a:prstGeom prst="rect">
            <a:avLst/>
          </a:prstGeom>
        </p:spPr>
      </p:pic>
      <p:pic>
        <p:nvPicPr>
          <p:cNvPr id="18" name="Picture 17">
            <a:extLst>
              <a:ext uri="{FF2B5EF4-FFF2-40B4-BE49-F238E27FC236}">
                <a16:creationId xmlns:a16="http://schemas.microsoft.com/office/drawing/2014/main" id="{58F76644-A1A2-4EAC-ABDA-2D7FE130E417}"/>
              </a:ext>
            </a:extLst>
          </p:cNvPr>
          <p:cNvPicPr>
            <a:picLocks noChangeAspect="1"/>
          </p:cNvPicPr>
          <p:nvPr/>
        </p:nvPicPr>
        <p:blipFill>
          <a:blip r:embed="rId8"/>
          <a:stretch>
            <a:fillRect/>
          </a:stretch>
        </p:blipFill>
        <p:spPr>
          <a:xfrm>
            <a:off x="4113994" y="3670033"/>
            <a:ext cx="4567121" cy="301958"/>
          </a:xfrm>
          <a:prstGeom prst="rect">
            <a:avLst/>
          </a:prstGeom>
        </p:spPr>
      </p:pic>
      <p:pic>
        <p:nvPicPr>
          <p:cNvPr id="20" name="Picture 19">
            <a:extLst>
              <a:ext uri="{FF2B5EF4-FFF2-40B4-BE49-F238E27FC236}">
                <a16:creationId xmlns:a16="http://schemas.microsoft.com/office/drawing/2014/main" id="{ADEA8311-942C-4CEA-A237-D038032B6FA2}"/>
              </a:ext>
            </a:extLst>
          </p:cNvPr>
          <p:cNvPicPr>
            <a:picLocks noChangeAspect="1"/>
          </p:cNvPicPr>
          <p:nvPr/>
        </p:nvPicPr>
        <p:blipFill>
          <a:blip r:embed="rId9"/>
          <a:stretch>
            <a:fillRect/>
          </a:stretch>
        </p:blipFill>
        <p:spPr>
          <a:xfrm>
            <a:off x="7335210" y="3951270"/>
            <a:ext cx="917952" cy="301958"/>
          </a:xfrm>
          <a:prstGeom prst="rect">
            <a:avLst/>
          </a:prstGeom>
        </p:spPr>
      </p:pic>
      <p:pic>
        <p:nvPicPr>
          <p:cNvPr id="22" name="Picture 21">
            <a:extLst>
              <a:ext uri="{FF2B5EF4-FFF2-40B4-BE49-F238E27FC236}">
                <a16:creationId xmlns:a16="http://schemas.microsoft.com/office/drawing/2014/main" id="{0C7F313E-AEC1-4C81-AC97-7B9E1C249AB2}"/>
              </a:ext>
            </a:extLst>
          </p:cNvPr>
          <p:cNvPicPr>
            <a:picLocks noChangeAspect="1"/>
          </p:cNvPicPr>
          <p:nvPr/>
        </p:nvPicPr>
        <p:blipFill>
          <a:blip r:embed="rId10"/>
          <a:stretch>
            <a:fillRect/>
          </a:stretch>
        </p:blipFill>
        <p:spPr>
          <a:xfrm>
            <a:off x="804001" y="4581872"/>
            <a:ext cx="5191331" cy="1401200"/>
          </a:xfrm>
          <a:prstGeom prst="rect">
            <a:avLst/>
          </a:prstGeom>
        </p:spPr>
      </p:pic>
    </p:spTree>
    <p:extLst>
      <p:ext uri="{BB962C8B-B14F-4D97-AF65-F5344CB8AC3E}">
        <p14:creationId xmlns:p14="http://schemas.microsoft.com/office/powerpoint/2010/main" val="303787745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3C60F6D-CAE9-4A13-8920-8A3091343681}"/>
              </a:ext>
            </a:extLst>
          </p:cNvPr>
          <p:cNvSpPr txBox="1"/>
          <p:nvPr/>
        </p:nvSpPr>
        <p:spPr>
          <a:xfrm>
            <a:off x="804002" y="436060"/>
            <a:ext cx="10583996" cy="1631216"/>
          </a:xfrm>
          <a:prstGeom prst="rect">
            <a:avLst/>
          </a:prstGeom>
          <a:noFill/>
        </p:spPr>
        <p:txBody>
          <a:bodyPr wrap="square">
            <a:spAutoFit/>
          </a:bodyPr>
          <a:lstStyle/>
          <a:p>
            <a:pPr algn="l"/>
            <a:r>
              <a:rPr lang="en-US" sz="2000" b="1" dirty="0">
                <a:solidFill>
                  <a:schemeClr val="accent2">
                    <a:lumMod val="75000"/>
                  </a:schemeClr>
                </a:solidFill>
                <a:latin typeface="Raleway" pitchFamily="2" charset="0"/>
              </a:rPr>
              <a:t>Type Real</a:t>
            </a:r>
          </a:p>
          <a:p>
            <a:pPr marL="342900" indent="-342900" algn="l">
              <a:buFont typeface="Arial" panose="020B0604020202020204" pitchFamily="34" charset="0"/>
              <a:buChar char="•"/>
            </a:pPr>
            <a:r>
              <a:rPr lang="en-US" sz="2000" dirty="0">
                <a:latin typeface="Raleway" pitchFamily="2" charset="0"/>
              </a:rPr>
              <a:t>Is not intended for synthesis </a:t>
            </a:r>
          </a:p>
          <a:p>
            <a:pPr marL="342900" indent="-342900" algn="l">
              <a:buFont typeface="Arial" panose="020B0604020202020204" pitchFamily="34" charset="0"/>
              <a:buChar char="•"/>
            </a:pPr>
            <a:r>
              <a:rPr lang="en-US" sz="2000" dirty="0">
                <a:latin typeface="Raleway" pitchFamily="2" charset="0"/>
              </a:rPr>
              <a:t>But it usually has some synthesis support for static values, so it can be helpful for defining general circuit parameters</a:t>
            </a:r>
          </a:p>
          <a:p>
            <a:pPr marL="342900" indent="-342900" algn="l">
              <a:buFont typeface="Arial" panose="020B0604020202020204" pitchFamily="34" charset="0"/>
              <a:buChar char="•"/>
            </a:pPr>
            <a:r>
              <a:rPr lang="en-US" sz="2000" dirty="0">
                <a:latin typeface="Raleway" pitchFamily="2" charset="0"/>
              </a:rPr>
              <a:t>The functions are available in the </a:t>
            </a:r>
            <a:r>
              <a:rPr lang="en-US" sz="2000" i="1" dirty="0" err="1">
                <a:latin typeface="Raleway" pitchFamily="2" charset="0"/>
              </a:rPr>
              <a:t>math_real</a:t>
            </a:r>
            <a:r>
              <a:rPr lang="en-US" sz="2000" i="1" dirty="0">
                <a:latin typeface="Raleway" pitchFamily="2" charset="0"/>
              </a:rPr>
              <a:t> </a:t>
            </a:r>
            <a:r>
              <a:rPr lang="en-US" sz="2000" dirty="0">
                <a:latin typeface="Raleway" pitchFamily="2" charset="0"/>
              </a:rPr>
              <a:t>package</a:t>
            </a:r>
          </a:p>
        </p:txBody>
      </p:sp>
      <p:pic>
        <p:nvPicPr>
          <p:cNvPr id="5" name="Picture 4">
            <a:extLst>
              <a:ext uri="{FF2B5EF4-FFF2-40B4-BE49-F238E27FC236}">
                <a16:creationId xmlns:a16="http://schemas.microsoft.com/office/drawing/2014/main" id="{11972FFB-1538-4088-BC82-F2E41C6CDFC6}"/>
              </a:ext>
            </a:extLst>
          </p:cNvPr>
          <p:cNvPicPr>
            <a:picLocks noChangeAspect="1"/>
          </p:cNvPicPr>
          <p:nvPr/>
        </p:nvPicPr>
        <p:blipFill>
          <a:blip r:embed="rId2"/>
          <a:stretch>
            <a:fillRect/>
          </a:stretch>
        </p:blipFill>
        <p:spPr>
          <a:xfrm>
            <a:off x="1272393" y="2165750"/>
            <a:ext cx="7660591" cy="4436853"/>
          </a:xfrm>
          <a:prstGeom prst="rect">
            <a:avLst/>
          </a:prstGeom>
        </p:spPr>
      </p:pic>
    </p:spTree>
    <p:extLst>
      <p:ext uri="{BB962C8B-B14F-4D97-AF65-F5344CB8AC3E}">
        <p14:creationId xmlns:p14="http://schemas.microsoft.com/office/powerpoint/2010/main" val="279657333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3C60F6D-CAE9-4A13-8920-8A3091343681}"/>
              </a:ext>
            </a:extLst>
          </p:cNvPr>
          <p:cNvSpPr txBox="1"/>
          <p:nvPr/>
        </p:nvSpPr>
        <p:spPr>
          <a:xfrm>
            <a:off x="804002" y="436060"/>
            <a:ext cx="10583996" cy="1323439"/>
          </a:xfrm>
          <a:prstGeom prst="rect">
            <a:avLst/>
          </a:prstGeom>
          <a:noFill/>
        </p:spPr>
        <p:txBody>
          <a:bodyPr wrap="square">
            <a:spAutoFit/>
          </a:bodyPr>
          <a:lstStyle/>
          <a:p>
            <a:pPr algn="l"/>
            <a:r>
              <a:rPr lang="en-US" sz="2000" b="1" dirty="0">
                <a:solidFill>
                  <a:schemeClr val="accent2">
                    <a:lumMod val="75000"/>
                  </a:schemeClr>
                </a:solidFill>
                <a:latin typeface="Raleway" pitchFamily="2" charset="0"/>
              </a:rPr>
              <a:t>Record Types</a:t>
            </a:r>
          </a:p>
          <a:p>
            <a:pPr marL="342900" indent="-342900" algn="l">
              <a:buFont typeface="Arial" panose="020B0604020202020204" pitchFamily="34" charset="0"/>
              <a:buChar char="•"/>
            </a:pPr>
            <a:r>
              <a:rPr lang="en-US" sz="2000" dirty="0">
                <a:latin typeface="Raleway" pitchFamily="2" charset="0"/>
              </a:rPr>
              <a:t>Like arrays, it is a composite type but can have multiple members, with elements that may be of different types.</a:t>
            </a:r>
          </a:p>
          <a:p>
            <a:pPr marL="342900" indent="-342900" algn="l">
              <a:buFont typeface="Arial" panose="020B0604020202020204" pitchFamily="34" charset="0"/>
              <a:buChar char="•"/>
            </a:pPr>
            <a:endParaRPr lang="en-US" sz="2000" b="1" i="1" dirty="0">
              <a:solidFill>
                <a:schemeClr val="accent2">
                  <a:lumMod val="75000"/>
                </a:schemeClr>
              </a:solidFill>
              <a:latin typeface="Raleway" pitchFamily="2" charset="0"/>
            </a:endParaRPr>
          </a:p>
        </p:txBody>
      </p:sp>
      <p:pic>
        <p:nvPicPr>
          <p:cNvPr id="3" name="Picture 2">
            <a:extLst>
              <a:ext uri="{FF2B5EF4-FFF2-40B4-BE49-F238E27FC236}">
                <a16:creationId xmlns:a16="http://schemas.microsoft.com/office/drawing/2014/main" id="{DD977BF7-3384-426F-AB99-30D0DF0BDEF3}"/>
              </a:ext>
            </a:extLst>
          </p:cNvPr>
          <p:cNvPicPr>
            <a:picLocks noChangeAspect="1"/>
          </p:cNvPicPr>
          <p:nvPr/>
        </p:nvPicPr>
        <p:blipFill>
          <a:blip r:embed="rId2"/>
          <a:stretch>
            <a:fillRect/>
          </a:stretch>
        </p:blipFill>
        <p:spPr>
          <a:xfrm>
            <a:off x="1223157" y="1638300"/>
            <a:ext cx="4408830" cy="2103706"/>
          </a:xfrm>
          <a:prstGeom prst="rect">
            <a:avLst/>
          </a:prstGeom>
        </p:spPr>
      </p:pic>
      <p:pic>
        <p:nvPicPr>
          <p:cNvPr id="6" name="Picture 5">
            <a:extLst>
              <a:ext uri="{FF2B5EF4-FFF2-40B4-BE49-F238E27FC236}">
                <a16:creationId xmlns:a16="http://schemas.microsoft.com/office/drawing/2014/main" id="{C5CEB0C2-59EF-470C-A14C-4FE80C9C5B66}"/>
              </a:ext>
            </a:extLst>
          </p:cNvPr>
          <p:cNvPicPr>
            <a:picLocks noChangeAspect="1"/>
          </p:cNvPicPr>
          <p:nvPr/>
        </p:nvPicPr>
        <p:blipFill>
          <a:blip r:embed="rId3"/>
          <a:stretch>
            <a:fillRect/>
          </a:stretch>
        </p:blipFill>
        <p:spPr>
          <a:xfrm>
            <a:off x="1223157" y="3943311"/>
            <a:ext cx="7316731" cy="2633160"/>
          </a:xfrm>
          <a:prstGeom prst="rect">
            <a:avLst/>
          </a:prstGeom>
        </p:spPr>
      </p:pic>
    </p:spTree>
    <p:extLst>
      <p:ext uri="{BB962C8B-B14F-4D97-AF65-F5344CB8AC3E}">
        <p14:creationId xmlns:p14="http://schemas.microsoft.com/office/powerpoint/2010/main" val="388480391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3C60F6D-CAE9-4A13-8920-8A3091343681}"/>
              </a:ext>
            </a:extLst>
          </p:cNvPr>
          <p:cNvSpPr txBox="1"/>
          <p:nvPr/>
        </p:nvSpPr>
        <p:spPr>
          <a:xfrm>
            <a:off x="804002" y="436060"/>
            <a:ext cx="10583996" cy="3477875"/>
          </a:xfrm>
          <a:prstGeom prst="rect">
            <a:avLst/>
          </a:prstGeom>
          <a:noFill/>
        </p:spPr>
        <p:txBody>
          <a:bodyPr wrap="square">
            <a:spAutoFit/>
          </a:bodyPr>
          <a:lstStyle/>
          <a:p>
            <a:pPr algn="l"/>
            <a:r>
              <a:rPr lang="en-US" sz="2000" b="1" dirty="0">
                <a:solidFill>
                  <a:schemeClr val="accent2">
                    <a:lumMod val="75000"/>
                  </a:schemeClr>
                </a:solidFill>
                <a:latin typeface="Raleway" pitchFamily="2" charset="0"/>
              </a:rPr>
              <a:t>Access Types, File Types, and Protected Types</a:t>
            </a:r>
          </a:p>
          <a:p>
            <a:pPr marL="342900" indent="-342900" algn="l">
              <a:buFont typeface="Arial" panose="020B0604020202020204" pitchFamily="34" charset="0"/>
              <a:buChar char="•"/>
            </a:pPr>
            <a:r>
              <a:rPr lang="en-US" sz="2000" dirty="0">
                <a:latin typeface="Raleway" pitchFamily="2" charset="0"/>
              </a:rPr>
              <a:t>Access types are used to create pointers in simulation models that change dynamically or with structures that are not known in advance. </a:t>
            </a:r>
          </a:p>
          <a:p>
            <a:pPr marL="342900" indent="-342900" algn="l">
              <a:buFont typeface="Arial" panose="020B0604020202020204" pitchFamily="34" charset="0"/>
              <a:buChar char="•"/>
            </a:pPr>
            <a:r>
              <a:rPr lang="en-US" sz="2000" dirty="0">
                <a:latin typeface="Raleway" pitchFamily="2" charset="0"/>
              </a:rPr>
              <a:t>File types are used for dealing with files (opening, reading, etc.) during simulation.</a:t>
            </a:r>
          </a:p>
          <a:p>
            <a:pPr marL="342900" indent="-342900" algn="l">
              <a:buFont typeface="Arial" panose="020B0604020202020204" pitchFamily="34" charset="0"/>
              <a:buChar char="•"/>
            </a:pPr>
            <a:r>
              <a:rPr lang="en-US" sz="2000" dirty="0">
                <a:latin typeface="Raleway" pitchFamily="2" charset="0"/>
              </a:rPr>
              <a:t>Protected types are used to prevent that multiple processes access the same shared variable during simulation</a:t>
            </a:r>
          </a:p>
          <a:p>
            <a:pPr marL="342900" indent="-342900" algn="l">
              <a:buFont typeface="Arial" panose="020B0604020202020204" pitchFamily="34" charset="0"/>
              <a:buChar char="•"/>
            </a:pPr>
            <a:endParaRPr lang="en-US" sz="2000" dirty="0">
              <a:latin typeface="Raleway" pitchFamily="2" charset="0"/>
            </a:endParaRPr>
          </a:p>
          <a:p>
            <a:pPr marL="342900" indent="-342900" algn="l">
              <a:buFont typeface="Arial" panose="020B0604020202020204" pitchFamily="34" charset="0"/>
              <a:buChar char="•"/>
            </a:pPr>
            <a:r>
              <a:rPr lang="en-US" sz="2000" dirty="0">
                <a:latin typeface="Raleway" pitchFamily="2" charset="0"/>
              </a:rPr>
              <a:t>All three are intended for simulation</a:t>
            </a:r>
          </a:p>
          <a:p>
            <a:pPr marL="342900" indent="-342900" algn="l">
              <a:buFont typeface="Arial" panose="020B0604020202020204" pitchFamily="34" charset="0"/>
              <a:buChar char="•"/>
            </a:pPr>
            <a:r>
              <a:rPr lang="en-US" sz="2000" dirty="0">
                <a:latin typeface="Raleway" pitchFamily="2" charset="0"/>
              </a:rPr>
              <a:t>While file types are needed (and are simple to use), the use of pointers and/or shared variables is confusing and error prone, so these should be avoided whenever possible</a:t>
            </a:r>
          </a:p>
        </p:txBody>
      </p:sp>
    </p:spTree>
    <p:extLst>
      <p:ext uri="{BB962C8B-B14F-4D97-AF65-F5344CB8AC3E}">
        <p14:creationId xmlns:p14="http://schemas.microsoft.com/office/powerpoint/2010/main" val="38754423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3C60F6D-CAE9-4A13-8920-8A3091343681}"/>
              </a:ext>
            </a:extLst>
          </p:cNvPr>
          <p:cNvSpPr txBox="1"/>
          <p:nvPr/>
        </p:nvSpPr>
        <p:spPr>
          <a:xfrm>
            <a:off x="3800421" y="3228945"/>
            <a:ext cx="3725794" cy="400110"/>
          </a:xfrm>
          <a:prstGeom prst="rect">
            <a:avLst/>
          </a:prstGeom>
          <a:noFill/>
        </p:spPr>
        <p:txBody>
          <a:bodyPr wrap="square">
            <a:spAutoFit/>
          </a:bodyPr>
          <a:lstStyle/>
          <a:p>
            <a:pPr algn="l"/>
            <a:r>
              <a:rPr lang="en-US" sz="2000" b="1" dirty="0">
                <a:solidFill>
                  <a:schemeClr val="accent2">
                    <a:lumMod val="75000"/>
                  </a:schemeClr>
                </a:solidFill>
                <a:latin typeface="Raleway" pitchFamily="2" charset="0"/>
              </a:rPr>
              <a:t>Page left Blank Intentionally</a:t>
            </a:r>
            <a:endParaRPr lang="en-US" sz="2000" dirty="0">
              <a:latin typeface="Raleway" pitchFamily="2" charset="0"/>
            </a:endParaRPr>
          </a:p>
        </p:txBody>
      </p:sp>
    </p:spTree>
    <p:extLst>
      <p:ext uri="{BB962C8B-B14F-4D97-AF65-F5344CB8AC3E}">
        <p14:creationId xmlns:p14="http://schemas.microsoft.com/office/powerpoint/2010/main" val="231223957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3C60F6D-CAE9-4A13-8920-8A3091343681}"/>
              </a:ext>
            </a:extLst>
          </p:cNvPr>
          <p:cNvSpPr txBox="1"/>
          <p:nvPr/>
        </p:nvSpPr>
        <p:spPr>
          <a:xfrm>
            <a:off x="804002" y="436060"/>
            <a:ext cx="10583996" cy="3477875"/>
          </a:xfrm>
          <a:prstGeom prst="rect">
            <a:avLst/>
          </a:prstGeom>
          <a:noFill/>
        </p:spPr>
        <p:txBody>
          <a:bodyPr wrap="square">
            <a:spAutoFit/>
          </a:bodyPr>
          <a:lstStyle/>
          <a:p>
            <a:pPr algn="l"/>
            <a:r>
              <a:rPr lang="en-US" sz="2000" b="1" dirty="0">
                <a:solidFill>
                  <a:schemeClr val="accent2">
                    <a:lumMod val="75000"/>
                  </a:schemeClr>
                </a:solidFill>
                <a:latin typeface="Raleway" pitchFamily="2" charset="0"/>
              </a:rPr>
              <a:t>Concurrent Code</a:t>
            </a:r>
          </a:p>
          <a:p>
            <a:pPr marL="342900" indent="-342900" algn="l">
              <a:buFont typeface="Arial" panose="020B0604020202020204" pitchFamily="34" charset="0"/>
              <a:buChar char="•"/>
            </a:pPr>
            <a:r>
              <a:rPr lang="en-US" sz="2000" dirty="0">
                <a:latin typeface="Raleway" pitchFamily="2" charset="0"/>
              </a:rPr>
              <a:t>A circuit is said to be combinational when its output depends uniquely on its preset input, so the circuit has no clock or memory.</a:t>
            </a:r>
          </a:p>
          <a:p>
            <a:pPr marL="342900" indent="-342900" algn="l">
              <a:buFont typeface="Arial" panose="020B0604020202020204" pitchFamily="34" charset="0"/>
              <a:buChar char="•"/>
            </a:pPr>
            <a:endParaRPr lang="en-US" sz="2000" dirty="0">
              <a:latin typeface="Raleway" pitchFamily="2" charset="0"/>
            </a:endParaRPr>
          </a:p>
          <a:p>
            <a:pPr marL="342900" indent="-342900" algn="l">
              <a:buFont typeface="Arial" panose="020B0604020202020204" pitchFamily="34" charset="0"/>
              <a:buChar char="•"/>
            </a:pPr>
            <a:r>
              <a:rPr lang="en-US" sz="2000" dirty="0">
                <a:latin typeface="Raleway" pitchFamily="2" charset="0"/>
              </a:rPr>
              <a:t>Purely concurrent VHDL code (i.e., without processes) is proper for implementing only combinational circuits.</a:t>
            </a:r>
          </a:p>
          <a:p>
            <a:pPr marL="342900" indent="-342900" algn="l">
              <a:buFont typeface="Arial" panose="020B0604020202020204" pitchFamily="34" charset="0"/>
              <a:buChar char="•"/>
            </a:pPr>
            <a:endParaRPr lang="en-US" sz="2000" dirty="0">
              <a:latin typeface="Raleway" pitchFamily="2" charset="0"/>
            </a:endParaRPr>
          </a:p>
          <a:p>
            <a:pPr marL="342900" indent="-342900" algn="l">
              <a:buFont typeface="Arial" panose="020B0604020202020204" pitchFamily="34" charset="0"/>
              <a:buChar char="•"/>
            </a:pPr>
            <a:r>
              <a:rPr lang="en-US" sz="2000" dirty="0">
                <a:latin typeface="Raleway" pitchFamily="2" charset="0"/>
              </a:rPr>
              <a:t>The statements </a:t>
            </a:r>
            <a:r>
              <a:rPr lang="en-US" sz="2000" b="1" i="1" dirty="0">
                <a:latin typeface="Raleway" pitchFamily="2" charset="0"/>
              </a:rPr>
              <a:t>when, select, and generate</a:t>
            </a:r>
            <a:r>
              <a:rPr lang="en-US" sz="2000" dirty="0">
                <a:latin typeface="Raleway" pitchFamily="2" charset="0"/>
              </a:rPr>
              <a:t> are commonly used.</a:t>
            </a:r>
          </a:p>
          <a:p>
            <a:pPr marL="342900" indent="-342900" algn="l">
              <a:buFont typeface="Arial" panose="020B0604020202020204" pitchFamily="34" charset="0"/>
              <a:buChar char="•"/>
            </a:pPr>
            <a:endParaRPr lang="en-US" sz="2000" dirty="0">
              <a:latin typeface="Raleway" pitchFamily="2" charset="0"/>
            </a:endParaRPr>
          </a:p>
          <a:p>
            <a:pPr marL="342900" indent="-342900" algn="l">
              <a:buFont typeface="Arial" panose="020B0604020202020204" pitchFamily="34" charset="0"/>
              <a:buChar char="•"/>
            </a:pPr>
            <a:r>
              <a:rPr lang="en-US" sz="2000" dirty="0">
                <a:latin typeface="Raleway" pitchFamily="2" charset="0"/>
              </a:rPr>
              <a:t>Many combinational circuits can be constructed without any formal statement thanks to the large collection of predefined operators (which are just function calls)</a:t>
            </a:r>
          </a:p>
        </p:txBody>
      </p:sp>
    </p:spTree>
    <p:extLst>
      <p:ext uri="{BB962C8B-B14F-4D97-AF65-F5344CB8AC3E}">
        <p14:creationId xmlns:p14="http://schemas.microsoft.com/office/powerpoint/2010/main" val="89517158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3C60F6D-CAE9-4A13-8920-8A3091343681}"/>
              </a:ext>
            </a:extLst>
          </p:cNvPr>
          <p:cNvSpPr txBox="1"/>
          <p:nvPr/>
        </p:nvSpPr>
        <p:spPr>
          <a:xfrm>
            <a:off x="804002" y="436060"/>
            <a:ext cx="10583996" cy="1015663"/>
          </a:xfrm>
          <a:prstGeom prst="rect">
            <a:avLst/>
          </a:prstGeom>
          <a:noFill/>
        </p:spPr>
        <p:txBody>
          <a:bodyPr wrap="square">
            <a:spAutoFit/>
          </a:bodyPr>
          <a:lstStyle/>
          <a:p>
            <a:pPr algn="l"/>
            <a:r>
              <a:rPr lang="en-US" sz="2000" b="1" dirty="0">
                <a:solidFill>
                  <a:schemeClr val="accent2">
                    <a:lumMod val="75000"/>
                  </a:schemeClr>
                </a:solidFill>
                <a:latin typeface="Raleway" pitchFamily="2" charset="0"/>
              </a:rPr>
              <a:t>Concurrent Statements</a:t>
            </a:r>
          </a:p>
          <a:p>
            <a:pPr marL="342900" indent="-342900" algn="l">
              <a:buFont typeface="Arial" panose="020B0604020202020204" pitchFamily="34" charset="0"/>
              <a:buChar char="•"/>
            </a:pPr>
            <a:r>
              <a:rPr lang="en-US" sz="2000" dirty="0">
                <a:latin typeface="Raleway" pitchFamily="2" charset="0"/>
              </a:rPr>
              <a:t>The architecture body can be constructed with only concurrent statements (recall that VHDL is inherently concurrent rather than sequential),</a:t>
            </a:r>
          </a:p>
        </p:txBody>
      </p:sp>
      <p:grpSp>
        <p:nvGrpSpPr>
          <p:cNvPr id="7" name="Group 6">
            <a:extLst>
              <a:ext uri="{FF2B5EF4-FFF2-40B4-BE49-F238E27FC236}">
                <a16:creationId xmlns:a16="http://schemas.microsoft.com/office/drawing/2014/main" id="{C46EE86A-7A95-44C3-A81C-30BBF72FF9A2}"/>
              </a:ext>
            </a:extLst>
          </p:cNvPr>
          <p:cNvGrpSpPr/>
          <p:nvPr/>
        </p:nvGrpSpPr>
        <p:grpSpPr>
          <a:xfrm>
            <a:off x="2443822" y="1504486"/>
            <a:ext cx="5876925" cy="4606901"/>
            <a:chOff x="2443822" y="1504486"/>
            <a:chExt cx="5876925" cy="4606901"/>
          </a:xfrm>
        </p:grpSpPr>
        <p:pic>
          <p:nvPicPr>
            <p:cNvPr id="3" name="Picture 2">
              <a:extLst>
                <a:ext uri="{FF2B5EF4-FFF2-40B4-BE49-F238E27FC236}">
                  <a16:creationId xmlns:a16="http://schemas.microsoft.com/office/drawing/2014/main" id="{7C8A6FB2-BA2B-4F39-913E-9B8FBCDEFFFC}"/>
                </a:ext>
              </a:extLst>
            </p:cNvPr>
            <p:cNvPicPr>
              <a:picLocks noChangeAspect="1"/>
            </p:cNvPicPr>
            <p:nvPr/>
          </p:nvPicPr>
          <p:blipFill>
            <a:blip r:embed="rId2"/>
            <a:stretch>
              <a:fillRect/>
            </a:stretch>
          </p:blipFill>
          <p:spPr>
            <a:xfrm>
              <a:off x="2443822" y="1504486"/>
              <a:ext cx="5602898" cy="4316013"/>
            </a:xfrm>
            <a:prstGeom prst="rect">
              <a:avLst/>
            </a:prstGeom>
          </p:spPr>
        </p:pic>
        <p:pic>
          <p:nvPicPr>
            <p:cNvPr id="6" name="Picture 5">
              <a:extLst>
                <a:ext uri="{FF2B5EF4-FFF2-40B4-BE49-F238E27FC236}">
                  <a16:creationId xmlns:a16="http://schemas.microsoft.com/office/drawing/2014/main" id="{B954DA4C-5D51-485C-B935-0DE5D83304F8}"/>
                </a:ext>
              </a:extLst>
            </p:cNvPr>
            <p:cNvPicPr>
              <a:picLocks noChangeAspect="1"/>
            </p:cNvPicPr>
            <p:nvPr/>
          </p:nvPicPr>
          <p:blipFill>
            <a:blip r:embed="rId3"/>
            <a:stretch>
              <a:fillRect/>
            </a:stretch>
          </p:blipFill>
          <p:spPr>
            <a:xfrm>
              <a:off x="2443822" y="5873262"/>
              <a:ext cx="5876925" cy="238125"/>
            </a:xfrm>
            <a:prstGeom prst="rect">
              <a:avLst/>
            </a:prstGeom>
          </p:spPr>
        </p:pic>
      </p:grpSp>
    </p:spTree>
    <p:extLst>
      <p:ext uri="{BB962C8B-B14F-4D97-AF65-F5344CB8AC3E}">
        <p14:creationId xmlns:p14="http://schemas.microsoft.com/office/powerpoint/2010/main" val="13104143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3C60F6D-CAE9-4A13-8920-8A3091343681}"/>
              </a:ext>
            </a:extLst>
          </p:cNvPr>
          <p:cNvSpPr txBox="1"/>
          <p:nvPr/>
        </p:nvSpPr>
        <p:spPr>
          <a:xfrm>
            <a:off x="684226" y="942497"/>
            <a:ext cx="10583996" cy="5116593"/>
          </a:xfrm>
          <a:prstGeom prst="rect">
            <a:avLst/>
          </a:prstGeom>
          <a:noFill/>
        </p:spPr>
        <p:txBody>
          <a:bodyPr wrap="square">
            <a:spAutoFit/>
          </a:bodyPr>
          <a:lstStyle/>
          <a:p>
            <a:pPr algn="l">
              <a:lnSpc>
                <a:spcPct val="150000"/>
              </a:lnSpc>
            </a:pPr>
            <a:r>
              <a:rPr lang="en-US" sz="2000" b="1" i="0" u="none" strike="noStrike" baseline="0" dirty="0">
                <a:solidFill>
                  <a:schemeClr val="accent2">
                    <a:lumMod val="75000"/>
                  </a:schemeClr>
                </a:solidFill>
                <a:latin typeface="Raleway" pitchFamily="2" charset="0"/>
              </a:rPr>
              <a:t>Commercial VHDL Tools</a:t>
            </a:r>
            <a:endParaRPr lang="en-US" b="1" i="0" u="none" strike="noStrike" baseline="0" dirty="0">
              <a:solidFill>
                <a:schemeClr val="accent2">
                  <a:lumMod val="75000"/>
                </a:schemeClr>
              </a:solidFill>
              <a:latin typeface="Raleway" pitchFamily="2" charset="0"/>
            </a:endParaRPr>
          </a:p>
          <a:p>
            <a:pPr marL="342900" lvl="1" indent="-342900">
              <a:lnSpc>
                <a:spcPct val="150000"/>
              </a:lnSpc>
              <a:buFont typeface="Arial" panose="020B0604020202020204" pitchFamily="34" charset="0"/>
              <a:buChar char="•"/>
            </a:pPr>
            <a:r>
              <a:rPr lang="en-US" sz="2000" b="0" i="0" u="none" strike="noStrike" baseline="0" dirty="0">
                <a:latin typeface="Raleway" pitchFamily="2" charset="0"/>
              </a:rPr>
              <a:t>Some tools are offered by FPGA companies (like Altera-now Intel FPGA-and Xilinx), while others are offered by third-party software companies. </a:t>
            </a:r>
          </a:p>
          <a:p>
            <a:pPr marL="285750" lvl="1" indent="-285750">
              <a:lnSpc>
                <a:spcPct val="150000"/>
              </a:lnSpc>
              <a:buFont typeface="Arial" panose="020B0604020202020204" pitchFamily="34" charset="0"/>
              <a:buChar char="•"/>
            </a:pPr>
            <a:r>
              <a:rPr lang="en-US" sz="2000" b="0" i="0" u="none" strike="noStrike" baseline="0" dirty="0">
                <a:latin typeface="Raleway" pitchFamily="2" charset="0"/>
              </a:rPr>
              <a:t>Some examples are listed below.</a:t>
            </a:r>
          </a:p>
          <a:p>
            <a:pPr marL="514350" lvl="1" indent="-514350">
              <a:lnSpc>
                <a:spcPct val="150000"/>
              </a:lnSpc>
              <a:buFont typeface="+mj-lt"/>
              <a:buAutoNum type="romanLcPeriod"/>
            </a:pPr>
            <a:r>
              <a:rPr lang="en-US" sz="2000" dirty="0">
                <a:latin typeface="Raleway" pitchFamily="2" charset="0"/>
              </a:rPr>
              <a:t>From Xilinx: </a:t>
            </a:r>
            <a:r>
              <a:rPr lang="en-US" sz="2000" dirty="0" err="1">
                <a:latin typeface="Raleway" pitchFamily="2" charset="0"/>
              </a:rPr>
              <a:t>Vivado</a:t>
            </a:r>
            <a:r>
              <a:rPr lang="en-US" sz="2000" dirty="0">
                <a:latin typeface="Raleway" pitchFamily="2" charset="0"/>
              </a:rPr>
              <a:t> (synthesis/implementation and simulation).</a:t>
            </a:r>
          </a:p>
          <a:p>
            <a:pPr marL="514350" lvl="1" indent="-514350">
              <a:lnSpc>
                <a:spcPct val="150000"/>
              </a:lnSpc>
              <a:buFont typeface="+mj-lt"/>
              <a:buAutoNum type="romanLcPeriod"/>
            </a:pPr>
            <a:r>
              <a:rPr lang="en-US" sz="2000" dirty="0">
                <a:latin typeface="Raleway" pitchFamily="2" charset="0"/>
              </a:rPr>
              <a:t>From Altera: Quartus Prime (synthesis/implementation and some simulation).</a:t>
            </a:r>
          </a:p>
          <a:p>
            <a:pPr marL="514350" lvl="1" indent="-514350">
              <a:lnSpc>
                <a:spcPct val="150000"/>
              </a:lnSpc>
              <a:buFont typeface="+mj-lt"/>
              <a:buAutoNum type="romanLcPeriod"/>
            </a:pPr>
            <a:r>
              <a:rPr lang="en-US" sz="2000" dirty="0">
                <a:latin typeface="Raleway" pitchFamily="2" charset="0"/>
              </a:rPr>
              <a:t>From Mentor Graphics: </a:t>
            </a:r>
            <a:r>
              <a:rPr lang="en-US" sz="2000" dirty="0" err="1">
                <a:latin typeface="Raleway" pitchFamily="2" charset="0"/>
              </a:rPr>
              <a:t>ModelSim</a:t>
            </a:r>
            <a:r>
              <a:rPr lang="en-US" sz="2000" dirty="0">
                <a:latin typeface="Raleway" pitchFamily="2" charset="0"/>
              </a:rPr>
              <a:t> (simulation), Questa (simulation), Precision RTL (synthesis). </a:t>
            </a:r>
            <a:r>
              <a:rPr lang="en-US" sz="2000" dirty="0" err="1">
                <a:latin typeface="Raleway" pitchFamily="2" charset="0"/>
              </a:rPr>
              <a:t>ModelSim</a:t>
            </a:r>
            <a:r>
              <a:rPr lang="en-US" sz="2000" dirty="0">
                <a:latin typeface="Raleway" pitchFamily="2" charset="0"/>
              </a:rPr>
              <a:t> is indeed the tool that implements the simulation part in Quartus Prime and, optionally, also in </a:t>
            </a:r>
            <a:r>
              <a:rPr lang="en-US" sz="2000" dirty="0" err="1">
                <a:latin typeface="Raleway" pitchFamily="2" charset="0"/>
              </a:rPr>
              <a:t>Vivado</a:t>
            </a:r>
            <a:r>
              <a:rPr lang="en-US" sz="2000" dirty="0">
                <a:latin typeface="Raleway" pitchFamily="2" charset="0"/>
              </a:rPr>
              <a:t>.</a:t>
            </a:r>
          </a:p>
          <a:p>
            <a:pPr marL="514350" lvl="1" indent="-514350">
              <a:lnSpc>
                <a:spcPct val="150000"/>
              </a:lnSpc>
              <a:buFont typeface="+mj-lt"/>
              <a:buAutoNum type="romanLcPeriod"/>
            </a:pPr>
            <a:r>
              <a:rPr lang="en-US" sz="2000" dirty="0">
                <a:latin typeface="Raleway" pitchFamily="2" charset="0"/>
              </a:rPr>
              <a:t>From Synopsys: </a:t>
            </a:r>
            <a:r>
              <a:rPr lang="en-US" sz="2000" dirty="0" err="1">
                <a:latin typeface="Raleway" pitchFamily="2" charset="0"/>
              </a:rPr>
              <a:t>Synplify</a:t>
            </a:r>
            <a:r>
              <a:rPr lang="en-US" sz="2000" dirty="0">
                <a:latin typeface="Raleway" pitchFamily="2" charset="0"/>
              </a:rPr>
              <a:t> Pro (synthesis).</a:t>
            </a:r>
          </a:p>
          <a:p>
            <a:pPr marL="514350" lvl="1" indent="-514350">
              <a:lnSpc>
                <a:spcPct val="150000"/>
              </a:lnSpc>
              <a:buFont typeface="+mj-lt"/>
              <a:buAutoNum type="romanLcPeriod"/>
            </a:pPr>
            <a:r>
              <a:rPr lang="en-US" sz="2000" dirty="0">
                <a:latin typeface="Raleway" pitchFamily="2" charset="0"/>
              </a:rPr>
              <a:t>From </a:t>
            </a:r>
            <a:r>
              <a:rPr lang="en-US" sz="2000" dirty="0" err="1">
                <a:latin typeface="Raleway" pitchFamily="2" charset="0"/>
              </a:rPr>
              <a:t>Aldec</a:t>
            </a:r>
            <a:r>
              <a:rPr lang="en-US" sz="2000" dirty="0">
                <a:latin typeface="Raleway" pitchFamily="2" charset="0"/>
              </a:rPr>
              <a:t>: Active-HDL (simulation), Riviera-Pro (simulation).</a:t>
            </a:r>
          </a:p>
        </p:txBody>
      </p:sp>
    </p:spTree>
    <p:extLst>
      <p:ext uri="{BB962C8B-B14F-4D97-AF65-F5344CB8AC3E}">
        <p14:creationId xmlns:p14="http://schemas.microsoft.com/office/powerpoint/2010/main" val="412125882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3C60F6D-CAE9-4A13-8920-8A3091343681}"/>
              </a:ext>
            </a:extLst>
          </p:cNvPr>
          <p:cNvSpPr txBox="1"/>
          <p:nvPr/>
        </p:nvSpPr>
        <p:spPr>
          <a:xfrm>
            <a:off x="804002" y="436060"/>
            <a:ext cx="10583996" cy="1938992"/>
          </a:xfrm>
          <a:prstGeom prst="rect">
            <a:avLst/>
          </a:prstGeom>
          <a:noFill/>
        </p:spPr>
        <p:txBody>
          <a:bodyPr wrap="square">
            <a:spAutoFit/>
          </a:bodyPr>
          <a:lstStyle/>
          <a:p>
            <a:pPr algn="l"/>
            <a:r>
              <a:rPr lang="en-US" sz="2000" b="1" dirty="0">
                <a:solidFill>
                  <a:schemeClr val="accent2">
                    <a:lumMod val="75000"/>
                  </a:schemeClr>
                </a:solidFill>
                <a:latin typeface="Raleway" pitchFamily="2" charset="0"/>
              </a:rPr>
              <a:t>Concurrent Statements</a:t>
            </a:r>
          </a:p>
          <a:p>
            <a:pPr marL="342900" indent="-342900" algn="l">
              <a:buFont typeface="Arial" panose="020B0604020202020204" pitchFamily="34" charset="0"/>
              <a:buChar char="•"/>
            </a:pPr>
            <a:r>
              <a:rPr lang="en-US" sz="2000" dirty="0">
                <a:latin typeface="Raleway" pitchFamily="2" charset="0"/>
              </a:rPr>
              <a:t>A special statement in the list is the process statement. </a:t>
            </a:r>
          </a:p>
          <a:p>
            <a:pPr marL="342900" indent="-342900" algn="l">
              <a:buFont typeface="Arial" panose="020B0604020202020204" pitchFamily="34" charset="0"/>
              <a:buChar char="•"/>
            </a:pPr>
            <a:r>
              <a:rPr lang="en-US" sz="2000" dirty="0">
                <a:latin typeface="Raleway" pitchFamily="2" charset="0"/>
              </a:rPr>
              <a:t>Although as a whole it is concurrent with respect to all other statements, internally it is sequential, so only sequential statements can be used inside a process)</a:t>
            </a:r>
          </a:p>
          <a:p>
            <a:pPr marL="342900" indent="-342900" algn="l">
              <a:buFont typeface="Arial" panose="020B0604020202020204" pitchFamily="34" charset="0"/>
              <a:buChar char="•"/>
            </a:pPr>
            <a:r>
              <a:rPr lang="en-US" sz="2000" dirty="0">
                <a:latin typeface="Raleway" pitchFamily="2" charset="0"/>
              </a:rPr>
              <a:t>The formal designations for the concurrent statements of figure 1O.1a, according with the IEEE 1076 standard, are shown</a:t>
            </a:r>
          </a:p>
        </p:txBody>
      </p:sp>
      <p:pic>
        <p:nvPicPr>
          <p:cNvPr id="3" name="Picture 2">
            <a:extLst>
              <a:ext uri="{FF2B5EF4-FFF2-40B4-BE49-F238E27FC236}">
                <a16:creationId xmlns:a16="http://schemas.microsoft.com/office/drawing/2014/main" id="{90CA3AE6-A061-4DE0-A477-6D9F70CAC659}"/>
              </a:ext>
            </a:extLst>
          </p:cNvPr>
          <p:cNvPicPr>
            <a:picLocks noChangeAspect="1"/>
          </p:cNvPicPr>
          <p:nvPr/>
        </p:nvPicPr>
        <p:blipFill>
          <a:blip r:embed="rId2"/>
          <a:stretch>
            <a:fillRect/>
          </a:stretch>
        </p:blipFill>
        <p:spPr>
          <a:xfrm>
            <a:off x="1126221" y="2583473"/>
            <a:ext cx="7684812" cy="3451567"/>
          </a:xfrm>
          <a:prstGeom prst="rect">
            <a:avLst/>
          </a:prstGeom>
        </p:spPr>
      </p:pic>
    </p:spTree>
    <p:extLst>
      <p:ext uri="{BB962C8B-B14F-4D97-AF65-F5344CB8AC3E}">
        <p14:creationId xmlns:p14="http://schemas.microsoft.com/office/powerpoint/2010/main" val="127749984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3C60F6D-CAE9-4A13-8920-8A3091343681}"/>
              </a:ext>
            </a:extLst>
          </p:cNvPr>
          <p:cNvSpPr txBox="1"/>
          <p:nvPr/>
        </p:nvSpPr>
        <p:spPr>
          <a:xfrm>
            <a:off x="804002" y="436060"/>
            <a:ext cx="10583996" cy="707886"/>
          </a:xfrm>
          <a:prstGeom prst="rect">
            <a:avLst/>
          </a:prstGeom>
          <a:noFill/>
        </p:spPr>
        <p:txBody>
          <a:bodyPr wrap="square">
            <a:spAutoFit/>
          </a:bodyPr>
          <a:lstStyle/>
          <a:p>
            <a:pPr algn="l"/>
            <a:r>
              <a:rPr lang="en-US" sz="2000" b="1" dirty="0">
                <a:solidFill>
                  <a:schemeClr val="accent2">
                    <a:lumMod val="75000"/>
                  </a:schemeClr>
                </a:solidFill>
                <a:latin typeface="Raleway" pitchFamily="2" charset="0"/>
              </a:rPr>
              <a:t>The </a:t>
            </a:r>
            <a:r>
              <a:rPr lang="en-US" sz="2000" b="1" i="1" dirty="0">
                <a:solidFill>
                  <a:schemeClr val="accent2">
                    <a:lumMod val="75000"/>
                  </a:schemeClr>
                </a:solidFill>
                <a:latin typeface="Raleway" pitchFamily="2" charset="0"/>
              </a:rPr>
              <a:t>when</a:t>
            </a:r>
            <a:r>
              <a:rPr lang="en-US" sz="2000" b="1" dirty="0">
                <a:solidFill>
                  <a:schemeClr val="accent2">
                    <a:lumMod val="75000"/>
                  </a:schemeClr>
                </a:solidFill>
                <a:latin typeface="Raleway" pitchFamily="2" charset="0"/>
              </a:rPr>
              <a:t> Statement</a:t>
            </a:r>
          </a:p>
          <a:p>
            <a:pPr marL="342900" indent="-342900" algn="l">
              <a:buFont typeface="Arial" panose="020B0604020202020204" pitchFamily="34" charset="0"/>
              <a:buChar char="•"/>
            </a:pPr>
            <a:r>
              <a:rPr lang="en-US" sz="2000" dirty="0">
                <a:latin typeface="Raleway" pitchFamily="2" charset="0"/>
              </a:rPr>
              <a:t>An assignment using the when statement is called </a:t>
            </a:r>
            <a:r>
              <a:rPr lang="en-US" sz="2000" i="1" dirty="0">
                <a:latin typeface="Raleway" pitchFamily="2" charset="0"/>
              </a:rPr>
              <a:t>a conditional assignment</a:t>
            </a:r>
            <a:r>
              <a:rPr lang="en-US" sz="2000" dirty="0">
                <a:latin typeface="Raleway" pitchFamily="2" charset="0"/>
              </a:rPr>
              <a:t>.</a:t>
            </a:r>
          </a:p>
        </p:txBody>
      </p:sp>
      <p:sp>
        <p:nvSpPr>
          <p:cNvPr id="6" name="TextBox 5">
            <a:extLst>
              <a:ext uri="{FF2B5EF4-FFF2-40B4-BE49-F238E27FC236}">
                <a16:creationId xmlns:a16="http://schemas.microsoft.com/office/drawing/2014/main" id="{BD79E478-00D8-4DD1-A158-62C1AD6FA18C}"/>
              </a:ext>
            </a:extLst>
          </p:cNvPr>
          <p:cNvSpPr txBox="1"/>
          <p:nvPr/>
        </p:nvSpPr>
        <p:spPr>
          <a:xfrm>
            <a:off x="804002" y="2984921"/>
            <a:ext cx="10583996" cy="1938992"/>
          </a:xfrm>
          <a:prstGeom prst="rect">
            <a:avLst/>
          </a:prstGeom>
          <a:noFill/>
        </p:spPr>
        <p:txBody>
          <a:bodyPr wrap="square">
            <a:spAutoFit/>
          </a:bodyPr>
          <a:lstStyle/>
          <a:p>
            <a:pPr marL="285750" indent="-285750">
              <a:buFont typeface="Arial" panose="020B0604020202020204" pitchFamily="34" charset="0"/>
              <a:buChar char="•"/>
            </a:pPr>
            <a:r>
              <a:rPr lang="en-US" sz="2000" dirty="0">
                <a:latin typeface="Raleway" pitchFamily="2" charset="0"/>
              </a:rPr>
              <a:t>The </a:t>
            </a:r>
            <a:r>
              <a:rPr lang="en-US" sz="2000" b="1" dirty="0">
                <a:latin typeface="Raleway" pitchFamily="2" charset="0"/>
              </a:rPr>
              <a:t>target</a:t>
            </a:r>
            <a:r>
              <a:rPr lang="en-US" sz="2000" dirty="0">
                <a:latin typeface="Raleway" pitchFamily="2" charset="0"/>
              </a:rPr>
              <a:t> in the syntax above is a signal (VHDL-2008 allows when to be used also in sequential code, so there the target can be also a variable). </a:t>
            </a:r>
          </a:p>
          <a:p>
            <a:pPr marL="285750" indent="-285750">
              <a:buFont typeface="Arial" panose="020B0604020202020204" pitchFamily="34" charset="0"/>
              <a:buChar char="•"/>
            </a:pPr>
            <a:r>
              <a:rPr lang="en-US" sz="2000" dirty="0">
                <a:latin typeface="Raleway" pitchFamily="2" charset="0"/>
              </a:rPr>
              <a:t>The value can range from a simple static value up to several values.</a:t>
            </a:r>
          </a:p>
          <a:p>
            <a:pPr marL="285750" indent="-285750">
              <a:buFont typeface="Arial" panose="020B0604020202020204" pitchFamily="34" charset="0"/>
              <a:buChar char="•"/>
            </a:pPr>
            <a:r>
              <a:rPr lang="en-US" sz="2000" dirty="0">
                <a:latin typeface="Raleway" pitchFamily="2" charset="0"/>
              </a:rPr>
              <a:t>Any number of tests is allowed.</a:t>
            </a:r>
          </a:p>
          <a:p>
            <a:pPr marL="285750" indent="-285750">
              <a:buFont typeface="Arial" panose="020B0604020202020204" pitchFamily="34" charset="0"/>
              <a:buChar char="•"/>
            </a:pPr>
            <a:r>
              <a:rPr lang="en-US" sz="2000" dirty="0">
                <a:latin typeface="Raleway" pitchFamily="2" charset="0"/>
              </a:rPr>
              <a:t>The when statement has a priority-encoding nature (for any given line to be executed, the tests in all preceding lines must return false)</a:t>
            </a:r>
          </a:p>
        </p:txBody>
      </p:sp>
      <p:pic>
        <p:nvPicPr>
          <p:cNvPr id="8" name="Picture 7">
            <a:extLst>
              <a:ext uri="{FF2B5EF4-FFF2-40B4-BE49-F238E27FC236}">
                <a16:creationId xmlns:a16="http://schemas.microsoft.com/office/drawing/2014/main" id="{A6DD0C98-412A-4EFD-B13B-E77721A8ABD2}"/>
              </a:ext>
            </a:extLst>
          </p:cNvPr>
          <p:cNvPicPr>
            <a:picLocks noChangeAspect="1"/>
          </p:cNvPicPr>
          <p:nvPr/>
        </p:nvPicPr>
        <p:blipFill>
          <a:blip r:embed="rId2"/>
          <a:stretch>
            <a:fillRect/>
          </a:stretch>
        </p:blipFill>
        <p:spPr>
          <a:xfrm>
            <a:off x="1443770" y="1486632"/>
            <a:ext cx="8601075" cy="1352550"/>
          </a:xfrm>
          <a:prstGeom prst="rect">
            <a:avLst/>
          </a:prstGeom>
        </p:spPr>
      </p:pic>
    </p:spTree>
    <p:extLst>
      <p:ext uri="{BB962C8B-B14F-4D97-AF65-F5344CB8AC3E}">
        <p14:creationId xmlns:p14="http://schemas.microsoft.com/office/powerpoint/2010/main" val="422731718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3C60F6D-CAE9-4A13-8920-8A3091343681}"/>
              </a:ext>
            </a:extLst>
          </p:cNvPr>
          <p:cNvSpPr txBox="1"/>
          <p:nvPr/>
        </p:nvSpPr>
        <p:spPr>
          <a:xfrm>
            <a:off x="804002" y="436060"/>
            <a:ext cx="10583996" cy="707886"/>
          </a:xfrm>
          <a:prstGeom prst="rect">
            <a:avLst/>
          </a:prstGeom>
          <a:noFill/>
        </p:spPr>
        <p:txBody>
          <a:bodyPr wrap="square">
            <a:spAutoFit/>
          </a:bodyPr>
          <a:lstStyle/>
          <a:p>
            <a:pPr algn="l"/>
            <a:r>
              <a:rPr lang="en-US" sz="2000" b="1" dirty="0">
                <a:solidFill>
                  <a:schemeClr val="accent2">
                    <a:lumMod val="75000"/>
                  </a:schemeClr>
                </a:solidFill>
                <a:latin typeface="Raleway" pitchFamily="2" charset="0"/>
              </a:rPr>
              <a:t>The </a:t>
            </a:r>
            <a:r>
              <a:rPr lang="en-US" sz="2000" b="1" i="1" dirty="0">
                <a:solidFill>
                  <a:schemeClr val="accent2">
                    <a:lumMod val="75000"/>
                  </a:schemeClr>
                </a:solidFill>
                <a:latin typeface="Raleway" pitchFamily="2" charset="0"/>
              </a:rPr>
              <a:t>when</a:t>
            </a:r>
            <a:r>
              <a:rPr lang="en-US" sz="2000" b="1" dirty="0">
                <a:solidFill>
                  <a:schemeClr val="accent2">
                    <a:lumMod val="75000"/>
                  </a:schemeClr>
                </a:solidFill>
                <a:latin typeface="Raleway" pitchFamily="2" charset="0"/>
              </a:rPr>
              <a:t> Statement</a:t>
            </a:r>
          </a:p>
          <a:p>
            <a:pPr marL="342900" indent="-342900" algn="l">
              <a:buFont typeface="Arial" panose="020B0604020202020204" pitchFamily="34" charset="0"/>
              <a:buChar char="•"/>
            </a:pPr>
            <a:r>
              <a:rPr lang="en-US" sz="2000" dirty="0">
                <a:latin typeface="Raleway" pitchFamily="2" charset="0"/>
              </a:rPr>
              <a:t>Example codes</a:t>
            </a:r>
          </a:p>
        </p:txBody>
      </p:sp>
      <p:sp>
        <p:nvSpPr>
          <p:cNvPr id="6" name="TextBox 5">
            <a:extLst>
              <a:ext uri="{FF2B5EF4-FFF2-40B4-BE49-F238E27FC236}">
                <a16:creationId xmlns:a16="http://schemas.microsoft.com/office/drawing/2014/main" id="{BD79E478-00D8-4DD1-A158-62C1AD6FA18C}"/>
              </a:ext>
            </a:extLst>
          </p:cNvPr>
          <p:cNvSpPr txBox="1"/>
          <p:nvPr/>
        </p:nvSpPr>
        <p:spPr>
          <a:xfrm>
            <a:off x="804002" y="4876844"/>
            <a:ext cx="10583996" cy="707886"/>
          </a:xfrm>
          <a:prstGeom prst="rect">
            <a:avLst/>
          </a:prstGeom>
          <a:noFill/>
        </p:spPr>
        <p:txBody>
          <a:bodyPr wrap="square">
            <a:spAutoFit/>
          </a:bodyPr>
          <a:lstStyle/>
          <a:p>
            <a:pPr marL="285750" indent="-285750">
              <a:buFont typeface="Arial" panose="020B0604020202020204" pitchFamily="34" charset="0"/>
              <a:buChar char="•"/>
            </a:pPr>
            <a:r>
              <a:rPr lang="en-US" sz="2000" dirty="0">
                <a:latin typeface="Raleway" pitchFamily="2" charset="0"/>
              </a:rPr>
              <a:t>The option on the left (ending with "when condition") is obviously more informative than that on the right (ending in "else value")</a:t>
            </a:r>
          </a:p>
        </p:txBody>
      </p:sp>
      <p:pic>
        <p:nvPicPr>
          <p:cNvPr id="5" name="Picture 4">
            <a:extLst>
              <a:ext uri="{FF2B5EF4-FFF2-40B4-BE49-F238E27FC236}">
                <a16:creationId xmlns:a16="http://schemas.microsoft.com/office/drawing/2014/main" id="{39B1F68C-1A0A-418F-9708-329F065F70C2}"/>
              </a:ext>
            </a:extLst>
          </p:cNvPr>
          <p:cNvPicPr>
            <a:picLocks noChangeAspect="1"/>
          </p:cNvPicPr>
          <p:nvPr/>
        </p:nvPicPr>
        <p:blipFill>
          <a:blip r:embed="rId2"/>
          <a:stretch>
            <a:fillRect/>
          </a:stretch>
        </p:blipFill>
        <p:spPr>
          <a:xfrm>
            <a:off x="1475789" y="1368596"/>
            <a:ext cx="6877050" cy="238125"/>
          </a:xfrm>
          <a:prstGeom prst="rect">
            <a:avLst/>
          </a:prstGeom>
        </p:spPr>
      </p:pic>
      <p:pic>
        <p:nvPicPr>
          <p:cNvPr id="8" name="Picture 7">
            <a:extLst>
              <a:ext uri="{FF2B5EF4-FFF2-40B4-BE49-F238E27FC236}">
                <a16:creationId xmlns:a16="http://schemas.microsoft.com/office/drawing/2014/main" id="{E4E303D4-CFAE-4397-B063-74A0186A0321}"/>
              </a:ext>
            </a:extLst>
          </p:cNvPr>
          <p:cNvPicPr>
            <a:picLocks noChangeAspect="1"/>
          </p:cNvPicPr>
          <p:nvPr/>
        </p:nvPicPr>
        <p:blipFill>
          <a:blip r:embed="rId3"/>
          <a:stretch>
            <a:fillRect/>
          </a:stretch>
        </p:blipFill>
        <p:spPr>
          <a:xfrm>
            <a:off x="1574265" y="1831371"/>
            <a:ext cx="7753350" cy="1047750"/>
          </a:xfrm>
          <a:prstGeom prst="rect">
            <a:avLst/>
          </a:prstGeom>
        </p:spPr>
      </p:pic>
      <p:pic>
        <p:nvPicPr>
          <p:cNvPr id="10" name="Picture 9">
            <a:extLst>
              <a:ext uri="{FF2B5EF4-FFF2-40B4-BE49-F238E27FC236}">
                <a16:creationId xmlns:a16="http://schemas.microsoft.com/office/drawing/2014/main" id="{6647C4B9-1A60-47EA-A67E-C30BCCACFEE1}"/>
              </a:ext>
            </a:extLst>
          </p:cNvPr>
          <p:cNvPicPr>
            <a:picLocks noChangeAspect="1"/>
          </p:cNvPicPr>
          <p:nvPr/>
        </p:nvPicPr>
        <p:blipFill>
          <a:blip r:embed="rId4"/>
          <a:stretch>
            <a:fillRect/>
          </a:stretch>
        </p:blipFill>
        <p:spPr>
          <a:xfrm>
            <a:off x="1574265" y="3154276"/>
            <a:ext cx="6180534" cy="1445858"/>
          </a:xfrm>
          <a:prstGeom prst="rect">
            <a:avLst/>
          </a:prstGeom>
        </p:spPr>
      </p:pic>
    </p:spTree>
    <p:extLst>
      <p:ext uri="{BB962C8B-B14F-4D97-AF65-F5344CB8AC3E}">
        <p14:creationId xmlns:p14="http://schemas.microsoft.com/office/powerpoint/2010/main" val="315620878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3C60F6D-CAE9-4A13-8920-8A3091343681}"/>
              </a:ext>
            </a:extLst>
          </p:cNvPr>
          <p:cNvSpPr txBox="1"/>
          <p:nvPr/>
        </p:nvSpPr>
        <p:spPr>
          <a:xfrm>
            <a:off x="804002" y="436060"/>
            <a:ext cx="10583996" cy="1938992"/>
          </a:xfrm>
          <a:prstGeom prst="rect">
            <a:avLst/>
          </a:prstGeom>
          <a:noFill/>
        </p:spPr>
        <p:txBody>
          <a:bodyPr wrap="square">
            <a:spAutoFit/>
          </a:bodyPr>
          <a:lstStyle/>
          <a:p>
            <a:pPr algn="l"/>
            <a:r>
              <a:rPr lang="en-US" sz="2000" b="1" dirty="0">
                <a:solidFill>
                  <a:schemeClr val="accent2">
                    <a:lumMod val="75000"/>
                  </a:schemeClr>
                </a:solidFill>
                <a:latin typeface="Raleway" pitchFamily="2" charset="0"/>
              </a:rPr>
              <a:t>The </a:t>
            </a:r>
            <a:r>
              <a:rPr lang="en-US" sz="2000" b="1" i="1" dirty="0">
                <a:solidFill>
                  <a:schemeClr val="accent2">
                    <a:lumMod val="75000"/>
                  </a:schemeClr>
                </a:solidFill>
                <a:latin typeface="Raleway" pitchFamily="2" charset="0"/>
              </a:rPr>
              <a:t>select</a:t>
            </a:r>
            <a:r>
              <a:rPr lang="en-US" sz="2000" b="1" dirty="0">
                <a:solidFill>
                  <a:schemeClr val="accent2">
                    <a:lumMod val="75000"/>
                  </a:schemeClr>
                </a:solidFill>
                <a:latin typeface="Raleway" pitchFamily="2" charset="0"/>
              </a:rPr>
              <a:t> Statement</a:t>
            </a:r>
          </a:p>
          <a:p>
            <a:pPr marL="342900" indent="-342900" algn="l">
              <a:buFont typeface="Arial" panose="020B0604020202020204" pitchFamily="34" charset="0"/>
              <a:buChar char="•"/>
            </a:pPr>
            <a:r>
              <a:rPr lang="en-US" sz="2000" dirty="0">
                <a:latin typeface="Raleway" pitchFamily="2" charset="0"/>
              </a:rPr>
              <a:t>The target in the syntax above is a signal</a:t>
            </a:r>
          </a:p>
          <a:p>
            <a:pPr marL="342900" indent="-342900" algn="l">
              <a:buFont typeface="Arial" panose="020B0604020202020204" pitchFamily="34" charset="0"/>
              <a:buChar char="•"/>
            </a:pPr>
            <a:r>
              <a:rPr lang="en-US" sz="2000" dirty="0">
                <a:latin typeface="Raleway" pitchFamily="2" charset="0"/>
              </a:rPr>
              <a:t>The value can range from a simple static value to several values.</a:t>
            </a:r>
          </a:p>
          <a:p>
            <a:pPr marL="342900" indent="-342900" algn="l">
              <a:buFont typeface="Arial" panose="020B0604020202020204" pitchFamily="34" charset="0"/>
              <a:buChar char="•"/>
            </a:pPr>
            <a:endParaRPr lang="en-US" sz="2000" dirty="0">
              <a:latin typeface="Raleway" pitchFamily="2" charset="0"/>
            </a:endParaRPr>
          </a:p>
          <a:p>
            <a:pPr marL="342900" indent="-342900" algn="l">
              <a:buFont typeface="Arial" panose="020B0604020202020204" pitchFamily="34" charset="0"/>
              <a:buChar char="•"/>
            </a:pPr>
            <a:r>
              <a:rPr lang="en-US" sz="2000" dirty="0">
                <a:latin typeface="Raleway" pitchFamily="2" charset="0"/>
              </a:rPr>
              <a:t>The example below shows an implementation for the multiplexer</a:t>
            </a:r>
          </a:p>
          <a:p>
            <a:pPr marL="342900" indent="-342900" algn="l">
              <a:buFont typeface="Arial" panose="020B0604020202020204" pitchFamily="34" charset="0"/>
              <a:buChar char="•"/>
            </a:pPr>
            <a:endParaRPr lang="en-US" sz="2000" dirty="0">
              <a:latin typeface="Raleway" pitchFamily="2" charset="0"/>
            </a:endParaRPr>
          </a:p>
        </p:txBody>
      </p:sp>
      <p:grpSp>
        <p:nvGrpSpPr>
          <p:cNvPr id="13" name="Group 12">
            <a:extLst>
              <a:ext uri="{FF2B5EF4-FFF2-40B4-BE49-F238E27FC236}">
                <a16:creationId xmlns:a16="http://schemas.microsoft.com/office/drawing/2014/main" id="{15844AE9-8343-4286-8B8F-6692B5F36584}"/>
              </a:ext>
            </a:extLst>
          </p:cNvPr>
          <p:cNvGrpSpPr/>
          <p:nvPr/>
        </p:nvGrpSpPr>
        <p:grpSpPr>
          <a:xfrm>
            <a:off x="1369914" y="2375052"/>
            <a:ext cx="5400675" cy="3709298"/>
            <a:chOff x="1369914" y="2375052"/>
            <a:chExt cx="5400675" cy="3709298"/>
          </a:xfrm>
        </p:grpSpPr>
        <p:pic>
          <p:nvPicPr>
            <p:cNvPr id="10" name="Picture 9">
              <a:extLst>
                <a:ext uri="{FF2B5EF4-FFF2-40B4-BE49-F238E27FC236}">
                  <a16:creationId xmlns:a16="http://schemas.microsoft.com/office/drawing/2014/main" id="{93F51A44-0B94-4202-9033-684F821EAE36}"/>
                </a:ext>
              </a:extLst>
            </p:cNvPr>
            <p:cNvPicPr>
              <a:picLocks noChangeAspect="1"/>
            </p:cNvPicPr>
            <p:nvPr/>
          </p:nvPicPr>
          <p:blipFill>
            <a:blip r:embed="rId2"/>
            <a:stretch>
              <a:fillRect/>
            </a:stretch>
          </p:blipFill>
          <p:spPr>
            <a:xfrm>
              <a:off x="1369914" y="2375052"/>
              <a:ext cx="5400675" cy="1362075"/>
            </a:xfrm>
            <a:prstGeom prst="rect">
              <a:avLst/>
            </a:prstGeom>
          </p:spPr>
        </p:pic>
        <p:pic>
          <p:nvPicPr>
            <p:cNvPr id="12" name="Picture 11">
              <a:extLst>
                <a:ext uri="{FF2B5EF4-FFF2-40B4-BE49-F238E27FC236}">
                  <a16:creationId xmlns:a16="http://schemas.microsoft.com/office/drawing/2014/main" id="{D6A71016-5390-42D7-9217-F07DB478A181}"/>
                </a:ext>
              </a:extLst>
            </p:cNvPr>
            <p:cNvPicPr>
              <a:picLocks noChangeAspect="1"/>
            </p:cNvPicPr>
            <p:nvPr/>
          </p:nvPicPr>
          <p:blipFill>
            <a:blip r:embed="rId3"/>
            <a:stretch>
              <a:fillRect/>
            </a:stretch>
          </p:blipFill>
          <p:spPr>
            <a:xfrm>
              <a:off x="1989039" y="3941225"/>
              <a:ext cx="4781550" cy="2143125"/>
            </a:xfrm>
            <a:prstGeom prst="rect">
              <a:avLst/>
            </a:prstGeom>
          </p:spPr>
        </p:pic>
      </p:grpSp>
    </p:spTree>
    <p:extLst>
      <p:ext uri="{BB962C8B-B14F-4D97-AF65-F5344CB8AC3E}">
        <p14:creationId xmlns:p14="http://schemas.microsoft.com/office/powerpoint/2010/main" val="228868736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3C60F6D-CAE9-4A13-8920-8A3091343681}"/>
              </a:ext>
            </a:extLst>
          </p:cNvPr>
          <p:cNvSpPr txBox="1"/>
          <p:nvPr/>
        </p:nvSpPr>
        <p:spPr>
          <a:xfrm>
            <a:off x="804002" y="436060"/>
            <a:ext cx="10583996" cy="1631216"/>
          </a:xfrm>
          <a:prstGeom prst="rect">
            <a:avLst/>
          </a:prstGeom>
          <a:noFill/>
        </p:spPr>
        <p:txBody>
          <a:bodyPr wrap="square">
            <a:spAutoFit/>
          </a:bodyPr>
          <a:lstStyle/>
          <a:p>
            <a:pPr algn="l"/>
            <a:r>
              <a:rPr lang="en-US" sz="2000" b="1" dirty="0">
                <a:solidFill>
                  <a:schemeClr val="accent2">
                    <a:lumMod val="75000"/>
                  </a:schemeClr>
                </a:solidFill>
                <a:latin typeface="Raleway" pitchFamily="2" charset="0"/>
              </a:rPr>
              <a:t>The </a:t>
            </a:r>
            <a:r>
              <a:rPr lang="en-US" sz="2000" b="1" i="1" dirty="0">
                <a:solidFill>
                  <a:schemeClr val="accent2">
                    <a:lumMod val="75000"/>
                  </a:schemeClr>
                </a:solidFill>
                <a:latin typeface="Raleway" pitchFamily="2" charset="0"/>
              </a:rPr>
              <a:t>select?</a:t>
            </a:r>
            <a:r>
              <a:rPr lang="en-US" sz="2000" b="1" dirty="0">
                <a:solidFill>
                  <a:schemeClr val="accent2">
                    <a:lumMod val="75000"/>
                  </a:schemeClr>
                </a:solidFill>
                <a:latin typeface="Raleway" pitchFamily="2" charset="0"/>
              </a:rPr>
              <a:t> Statement</a:t>
            </a:r>
          </a:p>
          <a:p>
            <a:pPr marL="342900" indent="-342900" algn="l">
              <a:buFont typeface="Arial" panose="020B0604020202020204" pitchFamily="34" charset="0"/>
              <a:buChar char="•"/>
            </a:pPr>
            <a:r>
              <a:rPr lang="en-US" sz="2000" dirty="0">
                <a:latin typeface="Raleway" pitchFamily="2" charset="0"/>
              </a:rPr>
              <a:t>The matching select statement (select?) employs the matching equality comparator (?=)</a:t>
            </a:r>
          </a:p>
          <a:p>
            <a:pPr marL="342900" indent="-342900" algn="l">
              <a:buFont typeface="Arial" panose="020B0604020202020204" pitchFamily="34" charset="0"/>
              <a:buChar char="•"/>
            </a:pPr>
            <a:r>
              <a:rPr lang="en-US" sz="2000" dirty="0">
                <a:latin typeface="Raleway" pitchFamily="2" charset="0"/>
              </a:rPr>
              <a:t>This statement is particularly useful when the truth table contains "don't care" values at the input</a:t>
            </a:r>
          </a:p>
        </p:txBody>
      </p:sp>
      <p:sp>
        <p:nvSpPr>
          <p:cNvPr id="6" name="TextBox 5">
            <a:extLst>
              <a:ext uri="{FF2B5EF4-FFF2-40B4-BE49-F238E27FC236}">
                <a16:creationId xmlns:a16="http://schemas.microsoft.com/office/drawing/2014/main" id="{BD79E478-00D8-4DD1-A158-62C1AD6FA18C}"/>
              </a:ext>
            </a:extLst>
          </p:cNvPr>
          <p:cNvSpPr txBox="1"/>
          <p:nvPr/>
        </p:nvSpPr>
        <p:spPr>
          <a:xfrm>
            <a:off x="804002" y="5228536"/>
            <a:ext cx="10583996" cy="707886"/>
          </a:xfrm>
          <a:prstGeom prst="rect">
            <a:avLst/>
          </a:prstGeom>
          <a:noFill/>
        </p:spPr>
        <p:txBody>
          <a:bodyPr wrap="square">
            <a:spAutoFit/>
          </a:bodyPr>
          <a:lstStyle/>
          <a:p>
            <a:pPr marL="285750" indent="-285750">
              <a:buFont typeface="Arial" panose="020B0604020202020204" pitchFamily="34" charset="0"/>
              <a:buChar char="•"/>
            </a:pPr>
            <a:r>
              <a:rPr lang="en-US" sz="2000" dirty="0">
                <a:latin typeface="Raleway" pitchFamily="2" charset="0"/>
              </a:rPr>
              <a:t>Observe also that the statement ends with "when others," so all truth table entries are covered, allowing select? to be synthesized.</a:t>
            </a:r>
          </a:p>
        </p:txBody>
      </p:sp>
      <p:pic>
        <p:nvPicPr>
          <p:cNvPr id="3" name="Picture 2">
            <a:extLst>
              <a:ext uri="{FF2B5EF4-FFF2-40B4-BE49-F238E27FC236}">
                <a16:creationId xmlns:a16="http://schemas.microsoft.com/office/drawing/2014/main" id="{F2C97555-029F-4B58-95A1-0478B0D6E195}"/>
              </a:ext>
            </a:extLst>
          </p:cNvPr>
          <p:cNvPicPr>
            <a:picLocks noChangeAspect="1"/>
          </p:cNvPicPr>
          <p:nvPr/>
        </p:nvPicPr>
        <p:blipFill>
          <a:blip r:embed="rId2"/>
          <a:stretch>
            <a:fillRect/>
          </a:stretch>
        </p:blipFill>
        <p:spPr>
          <a:xfrm>
            <a:off x="2266511" y="2243137"/>
            <a:ext cx="4358524" cy="2547588"/>
          </a:xfrm>
          <a:prstGeom prst="rect">
            <a:avLst/>
          </a:prstGeom>
        </p:spPr>
      </p:pic>
    </p:spTree>
    <p:extLst>
      <p:ext uri="{BB962C8B-B14F-4D97-AF65-F5344CB8AC3E}">
        <p14:creationId xmlns:p14="http://schemas.microsoft.com/office/powerpoint/2010/main" val="264439392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3C60F6D-CAE9-4A13-8920-8A3091343681}"/>
              </a:ext>
            </a:extLst>
          </p:cNvPr>
          <p:cNvSpPr txBox="1"/>
          <p:nvPr/>
        </p:nvSpPr>
        <p:spPr>
          <a:xfrm>
            <a:off x="804002" y="436060"/>
            <a:ext cx="10583996" cy="1015663"/>
          </a:xfrm>
          <a:prstGeom prst="rect">
            <a:avLst/>
          </a:prstGeom>
          <a:noFill/>
        </p:spPr>
        <p:txBody>
          <a:bodyPr wrap="square">
            <a:spAutoFit/>
          </a:bodyPr>
          <a:lstStyle/>
          <a:p>
            <a:pPr algn="l"/>
            <a:r>
              <a:rPr lang="en-US" sz="2000" b="1" dirty="0">
                <a:solidFill>
                  <a:schemeClr val="accent2">
                    <a:lumMod val="75000"/>
                  </a:schemeClr>
                </a:solidFill>
                <a:latin typeface="Raleway" pitchFamily="2" charset="0"/>
              </a:rPr>
              <a:t>The </a:t>
            </a:r>
            <a:r>
              <a:rPr lang="en-US" sz="2000" b="1" i="1" dirty="0">
                <a:solidFill>
                  <a:schemeClr val="accent2">
                    <a:lumMod val="75000"/>
                  </a:schemeClr>
                </a:solidFill>
                <a:latin typeface="Raleway" pitchFamily="2" charset="0"/>
              </a:rPr>
              <a:t>generate</a:t>
            </a:r>
            <a:r>
              <a:rPr lang="en-US" sz="2000" b="1" dirty="0">
                <a:solidFill>
                  <a:schemeClr val="accent2">
                    <a:lumMod val="75000"/>
                  </a:schemeClr>
                </a:solidFill>
                <a:latin typeface="Raleway" pitchFamily="2" charset="0"/>
              </a:rPr>
              <a:t> Statement</a:t>
            </a:r>
          </a:p>
          <a:p>
            <a:pPr marL="342900" indent="-342900" algn="l">
              <a:buFont typeface="Arial" panose="020B0604020202020204" pitchFamily="34" charset="0"/>
              <a:buChar char="•"/>
            </a:pPr>
            <a:r>
              <a:rPr lang="en-US" sz="2000" dirty="0">
                <a:latin typeface="Raleway" pitchFamily="2" charset="0"/>
              </a:rPr>
              <a:t>There are three versions for this statement: </a:t>
            </a:r>
            <a:r>
              <a:rPr lang="en-US" sz="2000" b="1" i="1" dirty="0">
                <a:latin typeface="Raleway" pitchFamily="2" charset="0"/>
              </a:rPr>
              <a:t>for-generate, if-generate, and case-generate.</a:t>
            </a:r>
          </a:p>
        </p:txBody>
      </p:sp>
      <p:sp>
        <p:nvSpPr>
          <p:cNvPr id="6" name="TextBox 5">
            <a:extLst>
              <a:ext uri="{FF2B5EF4-FFF2-40B4-BE49-F238E27FC236}">
                <a16:creationId xmlns:a16="http://schemas.microsoft.com/office/drawing/2014/main" id="{BD79E478-00D8-4DD1-A158-62C1AD6FA18C}"/>
              </a:ext>
            </a:extLst>
          </p:cNvPr>
          <p:cNvSpPr txBox="1"/>
          <p:nvPr/>
        </p:nvSpPr>
        <p:spPr>
          <a:xfrm>
            <a:off x="804002" y="3965511"/>
            <a:ext cx="10583996" cy="1015663"/>
          </a:xfrm>
          <a:prstGeom prst="rect">
            <a:avLst/>
          </a:prstGeom>
          <a:noFill/>
        </p:spPr>
        <p:txBody>
          <a:bodyPr wrap="square">
            <a:spAutoFit/>
          </a:bodyPr>
          <a:lstStyle/>
          <a:p>
            <a:pPr marL="285750" indent="-285750">
              <a:buFont typeface="Arial" panose="020B0604020202020204" pitchFamily="34" charset="0"/>
              <a:buChar char="•"/>
            </a:pPr>
            <a:r>
              <a:rPr lang="en-US" sz="2000" dirty="0">
                <a:latin typeface="Raleway" pitchFamily="2" charset="0"/>
              </a:rPr>
              <a:t>This is the most frequently used form of generate. </a:t>
            </a:r>
          </a:p>
          <a:p>
            <a:pPr marL="285750" indent="-285750">
              <a:buFont typeface="Arial" panose="020B0604020202020204" pitchFamily="34" charset="0"/>
              <a:buChar char="•"/>
            </a:pPr>
            <a:r>
              <a:rPr lang="en-US" sz="2000" dirty="0">
                <a:latin typeface="Raleway" pitchFamily="2" charset="0"/>
              </a:rPr>
              <a:t>It acts as a loop, but because it is a concurrent statement, a piece of hardware is inferred every time the loop goes around.</a:t>
            </a:r>
          </a:p>
        </p:txBody>
      </p:sp>
      <p:pic>
        <p:nvPicPr>
          <p:cNvPr id="5" name="Picture 4">
            <a:extLst>
              <a:ext uri="{FF2B5EF4-FFF2-40B4-BE49-F238E27FC236}">
                <a16:creationId xmlns:a16="http://schemas.microsoft.com/office/drawing/2014/main" id="{8ED75D58-BC3D-4D5D-8CD8-BB0CA23B1DFD}"/>
              </a:ext>
            </a:extLst>
          </p:cNvPr>
          <p:cNvPicPr>
            <a:picLocks noChangeAspect="1"/>
          </p:cNvPicPr>
          <p:nvPr/>
        </p:nvPicPr>
        <p:blipFill>
          <a:blip r:embed="rId2"/>
          <a:stretch>
            <a:fillRect/>
          </a:stretch>
        </p:blipFill>
        <p:spPr>
          <a:xfrm>
            <a:off x="1063723" y="1672883"/>
            <a:ext cx="8629650" cy="2133600"/>
          </a:xfrm>
          <a:prstGeom prst="rect">
            <a:avLst/>
          </a:prstGeom>
        </p:spPr>
      </p:pic>
      <p:pic>
        <p:nvPicPr>
          <p:cNvPr id="8" name="Picture 7">
            <a:extLst>
              <a:ext uri="{FF2B5EF4-FFF2-40B4-BE49-F238E27FC236}">
                <a16:creationId xmlns:a16="http://schemas.microsoft.com/office/drawing/2014/main" id="{3B1C21AE-6638-4C39-BC0A-BB63BB622E2B}"/>
              </a:ext>
            </a:extLst>
          </p:cNvPr>
          <p:cNvPicPr>
            <a:picLocks noChangeAspect="1"/>
          </p:cNvPicPr>
          <p:nvPr/>
        </p:nvPicPr>
        <p:blipFill>
          <a:blip r:embed="rId3"/>
          <a:stretch>
            <a:fillRect/>
          </a:stretch>
        </p:blipFill>
        <p:spPr>
          <a:xfrm>
            <a:off x="1012142" y="5140202"/>
            <a:ext cx="6648450" cy="1362075"/>
          </a:xfrm>
          <a:prstGeom prst="rect">
            <a:avLst/>
          </a:prstGeom>
        </p:spPr>
      </p:pic>
    </p:spTree>
    <p:extLst>
      <p:ext uri="{BB962C8B-B14F-4D97-AF65-F5344CB8AC3E}">
        <p14:creationId xmlns:p14="http://schemas.microsoft.com/office/powerpoint/2010/main" val="398169721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3C60F6D-CAE9-4A13-8920-8A3091343681}"/>
              </a:ext>
            </a:extLst>
          </p:cNvPr>
          <p:cNvSpPr txBox="1"/>
          <p:nvPr/>
        </p:nvSpPr>
        <p:spPr>
          <a:xfrm>
            <a:off x="804002" y="436060"/>
            <a:ext cx="10583996" cy="707886"/>
          </a:xfrm>
          <a:prstGeom prst="rect">
            <a:avLst/>
          </a:prstGeom>
          <a:noFill/>
        </p:spPr>
        <p:txBody>
          <a:bodyPr wrap="square">
            <a:spAutoFit/>
          </a:bodyPr>
          <a:lstStyle/>
          <a:p>
            <a:pPr algn="l"/>
            <a:r>
              <a:rPr lang="en-US" sz="2000" b="1" dirty="0">
                <a:solidFill>
                  <a:schemeClr val="accent2">
                    <a:lumMod val="75000"/>
                  </a:schemeClr>
                </a:solidFill>
                <a:latin typeface="Raleway" pitchFamily="2" charset="0"/>
              </a:rPr>
              <a:t>The </a:t>
            </a:r>
            <a:r>
              <a:rPr lang="en-US" sz="2000" b="1" i="1" dirty="0">
                <a:solidFill>
                  <a:schemeClr val="accent2">
                    <a:lumMod val="75000"/>
                  </a:schemeClr>
                </a:solidFill>
                <a:latin typeface="Raleway" pitchFamily="2" charset="0"/>
              </a:rPr>
              <a:t>generate</a:t>
            </a:r>
            <a:r>
              <a:rPr lang="en-US" sz="2000" b="1" dirty="0">
                <a:solidFill>
                  <a:schemeClr val="accent2">
                    <a:lumMod val="75000"/>
                  </a:schemeClr>
                </a:solidFill>
                <a:latin typeface="Raleway" pitchFamily="2" charset="0"/>
              </a:rPr>
              <a:t> Statement</a:t>
            </a:r>
          </a:p>
          <a:p>
            <a:pPr marL="342900" indent="-342900" algn="l">
              <a:buFont typeface="Arial" panose="020B0604020202020204" pitchFamily="34" charset="0"/>
              <a:buChar char="•"/>
            </a:pPr>
            <a:r>
              <a:rPr lang="en-US" sz="2000" dirty="0">
                <a:latin typeface="Raleway" pitchFamily="2" charset="0"/>
              </a:rPr>
              <a:t>There other two forms of </a:t>
            </a:r>
            <a:r>
              <a:rPr lang="en-US" sz="2000" i="1" dirty="0">
                <a:latin typeface="Raleway" pitchFamily="2" charset="0"/>
              </a:rPr>
              <a:t>generate</a:t>
            </a:r>
            <a:r>
              <a:rPr lang="en-US" sz="2000" dirty="0">
                <a:latin typeface="Raleway" pitchFamily="2" charset="0"/>
              </a:rPr>
              <a:t> are:</a:t>
            </a:r>
            <a:endParaRPr lang="en-US" sz="2000" b="1" i="1" dirty="0">
              <a:latin typeface="Raleway" pitchFamily="2" charset="0"/>
            </a:endParaRPr>
          </a:p>
        </p:txBody>
      </p:sp>
      <p:sp>
        <p:nvSpPr>
          <p:cNvPr id="6" name="TextBox 5">
            <a:extLst>
              <a:ext uri="{FF2B5EF4-FFF2-40B4-BE49-F238E27FC236}">
                <a16:creationId xmlns:a16="http://schemas.microsoft.com/office/drawing/2014/main" id="{BD79E478-00D8-4DD1-A158-62C1AD6FA18C}"/>
              </a:ext>
            </a:extLst>
          </p:cNvPr>
          <p:cNvSpPr txBox="1"/>
          <p:nvPr/>
        </p:nvSpPr>
        <p:spPr>
          <a:xfrm>
            <a:off x="663325" y="4528219"/>
            <a:ext cx="10583996" cy="1015663"/>
          </a:xfrm>
          <a:prstGeom prst="rect">
            <a:avLst/>
          </a:prstGeom>
          <a:noFill/>
        </p:spPr>
        <p:txBody>
          <a:bodyPr wrap="square">
            <a:spAutoFit/>
          </a:bodyPr>
          <a:lstStyle/>
          <a:p>
            <a:pPr marL="285750" indent="-285750">
              <a:buFont typeface="Arial" panose="020B0604020202020204" pitchFamily="34" charset="0"/>
              <a:buChar char="•"/>
            </a:pPr>
            <a:r>
              <a:rPr lang="en-US" sz="2000" dirty="0">
                <a:latin typeface="Raleway" pitchFamily="2" charset="0"/>
              </a:rPr>
              <a:t>This is the most frequently used form of generate. </a:t>
            </a:r>
          </a:p>
          <a:p>
            <a:pPr marL="285750" indent="-285750">
              <a:buFont typeface="Arial" panose="020B0604020202020204" pitchFamily="34" charset="0"/>
              <a:buChar char="•"/>
            </a:pPr>
            <a:r>
              <a:rPr lang="en-US" sz="2000" dirty="0">
                <a:latin typeface="Raleway" pitchFamily="2" charset="0"/>
              </a:rPr>
              <a:t>It acts as a loop, but because it is a concurrent statement, a piece of hardware is inferred every time the loop goes around.</a:t>
            </a:r>
          </a:p>
        </p:txBody>
      </p:sp>
      <p:pic>
        <p:nvPicPr>
          <p:cNvPr id="3" name="Picture 2">
            <a:extLst>
              <a:ext uri="{FF2B5EF4-FFF2-40B4-BE49-F238E27FC236}">
                <a16:creationId xmlns:a16="http://schemas.microsoft.com/office/drawing/2014/main" id="{5A1C4A57-B238-41DD-8CEC-3B96012BDC9F}"/>
              </a:ext>
            </a:extLst>
          </p:cNvPr>
          <p:cNvPicPr>
            <a:picLocks noChangeAspect="1"/>
          </p:cNvPicPr>
          <p:nvPr/>
        </p:nvPicPr>
        <p:blipFill>
          <a:blip r:embed="rId2"/>
          <a:stretch>
            <a:fillRect/>
          </a:stretch>
        </p:blipFill>
        <p:spPr>
          <a:xfrm>
            <a:off x="1109882" y="1314118"/>
            <a:ext cx="8909762" cy="2865346"/>
          </a:xfrm>
          <a:prstGeom prst="rect">
            <a:avLst/>
          </a:prstGeom>
        </p:spPr>
      </p:pic>
    </p:spTree>
    <p:extLst>
      <p:ext uri="{BB962C8B-B14F-4D97-AF65-F5344CB8AC3E}">
        <p14:creationId xmlns:p14="http://schemas.microsoft.com/office/powerpoint/2010/main" val="383185431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3C60F6D-CAE9-4A13-8920-8A3091343681}"/>
              </a:ext>
            </a:extLst>
          </p:cNvPr>
          <p:cNvSpPr txBox="1"/>
          <p:nvPr/>
        </p:nvSpPr>
        <p:spPr>
          <a:xfrm>
            <a:off x="804002" y="436060"/>
            <a:ext cx="10583996" cy="2862322"/>
          </a:xfrm>
          <a:prstGeom prst="rect">
            <a:avLst/>
          </a:prstGeom>
          <a:noFill/>
        </p:spPr>
        <p:txBody>
          <a:bodyPr wrap="square">
            <a:spAutoFit/>
          </a:bodyPr>
          <a:lstStyle/>
          <a:p>
            <a:pPr algn="l"/>
            <a:r>
              <a:rPr lang="en-US" sz="2000" b="1" dirty="0">
                <a:solidFill>
                  <a:schemeClr val="accent2">
                    <a:lumMod val="75000"/>
                  </a:schemeClr>
                </a:solidFill>
                <a:latin typeface="Raleway" pitchFamily="2" charset="0"/>
              </a:rPr>
              <a:t>Component Instantiation Statements</a:t>
            </a:r>
          </a:p>
          <a:p>
            <a:pPr marL="342900" indent="-342900" algn="l">
              <a:buFont typeface="Arial" panose="020B0604020202020204" pitchFamily="34" charset="0"/>
              <a:buChar char="•"/>
            </a:pPr>
            <a:r>
              <a:rPr lang="en-US" sz="2000" dirty="0">
                <a:latin typeface="Raleway" pitchFamily="2" charset="0"/>
              </a:rPr>
              <a:t>Are also concurrent statements, so they are not allowed in sequential units</a:t>
            </a:r>
          </a:p>
          <a:p>
            <a:pPr marL="342900" indent="-342900" algn="l">
              <a:buFont typeface="Arial" panose="020B0604020202020204" pitchFamily="34" charset="0"/>
              <a:buChar char="•"/>
            </a:pPr>
            <a:r>
              <a:rPr lang="en-US" sz="2000" dirty="0">
                <a:latin typeface="Raleway" pitchFamily="2" charset="0"/>
              </a:rPr>
              <a:t>A single instantiation can be done directly, but looped instantiations require the generate statement</a:t>
            </a:r>
          </a:p>
          <a:p>
            <a:pPr marL="342900" indent="-342900" algn="l">
              <a:buFont typeface="Arial" panose="020B0604020202020204" pitchFamily="34" charset="0"/>
              <a:buChar char="•"/>
            </a:pPr>
            <a:endParaRPr lang="en-US" sz="2000" dirty="0">
              <a:latin typeface="Raleway" pitchFamily="2" charset="0"/>
            </a:endParaRPr>
          </a:p>
          <a:p>
            <a:pPr marL="342900" indent="-342900" algn="l">
              <a:buFont typeface="Arial" panose="020B0604020202020204" pitchFamily="34" charset="0"/>
              <a:buChar char="•"/>
            </a:pPr>
            <a:r>
              <a:rPr lang="en-US" sz="2000" dirty="0">
                <a:latin typeface="Raleway" pitchFamily="2" charset="0"/>
              </a:rPr>
              <a:t>A previous design (i.e., a complete VHDL code) can be instantiated as part of another design in two equivalent ways:</a:t>
            </a:r>
          </a:p>
          <a:p>
            <a:pPr marL="971550" lvl="1" indent="-514350">
              <a:buFont typeface="+mj-lt"/>
              <a:buAutoNum type="romanLcPeriod"/>
            </a:pPr>
            <a:r>
              <a:rPr lang="en-US" sz="2000" dirty="0">
                <a:latin typeface="Raleway" pitchFamily="2" charset="0"/>
              </a:rPr>
              <a:t>using a component instantiation</a:t>
            </a:r>
          </a:p>
          <a:p>
            <a:pPr marL="971550" lvl="1" indent="-514350">
              <a:buFont typeface="+mj-lt"/>
              <a:buAutoNum type="romanLcPeriod"/>
            </a:pPr>
            <a:r>
              <a:rPr lang="en-US" sz="2000" dirty="0">
                <a:latin typeface="Raleway" pitchFamily="2" charset="0"/>
              </a:rPr>
              <a:t>using a design entity instantiation.</a:t>
            </a:r>
          </a:p>
        </p:txBody>
      </p:sp>
    </p:spTree>
    <p:extLst>
      <p:ext uri="{BB962C8B-B14F-4D97-AF65-F5344CB8AC3E}">
        <p14:creationId xmlns:p14="http://schemas.microsoft.com/office/powerpoint/2010/main" val="117589856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3C60F6D-CAE9-4A13-8920-8A3091343681}"/>
              </a:ext>
            </a:extLst>
          </p:cNvPr>
          <p:cNvSpPr txBox="1"/>
          <p:nvPr/>
        </p:nvSpPr>
        <p:spPr>
          <a:xfrm>
            <a:off x="804002" y="436060"/>
            <a:ext cx="10583996" cy="707886"/>
          </a:xfrm>
          <a:prstGeom prst="rect">
            <a:avLst/>
          </a:prstGeom>
          <a:noFill/>
        </p:spPr>
        <p:txBody>
          <a:bodyPr wrap="square">
            <a:spAutoFit/>
          </a:bodyPr>
          <a:lstStyle/>
          <a:p>
            <a:pPr algn="l"/>
            <a:r>
              <a:rPr lang="en-US" sz="2000" b="1" dirty="0">
                <a:solidFill>
                  <a:schemeClr val="accent2">
                    <a:lumMod val="75000"/>
                  </a:schemeClr>
                </a:solidFill>
                <a:latin typeface="Raleway" pitchFamily="2" charset="0"/>
              </a:rPr>
              <a:t>Component Instantiation</a:t>
            </a:r>
          </a:p>
          <a:p>
            <a:pPr marL="342900" indent="-342900" algn="l">
              <a:buFont typeface="Arial" panose="020B0604020202020204" pitchFamily="34" charset="0"/>
              <a:buChar char="•"/>
            </a:pPr>
            <a:r>
              <a:rPr lang="en-US" sz="2000" dirty="0">
                <a:latin typeface="Raleway" pitchFamily="2" charset="0"/>
              </a:rPr>
              <a:t>A component declaration plus a component instantiation statement are needed</a:t>
            </a:r>
          </a:p>
        </p:txBody>
      </p:sp>
      <p:pic>
        <p:nvPicPr>
          <p:cNvPr id="3" name="Picture 2">
            <a:extLst>
              <a:ext uri="{FF2B5EF4-FFF2-40B4-BE49-F238E27FC236}">
                <a16:creationId xmlns:a16="http://schemas.microsoft.com/office/drawing/2014/main" id="{8ECDC8EB-434A-4CF0-9150-5040E4D273C8}"/>
              </a:ext>
            </a:extLst>
          </p:cNvPr>
          <p:cNvPicPr>
            <a:picLocks noChangeAspect="1"/>
          </p:cNvPicPr>
          <p:nvPr/>
        </p:nvPicPr>
        <p:blipFill>
          <a:blip r:embed="rId2"/>
          <a:stretch>
            <a:fillRect/>
          </a:stretch>
        </p:blipFill>
        <p:spPr>
          <a:xfrm>
            <a:off x="1166739" y="1307265"/>
            <a:ext cx="9407288" cy="1750916"/>
          </a:xfrm>
          <a:prstGeom prst="rect">
            <a:avLst/>
          </a:prstGeom>
        </p:spPr>
      </p:pic>
      <p:sp>
        <p:nvSpPr>
          <p:cNvPr id="5" name="TextBox 4">
            <a:extLst>
              <a:ext uri="{FF2B5EF4-FFF2-40B4-BE49-F238E27FC236}">
                <a16:creationId xmlns:a16="http://schemas.microsoft.com/office/drawing/2014/main" id="{0C7DD466-5EDD-40E7-9EAA-18B4E158F8C5}"/>
              </a:ext>
            </a:extLst>
          </p:cNvPr>
          <p:cNvSpPr txBox="1"/>
          <p:nvPr/>
        </p:nvSpPr>
        <p:spPr>
          <a:xfrm>
            <a:off x="804002" y="3137093"/>
            <a:ext cx="10583996" cy="3416320"/>
          </a:xfrm>
          <a:prstGeom prst="rect">
            <a:avLst/>
          </a:prstGeom>
          <a:noFill/>
        </p:spPr>
        <p:txBody>
          <a:bodyPr wrap="square">
            <a:spAutoFit/>
          </a:bodyPr>
          <a:lstStyle/>
          <a:p>
            <a:pPr marL="285750" indent="-285750">
              <a:buFont typeface="Arial" panose="020B0604020202020204" pitchFamily="34" charset="0"/>
              <a:buChar char="•"/>
            </a:pPr>
            <a:r>
              <a:rPr lang="en-US" dirty="0">
                <a:latin typeface="Raleway" pitchFamily="2" charset="0"/>
              </a:rPr>
              <a:t>The component declaration (on the above left) consists simply of a copy of the entity declaration of the design to be instantiated with the </a:t>
            </a:r>
            <a:r>
              <a:rPr lang="en-US" u="sng" dirty="0">
                <a:latin typeface="Raleway" pitchFamily="2" charset="0"/>
              </a:rPr>
              <a:t>word entity replaced with the word component.</a:t>
            </a:r>
          </a:p>
          <a:p>
            <a:pPr marL="285750" indent="-285750">
              <a:buFont typeface="Arial" panose="020B0604020202020204" pitchFamily="34" charset="0"/>
              <a:buChar char="•"/>
            </a:pPr>
            <a:r>
              <a:rPr lang="en-US" dirty="0">
                <a:latin typeface="Raleway" pitchFamily="2" charset="0"/>
              </a:rPr>
              <a:t>The component name is the </a:t>
            </a:r>
            <a:r>
              <a:rPr lang="en-US" dirty="0">
                <a:solidFill>
                  <a:srgbClr val="FF0000"/>
                </a:solidFill>
                <a:latin typeface="Raleway" pitchFamily="2" charset="0"/>
              </a:rPr>
              <a:t>same</a:t>
            </a:r>
            <a:r>
              <a:rPr lang="en-US" dirty="0">
                <a:latin typeface="Raleway" pitchFamily="2" charset="0"/>
              </a:rPr>
              <a:t> as its entity's name. </a:t>
            </a:r>
          </a:p>
          <a:p>
            <a:pPr marL="285750" indent="-285750">
              <a:buFont typeface="Arial" panose="020B0604020202020204" pitchFamily="34" charset="0"/>
              <a:buChar char="•"/>
            </a:pPr>
            <a:r>
              <a:rPr lang="en-US" dirty="0">
                <a:latin typeface="Raleway" pitchFamily="2" charset="0"/>
              </a:rPr>
              <a:t>The typical location for this declaration is the declarative part of architecture, package, or generate statement</a:t>
            </a:r>
          </a:p>
          <a:p>
            <a:pPr marL="285750" indent="-285750">
              <a:buFont typeface="Arial" panose="020B0604020202020204" pitchFamily="34" charset="0"/>
              <a:buChar char="•"/>
            </a:pPr>
            <a:r>
              <a:rPr lang="en-US" dirty="0">
                <a:latin typeface="Raleway" pitchFamily="2" charset="0"/>
              </a:rPr>
              <a:t>The component instantiation statement (right) provides the (possibly new) names and values for the generic </a:t>
            </a:r>
            <a:r>
              <a:rPr lang="en-US" u="sng" dirty="0">
                <a:latin typeface="Raleway" pitchFamily="2" charset="0"/>
              </a:rPr>
              <a:t>parameters</a:t>
            </a:r>
            <a:r>
              <a:rPr lang="en-US" dirty="0">
                <a:latin typeface="Raleway" pitchFamily="2" charset="0"/>
              </a:rPr>
              <a:t> by means of </a:t>
            </a:r>
            <a:r>
              <a:rPr lang="en-US" u="sng" dirty="0">
                <a:latin typeface="Raleway" pitchFamily="2" charset="0"/>
              </a:rPr>
              <a:t>generic map, and the port mapping </a:t>
            </a:r>
            <a:r>
              <a:rPr lang="en-US" dirty="0">
                <a:latin typeface="Raleway" pitchFamily="2" charset="0"/>
              </a:rPr>
              <a:t>between the instantiated design and the current design by means of port map. </a:t>
            </a:r>
          </a:p>
          <a:p>
            <a:pPr marL="285750" indent="-285750">
              <a:buFont typeface="Arial" panose="020B0604020202020204" pitchFamily="34" charset="0"/>
              <a:buChar char="•"/>
            </a:pPr>
            <a:r>
              <a:rPr lang="en-US" dirty="0">
                <a:latin typeface="Raleway" pitchFamily="2" charset="0"/>
              </a:rPr>
              <a:t>The mapping associations can be named or positional;</a:t>
            </a:r>
          </a:p>
          <a:p>
            <a:pPr marL="285750" indent="-285750">
              <a:buFont typeface="Arial" panose="020B0604020202020204" pitchFamily="34" charset="0"/>
              <a:buChar char="•"/>
            </a:pPr>
            <a:r>
              <a:rPr lang="en-US" dirty="0">
                <a:latin typeface="Raleway" pitchFamily="2" charset="0"/>
              </a:rPr>
              <a:t>If a port must be left unconnected in the instantiation, the keyword open should be used for it in the port map.</a:t>
            </a:r>
          </a:p>
        </p:txBody>
      </p:sp>
    </p:spTree>
    <p:extLst>
      <p:ext uri="{BB962C8B-B14F-4D97-AF65-F5344CB8AC3E}">
        <p14:creationId xmlns:p14="http://schemas.microsoft.com/office/powerpoint/2010/main" val="243973942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3C60F6D-CAE9-4A13-8920-8A3091343681}"/>
              </a:ext>
            </a:extLst>
          </p:cNvPr>
          <p:cNvSpPr txBox="1"/>
          <p:nvPr/>
        </p:nvSpPr>
        <p:spPr>
          <a:xfrm>
            <a:off x="804002" y="436060"/>
            <a:ext cx="10583996" cy="707886"/>
          </a:xfrm>
          <a:prstGeom prst="rect">
            <a:avLst/>
          </a:prstGeom>
          <a:noFill/>
        </p:spPr>
        <p:txBody>
          <a:bodyPr wrap="square">
            <a:spAutoFit/>
          </a:bodyPr>
          <a:lstStyle/>
          <a:p>
            <a:pPr algn="l"/>
            <a:r>
              <a:rPr lang="en-US" sz="2000" b="1" dirty="0">
                <a:solidFill>
                  <a:schemeClr val="accent2">
                    <a:lumMod val="75000"/>
                  </a:schemeClr>
                </a:solidFill>
                <a:latin typeface="Raleway" pitchFamily="2" charset="0"/>
              </a:rPr>
              <a:t>Component Instantiation</a:t>
            </a:r>
          </a:p>
          <a:p>
            <a:pPr marL="342900" indent="-342900" algn="l">
              <a:buFont typeface="Arial" panose="020B0604020202020204" pitchFamily="34" charset="0"/>
              <a:buChar char="•"/>
            </a:pPr>
            <a:r>
              <a:rPr lang="en-US" sz="2000" dirty="0">
                <a:latin typeface="Raleway" pitchFamily="2" charset="0"/>
              </a:rPr>
              <a:t>A component declaration plus a component instantiation statement are needed</a:t>
            </a:r>
          </a:p>
        </p:txBody>
      </p:sp>
      <p:pic>
        <p:nvPicPr>
          <p:cNvPr id="6" name="Picture 5">
            <a:extLst>
              <a:ext uri="{FF2B5EF4-FFF2-40B4-BE49-F238E27FC236}">
                <a16:creationId xmlns:a16="http://schemas.microsoft.com/office/drawing/2014/main" id="{BEC4ECFD-73C4-49F6-8908-46B55403BBFE}"/>
              </a:ext>
            </a:extLst>
          </p:cNvPr>
          <p:cNvPicPr>
            <a:picLocks noChangeAspect="1"/>
          </p:cNvPicPr>
          <p:nvPr/>
        </p:nvPicPr>
        <p:blipFill>
          <a:blip r:embed="rId2"/>
          <a:stretch>
            <a:fillRect/>
          </a:stretch>
        </p:blipFill>
        <p:spPr>
          <a:xfrm>
            <a:off x="1235172" y="1512257"/>
            <a:ext cx="6457950" cy="1866900"/>
          </a:xfrm>
          <a:prstGeom prst="rect">
            <a:avLst/>
          </a:prstGeom>
        </p:spPr>
      </p:pic>
      <p:pic>
        <p:nvPicPr>
          <p:cNvPr id="8" name="Picture 7">
            <a:extLst>
              <a:ext uri="{FF2B5EF4-FFF2-40B4-BE49-F238E27FC236}">
                <a16:creationId xmlns:a16="http://schemas.microsoft.com/office/drawing/2014/main" id="{4CB4EA78-4942-4755-8CBE-7C0841C270B3}"/>
              </a:ext>
            </a:extLst>
          </p:cNvPr>
          <p:cNvPicPr>
            <a:picLocks noChangeAspect="1"/>
          </p:cNvPicPr>
          <p:nvPr/>
        </p:nvPicPr>
        <p:blipFill>
          <a:blip r:embed="rId3"/>
          <a:stretch>
            <a:fillRect/>
          </a:stretch>
        </p:blipFill>
        <p:spPr>
          <a:xfrm>
            <a:off x="1235172" y="3747469"/>
            <a:ext cx="8721923" cy="1386840"/>
          </a:xfrm>
          <a:prstGeom prst="rect">
            <a:avLst/>
          </a:prstGeom>
        </p:spPr>
      </p:pic>
    </p:spTree>
    <p:extLst>
      <p:ext uri="{BB962C8B-B14F-4D97-AF65-F5344CB8AC3E}">
        <p14:creationId xmlns:p14="http://schemas.microsoft.com/office/powerpoint/2010/main" val="23600554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3C60F6D-CAE9-4A13-8920-8A3091343681}"/>
              </a:ext>
            </a:extLst>
          </p:cNvPr>
          <p:cNvSpPr txBox="1"/>
          <p:nvPr/>
        </p:nvSpPr>
        <p:spPr>
          <a:xfrm>
            <a:off x="684226" y="942497"/>
            <a:ext cx="10583996" cy="3685432"/>
          </a:xfrm>
          <a:prstGeom prst="rect">
            <a:avLst/>
          </a:prstGeom>
          <a:noFill/>
        </p:spPr>
        <p:txBody>
          <a:bodyPr wrap="square">
            <a:spAutoFit/>
          </a:bodyPr>
          <a:lstStyle/>
          <a:p>
            <a:pPr algn="l">
              <a:lnSpc>
                <a:spcPct val="150000"/>
              </a:lnSpc>
            </a:pPr>
            <a:r>
              <a:rPr lang="en-US" sz="2000" b="1" i="0" u="none" strike="noStrike" baseline="0" dirty="0">
                <a:solidFill>
                  <a:schemeClr val="accent2">
                    <a:lumMod val="75000"/>
                  </a:schemeClr>
                </a:solidFill>
                <a:latin typeface="Raleway" pitchFamily="2" charset="0"/>
              </a:rPr>
              <a:t>Register Transfer Level of Abstraction</a:t>
            </a:r>
          </a:p>
          <a:p>
            <a:pPr marL="0" lvl="1">
              <a:lnSpc>
                <a:spcPct val="150000"/>
              </a:lnSpc>
            </a:pPr>
            <a:r>
              <a:rPr lang="en-US" sz="2000" b="0" i="0" u="none" strike="noStrike" baseline="0" dirty="0">
                <a:latin typeface="Raleway" pitchFamily="2" charset="0"/>
              </a:rPr>
              <a:t>"Register transfer level is a level of description of a digital design in which the clocked behavior of the design is expressly described in terms of data transfers between storage elements in sequential logic, which may be implied, and combinational logic, which may represent any computing or arithmetic-logic-unit logic. RTL modeling allows design hierarchy that represents a structural description of other RTL models.“- </a:t>
            </a:r>
            <a:r>
              <a:rPr lang="en-US" b="0" i="0" u="none" strike="noStrike" baseline="0" dirty="0">
                <a:latin typeface="Raleway" pitchFamily="2" charset="0"/>
              </a:rPr>
              <a:t>page 4 of the IEEE 1076.6 Standard for VHDL Register Transfer Level (RTL) Synthesis:</a:t>
            </a:r>
          </a:p>
          <a:p>
            <a:pPr marL="285750" lvl="1" indent="-285750">
              <a:lnSpc>
                <a:spcPct val="150000"/>
              </a:lnSpc>
              <a:buFont typeface="Arial" panose="020B0604020202020204" pitchFamily="34" charset="0"/>
              <a:buChar char="•"/>
            </a:pPr>
            <a:endParaRPr lang="en-US" sz="2000" b="0" i="0" u="none" strike="noStrike" baseline="0" dirty="0">
              <a:latin typeface="Raleway" pitchFamily="2" charset="0"/>
            </a:endParaRPr>
          </a:p>
        </p:txBody>
      </p:sp>
      <p:pic>
        <p:nvPicPr>
          <p:cNvPr id="3" name="Picture 2">
            <a:extLst>
              <a:ext uri="{FF2B5EF4-FFF2-40B4-BE49-F238E27FC236}">
                <a16:creationId xmlns:a16="http://schemas.microsoft.com/office/drawing/2014/main" id="{33A68523-9141-4EDA-9B89-23C195C0D8A8}"/>
              </a:ext>
            </a:extLst>
          </p:cNvPr>
          <p:cNvPicPr>
            <a:picLocks noChangeAspect="1"/>
          </p:cNvPicPr>
          <p:nvPr/>
        </p:nvPicPr>
        <p:blipFill>
          <a:blip r:embed="rId2"/>
          <a:stretch>
            <a:fillRect/>
          </a:stretch>
        </p:blipFill>
        <p:spPr>
          <a:xfrm>
            <a:off x="1277137" y="4320101"/>
            <a:ext cx="9637726" cy="1968158"/>
          </a:xfrm>
          <a:prstGeom prst="rect">
            <a:avLst/>
          </a:prstGeom>
        </p:spPr>
      </p:pic>
    </p:spTree>
    <p:extLst>
      <p:ext uri="{BB962C8B-B14F-4D97-AF65-F5344CB8AC3E}">
        <p14:creationId xmlns:p14="http://schemas.microsoft.com/office/powerpoint/2010/main" val="295415117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3C60F6D-CAE9-4A13-8920-8A3091343681}"/>
              </a:ext>
            </a:extLst>
          </p:cNvPr>
          <p:cNvSpPr txBox="1"/>
          <p:nvPr/>
        </p:nvSpPr>
        <p:spPr>
          <a:xfrm>
            <a:off x="804002" y="436060"/>
            <a:ext cx="10583996" cy="1631216"/>
          </a:xfrm>
          <a:prstGeom prst="rect">
            <a:avLst/>
          </a:prstGeom>
          <a:noFill/>
        </p:spPr>
        <p:txBody>
          <a:bodyPr wrap="square">
            <a:spAutoFit/>
          </a:bodyPr>
          <a:lstStyle/>
          <a:p>
            <a:pPr algn="l"/>
            <a:r>
              <a:rPr lang="en-US" sz="2000" b="1" dirty="0">
                <a:solidFill>
                  <a:schemeClr val="accent2">
                    <a:lumMod val="75000"/>
                  </a:schemeClr>
                </a:solidFill>
                <a:latin typeface="Raleway" pitchFamily="2" charset="0"/>
              </a:rPr>
              <a:t>Design Entity Instantiation</a:t>
            </a:r>
          </a:p>
          <a:p>
            <a:pPr marL="342900" indent="-342900" algn="l">
              <a:buFont typeface="Arial" panose="020B0604020202020204" pitchFamily="34" charset="0"/>
              <a:buChar char="•"/>
            </a:pPr>
            <a:r>
              <a:rPr lang="en-US" sz="2000" dirty="0">
                <a:latin typeface="Raleway" pitchFamily="2" charset="0"/>
              </a:rPr>
              <a:t>This is another way of instantiating one design as part of another</a:t>
            </a:r>
          </a:p>
          <a:p>
            <a:pPr marL="342900" indent="-342900" algn="l">
              <a:buFont typeface="Arial" panose="020B0604020202020204" pitchFamily="34" charset="0"/>
              <a:buChar char="•"/>
            </a:pPr>
            <a:r>
              <a:rPr lang="en-US" sz="2000" dirty="0">
                <a:latin typeface="Raleway" pitchFamily="2" charset="0"/>
              </a:rPr>
              <a:t>An advantage here is that the component declaration is not needed</a:t>
            </a:r>
          </a:p>
          <a:p>
            <a:pPr marL="342900" indent="-342900" algn="l">
              <a:buFont typeface="Arial" panose="020B0604020202020204" pitchFamily="34" charset="0"/>
              <a:buChar char="•"/>
            </a:pPr>
            <a:r>
              <a:rPr lang="en-US" sz="2000" dirty="0">
                <a:latin typeface="Raleway" pitchFamily="2" charset="0"/>
              </a:rPr>
              <a:t>The </a:t>
            </a:r>
            <a:r>
              <a:rPr lang="en-US" sz="2000" i="1" dirty="0" err="1">
                <a:latin typeface="Raleway" pitchFamily="2" charset="0"/>
              </a:rPr>
              <a:t>work.entity_name</a:t>
            </a:r>
            <a:r>
              <a:rPr lang="en-US" sz="2000" i="1" dirty="0">
                <a:latin typeface="Raleway" pitchFamily="2" charset="0"/>
              </a:rPr>
              <a:t> </a:t>
            </a:r>
            <a:r>
              <a:rPr lang="en-US" sz="2000" dirty="0">
                <a:latin typeface="Raleway" pitchFamily="2" charset="0"/>
              </a:rPr>
              <a:t>declaration assumes that the </a:t>
            </a:r>
            <a:r>
              <a:rPr lang="en-US" sz="2000" i="1" dirty="0" err="1">
                <a:latin typeface="Raleway" pitchFamily="2" charset="0"/>
              </a:rPr>
              <a:t>entity_name.vhd</a:t>
            </a:r>
            <a:r>
              <a:rPr lang="en-US" sz="2000" i="1" dirty="0">
                <a:latin typeface="Raleway" pitchFamily="2" charset="0"/>
              </a:rPr>
              <a:t> </a:t>
            </a:r>
            <a:r>
              <a:rPr lang="en-US" sz="2000" dirty="0">
                <a:latin typeface="Raleway" pitchFamily="2" charset="0"/>
              </a:rPr>
              <a:t>file is present in the project directory</a:t>
            </a:r>
          </a:p>
        </p:txBody>
      </p:sp>
      <p:pic>
        <p:nvPicPr>
          <p:cNvPr id="6" name="Picture 5">
            <a:extLst>
              <a:ext uri="{FF2B5EF4-FFF2-40B4-BE49-F238E27FC236}">
                <a16:creationId xmlns:a16="http://schemas.microsoft.com/office/drawing/2014/main" id="{FBC40FA6-E115-4706-8B4C-53AAE737BF9E}"/>
              </a:ext>
            </a:extLst>
          </p:cNvPr>
          <p:cNvPicPr>
            <a:picLocks noChangeAspect="1"/>
          </p:cNvPicPr>
          <p:nvPr/>
        </p:nvPicPr>
        <p:blipFill>
          <a:blip r:embed="rId2"/>
          <a:stretch>
            <a:fillRect/>
          </a:stretch>
        </p:blipFill>
        <p:spPr>
          <a:xfrm>
            <a:off x="1190331" y="2387405"/>
            <a:ext cx="8836604" cy="1326466"/>
          </a:xfrm>
          <a:prstGeom prst="rect">
            <a:avLst/>
          </a:prstGeom>
        </p:spPr>
      </p:pic>
      <p:pic>
        <p:nvPicPr>
          <p:cNvPr id="8" name="Picture 7">
            <a:extLst>
              <a:ext uri="{FF2B5EF4-FFF2-40B4-BE49-F238E27FC236}">
                <a16:creationId xmlns:a16="http://schemas.microsoft.com/office/drawing/2014/main" id="{9CF8D3F5-8CC1-45CA-8148-96475CF5FA80}"/>
              </a:ext>
            </a:extLst>
          </p:cNvPr>
          <p:cNvPicPr>
            <a:picLocks noChangeAspect="1"/>
          </p:cNvPicPr>
          <p:nvPr/>
        </p:nvPicPr>
        <p:blipFill>
          <a:blip r:embed="rId3"/>
          <a:stretch>
            <a:fillRect/>
          </a:stretch>
        </p:blipFill>
        <p:spPr>
          <a:xfrm>
            <a:off x="1303333" y="3904851"/>
            <a:ext cx="8610600" cy="1162050"/>
          </a:xfrm>
          <a:prstGeom prst="rect">
            <a:avLst/>
          </a:prstGeom>
        </p:spPr>
      </p:pic>
    </p:spTree>
    <p:extLst>
      <p:ext uri="{BB962C8B-B14F-4D97-AF65-F5344CB8AC3E}">
        <p14:creationId xmlns:p14="http://schemas.microsoft.com/office/powerpoint/2010/main" val="45521507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3C60F6D-CAE9-4A13-8920-8A3091343681}"/>
              </a:ext>
            </a:extLst>
          </p:cNvPr>
          <p:cNvSpPr txBox="1"/>
          <p:nvPr/>
        </p:nvSpPr>
        <p:spPr>
          <a:xfrm>
            <a:off x="3800421" y="3228945"/>
            <a:ext cx="3725794" cy="400110"/>
          </a:xfrm>
          <a:prstGeom prst="rect">
            <a:avLst/>
          </a:prstGeom>
          <a:noFill/>
        </p:spPr>
        <p:txBody>
          <a:bodyPr wrap="square">
            <a:spAutoFit/>
          </a:bodyPr>
          <a:lstStyle/>
          <a:p>
            <a:pPr algn="l"/>
            <a:r>
              <a:rPr lang="en-US" sz="2000" b="1" dirty="0">
                <a:solidFill>
                  <a:schemeClr val="accent2">
                    <a:lumMod val="75000"/>
                  </a:schemeClr>
                </a:solidFill>
                <a:latin typeface="Raleway" pitchFamily="2" charset="0"/>
              </a:rPr>
              <a:t>Page left Blank Intentionally</a:t>
            </a:r>
            <a:endParaRPr lang="en-US" sz="2000" dirty="0">
              <a:latin typeface="Raleway" pitchFamily="2" charset="0"/>
            </a:endParaRPr>
          </a:p>
        </p:txBody>
      </p:sp>
    </p:spTree>
    <p:extLst>
      <p:ext uri="{BB962C8B-B14F-4D97-AF65-F5344CB8AC3E}">
        <p14:creationId xmlns:p14="http://schemas.microsoft.com/office/powerpoint/2010/main" val="360820517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3C60F6D-CAE9-4A13-8920-8A3091343681}"/>
              </a:ext>
            </a:extLst>
          </p:cNvPr>
          <p:cNvSpPr txBox="1"/>
          <p:nvPr/>
        </p:nvSpPr>
        <p:spPr>
          <a:xfrm>
            <a:off x="804002" y="436060"/>
            <a:ext cx="10583996" cy="2246769"/>
          </a:xfrm>
          <a:prstGeom prst="rect">
            <a:avLst/>
          </a:prstGeom>
          <a:noFill/>
        </p:spPr>
        <p:txBody>
          <a:bodyPr wrap="square">
            <a:spAutoFit/>
          </a:bodyPr>
          <a:lstStyle/>
          <a:p>
            <a:pPr algn="l"/>
            <a:r>
              <a:rPr lang="en-US" sz="2000" b="1" dirty="0">
                <a:solidFill>
                  <a:schemeClr val="accent2">
                    <a:lumMod val="75000"/>
                  </a:schemeClr>
                </a:solidFill>
                <a:latin typeface="Raleway" pitchFamily="2" charset="0"/>
              </a:rPr>
              <a:t>Sequential Code</a:t>
            </a:r>
          </a:p>
          <a:p>
            <a:pPr marL="342900" indent="-342900" algn="l">
              <a:buFont typeface="Arial" panose="020B0604020202020204" pitchFamily="34" charset="0"/>
              <a:buChar char="•"/>
            </a:pPr>
            <a:r>
              <a:rPr lang="en-US" sz="2000" dirty="0">
                <a:latin typeface="Raleway" pitchFamily="2" charset="0"/>
              </a:rPr>
              <a:t>Sequential code is needed to build sequential circuits, but it allows the construction of combinational circuits as well</a:t>
            </a:r>
          </a:p>
          <a:p>
            <a:pPr marL="342900" indent="-342900" algn="l">
              <a:buFont typeface="Arial" panose="020B0604020202020204" pitchFamily="34" charset="0"/>
              <a:buChar char="•"/>
            </a:pPr>
            <a:r>
              <a:rPr lang="en-US" sz="2000" dirty="0">
                <a:latin typeface="Raleway" pitchFamily="2" charset="0"/>
              </a:rPr>
              <a:t>Besides process, there are two other constructs in VHDL that are internally sequential, called function and procedure - collectively referred to as subprograms</a:t>
            </a:r>
          </a:p>
          <a:p>
            <a:pPr marL="342900" indent="-342900" algn="l">
              <a:buFont typeface="Arial" panose="020B0604020202020204" pitchFamily="34" charset="0"/>
              <a:buChar char="•"/>
            </a:pPr>
            <a:r>
              <a:rPr lang="en-US" sz="2000" dirty="0">
                <a:latin typeface="Raleway" pitchFamily="2" charset="0"/>
              </a:rPr>
              <a:t>The </a:t>
            </a:r>
            <a:r>
              <a:rPr lang="en-US" sz="2000" b="1" i="1" dirty="0">
                <a:latin typeface="Raleway" pitchFamily="2" charset="0"/>
              </a:rPr>
              <a:t>when</a:t>
            </a:r>
            <a:r>
              <a:rPr lang="en-US" sz="2000" dirty="0">
                <a:latin typeface="Raleway" pitchFamily="2" charset="0"/>
              </a:rPr>
              <a:t> and </a:t>
            </a:r>
            <a:r>
              <a:rPr lang="en-US" sz="2000" b="1" i="1" dirty="0">
                <a:latin typeface="Raleway" pitchFamily="2" charset="0"/>
              </a:rPr>
              <a:t>select</a:t>
            </a:r>
            <a:r>
              <a:rPr lang="en-US" sz="2000" dirty="0">
                <a:latin typeface="Raleway" pitchFamily="2" charset="0"/>
              </a:rPr>
              <a:t> statements have both concurrent and sequential versions.</a:t>
            </a:r>
          </a:p>
          <a:p>
            <a:pPr marL="342900" indent="-342900" algn="l">
              <a:buFont typeface="Arial" panose="020B0604020202020204" pitchFamily="34" charset="0"/>
              <a:buChar char="•"/>
            </a:pPr>
            <a:endParaRPr lang="en-US" sz="2000" dirty="0">
              <a:latin typeface="Raleway" pitchFamily="2" charset="0"/>
            </a:endParaRPr>
          </a:p>
        </p:txBody>
      </p:sp>
      <p:grpSp>
        <p:nvGrpSpPr>
          <p:cNvPr id="3" name="Group 2">
            <a:extLst>
              <a:ext uri="{FF2B5EF4-FFF2-40B4-BE49-F238E27FC236}">
                <a16:creationId xmlns:a16="http://schemas.microsoft.com/office/drawing/2014/main" id="{8D37BDF1-1929-4128-9766-5D44330254F3}"/>
              </a:ext>
            </a:extLst>
          </p:cNvPr>
          <p:cNvGrpSpPr/>
          <p:nvPr/>
        </p:nvGrpSpPr>
        <p:grpSpPr>
          <a:xfrm>
            <a:off x="2950259" y="2412447"/>
            <a:ext cx="5096461" cy="4170841"/>
            <a:chOff x="2443822" y="1504486"/>
            <a:chExt cx="5876925" cy="4606901"/>
          </a:xfrm>
        </p:grpSpPr>
        <p:pic>
          <p:nvPicPr>
            <p:cNvPr id="5" name="Picture 4">
              <a:extLst>
                <a:ext uri="{FF2B5EF4-FFF2-40B4-BE49-F238E27FC236}">
                  <a16:creationId xmlns:a16="http://schemas.microsoft.com/office/drawing/2014/main" id="{FECCEC85-91DB-4239-A1C7-18F10D50AA5B}"/>
                </a:ext>
              </a:extLst>
            </p:cNvPr>
            <p:cNvPicPr>
              <a:picLocks noChangeAspect="1"/>
            </p:cNvPicPr>
            <p:nvPr/>
          </p:nvPicPr>
          <p:blipFill>
            <a:blip r:embed="rId2"/>
            <a:stretch>
              <a:fillRect/>
            </a:stretch>
          </p:blipFill>
          <p:spPr>
            <a:xfrm>
              <a:off x="2443822" y="1504486"/>
              <a:ext cx="5602898" cy="4316013"/>
            </a:xfrm>
            <a:prstGeom prst="rect">
              <a:avLst/>
            </a:prstGeom>
          </p:spPr>
        </p:pic>
        <p:pic>
          <p:nvPicPr>
            <p:cNvPr id="6" name="Picture 5">
              <a:extLst>
                <a:ext uri="{FF2B5EF4-FFF2-40B4-BE49-F238E27FC236}">
                  <a16:creationId xmlns:a16="http://schemas.microsoft.com/office/drawing/2014/main" id="{E7E5DC43-9228-4F90-85BA-69BC73ACF7D1}"/>
                </a:ext>
              </a:extLst>
            </p:cNvPr>
            <p:cNvPicPr>
              <a:picLocks noChangeAspect="1"/>
            </p:cNvPicPr>
            <p:nvPr/>
          </p:nvPicPr>
          <p:blipFill>
            <a:blip r:embed="rId3"/>
            <a:stretch>
              <a:fillRect/>
            </a:stretch>
          </p:blipFill>
          <p:spPr>
            <a:xfrm>
              <a:off x="2443822" y="5873262"/>
              <a:ext cx="5876925" cy="238125"/>
            </a:xfrm>
            <a:prstGeom prst="rect">
              <a:avLst/>
            </a:prstGeom>
          </p:spPr>
        </p:pic>
      </p:grpSp>
    </p:spTree>
    <p:extLst>
      <p:ext uri="{BB962C8B-B14F-4D97-AF65-F5344CB8AC3E}">
        <p14:creationId xmlns:p14="http://schemas.microsoft.com/office/powerpoint/2010/main" val="218096124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3C60F6D-CAE9-4A13-8920-8A3091343681}"/>
              </a:ext>
            </a:extLst>
          </p:cNvPr>
          <p:cNvSpPr txBox="1"/>
          <p:nvPr/>
        </p:nvSpPr>
        <p:spPr>
          <a:xfrm>
            <a:off x="804002" y="436060"/>
            <a:ext cx="10583996" cy="2246769"/>
          </a:xfrm>
          <a:prstGeom prst="rect">
            <a:avLst/>
          </a:prstGeom>
          <a:noFill/>
        </p:spPr>
        <p:txBody>
          <a:bodyPr wrap="square">
            <a:spAutoFit/>
          </a:bodyPr>
          <a:lstStyle/>
          <a:p>
            <a:pPr algn="l"/>
            <a:r>
              <a:rPr lang="en-US" sz="2000" b="1" dirty="0">
                <a:solidFill>
                  <a:schemeClr val="accent2">
                    <a:lumMod val="75000"/>
                  </a:schemeClr>
                </a:solidFill>
                <a:latin typeface="Raleway" pitchFamily="2" charset="0"/>
              </a:rPr>
              <a:t>Detecting Clock Transitions: </a:t>
            </a:r>
            <a:r>
              <a:rPr lang="en-US" sz="2000" i="1" dirty="0" err="1">
                <a:solidFill>
                  <a:schemeClr val="accent2">
                    <a:lumMod val="75000"/>
                  </a:schemeClr>
                </a:solidFill>
                <a:latin typeface="Raleway" pitchFamily="2" charset="0"/>
              </a:rPr>
              <a:t>clk'event</a:t>
            </a:r>
            <a:r>
              <a:rPr lang="en-US" sz="2000" b="1" dirty="0">
                <a:solidFill>
                  <a:schemeClr val="accent2">
                    <a:lumMod val="75000"/>
                  </a:schemeClr>
                </a:solidFill>
                <a:latin typeface="Raleway" pitchFamily="2" charset="0"/>
              </a:rPr>
              <a:t> or </a:t>
            </a:r>
            <a:r>
              <a:rPr lang="en-US" sz="2000" i="1" dirty="0" err="1">
                <a:solidFill>
                  <a:schemeClr val="accent2">
                    <a:lumMod val="75000"/>
                  </a:schemeClr>
                </a:solidFill>
                <a:latin typeface="Raleway" pitchFamily="2" charset="0"/>
              </a:rPr>
              <a:t>rising_edge</a:t>
            </a:r>
            <a:r>
              <a:rPr lang="en-US" sz="2000" b="1" dirty="0">
                <a:solidFill>
                  <a:schemeClr val="accent2">
                    <a:lumMod val="75000"/>
                  </a:schemeClr>
                </a:solidFill>
                <a:latin typeface="Raleway" pitchFamily="2" charset="0"/>
              </a:rPr>
              <a:t>(</a:t>
            </a:r>
            <a:r>
              <a:rPr lang="en-US" sz="2000" b="1" dirty="0" err="1">
                <a:solidFill>
                  <a:schemeClr val="accent2">
                    <a:lumMod val="75000"/>
                  </a:schemeClr>
                </a:solidFill>
                <a:latin typeface="Raleway" pitchFamily="2" charset="0"/>
              </a:rPr>
              <a:t>clk</a:t>
            </a:r>
            <a:r>
              <a:rPr lang="en-US" sz="2000" b="1" dirty="0">
                <a:solidFill>
                  <a:schemeClr val="accent2">
                    <a:lumMod val="75000"/>
                  </a:schemeClr>
                </a:solidFill>
                <a:latin typeface="Raleway" pitchFamily="2" charset="0"/>
              </a:rPr>
              <a:t>)? </a:t>
            </a:r>
          </a:p>
          <a:p>
            <a:pPr marL="342900" indent="-342900" algn="l">
              <a:buFont typeface="Arial" panose="020B0604020202020204" pitchFamily="34" charset="0"/>
              <a:buChar char="•"/>
            </a:pPr>
            <a:r>
              <a:rPr lang="en-US" sz="2000" dirty="0">
                <a:latin typeface="Raleway" pitchFamily="2" charset="0"/>
              </a:rPr>
              <a:t>Clock-edge detection (for the inference of registers) is an indispensable test in sequential circuits.</a:t>
            </a:r>
          </a:p>
          <a:p>
            <a:pPr marL="342900" indent="-342900" algn="l">
              <a:buFont typeface="Arial" panose="020B0604020202020204" pitchFamily="34" charset="0"/>
              <a:buChar char="•"/>
            </a:pPr>
            <a:r>
              <a:rPr lang="en-US" sz="2000" dirty="0">
                <a:latin typeface="Raleway" pitchFamily="2" charset="0"/>
              </a:rPr>
              <a:t>A clock transition can be detected using the event attribute directly.</a:t>
            </a:r>
          </a:p>
          <a:p>
            <a:pPr marL="342900" indent="-342900" algn="l">
              <a:buFont typeface="Arial" panose="020B0604020202020204" pitchFamily="34" charset="0"/>
              <a:buChar char="•"/>
            </a:pPr>
            <a:r>
              <a:rPr lang="en-US" sz="2000" dirty="0">
                <a:latin typeface="Raleway" pitchFamily="2" charset="0"/>
              </a:rPr>
              <a:t>The detection can also be done indirectly using the </a:t>
            </a:r>
            <a:r>
              <a:rPr lang="en-US" sz="2000" i="1" dirty="0" err="1">
                <a:latin typeface="Raleway" pitchFamily="2" charset="0"/>
              </a:rPr>
              <a:t>rising_edge</a:t>
            </a:r>
            <a:r>
              <a:rPr lang="en-US" sz="2000" i="1" dirty="0">
                <a:latin typeface="Raleway" pitchFamily="2" charset="0"/>
              </a:rPr>
              <a:t> </a:t>
            </a:r>
            <a:r>
              <a:rPr lang="en-US" sz="2000" dirty="0">
                <a:latin typeface="Raleway" pitchFamily="2" charset="0"/>
              </a:rPr>
              <a:t>or </a:t>
            </a:r>
            <a:r>
              <a:rPr lang="en-US" sz="2000" i="1" dirty="0" err="1">
                <a:latin typeface="Raleway" pitchFamily="2" charset="0"/>
              </a:rPr>
              <a:t>falling_edge</a:t>
            </a:r>
            <a:r>
              <a:rPr lang="en-US" sz="2000" i="1" dirty="0">
                <a:latin typeface="Raleway" pitchFamily="2" charset="0"/>
              </a:rPr>
              <a:t> </a:t>
            </a:r>
            <a:r>
              <a:rPr lang="en-US" sz="2000" dirty="0">
                <a:latin typeface="Raleway" pitchFamily="2" charset="0"/>
              </a:rPr>
              <a:t>function, which is constructed using the event attribute.</a:t>
            </a:r>
          </a:p>
          <a:p>
            <a:pPr marL="342900" indent="-342900" algn="l">
              <a:buFont typeface="Arial" panose="020B0604020202020204" pitchFamily="34" charset="0"/>
              <a:buChar char="•"/>
            </a:pPr>
            <a:endParaRPr lang="en-US" sz="2000" dirty="0">
              <a:latin typeface="Raleway" pitchFamily="2" charset="0"/>
            </a:endParaRPr>
          </a:p>
        </p:txBody>
      </p:sp>
      <p:pic>
        <p:nvPicPr>
          <p:cNvPr id="7" name="Picture 6">
            <a:extLst>
              <a:ext uri="{FF2B5EF4-FFF2-40B4-BE49-F238E27FC236}">
                <a16:creationId xmlns:a16="http://schemas.microsoft.com/office/drawing/2014/main" id="{B95DB0FA-808E-49CB-893A-A4340A87FD1E}"/>
              </a:ext>
            </a:extLst>
          </p:cNvPr>
          <p:cNvPicPr>
            <a:picLocks noChangeAspect="1"/>
          </p:cNvPicPr>
          <p:nvPr/>
        </p:nvPicPr>
        <p:blipFill>
          <a:blip r:embed="rId2"/>
          <a:stretch>
            <a:fillRect/>
          </a:stretch>
        </p:blipFill>
        <p:spPr>
          <a:xfrm>
            <a:off x="1935993" y="2682829"/>
            <a:ext cx="6514590" cy="542046"/>
          </a:xfrm>
          <a:prstGeom prst="rect">
            <a:avLst/>
          </a:prstGeom>
        </p:spPr>
      </p:pic>
      <p:pic>
        <p:nvPicPr>
          <p:cNvPr id="9" name="Picture 8">
            <a:extLst>
              <a:ext uri="{FF2B5EF4-FFF2-40B4-BE49-F238E27FC236}">
                <a16:creationId xmlns:a16="http://schemas.microsoft.com/office/drawing/2014/main" id="{6546BDC5-2F5B-4625-969B-7805F1E71B46}"/>
              </a:ext>
            </a:extLst>
          </p:cNvPr>
          <p:cNvPicPr>
            <a:picLocks noChangeAspect="1"/>
          </p:cNvPicPr>
          <p:nvPr/>
        </p:nvPicPr>
        <p:blipFill>
          <a:blip r:embed="rId3"/>
          <a:stretch>
            <a:fillRect/>
          </a:stretch>
        </p:blipFill>
        <p:spPr>
          <a:xfrm>
            <a:off x="1935993" y="3428999"/>
            <a:ext cx="7812918" cy="562369"/>
          </a:xfrm>
          <a:prstGeom prst="rect">
            <a:avLst/>
          </a:prstGeom>
        </p:spPr>
      </p:pic>
      <p:sp>
        <p:nvSpPr>
          <p:cNvPr id="11" name="TextBox 10">
            <a:extLst>
              <a:ext uri="{FF2B5EF4-FFF2-40B4-BE49-F238E27FC236}">
                <a16:creationId xmlns:a16="http://schemas.microsoft.com/office/drawing/2014/main" id="{66DAB364-C93D-4B22-9A9B-6A4D417F00DF}"/>
              </a:ext>
            </a:extLst>
          </p:cNvPr>
          <p:cNvSpPr txBox="1"/>
          <p:nvPr/>
        </p:nvSpPr>
        <p:spPr>
          <a:xfrm>
            <a:off x="804002" y="4556820"/>
            <a:ext cx="10583996" cy="1200329"/>
          </a:xfrm>
          <a:prstGeom prst="rect">
            <a:avLst/>
          </a:prstGeom>
          <a:noFill/>
        </p:spPr>
        <p:txBody>
          <a:bodyPr wrap="square">
            <a:spAutoFit/>
          </a:bodyPr>
          <a:lstStyle/>
          <a:p>
            <a:pPr marL="342900" indent="-342900" algn="l">
              <a:buFont typeface="Arial" panose="020B0604020202020204" pitchFamily="34" charset="0"/>
              <a:buChar char="•"/>
            </a:pPr>
            <a:r>
              <a:rPr lang="en-US" sz="1800" dirty="0">
                <a:latin typeface="Raleway" pitchFamily="2" charset="0"/>
              </a:rPr>
              <a:t>Even though both approaches above are fine for synthesis the latter (</a:t>
            </a:r>
            <a:r>
              <a:rPr lang="en-US" sz="1800" i="1" dirty="0" err="1">
                <a:latin typeface="Raleway" pitchFamily="2" charset="0"/>
              </a:rPr>
              <a:t>rising_edge</a:t>
            </a:r>
            <a:r>
              <a:rPr lang="en-US" sz="1800" i="1" dirty="0">
                <a:latin typeface="Raleway" pitchFamily="2" charset="0"/>
              </a:rPr>
              <a:t> </a:t>
            </a:r>
            <a:r>
              <a:rPr lang="en-US" sz="1800" dirty="0">
                <a:latin typeface="Raleway" pitchFamily="2" charset="0"/>
              </a:rPr>
              <a:t>and </a:t>
            </a:r>
            <a:r>
              <a:rPr lang="en-US" sz="1800" i="1" dirty="0" err="1">
                <a:latin typeface="Raleway" pitchFamily="2" charset="0"/>
              </a:rPr>
              <a:t>falling_edge</a:t>
            </a:r>
            <a:r>
              <a:rPr lang="en-US" sz="1800" i="1" dirty="0">
                <a:latin typeface="Raleway" pitchFamily="2" charset="0"/>
              </a:rPr>
              <a:t> </a:t>
            </a:r>
            <a:r>
              <a:rPr lang="en-US" sz="1800" dirty="0">
                <a:latin typeface="Raleway" pitchFamily="2" charset="0"/>
              </a:rPr>
              <a:t>functions) is preferred because it takes into account all </a:t>
            </a:r>
            <a:r>
              <a:rPr lang="en-US" sz="1800" i="1" dirty="0" err="1">
                <a:latin typeface="Raleway" pitchFamily="2" charset="0"/>
              </a:rPr>
              <a:t>std_ulogic</a:t>
            </a:r>
            <a:r>
              <a:rPr lang="en-US" sz="1800" i="1" dirty="0">
                <a:latin typeface="Raleway" pitchFamily="2" charset="0"/>
              </a:rPr>
              <a:t> </a:t>
            </a:r>
            <a:r>
              <a:rPr lang="en-US" sz="1800" dirty="0">
                <a:latin typeface="Raleway" pitchFamily="2" charset="0"/>
              </a:rPr>
              <a:t>values, which can be relevant for simulation or for synthesis of designs that employ the (</a:t>
            </a:r>
            <a:r>
              <a:rPr lang="en-US" sz="1800" dirty="0" err="1">
                <a:latin typeface="Raleway" pitchFamily="2" charset="0"/>
              </a:rPr>
              <a:t>nonrecommended</a:t>
            </a:r>
            <a:r>
              <a:rPr lang="en-US" sz="1800" dirty="0">
                <a:latin typeface="Raleway" pitchFamily="2" charset="0"/>
              </a:rPr>
              <a:t>) logic levels </a:t>
            </a:r>
            <a:r>
              <a:rPr lang="en-US" dirty="0">
                <a:latin typeface="Raleway" pitchFamily="2" charset="0"/>
              </a:rPr>
              <a:t>‘</a:t>
            </a:r>
            <a:r>
              <a:rPr lang="en-US" sz="1800" dirty="0">
                <a:latin typeface="Raleway" pitchFamily="2" charset="0"/>
              </a:rPr>
              <a:t>L’ and ‘H’.</a:t>
            </a:r>
          </a:p>
        </p:txBody>
      </p:sp>
    </p:spTree>
    <p:extLst>
      <p:ext uri="{BB962C8B-B14F-4D97-AF65-F5344CB8AC3E}">
        <p14:creationId xmlns:p14="http://schemas.microsoft.com/office/powerpoint/2010/main" val="162712167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3C60F6D-CAE9-4A13-8920-8A3091343681}"/>
              </a:ext>
            </a:extLst>
          </p:cNvPr>
          <p:cNvSpPr txBox="1"/>
          <p:nvPr/>
        </p:nvSpPr>
        <p:spPr>
          <a:xfrm>
            <a:off x="804002" y="436060"/>
            <a:ext cx="10583996" cy="1631216"/>
          </a:xfrm>
          <a:prstGeom prst="rect">
            <a:avLst/>
          </a:prstGeom>
          <a:noFill/>
        </p:spPr>
        <p:txBody>
          <a:bodyPr wrap="square">
            <a:spAutoFit/>
          </a:bodyPr>
          <a:lstStyle/>
          <a:p>
            <a:pPr algn="l"/>
            <a:r>
              <a:rPr lang="en-US" sz="2000" b="1" dirty="0">
                <a:solidFill>
                  <a:schemeClr val="accent2">
                    <a:lumMod val="75000"/>
                  </a:schemeClr>
                </a:solidFill>
                <a:latin typeface="Raleway" pitchFamily="2" charset="0"/>
              </a:rPr>
              <a:t>The Process Statement</a:t>
            </a:r>
          </a:p>
          <a:p>
            <a:pPr marL="342900" indent="-342900" algn="l">
              <a:buFont typeface="Arial" panose="020B0604020202020204" pitchFamily="34" charset="0"/>
              <a:buChar char="•"/>
            </a:pPr>
            <a:r>
              <a:rPr lang="en-US" sz="2000" dirty="0">
                <a:latin typeface="Raleway" pitchFamily="2" charset="0"/>
              </a:rPr>
              <a:t>A process as a whole is a concurrent statement, but internally it is a region of sequential code</a:t>
            </a:r>
          </a:p>
          <a:p>
            <a:pPr marL="342900" indent="-342900" algn="l">
              <a:buFont typeface="Arial" panose="020B0604020202020204" pitchFamily="34" charset="0"/>
              <a:buChar char="•"/>
            </a:pPr>
            <a:r>
              <a:rPr lang="en-US" sz="2000" dirty="0">
                <a:latin typeface="Raleway" pitchFamily="2" charset="0"/>
              </a:rPr>
              <a:t>Only sequential statements (if, case, loop, and wait, plus the sequential versions of when and select) are allowed inside it</a:t>
            </a:r>
          </a:p>
        </p:txBody>
      </p:sp>
      <p:sp>
        <p:nvSpPr>
          <p:cNvPr id="11" name="TextBox 10">
            <a:extLst>
              <a:ext uri="{FF2B5EF4-FFF2-40B4-BE49-F238E27FC236}">
                <a16:creationId xmlns:a16="http://schemas.microsoft.com/office/drawing/2014/main" id="{66DAB364-C93D-4B22-9A9B-6A4D417F00DF}"/>
              </a:ext>
            </a:extLst>
          </p:cNvPr>
          <p:cNvSpPr txBox="1"/>
          <p:nvPr/>
        </p:nvSpPr>
        <p:spPr>
          <a:xfrm>
            <a:off x="804002" y="4556820"/>
            <a:ext cx="10583996" cy="1754326"/>
          </a:xfrm>
          <a:prstGeom prst="rect">
            <a:avLst/>
          </a:prstGeom>
          <a:noFill/>
        </p:spPr>
        <p:txBody>
          <a:bodyPr wrap="square">
            <a:spAutoFit/>
          </a:bodyPr>
          <a:lstStyle/>
          <a:p>
            <a:pPr marL="342900" indent="-342900" algn="l">
              <a:buFont typeface="Arial" panose="020B0604020202020204" pitchFamily="34" charset="0"/>
              <a:buChar char="•"/>
            </a:pPr>
            <a:r>
              <a:rPr lang="en-US" sz="1800" dirty="0">
                <a:latin typeface="Raleway" pitchFamily="2" charset="0"/>
              </a:rPr>
              <a:t>The label in the syntax above is optional – for improving readability.</a:t>
            </a:r>
          </a:p>
          <a:p>
            <a:pPr marL="342900" indent="-342900" algn="l">
              <a:buFont typeface="Arial" panose="020B0604020202020204" pitchFamily="34" charset="0"/>
              <a:buChar char="•"/>
            </a:pPr>
            <a:r>
              <a:rPr lang="en-US" sz="1800" dirty="0">
                <a:latin typeface="Raleway" pitchFamily="2" charset="0"/>
              </a:rPr>
              <a:t>The sensitivity list is responsible for waking the process, causing it to execute, which occurs when any signal in the list changes</a:t>
            </a:r>
          </a:p>
          <a:p>
            <a:pPr marL="342900" indent="-342900" algn="l">
              <a:buFont typeface="Arial" panose="020B0604020202020204" pitchFamily="34" charset="0"/>
              <a:buChar char="•"/>
            </a:pPr>
            <a:r>
              <a:rPr lang="en-US" sz="1800" dirty="0">
                <a:latin typeface="Raleway" pitchFamily="2" charset="0"/>
              </a:rPr>
              <a:t>The </a:t>
            </a:r>
            <a:r>
              <a:rPr lang="en-US" b="1" i="1" dirty="0">
                <a:latin typeface="Raleway" pitchFamily="2" charset="0"/>
              </a:rPr>
              <a:t>end process </a:t>
            </a:r>
            <a:r>
              <a:rPr lang="en-US" dirty="0">
                <a:latin typeface="Raleway" pitchFamily="2" charset="0"/>
              </a:rPr>
              <a:t>keywords mart end of execution, but t</a:t>
            </a:r>
            <a:r>
              <a:rPr lang="en-US" sz="1800" dirty="0">
                <a:latin typeface="Raleway" pitchFamily="2" charset="0"/>
              </a:rPr>
              <a:t>he actual suspension mechanism is an implicit </a:t>
            </a:r>
            <a:r>
              <a:rPr lang="en-US" sz="1800" b="1" i="1" dirty="0">
                <a:latin typeface="Raleway" pitchFamily="2" charset="0"/>
              </a:rPr>
              <a:t>wait</a:t>
            </a:r>
            <a:r>
              <a:rPr lang="en-US" sz="1800" dirty="0">
                <a:latin typeface="Raleway" pitchFamily="2" charset="0"/>
              </a:rPr>
              <a:t> statement located just before the end process keywords</a:t>
            </a:r>
          </a:p>
          <a:p>
            <a:pPr marL="342900" indent="-342900" algn="l">
              <a:buFont typeface="Arial" panose="020B0604020202020204" pitchFamily="34" charset="0"/>
              <a:buChar char="•"/>
            </a:pPr>
            <a:r>
              <a:rPr lang="en-US" sz="1800" dirty="0">
                <a:latin typeface="Raleway" pitchFamily="2" charset="0"/>
              </a:rPr>
              <a:t>If an explicit wait statement is used in the process, the sensitivity list is not allowed.</a:t>
            </a:r>
          </a:p>
        </p:txBody>
      </p:sp>
      <p:pic>
        <p:nvPicPr>
          <p:cNvPr id="3" name="Picture 2">
            <a:extLst>
              <a:ext uri="{FF2B5EF4-FFF2-40B4-BE49-F238E27FC236}">
                <a16:creationId xmlns:a16="http://schemas.microsoft.com/office/drawing/2014/main" id="{7EF5E3FB-4FF5-4CEB-B779-B53B0F7CFCA0}"/>
              </a:ext>
            </a:extLst>
          </p:cNvPr>
          <p:cNvPicPr>
            <a:picLocks noChangeAspect="1"/>
          </p:cNvPicPr>
          <p:nvPr/>
        </p:nvPicPr>
        <p:blipFill>
          <a:blip r:embed="rId2"/>
          <a:stretch>
            <a:fillRect/>
          </a:stretch>
        </p:blipFill>
        <p:spPr>
          <a:xfrm>
            <a:off x="1612519" y="2165750"/>
            <a:ext cx="8966962" cy="1942016"/>
          </a:xfrm>
          <a:prstGeom prst="rect">
            <a:avLst/>
          </a:prstGeom>
        </p:spPr>
      </p:pic>
    </p:spTree>
    <p:extLst>
      <p:ext uri="{BB962C8B-B14F-4D97-AF65-F5344CB8AC3E}">
        <p14:creationId xmlns:p14="http://schemas.microsoft.com/office/powerpoint/2010/main" val="298428945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3C60F6D-CAE9-4A13-8920-8A3091343681}"/>
              </a:ext>
            </a:extLst>
          </p:cNvPr>
          <p:cNvSpPr txBox="1"/>
          <p:nvPr/>
        </p:nvSpPr>
        <p:spPr>
          <a:xfrm>
            <a:off x="804002" y="436060"/>
            <a:ext cx="10583996" cy="400110"/>
          </a:xfrm>
          <a:prstGeom prst="rect">
            <a:avLst/>
          </a:prstGeom>
          <a:noFill/>
        </p:spPr>
        <p:txBody>
          <a:bodyPr wrap="square">
            <a:spAutoFit/>
          </a:bodyPr>
          <a:lstStyle/>
          <a:p>
            <a:pPr algn="l"/>
            <a:r>
              <a:rPr lang="en-US" sz="2000" b="1" dirty="0">
                <a:solidFill>
                  <a:schemeClr val="accent2">
                    <a:lumMod val="75000"/>
                  </a:schemeClr>
                </a:solidFill>
                <a:latin typeface="Raleway" pitchFamily="2" charset="0"/>
              </a:rPr>
              <a:t>The Process Statement</a:t>
            </a:r>
          </a:p>
        </p:txBody>
      </p:sp>
      <p:sp>
        <p:nvSpPr>
          <p:cNvPr id="11" name="TextBox 10">
            <a:extLst>
              <a:ext uri="{FF2B5EF4-FFF2-40B4-BE49-F238E27FC236}">
                <a16:creationId xmlns:a16="http://schemas.microsoft.com/office/drawing/2014/main" id="{66DAB364-C93D-4B22-9A9B-6A4D417F00DF}"/>
              </a:ext>
            </a:extLst>
          </p:cNvPr>
          <p:cNvSpPr txBox="1"/>
          <p:nvPr/>
        </p:nvSpPr>
        <p:spPr>
          <a:xfrm>
            <a:off x="804002" y="3017702"/>
            <a:ext cx="10583996" cy="2308324"/>
          </a:xfrm>
          <a:prstGeom prst="rect">
            <a:avLst/>
          </a:prstGeom>
          <a:noFill/>
        </p:spPr>
        <p:txBody>
          <a:bodyPr wrap="square">
            <a:spAutoFit/>
          </a:bodyPr>
          <a:lstStyle/>
          <a:p>
            <a:pPr marL="342900" indent="-342900" algn="l">
              <a:buFont typeface="Arial" panose="020B0604020202020204" pitchFamily="34" charset="0"/>
              <a:buChar char="•"/>
            </a:pPr>
            <a:r>
              <a:rPr lang="en-US" sz="1800" dirty="0">
                <a:latin typeface="Raleway" pitchFamily="2" charset="0"/>
              </a:rPr>
              <a:t>The declarative part is optional - can contain declarations of type, subtypes … </a:t>
            </a:r>
          </a:p>
          <a:p>
            <a:pPr marL="342900" indent="-342900" algn="l">
              <a:buFont typeface="Arial" panose="020B0604020202020204" pitchFamily="34" charset="0"/>
              <a:buChar char="•"/>
            </a:pPr>
            <a:r>
              <a:rPr lang="en-US" sz="1800" dirty="0">
                <a:latin typeface="Raleway" pitchFamily="2" charset="0"/>
              </a:rPr>
              <a:t>It can also contain full subprograms, full packages, and use clauses. </a:t>
            </a:r>
          </a:p>
          <a:p>
            <a:pPr marL="342900" indent="-342900" algn="l">
              <a:buFont typeface="Arial" panose="020B0604020202020204" pitchFamily="34" charset="0"/>
              <a:buChar char="•"/>
            </a:pPr>
            <a:r>
              <a:rPr lang="en-US" sz="1800" dirty="0">
                <a:latin typeface="Raleway" pitchFamily="2" charset="0"/>
              </a:rPr>
              <a:t>Signal declarations are not allowed, while variable declarations are by far the most common.</a:t>
            </a:r>
          </a:p>
          <a:p>
            <a:pPr marL="342900" indent="-342900" algn="l">
              <a:buFont typeface="Arial" panose="020B0604020202020204" pitchFamily="34" charset="0"/>
              <a:buChar char="•"/>
            </a:pPr>
            <a:endParaRPr lang="en-US" sz="1800" dirty="0">
              <a:latin typeface="Raleway" pitchFamily="2" charset="0"/>
            </a:endParaRPr>
          </a:p>
          <a:p>
            <a:pPr marL="342900" indent="-342900" algn="l">
              <a:buFont typeface="Arial" panose="020B0604020202020204" pitchFamily="34" charset="0"/>
              <a:buChar char="•"/>
            </a:pPr>
            <a:r>
              <a:rPr lang="en-US" dirty="0">
                <a:latin typeface="Raleway" pitchFamily="2" charset="0"/>
              </a:rPr>
              <a:t>T</a:t>
            </a:r>
            <a:r>
              <a:rPr lang="en-US" sz="1800" dirty="0">
                <a:latin typeface="Raleway" pitchFamily="2" charset="0"/>
              </a:rPr>
              <a:t>he statement part of a process, which is where the circuit or a portion of it is actually built</a:t>
            </a:r>
          </a:p>
          <a:p>
            <a:pPr marL="342900" indent="-342900" algn="l">
              <a:buFont typeface="Arial" panose="020B0604020202020204" pitchFamily="34" charset="0"/>
              <a:buChar char="•"/>
            </a:pPr>
            <a:r>
              <a:rPr lang="en-US" dirty="0">
                <a:latin typeface="Raleway" pitchFamily="2" charset="0"/>
              </a:rPr>
              <a:t>It </a:t>
            </a:r>
            <a:r>
              <a:rPr lang="en-US" sz="1800" dirty="0">
                <a:latin typeface="Raleway" pitchFamily="2" charset="0"/>
              </a:rPr>
              <a:t>can contain only sequential statements and subprogram calls</a:t>
            </a:r>
          </a:p>
          <a:p>
            <a:pPr marL="342900" indent="-342900" algn="l">
              <a:buFont typeface="Arial" panose="020B0604020202020204" pitchFamily="34" charset="0"/>
              <a:buChar char="•"/>
            </a:pPr>
            <a:endParaRPr lang="en-US" dirty="0">
              <a:latin typeface="Raleway" pitchFamily="2" charset="0"/>
            </a:endParaRPr>
          </a:p>
          <a:p>
            <a:pPr marL="342900" indent="-342900" algn="l">
              <a:buFont typeface="Arial" panose="020B0604020202020204" pitchFamily="34" charset="0"/>
              <a:buChar char="•"/>
            </a:pPr>
            <a:r>
              <a:rPr lang="en-US" dirty="0">
                <a:latin typeface="Raleway" pitchFamily="2" charset="0"/>
              </a:rPr>
              <a:t>A</a:t>
            </a:r>
            <a:r>
              <a:rPr lang="en-US" sz="1800" dirty="0">
                <a:latin typeface="Raleway" pitchFamily="2" charset="0"/>
              </a:rPr>
              <a:t>n incorrectly filled sensitivity list should always be treated as a serious mistake</a:t>
            </a:r>
          </a:p>
        </p:txBody>
      </p:sp>
      <p:pic>
        <p:nvPicPr>
          <p:cNvPr id="3" name="Picture 2">
            <a:extLst>
              <a:ext uri="{FF2B5EF4-FFF2-40B4-BE49-F238E27FC236}">
                <a16:creationId xmlns:a16="http://schemas.microsoft.com/office/drawing/2014/main" id="{7EF5E3FB-4FF5-4CEB-B779-B53B0F7CFCA0}"/>
              </a:ext>
            </a:extLst>
          </p:cNvPr>
          <p:cNvPicPr>
            <a:picLocks noChangeAspect="1"/>
          </p:cNvPicPr>
          <p:nvPr/>
        </p:nvPicPr>
        <p:blipFill>
          <a:blip r:embed="rId2"/>
          <a:stretch>
            <a:fillRect/>
          </a:stretch>
        </p:blipFill>
        <p:spPr>
          <a:xfrm>
            <a:off x="1331165" y="955928"/>
            <a:ext cx="8966962" cy="1942016"/>
          </a:xfrm>
          <a:prstGeom prst="rect">
            <a:avLst/>
          </a:prstGeom>
        </p:spPr>
      </p:pic>
    </p:spTree>
    <p:extLst>
      <p:ext uri="{BB962C8B-B14F-4D97-AF65-F5344CB8AC3E}">
        <p14:creationId xmlns:p14="http://schemas.microsoft.com/office/powerpoint/2010/main" val="242507336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3C60F6D-CAE9-4A13-8920-8A3091343681}"/>
              </a:ext>
            </a:extLst>
          </p:cNvPr>
          <p:cNvSpPr txBox="1"/>
          <p:nvPr/>
        </p:nvSpPr>
        <p:spPr>
          <a:xfrm>
            <a:off x="804002" y="436060"/>
            <a:ext cx="10583996" cy="707886"/>
          </a:xfrm>
          <a:prstGeom prst="rect">
            <a:avLst/>
          </a:prstGeom>
          <a:noFill/>
        </p:spPr>
        <p:txBody>
          <a:bodyPr wrap="square">
            <a:spAutoFit/>
          </a:bodyPr>
          <a:lstStyle/>
          <a:p>
            <a:pPr algn="l"/>
            <a:r>
              <a:rPr lang="en-US" sz="2000" b="1" dirty="0">
                <a:solidFill>
                  <a:schemeClr val="accent2">
                    <a:lumMod val="75000"/>
                  </a:schemeClr>
                </a:solidFill>
                <a:latin typeface="Raleway" pitchFamily="2" charset="0"/>
              </a:rPr>
              <a:t>The Process Statement</a:t>
            </a:r>
          </a:p>
          <a:p>
            <a:pPr algn="l"/>
            <a:r>
              <a:rPr lang="en-US" sz="2000" b="1" dirty="0">
                <a:latin typeface="Raleway" pitchFamily="2" charset="0"/>
              </a:rPr>
              <a:t>Flip-flop inference Example</a:t>
            </a:r>
            <a:r>
              <a:rPr lang="en-US" sz="2000" dirty="0">
                <a:latin typeface="Raleway" pitchFamily="2" charset="0"/>
              </a:rPr>
              <a:t> – with and without sensitivity list</a:t>
            </a:r>
            <a:endParaRPr lang="en-US" sz="2000" b="1" dirty="0">
              <a:latin typeface="Raleway" pitchFamily="2" charset="0"/>
            </a:endParaRPr>
          </a:p>
        </p:txBody>
      </p:sp>
      <p:pic>
        <p:nvPicPr>
          <p:cNvPr id="3" name="Picture 2">
            <a:extLst>
              <a:ext uri="{FF2B5EF4-FFF2-40B4-BE49-F238E27FC236}">
                <a16:creationId xmlns:a16="http://schemas.microsoft.com/office/drawing/2014/main" id="{803545B1-7133-47AC-B3DC-CAD02BBEA722}"/>
              </a:ext>
            </a:extLst>
          </p:cNvPr>
          <p:cNvPicPr>
            <a:picLocks noChangeAspect="1"/>
          </p:cNvPicPr>
          <p:nvPr/>
        </p:nvPicPr>
        <p:blipFill>
          <a:blip r:embed="rId2"/>
          <a:stretch>
            <a:fillRect/>
          </a:stretch>
        </p:blipFill>
        <p:spPr>
          <a:xfrm>
            <a:off x="1467580" y="1709663"/>
            <a:ext cx="7532407" cy="2496577"/>
          </a:xfrm>
          <a:prstGeom prst="rect">
            <a:avLst/>
          </a:prstGeom>
        </p:spPr>
      </p:pic>
    </p:spTree>
    <p:extLst>
      <p:ext uri="{BB962C8B-B14F-4D97-AF65-F5344CB8AC3E}">
        <p14:creationId xmlns:p14="http://schemas.microsoft.com/office/powerpoint/2010/main" val="306861574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3C60F6D-CAE9-4A13-8920-8A3091343681}"/>
              </a:ext>
            </a:extLst>
          </p:cNvPr>
          <p:cNvSpPr txBox="1"/>
          <p:nvPr/>
        </p:nvSpPr>
        <p:spPr>
          <a:xfrm>
            <a:off x="804002" y="436060"/>
            <a:ext cx="10583996" cy="1015663"/>
          </a:xfrm>
          <a:prstGeom prst="rect">
            <a:avLst/>
          </a:prstGeom>
          <a:noFill/>
        </p:spPr>
        <p:txBody>
          <a:bodyPr wrap="square">
            <a:spAutoFit/>
          </a:bodyPr>
          <a:lstStyle/>
          <a:p>
            <a:pPr algn="l"/>
            <a:r>
              <a:rPr lang="en-US" sz="2000" b="1" dirty="0">
                <a:solidFill>
                  <a:schemeClr val="accent2">
                    <a:lumMod val="75000"/>
                  </a:schemeClr>
                </a:solidFill>
                <a:latin typeface="Raleway" pitchFamily="2" charset="0"/>
              </a:rPr>
              <a:t>The </a:t>
            </a:r>
            <a:r>
              <a:rPr lang="en-US" sz="2000" b="1" i="1" dirty="0">
                <a:solidFill>
                  <a:schemeClr val="accent2">
                    <a:lumMod val="75000"/>
                  </a:schemeClr>
                </a:solidFill>
                <a:latin typeface="Raleway" pitchFamily="2" charset="0"/>
              </a:rPr>
              <a:t>if</a:t>
            </a:r>
            <a:r>
              <a:rPr lang="en-US" sz="2000" b="1" dirty="0">
                <a:solidFill>
                  <a:schemeClr val="accent2">
                    <a:lumMod val="75000"/>
                  </a:schemeClr>
                </a:solidFill>
                <a:latin typeface="Raleway" pitchFamily="2" charset="0"/>
              </a:rPr>
              <a:t> Statement</a:t>
            </a:r>
          </a:p>
          <a:p>
            <a:pPr marL="342900" indent="-342900" algn="l">
              <a:buFont typeface="Arial" panose="020B0604020202020204" pitchFamily="34" charset="0"/>
              <a:buChar char="•"/>
            </a:pPr>
            <a:r>
              <a:rPr lang="en-US" sz="2000" dirty="0">
                <a:latin typeface="Raleway" pitchFamily="2" charset="0"/>
              </a:rPr>
              <a:t>This is the sequential counterpart of the concurrent </a:t>
            </a:r>
            <a:r>
              <a:rPr lang="en-US" sz="2000" i="1" dirty="0">
                <a:latin typeface="Raleway" pitchFamily="2" charset="0"/>
              </a:rPr>
              <a:t>when</a:t>
            </a:r>
            <a:r>
              <a:rPr lang="en-US" sz="2000" dirty="0">
                <a:latin typeface="Raleway" pitchFamily="2" charset="0"/>
              </a:rPr>
              <a:t> statement,</a:t>
            </a:r>
          </a:p>
          <a:p>
            <a:pPr marL="342900" indent="-342900" algn="l">
              <a:buFont typeface="Arial" panose="020B0604020202020204" pitchFamily="34" charset="0"/>
              <a:buChar char="•"/>
            </a:pPr>
            <a:endParaRPr lang="en-US" sz="2000" dirty="0">
              <a:latin typeface="Raleway" pitchFamily="2" charset="0"/>
            </a:endParaRPr>
          </a:p>
        </p:txBody>
      </p:sp>
      <p:sp>
        <p:nvSpPr>
          <p:cNvPr id="11" name="TextBox 10">
            <a:extLst>
              <a:ext uri="{FF2B5EF4-FFF2-40B4-BE49-F238E27FC236}">
                <a16:creationId xmlns:a16="http://schemas.microsoft.com/office/drawing/2014/main" id="{66DAB364-C93D-4B22-9A9B-6A4D417F00DF}"/>
              </a:ext>
            </a:extLst>
          </p:cNvPr>
          <p:cNvSpPr txBox="1"/>
          <p:nvPr/>
        </p:nvSpPr>
        <p:spPr>
          <a:xfrm>
            <a:off x="804002" y="4176992"/>
            <a:ext cx="10583996" cy="1477328"/>
          </a:xfrm>
          <a:prstGeom prst="rect">
            <a:avLst/>
          </a:prstGeom>
          <a:noFill/>
        </p:spPr>
        <p:txBody>
          <a:bodyPr wrap="square">
            <a:spAutoFit/>
          </a:bodyPr>
          <a:lstStyle/>
          <a:p>
            <a:pPr marL="342900" indent="-342900" algn="l">
              <a:buFont typeface="Arial" panose="020B0604020202020204" pitchFamily="34" charset="0"/>
              <a:buChar char="•"/>
            </a:pPr>
            <a:r>
              <a:rPr lang="en-US" sz="1800" dirty="0">
                <a:latin typeface="Raleway" pitchFamily="2" charset="0"/>
              </a:rPr>
              <a:t>Any number of </a:t>
            </a:r>
            <a:r>
              <a:rPr lang="en-US" sz="1800" i="1" dirty="0" err="1">
                <a:latin typeface="Raleway" pitchFamily="2" charset="0"/>
              </a:rPr>
              <a:t>elsif</a:t>
            </a:r>
            <a:r>
              <a:rPr lang="en-US" sz="1800" dirty="0">
                <a:latin typeface="Raleway" pitchFamily="2" charset="0"/>
              </a:rPr>
              <a:t> clauses is allowed.</a:t>
            </a:r>
          </a:p>
          <a:p>
            <a:pPr marL="342900" indent="-342900" algn="l">
              <a:buFont typeface="Arial" panose="020B0604020202020204" pitchFamily="34" charset="0"/>
              <a:buChar char="•"/>
            </a:pPr>
            <a:r>
              <a:rPr lang="en-US" sz="1800" dirty="0">
                <a:latin typeface="Raleway" pitchFamily="2" charset="0"/>
              </a:rPr>
              <a:t>It has </a:t>
            </a:r>
            <a:r>
              <a:rPr lang="en-US" dirty="0">
                <a:latin typeface="Raleway" pitchFamily="2" charset="0"/>
              </a:rPr>
              <a:t>the</a:t>
            </a:r>
            <a:r>
              <a:rPr lang="en-US" sz="1800" dirty="0">
                <a:latin typeface="Raleway" pitchFamily="2" charset="0"/>
              </a:rPr>
              <a:t> priority-encoding nature.</a:t>
            </a:r>
          </a:p>
          <a:p>
            <a:pPr marL="342900" indent="-342900" algn="l">
              <a:buFont typeface="Arial" panose="020B0604020202020204" pitchFamily="34" charset="0"/>
              <a:buChar char="•"/>
            </a:pPr>
            <a:r>
              <a:rPr lang="en-US" sz="1800" dirty="0">
                <a:latin typeface="Raleway" pitchFamily="2" charset="0"/>
              </a:rPr>
              <a:t>The reserved word </a:t>
            </a:r>
            <a:r>
              <a:rPr lang="en-US" sz="1800" b="1" i="1" dirty="0">
                <a:latin typeface="Raleway" pitchFamily="2" charset="0"/>
              </a:rPr>
              <a:t>unaffected</a:t>
            </a:r>
            <a:r>
              <a:rPr lang="en-US" sz="1800" dirty="0">
                <a:latin typeface="Raleway" pitchFamily="2" charset="0"/>
              </a:rPr>
              <a:t> or the nul</a:t>
            </a:r>
            <a:r>
              <a:rPr lang="en-US" dirty="0">
                <a:latin typeface="Raleway" pitchFamily="2" charset="0"/>
              </a:rPr>
              <a:t>l</a:t>
            </a:r>
            <a:r>
              <a:rPr lang="en-US" sz="1800" dirty="0">
                <a:latin typeface="Raleway" pitchFamily="2" charset="0"/>
              </a:rPr>
              <a:t> statement-both indicating that no action should take place-are allowed to be used with the if statement,</a:t>
            </a:r>
          </a:p>
          <a:p>
            <a:pPr marL="342900" indent="-342900" algn="l">
              <a:buFont typeface="Arial" panose="020B0604020202020204" pitchFamily="34" charset="0"/>
              <a:buChar char="•"/>
            </a:pPr>
            <a:endParaRPr lang="en-US" sz="1800" dirty="0">
              <a:latin typeface="Raleway" pitchFamily="2" charset="0"/>
            </a:endParaRPr>
          </a:p>
        </p:txBody>
      </p:sp>
      <p:pic>
        <p:nvPicPr>
          <p:cNvPr id="3" name="Picture 2">
            <a:extLst>
              <a:ext uri="{FF2B5EF4-FFF2-40B4-BE49-F238E27FC236}">
                <a16:creationId xmlns:a16="http://schemas.microsoft.com/office/drawing/2014/main" id="{EB0448C2-A0BA-493C-BDE5-24A7658B2B26}"/>
              </a:ext>
            </a:extLst>
          </p:cNvPr>
          <p:cNvPicPr>
            <a:picLocks noChangeAspect="1"/>
          </p:cNvPicPr>
          <p:nvPr/>
        </p:nvPicPr>
        <p:blipFill>
          <a:blip r:embed="rId2"/>
          <a:stretch>
            <a:fillRect/>
          </a:stretch>
        </p:blipFill>
        <p:spPr>
          <a:xfrm>
            <a:off x="1251584" y="1451723"/>
            <a:ext cx="9022827" cy="2530793"/>
          </a:xfrm>
          <a:prstGeom prst="rect">
            <a:avLst/>
          </a:prstGeom>
        </p:spPr>
      </p:pic>
    </p:spTree>
    <p:extLst>
      <p:ext uri="{BB962C8B-B14F-4D97-AF65-F5344CB8AC3E}">
        <p14:creationId xmlns:p14="http://schemas.microsoft.com/office/powerpoint/2010/main" val="350370103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3C60F6D-CAE9-4A13-8920-8A3091343681}"/>
              </a:ext>
            </a:extLst>
          </p:cNvPr>
          <p:cNvSpPr txBox="1"/>
          <p:nvPr/>
        </p:nvSpPr>
        <p:spPr>
          <a:xfrm>
            <a:off x="804002" y="436060"/>
            <a:ext cx="10583996" cy="1323439"/>
          </a:xfrm>
          <a:prstGeom prst="rect">
            <a:avLst/>
          </a:prstGeom>
          <a:noFill/>
        </p:spPr>
        <p:txBody>
          <a:bodyPr wrap="square">
            <a:spAutoFit/>
          </a:bodyPr>
          <a:lstStyle/>
          <a:p>
            <a:pPr algn="l"/>
            <a:r>
              <a:rPr lang="en-US" sz="2000" b="1" dirty="0">
                <a:solidFill>
                  <a:schemeClr val="accent2">
                    <a:lumMod val="75000"/>
                  </a:schemeClr>
                </a:solidFill>
                <a:latin typeface="Raleway" pitchFamily="2" charset="0"/>
              </a:rPr>
              <a:t>The case Statement</a:t>
            </a:r>
          </a:p>
          <a:p>
            <a:pPr marL="342900" indent="-342900" algn="l">
              <a:buFont typeface="Arial" panose="020B0604020202020204" pitchFamily="34" charset="0"/>
              <a:buChar char="•"/>
            </a:pPr>
            <a:r>
              <a:rPr lang="en-US" sz="2000" dirty="0">
                <a:latin typeface="Raleway" pitchFamily="2" charset="0"/>
              </a:rPr>
              <a:t>The case statement is the sequential counterpart of the concurrent select statement</a:t>
            </a:r>
          </a:p>
          <a:p>
            <a:pPr marL="342900" indent="-342900" algn="l">
              <a:buFont typeface="Arial" panose="020B0604020202020204" pitchFamily="34" charset="0"/>
              <a:buChar char="•"/>
            </a:pPr>
            <a:r>
              <a:rPr lang="en-US" sz="2000" dirty="0">
                <a:latin typeface="Raleway" pitchFamily="2" charset="0"/>
              </a:rPr>
              <a:t>Its main use is to enter straightforward truth tables, which case does better than if,</a:t>
            </a:r>
          </a:p>
          <a:p>
            <a:pPr marL="342900" indent="-342900" algn="l">
              <a:buFont typeface="Arial" panose="020B0604020202020204" pitchFamily="34" charset="0"/>
              <a:buChar char="•"/>
            </a:pPr>
            <a:r>
              <a:rPr lang="en-US" sz="2000" dirty="0">
                <a:latin typeface="Raleway" pitchFamily="2" charset="0"/>
              </a:rPr>
              <a:t>Does not posses the priority-encoding nature</a:t>
            </a:r>
          </a:p>
        </p:txBody>
      </p:sp>
      <p:sp>
        <p:nvSpPr>
          <p:cNvPr id="11" name="TextBox 10">
            <a:extLst>
              <a:ext uri="{FF2B5EF4-FFF2-40B4-BE49-F238E27FC236}">
                <a16:creationId xmlns:a16="http://schemas.microsoft.com/office/drawing/2014/main" id="{66DAB364-C93D-4B22-9A9B-6A4D417F00DF}"/>
              </a:ext>
            </a:extLst>
          </p:cNvPr>
          <p:cNvSpPr txBox="1"/>
          <p:nvPr/>
        </p:nvSpPr>
        <p:spPr>
          <a:xfrm>
            <a:off x="804002" y="3967088"/>
            <a:ext cx="10583996" cy="369332"/>
          </a:xfrm>
          <a:prstGeom prst="rect">
            <a:avLst/>
          </a:prstGeom>
          <a:noFill/>
        </p:spPr>
        <p:txBody>
          <a:bodyPr wrap="square">
            <a:spAutoFit/>
          </a:bodyPr>
          <a:lstStyle/>
          <a:p>
            <a:pPr marL="342900" indent="-342900" algn="l">
              <a:buFont typeface="Arial" panose="020B0604020202020204" pitchFamily="34" charset="0"/>
              <a:buChar char="•"/>
            </a:pPr>
            <a:r>
              <a:rPr lang="en-US" sz="1800" dirty="0">
                <a:latin typeface="Raleway" pitchFamily="2" charset="0"/>
              </a:rPr>
              <a:t>Multiplexer example</a:t>
            </a:r>
          </a:p>
        </p:txBody>
      </p:sp>
      <p:pic>
        <p:nvPicPr>
          <p:cNvPr id="3" name="Picture 2">
            <a:extLst>
              <a:ext uri="{FF2B5EF4-FFF2-40B4-BE49-F238E27FC236}">
                <a16:creationId xmlns:a16="http://schemas.microsoft.com/office/drawing/2014/main" id="{6647BC4A-B0E7-4356-8777-50AA3707154C}"/>
              </a:ext>
            </a:extLst>
          </p:cNvPr>
          <p:cNvPicPr>
            <a:picLocks noChangeAspect="1"/>
          </p:cNvPicPr>
          <p:nvPr/>
        </p:nvPicPr>
        <p:blipFill>
          <a:blip r:embed="rId2"/>
          <a:stretch>
            <a:fillRect/>
          </a:stretch>
        </p:blipFill>
        <p:spPr>
          <a:xfrm>
            <a:off x="1152891" y="1928299"/>
            <a:ext cx="9510846" cy="2038789"/>
          </a:xfrm>
          <a:prstGeom prst="rect">
            <a:avLst/>
          </a:prstGeom>
        </p:spPr>
      </p:pic>
      <p:pic>
        <p:nvPicPr>
          <p:cNvPr id="6" name="Picture 5">
            <a:extLst>
              <a:ext uri="{FF2B5EF4-FFF2-40B4-BE49-F238E27FC236}">
                <a16:creationId xmlns:a16="http://schemas.microsoft.com/office/drawing/2014/main" id="{5B4BD0DB-09D9-4973-B920-74C8CB03E2FF}"/>
              </a:ext>
            </a:extLst>
          </p:cNvPr>
          <p:cNvPicPr>
            <a:picLocks noChangeAspect="1"/>
          </p:cNvPicPr>
          <p:nvPr/>
        </p:nvPicPr>
        <p:blipFill>
          <a:blip r:embed="rId3"/>
          <a:stretch>
            <a:fillRect/>
          </a:stretch>
        </p:blipFill>
        <p:spPr>
          <a:xfrm>
            <a:off x="1377681" y="4485528"/>
            <a:ext cx="6317491" cy="1791207"/>
          </a:xfrm>
          <a:prstGeom prst="rect">
            <a:avLst/>
          </a:prstGeom>
        </p:spPr>
      </p:pic>
    </p:spTree>
    <p:extLst>
      <p:ext uri="{BB962C8B-B14F-4D97-AF65-F5344CB8AC3E}">
        <p14:creationId xmlns:p14="http://schemas.microsoft.com/office/powerpoint/2010/main" val="66755042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3C60F6D-CAE9-4A13-8920-8A3091343681}"/>
              </a:ext>
            </a:extLst>
          </p:cNvPr>
          <p:cNvSpPr txBox="1"/>
          <p:nvPr/>
        </p:nvSpPr>
        <p:spPr>
          <a:xfrm>
            <a:off x="804002" y="436060"/>
            <a:ext cx="10583996" cy="2554545"/>
          </a:xfrm>
          <a:prstGeom prst="rect">
            <a:avLst/>
          </a:prstGeom>
          <a:noFill/>
        </p:spPr>
        <p:txBody>
          <a:bodyPr wrap="square">
            <a:spAutoFit/>
          </a:bodyPr>
          <a:lstStyle/>
          <a:p>
            <a:pPr algn="l"/>
            <a:r>
              <a:rPr lang="en-US" sz="2000" b="1" dirty="0">
                <a:solidFill>
                  <a:schemeClr val="accent2">
                    <a:lumMod val="75000"/>
                  </a:schemeClr>
                </a:solidFill>
                <a:latin typeface="Raleway" pitchFamily="2" charset="0"/>
              </a:rPr>
              <a:t>The case? Statement</a:t>
            </a:r>
          </a:p>
          <a:p>
            <a:pPr marL="342900" indent="-342900" algn="l">
              <a:buFont typeface="Arial" panose="020B0604020202020204" pitchFamily="34" charset="0"/>
              <a:buChar char="•"/>
            </a:pPr>
            <a:r>
              <a:rPr lang="en-US" sz="2000" dirty="0">
                <a:latin typeface="Raleway" pitchFamily="2" charset="0"/>
              </a:rPr>
              <a:t>The matching case statement (case?) employs the matching equality comparator (?=).</a:t>
            </a:r>
          </a:p>
          <a:p>
            <a:pPr marL="342900" indent="-342900" algn="l">
              <a:buFont typeface="Arial" panose="020B0604020202020204" pitchFamily="34" charset="0"/>
              <a:buChar char="•"/>
            </a:pPr>
            <a:r>
              <a:rPr lang="en-US" sz="2000" dirty="0">
                <a:latin typeface="Raleway" pitchFamily="2" charset="0"/>
              </a:rPr>
              <a:t>It assumes the following for </a:t>
            </a:r>
            <a:r>
              <a:rPr lang="en-US" sz="2000" i="1" dirty="0" err="1">
                <a:latin typeface="Raleway" pitchFamily="2" charset="0"/>
              </a:rPr>
              <a:t>std_ulogic</a:t>
            </a:r>
            <a:r>
              <a:rPr lang="en-US" sz="2000" i="1" dirty="0">
                <a:latin typeface="Raleway" pitchFamily="2" charset="0"/>
              </a:rPr>
              <a:t> </a:t>
            </a:r>
            <a:r>
              <a:rPr lang="en-US" sz="2000" dirty="0">
                <a:latin typeface="Raleway" pitchFamily="2" charset="0"/>
              </a:rPr>
              <a:t>values: ‘0' =‘L’, '1’ = ‘H’, and '-' = any value.</a:t>
            </a:r>
          </a:p>
          <a:p>
            <a:pPr marL="342900" indent="-342900" algn="l">
              <a:buFont typeface="Arial" panose="020B0604020202020204" pitchFamily="34" charset="0"/>
              <a:buChar char="•"/>
            </a:pPr>
            <a:r>
              <a:rPr lang="en-US" sz="2000" dirty="0">
                <a:latin typeface="Raleway" pitchFamily="2" charset="0"/>
              </a:rPr>
              <a:t>Any other combination returns 'U' or 'X' or 'e‘. </a:t>
            </a:r>
          </a:p>
          <a:p>
            <a:pPr marL="342900" indent="-342900" algn="l">
              <a:buFont typeface="Arial" panose="020B0604020202020204" pitchFamily="34" charset="0"/>
              <a:buChar char="•"/>
            </a:pPr>
            <a:r>
              <a:rPr lang="en-US" sz="2000" dirty="0">
                <a:latin typeface="Raleway" pitchFamily="2" charset="0"/>
              </a:rPr>
              <a:t>This statement is particularly useful when the truth table contains "don't care" values at the input</a:t>
            </a:r>
          </a:p>
          <a:p>
            <a:pPr marL="342900" indent="-342900" algn="l">
              <a:buFont typeface="Arial" panose="020B0604020202020204" pitchFamily="34" charset="0"/>
              <a:buChar char="•"/>
            </a:pPr>
            <a:endParaRPr lang="en-US" sz="2000" dirty="0">
              <a:latin typeface="Raleway" pitchFamily="2" charset="0"/>
            </a:endParaRPr>
          </a:p>
          <a:p>
            <a:pPr marL="342900" indent="-342900" algn="l">
              <a:buFont typeface="Arial" panose="020B0604020202020204" pitchFamily="34" charset="0"/>
              <a:buChar char="•"/>
            </a:pPr>
            <a:r>
              <a:rPr lang="en-US" sz="2000" b="1" dirty="0">
                <a:latin typeface="Raleway" pitchFamily="2" charset="0"/>
              </a:rPr>
              <a:t>Priority encoder example</a:t>
            </a:r>
          </a:p>
        </p:txBody>
      </p:sp>
      <p:pic>
        <p:nvPicPr>
          <p:cNvPr id="3" name="Picture 2">
            <a:extLst>
              <a:ext uri="{FF2B5EF4-FFF2-40B4-BE49-F238E27FC236}">
                <a16:creationId xmlns:a16="http://schemas.microsoft.com/office/drawing/2014/main" id="{87ABDE95-3366-495F-B57B-412E9E5C14C2}"/>
              </a:ext>
            </a:extLst>
          </p:cNvPr>
          <p:cNvPicPr>
            <a:picLocks noChangeAspect="1"/>
          </p:cNvPicPr>
          <p:nvPr/>
        </p:nvPicPr>
        <p:blipFill>
          <a:blip r:embed="rId2"/>
          <a:stretch>
            <a:fillRect/>
          </a:stretch>
        </p:blipFill>
        <p:spPr>
          <a:xfrm>
            <a:off x="1505390" y="3175781"/>
            <a:ext cx="3907814" cy="2802987"/>
          </a:xfrm>
          <a:prstGeom prst="rect">
            <a:avLst/>
          </a:prstGeom>
        </p:spPr>
      </p:pic>
    </p:spTree>
    <p:extLst>
      <p:ext uri="{BB962C8B-B14F-4D97-AF65-F5344CB8AC3E}">
        <p14:creationId xmlns:p14="http://schemas.microsoft.com/office/powerpoint/2010/main" val="34334464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3C60F6D-CAE9-4A13-8920-8A3091343681}"/>
              </a:ext>
            </a:extLst>
          </p:cNvPr>
          <p:cNvSpPr txBox="1"/>
          <p:nvPr/>
        </p:nvSpPr>
        <p:spPr>
          <a:xfrm>
            <a:off x="684226" y="942497"/>
            <a:ext cx="10583996" cy="4193264"/>
          </a:xfrm>
          <a:prstGeom prst="rect">
            <a:avLst/>
          </a:prstGeom>
          <a:noFill/>
        </p:spPr>
        <p:txBody>
          <a:bodyPr wrap="square">
            <a:spAutoFit/>
          </a:bodyPr>
          <a:lstStyle/>
          <a:p>
            <a:pPr algn="l">
              <a:lnSpc>
                <a:spcPct val="150000"/>
              </a:lnSpc>
            </a:pPr>
            <a:r>
              <a:rPr lang="en-US" sz="2000" b="1" i="0" u="none" strike="noStrike" baseline="0" dirty="0">
                <a:solidFill>
                  <a:schemeClr val="accent2">
                    <a:lumMod val="75000"/>
                  </a:schemeClr>
                </a:solidFill>
                <a:latin typeface="Raleway" pitchFamily="2" charset="0"/>
              </a:rPr>
              <a:t>Concurrent versus Sequential Statements</a:t>
            </a:r>
          </a:p>
          <a:p>
            <a:pPr marL="342900" indent="-342900" algn="l">
              <a:lnSpc>
                <a:spcPct val="150000"/>
              </a:lnSpc>
              <a:buFont typeface="Arial" panose="020B0604020202020204" pitchFamily="34" charset="0"/>
              <a:buChar char="•"/>
            </a:pPr>
            <a:r>
              <a:rPr lang="en-US" sz="2000" b="0" i="0" u="none" strike="noStrike" baseline="0" dirty="0">
                <a:latin typeface="Raleway" pitchFamily="2" charset="0"/>
              </a:rPr>
              <a:t>VHDL statements are concurrent rather than sequential</a:t>
            </a:r>
          </a:p>
          <a:p>
            <a:pPr marL="342900" indent="-342900" algn="l">
              <a:lnSpc>
                <a:spcPct val="150000"/>
              </a:lnSpc>
              <a:buFont typeface="Arial" panose="020B0604020202020204" pitchFamily="34" charset="0"/>
              <a:buChar char="•"/>
            </a:pPr>
            <a:r>
              <a:rPr lang="en-US" sz="2000" b="0" i="0" u="none" strike="noStrike" baseline="0" dirty="0">
                <a:latin typeface="Raleway" pitchFamily="2" charset="0"/>
              </a:rPr>
              <a:t>Concurrency implies that the individual statements can be written in any order.</a:t>
            </a:r>
          </a:p>
          <a:p>
            <a:pPr marL="342900" indent="-342900" algn="l">
              <a:lnSpc>
                <a:spcPct val="150000"/>
              </a:lnSpc>
              <a:buFont typeface="Arial" panose="020B0604020202020204" pitchFamily="34" charset="0"/>
              <a:buChar char="•"/>
            </a:pPr>
            <a:r>
              <a:rPr lang="en-US" sz="2000" b="0" i="0" u="none" strike="noStrike" baseline="0" dirty="0">
                <a:latin typeface="Raleway" pitchFamily="2" charset="0"/>
              </a:rPr>
              <a:t>The only exceptions in VHDL are processes and subprograms, inside which the code is interpreted sequentially (as in regular computer programs).</a:t>
            </a:r>
          </a:p>
          <a:p>
            <a:pPr marL="342900" indent="-342900" algn="l">
              <a:lnSpc>
                <a:spcPct val="150000"/>
              </a:lnSpc>
              <a:buFont typeface="Arial" panose="020B0604020202020204" pitchFamily="34" charset="0"/>
              <a:buChar char="•"/>
            </a:pPr>
            <a:r>
              <a:rPr lang="en-US" sz="2000" b="0" i="0" u="none" strike="noStrike" baseline="0" dirty="0">
                <a:latin typeface="Raleway" pitchFamily="2" charset="0"/>
              </a:rPr>
              <a:t>purely concurrent code (i.e., without processes) is employed only to build combinational circuits, though for complex combinational circuits, the use of processes can be helpful. </a:t>
            </a:r>
          </a:p>
          <a:p>
            <a:pPr marL="342900" indent="-342900" algn="l">
              <a:lnSpc>
                <a:spcPct val="150000"/>
              </a:lnSpc>
              <a:buFont typeface="Arial" panose="020B0604020202020204" pitchFamily="34" charset="0"/>
              <a:buChar char="•"/>
            </a:pPr>
            <a:r>
              <a:rPr lang="en-US" sz="2000" b="0" i="0" u="none" strike="noStrike" baseline="0" dirty="0">
                <a:latin typeface="Raleway" pitchFamily="2" charset="0"/>
              </a:rPr>
              <a:t>For sequential circuits, processes are always needed</a:t>
            </a:r>
          </a:p>
        </p:txBody>
      </p:sp>
    </p:spTree>
    <p:extLst>
      <p:ext uri="{BB962C8B-B14F-4D97-AF65-F5344CB8AC3E}">
        <p14:creationId xmlns:p14="http://schemas.microsoft.com/office/powerpoint/2010/main" val="106636312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3C60F6D-CAE9-4A13-8920-8A3091343681}"/>
              </a:ext>
            </a:extLst>
          </p:cNvPr>
          <p:cNvSpPr txBox="1"/>
          <p:nvPr/>
        </p:nvSpPr>
        <p:spPr>
          <a:xfrm>
            <a:off x="804002" y="436060"/>
            <a:ext cx="10583996" cy="2554545"/>
          </a:xfrm>
          <a:prstGeom prst="rect">
            <a:avLst/>
          </a:prstGeom>
          <a:noFill/>
        </p:spPr>
        <p:txBody>
          <a:bodyPr wrap="square">
            <a:spAutoFit/>
          </a:bodyPr>
          <a:lstStyle/>
          <a:p>
            <a:pPr algn="l"/>
            <a:r>
              <a:rPr lang="en-US" sz="2000" b="1" dirty="0">
                <a:solidFill>
                  <a:schemeClr val="accent2">
                    <a:lumMod val="75000"/>
                  </a:schemeClr>
                </a:solidFill>
                <a:latin typeface="Raleway" pitchFamily="2" charset="0"/>
              </a:rPr>
              <a:t>The wait Statement</a:t>
            </a:r>
          </a:p>
          <a:p>
            <a:pPr marL="342900" indent="-342900" algn="l">
              <a:buFont typeface="Arial" panose="020B0604020202020204" pitchFamily="34" charset="0"/>
              <a:buChar char="•"/>
            </a:pPr>
            <a:r>
              <a:rPr lang="en-US" sz="2000" dirty="0">
                <a:latin typeface="Raleway" pitchFamily="2" charset="0"/>
              </a:rPr>
              <a:t>Recall that when an explicit wait is included in a process, the sensitivity list must be omitted.</a:t>
            </a:r>
          </a:p>
          <a:p>
            <a:pPr marL="342900" indent="-342900" algn="l">
              <a:buFont typeface="Arial" panose="020B0604020202020204" pitchFamily="34" charset="0"/>
              <a:buChar char="•"/>
            </a:pPr>
            <a:r>
              <a:rPr lang="en-US" sz="2000" dirty="0">
                <a:latin typeface="Raleway" pitchFamily="2" charset="0"/>
              </a:rPr>
              <a:t>It is available in four forms: </a:t>
            </a:r>
          </a:p>
          <a:p>
            <a:pPr marL="800100" lvl="1" indent="-342900">
              <a:buFont typeface="Arial" panose="020B0604020202020204" pitchFamily="34" charset="0"/>
              <a:buChar char="•"/>
            </a:pPr>
            <a:r>
              <a:rPr lang="en-US" sz="2000" dirty="0">
                <a:latin typeface="Raleway" pitchFamily="2" charset="0"/>
              </a:rPr>
              <a:t>wait (unconditional), </a:t>
            </a:r>
          </a:p>
          <a:p>
            <a:pPr marL="800100" lvl="1" indent="-342900">
              <a:buFont typeface="Arial" panose="020B0604020202020204" pitchFamily="34" charset="0"/>
              <a:buChar char="•"/>
            </a:pPr>
            <a:r>
              <a:rPr lang="en-US" sz="2000" dirty="0">
                <a:latin typeface="Raleway" pitchFamily="2" charset="0"/>
              </a:rPr>
              <a:t>wait until, </a:t>
            </a:r>
          </a:p>
          <a:p>
            <a:pPr marL="800100" lvl="1" indent="-342900">
              <a:buFont typeface="Arial" panose="020B0604020202020204" pitchFamily="34" charset="0"/>
              <a:buChar char="•"/>
            </a:pPr>
            <a:r>
              <a:rPr lang="en-US" sz="2000" dirty="0">
                <a:latin typeface="Raleway" pitchFamily="2" charset="0"/>
              </a:rPr>
              <a:t>wait on, and </a:t>
            </a:r>
          </a:p>
          <a:p>
            <a:pPr marL="800100" lvl="1" indent="-342900">
              <a:buFont typeface="Arial" panose="020B0604020202020204" pitchFamily="34" charset="0"/>
              <a:buChar char="•"/>
            </a:pPr>
            <a:r>
              <a:rPr lang="en-US" sz="2000" dirty="0">
                <a:latin typeface="Raleway" pitchFamily="2" charset="0"/>
              </a:rPr>
              <a:t>wait for (the first and last are for simulation).</a:t>
            </a:r>
          </a:p>
        </p:txBody>
      </p:sp>
      <p:pic>
        <p:nvPicPr>
          <p:cNvPr id="3" name="Picture 2">
            <a:extLst>
              <a:ext uri="{FF2B5EF4-FFF2-40B4-BE49-F238E27FC236}">
                <a16:creationId xmlns:a16="http://schemas.microsoft.com/office/drawing/2014/main" id="{78FC7956-0EB4-4381-A955-352D69F54EB5}"/>
              </a:ext>
            </a:extLst>
          </p:cNvPr>
          <p:cNvPicPr>
            <a:picLocks noChangeAspect="1"/>
          </p:cNvPicPr>
          <p:nvPr/>
        </p:nvPicPr>
        <p:blipFill>
          <a:blip r:embed="rId2"/>
          <a:stretch>
            <a:fillRect/>
          </a:stretch>
        </p:blipFill>
        <p:spPr>
          <a:xfrm>
            <a:off x="1377974" y="3253594"/>
            <a:ext cx="8620125" cy="2686050"/>
          </a:xfrm>
          <a:prstGeom prst="rect">
            <a:avLst/>
          </a:prstGeom>
        </p:spPr>
      </p:pic>
    </p:spTree>
    <p:extLst>
      <p:ext uri="{BB962C8B-B14F-4D97-AF65-F5344CB8AC3E}">
        <p14:creationId xmlns:p14="http://schemas.microsoft.com/office/powerpoint/2010/main" val="31963730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3C60F6D-CAE9-4A13-8920-8A3091343681}"/>
              </a:ext>
            </a:extLst>
          </p:cNvPr>
          <p:cNvSpPr txBox="1"/>
          <p:nvPr/>
        </p:nvSpPr>
        <p:spPr>
          <a:xfrm>
            <a:off x="804002" y="436060"/>
            <a:ext cx="10583996" cy="707886"/>
          </a:xfrm>
          <a:prstGeom prst="rect">
            <a:avLst/>
          </a:prstGeom>
          <a:noFill/>
        </p:spPr>
        <p:txBody>
          <a:bodyPr wrap="square">
            <a:spAutoFit/>
          </a:bodyPr>
          <a:lstStyle/>
          <a:p>
            <a:pPr algn="l"/>
            <a:r>
              <a:rPr lang="en-US" sz="2000" b="1" dirty="0">
                <a:solidFill>
                  <a:schemeClr val="accent2">
                    <a:lumMod val="75000"/>
                  </a:schemeClr>
                </a:solidFill>
                <a:latin typeface="Raleway" pitchFamily="2" charset="0"/>
              </a:rPr>
              <a:t>The wait Statement</a:t>
            </a:r>
          </a:p>
          <a:p>
            <a:pPr marL="342900" indent="-342900" algn="l">
              <a:buFont typeface="Arial" panose="020B0604020202020204" pitchFamily="34" charset="0"/>
              <a:buChar char="•"/>
            </a:pPr>
            <a:r>
              <a:rPr lang="en-US" sz="2000" b="1" dirty="0">
                <a:latin typeface="Raleway" pitchFamily="2" charset="0"/>
              </a:rPr>
              <a:t>Examples</a:t>
            </a:r>
          </a:p>
        </p:txBody>
      </p:sp>
      <p:pic>
        <p:nvPicPr>
          <p:cNvPr id="3" name="Picture 2">
            <a:extLst>
              <a:ext uri="{FF2B5EF4-FFF2-40B4-BE49-F238E27FC236}">
                <a16:creationId xmlns:a16="http://schemas.microsoft.com/office/drawing/2014/main" id="{1C026FB9-64D3-4075-99E0-CD689D278B20}"/>
              </a:ext>
            </a:extLst>
          </p:cNvPr>
          <p:cNvPicPr>
            <a:picLocks noChangeAspect="1"/>
          </p:cNvPicPr>
          <p:nvPr/>
        </p:nvPicPr>
        <p:blipFill>
          <a:blip r:embed="rId2"/>
          <a:stretch>
            <a:fillRect/>
          </a:stretch>
        </p:blipFill>
        <p:spPr>
          <a:xfrm>
            <a:off x="1051412" y="1352477"/>
            <a:ext cx="9390477" cy="3289861"/>
          </a:xfrm>
          <a:prstGeom prst="rect">
            <a:avLst/>
          </a:prstGeom>
        </p:spPr>
      </p:pic>
    </p:spTree>
    <p:extLst>
      <p:ext uri="{BB962C8B-B14F-4D97-AF65-F5344CB8AC3E}">
        <p14:creationId xmlns:p14="http://schemas.microsoft.com/office/powerpoint/2010/main" val="338514875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3C60F6D-CAE9-4A13-8920-8A3091343681}"/>
              </a:ext>
            </a:extLst>
          </p:cNvPr>
          <p:cNvSpPr txBox="1"/>
          <p:nvPr/>
        </p:nvSpPr>
        <p:spPr>
          <a:xfrm>
            <a:off x="804002" y="436060"/>
            <a:ext cx="10583996" cy="1323439"/>
          </a:xfrm>
          <a:prstGeom prst="rect">
            <a:avLst/>
          </a:prstGeom>
          <a:noFill/>
        </p:spPr>
        <p:txBody>
          <a:bodyPr wrap="square">
            <a:spAutoFit/>
          </a:bodyPr>
          <a:lstStyle/>
          <a:p>
            <a:pPr algn="l"/>
            <a:r>
              <a:rPr lang="en-US" sz="2000" b="1" dirty="0">
                <a:solidFill>
                  <a:schemeClr val="accent2">
                    <a:lumMod val="75000"/>
                  </a:schemeClr>
                </a:solidFill>
                <a:latin typeface="Raleway" pitchFamily="2" charset="0"/>
              </a:rPr>
              <a:t>The loop Statement</a:t>
            </a:r>
          </a:p>
          <a:p>
            <a:pPr marL="342900" indent="-342900" algn="l">
              <a:buFont typeface="Arial" panose="020B0604020202020204" pitchFamily="34" charset="0"/>
              <a:buChar char="•"/>
            </a:pPr>
            <a:r>
              <a:rPr lang="en-US" sz="2000" dirty="0">
                <a:latin typeface="Raleway" pitchFamily="2" charset="0"/>
              </a:rPr>
              <a:t>Used when a section of code must be repeated several times.</a:t>
            </a:r>
          </a:p>
          <a:p>
            <a:pPr marL="342900" indent="-342900" algn="l">
              <a:buFont typeface="Arial" panose="020B0604020202020204" pitchFamily="34" charset="0"/>
              <a:buChar char="•"/>
            </a:pPr>
            <a:r>
              <a:rPr lang="en-US" sz="2000" dirty="0">
                <a:latin typeface="Raleway" pitchFamily="2" charset="0"/>
              </a:rPr>
              <a:t>There are </a:t>
            </a:r>
            <a:r>
              <a:rPr lang="en-US" sz="2000" b="1" dirty="0">
                <a:latin typeface="Raleway" pitchFamily="2" charset="0"/>
              </a:rPr>
              <a:t>five</a:t>
            </a:r>
            <a:r>
              <a:rPr lang="en-US" sz="2000" dirty="0">
                <a:latin typeface="Raleway" pitchFamily="2" charset="0"/>
              </a:rPr>
              <a:t> versions for the loop statement: </a:t>
            </a:r>
            <a:r>
              <a:rPr lang="en-US" sz="2000" i="1" dirty="0">
                <a:latin typeface="Raleway" pitchFamily="2" charset="0"/>
              </a:rPr>
              <a:t>unconditional loop, while-loop, for-loop, loop with exit, and loop with next.</a:t>
            </a:r>
          </a:p>
        </p:txBody>
      </p:sp>
      <p:pic>
        <p:nvPicPr>
          <p:cNvPr id="3" name="Picture 2">
            <a:extLst>
              <a:ext uri="{FF2B5EF4-FFF2-40B4-BE49-F238E27FC236}">
                <a16:creationId xmlns:a16="http://schemas.microsoft.com/office/drawing/2014/main" id="{58BD9944-92CE-462A-9BE5-2B1AA086902D}"/>
              </a:ext>
            </a:extLst>
          </p:cNvPr>
          <p:cNvPicPr>
            <a:picLocks noChangeAspect="1"/>
          </p:cNvPicPr>
          <p:nvPr/>
        </p:nvPicPr>
        <p:blipFill>
          <a:blip r:embed="rId2"/>
          <a:stretch>
            <a:fillRect/>
          </a:stretch>
        </p:blipFill>
        <p:spPr>
          <a:xfrm>
            <a:off x="1110688" y="1953650"/>
            <a:ext cx="9482132" cy="1760219"/>
          </a:xfrm>
          <a:prstGeom prst="rect">
            <a:avLst/>
          </a:prstGeom>
        </p:spPr>
      </p:pic>
      <p:pic>
        <p:nvPicPr>
          <p:cNvPr id="6" name="Picture 5">
            <a:extLst>
              <a:ext uri="{FF2B5EF4-FFF2-40B4-BE49-F238E27FC236}">
                <a16:creationId xmlns:a16="http://schemas.microsoft.com/office/drawing/2014/main" id="{EEFEC75F-DCB9-4371-9423-C6C66F999F2C}"/>
              </a:ext>
            </a:extLst>
          </p:cNvPr>
          <p:cNvPicPr>
            <a:picLocks noChangeAspect="1"/>
          </p:cNvPicPr>
          <p:nvPr/>
        </p:nvPicPr>
        <p:blipFill>
          <a:blip r:embed="rId3"/>
          <a:stretch>
            <a:fillRect/>
          </a:stretch>
        </p:blipFill>
        <p:spPr>
          <a:xfrm>
            <a:off x="1110688" y="3908020"/>
            <a:ext cx="9672754" cy="1859734"/>
          </a:xfrm>
          <a:prstGeom prst="rect">
            <a:avLst/>
          </a:prstGeom>
        </p:spPr>
      </p:pic>
    </p:spTree>
    <p:extLst>
      <p:ext uri="{BB962C8B-B14F-4D97-AF65-F5344CB8AC3E}">
        <p14:creationId xmlns:p14="http://schemas.microsoft.com/office/powerpoint/2010/main" val="73959703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3C60F6D-CAE9-4A13-8920-8A3091343681}"/>
              </a:ext>
            </a:extLst>
          </p:cNvPr>
          <p:cNvSpPr txBox="1"/>
          <p:nvPr/>
        </p:nvSpPr>
        <p:spPr>
          <a:xfrm>
            <a:off x="804002" y="436060"/>
            <a:ext cx="10583996" cy="707886"/>
          </a:xfrm>
          <a:prstGeom prst="rect">
            <a:avLst/>
          </a:prstGeom>
          <a:noFill/>
        </p:spPr>
        <p:txBody>
          <a:bodyPr wrap="square">
            <a:spAutoFit/>
          </a:bodyPr>
          <a:lstStyle/>
          <a:p>
            <a:pPr algn="l"/>
            <a:r>
              <a:rPr lang="en-US" sz="2000" b="1" dirty="0">
                <a:solidFill>
                  <a:schemeClr val="accent2">
                    <a:lumMod val="75000"/>
                  </a:schemeClr>
                </a:solidFill>
                <a:latin typeface="Raleway" pitchFamily="2" charset="0"/>
              </a:rPr>
              <a:t>The loop Statement</a:t>
            </a:r>
          </a:p>
          <a:p>
            <a:pPr marL="342900" indent="-342900" algn="l">
              <a:buFont typeface="Arial" panose="020B0604020202020204" pitchFamily="34" charset="0"/>
              <a:buChar char="•"/>
            </a:pPr>
            <a:endParaRPr lang="en-US" sz="2000" i="1" dirty="0">
              <a:latin typeface="Raleway" pitchFamily="2" charset="0"/>
            </a:endParaRPr>
          </a:p>
        </p:txBody>
      </p:sp>
      <p:pic>
        <p:nvPicPr>
          <p:cNvPr id="5" name="Picture 4">
            <a:extLst>
              <a:ext uri="{FF2B5EF4-FFF2-40B4-BE49-F238E27FC236}">
                <a16:creationId xmlns:a16="http://schemas.microsoft.com/office/drawing/2014/main" id="{E411C4B4-5365-4AB4-B89D-4505445B9898}"/>
              </a:ext>
            </a:extLst>
          </p:cNvPr>
          <p:cNvPicPr>
            <a:picLocks noChangeAspect="1"/>
          </p:cNvPicPr>
          <p:nvPr/>
        </p:nvPicPr>
        <p:blipFill>
          <a:blip r:embed="rId2"/>
          <a:stretch>
            <a:fillRect/>
          </a:stretch>
        </p:blipFill>
        <p:spPr>
          <a:xfrm>
            <a:off x="804002" y="926636"/>
            <a:ext cx="8171186" cy="3807844"/>
          </a:xfrm>
          <a:prstGeom prst="rect">
            <a:avLst/>
          </a:prstGeom>
        </p:spPr>
      </p:pic>
      <p:pic>
        <p:nvPicPr>
          <p:cNvPr id="8" name="Picture 7">
            <a:extLst>
              <a:ext uri="{FF2B5EF4-FFF2-40B4-BE49-F238E27FC236}">
                <a16:creationId xmlns:a16="http://schemas.microsoft.com/office/drawing/2014/main" id="{898E480F-F5D7-4827-957D-BC0A2B788725}"/>
              </a:ext>
            </a:extLst>
          </p:cNvPr>
          <p:cNvPicPr>
            <a:picLocks noChangeAspect="1"/>
          </p:cNvPicPr>
          <p:nvPr/>
        </p:nvPicPr>
        <p:blipFill>
          <a:blip r:embed="rId3"/>
          <a:stretch>
            <a:fillRect/>
          </a:stretch>
        </p:blipFill>
        <p:spPr>
          <a:xfrm>
            <a:off x="804002" y="4734481"/>
            <a:ext cx="8002373" cy="2016136"/>
          </a:xfrm>
          <a:prstGeom prst="rect">
            <a:avLst/>
          </a:prstGeom>
        </p:spPr>
      </p:pic>
    </p:spTree>
    <p:extLst>
      <p:ext uri="{BB962C8B-B14F-4D97-AF65-F5344CB8AC3E}">
        <p14:creationId xmlns:p14="http://schemas.microsoft.com/office/powerpoint/2010/main" val="182914411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3C60F6D-CAE9-4A13-8920-8A3091343681}"/>
              </a:ext>
            </a:extLst>
          </p:cNvPr>
          <p:cNvSpPr txBox="1"/>
          <p:nvPr/>
        </p:nvSpPr>
        <p:spPr>
          <a:xfrm>
            <a:off x="804002" y="436060"/>
            <a:ext cx="10583996" cy="1938992"/>
          </a:xfrm>
          <a:prstGeom prst="rect">
            <a:avLst/>
          </a:prstGeom>
          <a:noFill/>
        </p:spPr>
        <p:txBody>
          <a:bodyPr wrap="square">
            <a:spAutoFit/>
          </a:bodyPr>
          <a:lstStyle/>
          <a:p>
            <a:pPr algn="l"/>
            <a:r>
              <a:rPr lang="en-US" sz="2000" b="1" dirty="0">
                <a:solidFill>
                  <a:schemeClr val="accent2">
                    <a:lumMod val="75000"/>
                  </a:schemeClr>
                </a:solidFill>
                <a:latin typeface="Raleway" pitchFamily="2" charset="0"/>
              </a:rPr>
              <a:t>The Sequential when and select Statements</a:t>
            </a:r>
          </a:p>
          <a:p>
            <a:pPr marL="342900" indent="-342900" algn="l">
              <a:buFont typeface="Arial" panose="020B0604020202020204" pitchFamily="34" charset="0"/>
              <a:buChar char="•"/>
            </a:pPr>
            <a:r>
              <a:rPr lang="en-US" sz="2000" dirty="0">
                <a:latin typeface="Raleway" pitchFamily="2" charset="0"/>
              </a:rPr>
              <a:t>VHDL-2008 added sequential versions of when and select statements, which originally had only the concurrent versions</a:t>
            </a:r>
          </a:p>
          <a:p>
            <a:pPr marL="342900" indent="-342900" algn="l">
              <a:buFont typeface="Arial" panose="020B0604020202020204" pitchFamily="34" charset="0"/>
              <a:buChar char="•"/>
            </a:pPr>
            <a:r>
              <a:rPr lang="en-US" sz="2000" dirty="0">
                <a:latin typeface="Raleway" pitchFamily="2" charset="0"/>
              </a:rPr>
              <a:t>Their syntaxes and properties are the same as in </a:t>
            </a:r>
            <a:r>
              <a:rPr lang="en-US" sz="2000" dirty="0" err="1">
                <a:latin typeface="Raleway" pitchFamily="2" charset="0"/>
              </a:rPr>
              <a:t>concorruent</a:t>
            </a:r>
            <a:r>
              <a:rPr lang="en-US" sz="2000" dirty="0">
                <a:latin typeface="Raleway" pitchFamily="2" charset="0"/>
              </a:rPr>
              <a:t>. </a:t>
            </a:r>
          </a:p>
          <a:p>
            <a:pPr marL="342900" indent="-342900" algn="l">
              <a:buFont typeface="Arial" panose="020B0604020202020204" pitchFamily="34" charset="0"/>
              <a:buChar char="•"/>
            </a:pPr>
            <a:endParaRPr lang="en-US" sz="2000" dirty="0">
              <a:latin typeface="Raleway" pitchFamily="2" charset="0"/>
            </a:endParaRPr>
          </a:p>
          <a:p>
            <a:pPr marL="342900" indent="-342900" algn="l">
              <a:buFont typeface="Arial" panose="020B0604020202020204" pitchFamily="34" charset="0"/>
              <a:buChar char="•"/>
            </a:pPr>
            <a:r>
              <a:rPr lang="en-US" sz="2000" dirty="0">
                <a:latin typeface="Raleway" pitchFamily="2" charset="0"/>
              </a:rPr>
              <a:t>Example: most compact implementation of DFFs.</a:t>
            </a:r>
          </a:p>
        </p:txBody>
      </p:sp>
      <p:pic>
        <p:nvPicPr>
          <p:cNvPr id="3" name="Picture 2">
            <a:extLst>
              <a:ext uri="{FF2B5EF4-FFF2-40B4-BE49-F238E27FC236}">
                <a16:creationId xmlns:a16="http://schemas.microsoft.com/office/drawing/2014/main" id="{ABE39F46-CCB8-4F7C-A8B2-5B5826A96321}"/>
              </a:ext>
            </a:extLst>
          </p:cNvPr>
          <p:cNvPicPr>
            <a:picLocks noChangeAspect="1"/>
          </p:cNvPicPr>
          <p:nvPr/>
        </p:nvPicPr>
        <p:blipFill>
          <a:blip r:embed="rId2"/>
          <a:stretch>
            <a:fillRect/>
          </a:stretch>
        </p:blipFill>
        <p:spPr>
          <a:xfrm>
            <a:off x="1239422" y="2633662"/>
            <a:ext cx="8366850" cy="1868000"/>
          </a:xfrm>
          <a:prstGeom prst="rect">
            <a:avLst/>
          </a:prstGeom>
        </p:spPr>
      </p:pic>
    </p:spTree>
    <p:extLst>
      <p:ext uri="{BB962C8B-B14F-4D97-AF65-F5344CB8AC3E}">
        <p14:creationId xmlns:p14="http://schemas.microsoft.com/office/powerpoint/2010/main" val="37048193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3C60F6D-CAE9-4A13-8920-8A3091343681}"/>
              </a:ext>
            </a:extLst>
          </p:cNvPr>
          <p:cNvSpPr txBox="1"/>
          <p:nvPr/>
        </p:nvSpPr>
        <p:spPr>
          <a:xfrm>
            <a:off x="684226" y="942497"/>
            <a:ext cx="10583996" cy="2346604"/>
          </a:xfrm>
          <a:prstGeom prst="rect">
            <a:avLst/>
          </a:prstGeom>
          <a:noFill/>
        </p:spPr>
        <p:txBody>
          <a:bodyPr wrap="square">
            <a:spAutoFit/>
          </a:bodyPr>
          <a:lstStyle/>
          <a:p>
            <a:pPr algn="l">
              <a:lnSpc>
                <a:spcPct val="150000"/>
              </a:lnSpc>
            </a:pPr>
            <a:r>
              <a:rPr lang="en-US" sz="2000" b="1" i="0" u="none" strike="noStrike" baseline="0" dirty="0">
                <a:solidFill>
                  <a:schemeClr val="accent2">
                    <a:lumMod val="75000"/>
                  </a:schemeClr>
                </a:solidFill>
                <a:latin typeface="Raleway" pitchFamily="2" charset="0"/>
              </a:rPr>
              <a:t>Lexical Elements of VHDL</a:t>
            </a:r>
          </a:p>
          <a:p>
            <a:pPr marL="342900" indent="-342900" algn="l">
              <a:lnSpc>
                <a:spcPct val="150000"/>
              </a:lnSpc>
              <a:buFont typeface="Arial" panose="020B0604020202020204" pitchFamily="34" charset="0"/>
              <a:buChar char="•"/>
            </a:pPr>
            <a:r>
              <a:rPr lang="en-US" sz="2000" b="1" i="0" u="none" strike="noStrike" baseline="0" dirty="0">
                <a:latin typeface="Raleway" pitchFamily="2" charset="0"/>
              </a:rPr>
              <a:t>Assignment symbols: </a:t>
            </a:r>
          </a:p>
          <a:p>
            <a:pPr marL="342900" indent="-342900" algn="l">
              <a:lnSpc>
                <a:spcPct val="150000"/>
              </a:lnSpc>
              <a:buFontTx/>
              <a:buChar char="-"/>
            </a:pPr>
            <a:r>
              <a:rPr lang="en-US" sz="2000" b="0" i="0" u="none" strike="noStrike" baseline="0" dirty="0">
                <a:latin typeface="Raleway" pitchFamily="2" charset="0"/>
              </a:rPr>
              <a:t>To assign a value to a Signal, the delimiter </a:t>
            </a:r>
            <a:r>
              <a:rPr lang="en-US" sz="2000" b="1" dirty="0">
                <a:latin typeface="Raleway" pitchFamily="2" charset="0"/>
              </a:rPr>
              <a:t>&lt;</a:t>
            </a:r>
            <a:r>
              <a:rPr lang="en-US" sz="2000" b="1" i="0" u="none" strike="noStrike" baseline="0" dirty="0">
                <a:latin typeface="Raleway" pitchFamily="2" charset="0"/>
              </a:rPr>
              <a:t>=</a:t>
            </a:r>
            <a:r>
              <a:rPr lang="en-US" sz="2000" b="0" i="0" u="none" strike="noStrike" baseline="0" dirty="0">
                <a:latin typeface="Raleway" pitchFamily="2" charset="0"/>
              </a:rPr>
              <a:t> is employed</a:t>
            </a:r>
          </a:p>
          <a:p>
            <a:pPr marL="342900" indent="-342900" algn="l">
              <a:lnSpc>
                <a:spcPct val="150000"/>
              </a:lnSpc>
              <a:buFontTx/>
              <a:buChar char="-"/>
            </a:pPr>
            <a:r>
              <a:rPr lang="en-US" sz="2000" b="0" i="0" u="none" strike="noStrike" baseline="0" dirty="0">
                <a:latin typeface="Raleway" pitchFamily="2" charset="0"/>
              </a:rPr>
              <a:t>while assignments to variables, constants, and initial/default values employ the delimiter </a:t>
            </a:r>
            <a:r>
              <a:rPr lang="en-US" sz="2000" b="1" i="0" u="none" strike="noStrike" baseline="0" dirty="0">
                <a:latin typeface="Raleway" pitchFamily="2" charset="0"/>
              </a:rPr>
              <a:t>:=</a:t>
            </a:r>
          </a:p>
        </p:txBody>
      </p:sp>
      <p:pic>
        <p:nvPicPr>
          <p:cNvPr id="3" name="Picture 2">
            <a:extLst>
              <a:ext uri="{FF2B5EF4-FFF2-40B4-BE49-F238E27FC236}">
                <a16:creationId xmlns:a16="http://schemas.microsoft.com/office/drawing/2014/main" id="{A364FC22-34E7-49ED-9EF7-B0C681DB5086}"/>
              </a:ext>
            </a:extLst>
          </p:cNvPr>
          <p:cNvPicPr>
            <a:picLocks noChangeAspect="1"/>
          </p:cNvPicPr>
          <p:nvPr/>
        </p:nvPicPr>
        <p:blipFill>
          <a:blip r:embed="rId2"/>
          <a:stretch>
            <a:fillRect/>
          </a:stretch>
        </p:blipFill>
        <p:spPr>
          <a:xfrm>
            <a:off x="1101456" y="3370768"/>
            <a:ext cx="2505075" cy="495300"/>
          </a:xfrm>
          <a:prstGeom prst="rect">
            <a:avLst/>
          </a:prstGeom>
        </p:spPr>
      </p:pic>
      <p:sp>
        <p:nvSpPr>
          <p:cNvPr id="5" name="TextBox 4">
            <a:extLst>
              <a:ext uri="{FF2B5EF4-FFF2-40B4-BE49-F238E27FC236}">
                <a16:creationId xmlns:a16="http://schemas.microsoft.com/office/drawing/2014/main" id="{0BC22495-E5B0-4139-AD3F-89FA08651D0B}"/>
              </a:ext>
            </a:extLst>
          </p:cNvPr>
          <p:cNvSpPr txBox="1"/>
          <p:nvPr/>
        </p:nvSpPr>
        <p:spPr>
          <a:xfrm>
            <a:off x="684226" y="3947735"/>
            <a:ext cx="10583996" cy="1884940"/>
          </a:xfrm>
          <a:prstGeom prst="rect">
            <a:avLst/>
          </a:prstGeom>
          <a:noFill/>
        </p:spPr>
        <p:txBody>
          <a:bodyPr wrap="square">
            <a:spAutoFit/>
          </a:bodyPr>
          <a:lstStyle/>
          <a:p>
            <a:pPr marL="342900" indent="-342900" algn="l">
              <a:lnSpc>
                <a:spcPct val="150000"/>
              </a:lnSpc>
              <a:buFont typeface="Arial" panose="020B0604020202020204" pitchFamily="34" charset="0"/>
              <a:buChar char="•"/>
            </a:pPr>
            <a:r>
              <a:rPr lang="en-US" sz="2000" b="1" i="0" u="none" strike="noStrike" baseline="0" dirty="0">
                <a:latin typeface="Raleway" pitchFamily="2" charset="0"/>
              </a:rPr>
              <a:t>Comments</a:t>
            </a:r>
          </a:p>
          <a:p>
            <a:pPr marL="342900" indent="-342900" algn="l">
              <a:lnSpc>
                <a:spcPct val="150000"/>
              </a:lnSpc>
              <a:buFontTx/>
              <a:buChar char="-"/>
            </a:pPr>
            <a:r>
              <a:rPr lang="en-US" sz="2000" b="0" i="0" u="none" strike="noStrike" baseline="0" dirty="0">
                <a:latin typeface="Raleway" pitchFamily="2" charset="0"/>
              </a:rPr>
              <a:t>A single-line comment starts with two hyphens (--) and extends up to the end of the line; </a:t>
            </a:r>
          </a:p>
          <a:p>
            <a:pPr marL="342900" indent="-342900" algn="l">
              <a:lnSpc>
                <a:spcPct val="150000"/>
              </a:lnSpc>
              <a:buFontTx/>
              <a:buChar char="-"/>
            </a:pPr>
            <a:r>
              <a:rPr lang="en-US" sz="2000" b="0" i="0" u="none" strike="noStrike" baseline="0" dirty="0">
                <a:latin typeface="Raleway" pitchFamily="2" charset="0"/>
              </a:rPr>
              <a:t>A delimited comment extends from /* up to */, in single or multiple lines.</a:t>
            </a:r>
            <a:endParaRPr lang="en-US" sz="2000" b="1" i="0" u="none" strike="noStrike" baseline="0" dirty="0">
              <a:latin typeface="Raleway" pitchFamily="2" charset="0"/>
            </a:endParaRPr>
          </a:p>
        </p:txBody>
      </p:sp>
    </p:spTree>
    <p:extLst>
      <p:ext uri="{BB962C8B-B14F-4D97-AF65-F5344CB8AC3E}">
        <p14:creationId xmlns:p14="http://schemas.microsoft.com/office/powerpoint/2010/main" val="4764007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12582</TotalTime>
  <Words>4827</Words>
  <Application>Microsoft Office PowerPoint</Application>
  <PresentationFormat>Widescreen</PresentationFormat>
  <Paragraphs>393</Paragraphs>
  <Slides>84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84</vt:i4>
      </vt:variant>
    </vt:vector>
  </HeadingPairs>
  <TitlesOfParts>
    <vt:vector size="90" baseType="lpstr">
      <vt:lpstr>Arial</vt:lpstr>
      <vt:lpstr>Calibri</vt:lpstr>
      <vt:lpstr>Calibri Light</vt:lpstr>
      <vt:lpstr>Courier New</vt:lpstr>
      <vt:lpstr>Raleway</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Obed Mogaka</dc:creator>
  <cp:lastModifiedBy>Obed Mogaka</cp:lastModifiedBy>
  <cp:revision>61</cp:revision>
  <dcterms:created xsi:type="dcterms:W3CDTF">2022-08-03T08:02:24Z</dcterms:created>
  <dcterms:modified xsi:type="dcterms:W3CDTF">2022-08-13T22:21:00Z</dcterms:modified>
</cp:coreProperties>
</file>