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9" r:id="rId6"/>
    <p:sldId id="320" r:id="rId7"/>
    <p:sldId id="321" r:id="rId8"/>
    <p:sldId id="322" r:id="rId9"/>
    <p:sldId id="323" r:id="rId10"/>
    <p:sldId id="329" r:id="rId11"/>
    <p:sldId id="331" r:id="rId12"/>
    <p:sldId id="335" r:id="rId13"/>
    <p:sldId id="332" r:id="rId14"/>
    <p:sldId id="333" r:id="rId15"/>
    <p:sldId id="334" r:id="rId16"/>
    <p:sldId id="336" r:id="rId17"/>
    <p:sldId id="337" r:id="rId18"/>
    <p:sldId id="338" r:id="rId19"/>
    <p:sldId id="339" r:id="rId20"/>
    <p:sldId id="341" r:id="rId21"/>
    <p:sldId id="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bed Mogaka" initials="OM" lastIdx="1" clrIdx="0">
    <p:extLst>
      <p:ext uri="{19B8F6BF-5375-455C-9EA6-DF929625EA0E}">
        <p15:presenceInfo xmlns:p15="http://schemas.microsoft.com/office/powerpoint/2012/main" userId="f84241bca25c6a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5CC1-D6CA-49BB-A2C2-CC46B7CAB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8E74E-8113-40DE-A2D6-15310C75A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60A-D56B-4F76-BD1A-78EA73A2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6CF1-0AD0-45DB-B567-7EAE53E5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016F-7886-4B76-8800-9C94E9CA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82AA-4E7C-47E2-9B2F-5FDCD5B4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00F74-5325-4EA3-8FAF-5C604860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15C3-4950-4A99-8BAF-6AEE1F28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F54A-5F4E-494D-A8EB-25EBE211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4F0D-4122-48B0-8EE4-AB621169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6875F-0538-4C15-AAA6-54CCAEDEB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7682D-B999-403A-924C-37AC30BC5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BD8F-F78A-4B9A-AC97-84A3DB4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3A85-2316-4475-AB28-75F08BB3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A793-C149-4CA6-955D-98F7FF9C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8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9B44-A002-41F9-88B9-341972A1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6D9C-BDBA-4D66-A568-5563851B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EFAB-8543-4454-8058-A5E92ACE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EBB7-8AC3-40B8-BFFC-E18E6C90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8A20-4D23-44D8-B00C-9C315200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3C11-5B2B-474A-AA5A-3020117E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36114-F3A2-49AB-9C0C-2261310FF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1A4C-2861-40E3-A549-ABBF2895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4252B-52DD-47C2-ACF9-39D7DA99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9843-B8E3-4F0D-86A1-86728D0A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6C23-7E70-44FB-901E-BA2D8187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A0CD-23E7-444A-B202-1FA986E1E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2ADA0-2673-4651-84FA-F770993AF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7F358-C2FF-4214-BA46-4C8315D3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FFA04-CC86-499F-B223-FB368DFE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580F7-B72F-449F-86DE-7DA56BF4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9124-0823-4BA8-B1CC-F51BA0FF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AB64-A5E8-4F44-9795-D6B737CD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F46E8-504D-4E8F-81E5-50B97069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3338B-0A26-4B10-B271-91FA4BB0E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FF2B3-3B4B-491B-82E7-09DE92C2B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C3742-5041-40FB-9A1D-C9B79EB7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E215B-681F-4F41-AE7C-9404C16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84044-FD46-4451-B6B2-9E33B707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AC35-8B56-4F43-A50A-2C662D7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1FB3B-4D85-4928-84A6-22DEE4E7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DDCCA-4A7B-465A-B0A8-A5EED5AB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C0349-BDC6-4897-BB1A-EE11844C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46A0-A661-4829-BBF3-E3566A91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50B3F-D225-4A2A-BC67-A06828D9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4A6F0-D998-4EDB-8BB7-0FE47DE2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2B35-8110-4B64-838E-709784A6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2782-EC3F-41A3-B4C6-0BE94F61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C264F-6A50-43BD-A182-617E99B5D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5249B-251B-4407-ADEA-200D81D4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941FB-015B-4687-9886-AAA130E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2A39E-EE4A-4411-8D8D-7BCD1AB5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6472-AB52-47E9-9F2A-A7F4CE54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DCC24-BCB2-4A84-B453-A793D28D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E1AEA-4CED-4408-A1B2-B57988FEE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3FD1-D56F-42BB-B7D1-BF46CFA2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C7EE-B70E-45F5-A760-BAA61DCC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27F31-D3F6-4798-B643-858A38D1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C5575-7103-463D-AF59-4E79F8BB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CC0B-477A-42D4-8FBA-8462E6C5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E75-2604-440E-A7BD-A4BFDFD78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934B-A03D-4644-BD22-5E05084F423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ED6F-FF9B-46BD-9D62-13BBE8729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6354-2118-4C0B-ABCA-8E1FE6BD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6DE2-0383-4A6B-B129-99B67B72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Concurrent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A circuit is said to be combinational when its output depends uniquely on its preset input, so the circuit has no clock or memory.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Purely concurrent VHDL code (i.e., without processes) is proper for implementing only combinational circuits.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statements </a:t>
            </a:r>
            <a:r>
              <a:rPr lang="en-US" sz="2000" b="1" i="1" dirty="0">
                <a:latin typeface="Raleway" pitchFamily="2" charset="0"/>
              </a:rPr>
              <a:t>when, select, and generate</a:t>
            </a:r>
            <a:r>
              <a:rPr lang="en-US" sz="2000" dirty="0">
                <a:latin typeface="Raleway" pitchFamily="2" charset="0"/>
              </a:rPr>
              <a:t> are commonly used.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Many combinational circuits can be constructed without any formal statement thanks to the large collection of predefined operators (which are just function calls)</a:t>
            </a:r>
          </a:p>
        </p:txBody>
      </p:sp>
    </p:spTree>
    <p:extLst>
      <p:ext uri="{BB962C8B-B14F-4D97-AF65-F5344CB8AC3E}">
        <p14:creationId xmlns:p14="http://schemas.microsoft.com/office/powerpoint/2010/main" val="8951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Sequential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Sequential code is needed to build sequential circuits, but it allows the construction of combinational circuits as well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Besides process, there are two other constructs in VHDL that are internally sequential, called function and procedure - collectively referred to as subprograms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</a:t>
            </a:r>
            <a:r>
              <a:rPr lang="en-US" sz="2000" b="1" i="1" dirty="0">
                <a:latin typeface="Raleway" pitchFamily="2" charset="0"/>
              </a:rPr>
              <a:t>when</a:t>
            </a:r>
            <a:r>
              <a:rPr lang="en-US" sz="2000" dirty="0">
                <a:latin typeface="Raleway" pitchFamily="2" charset="0"/>
              </a:rPr>
              <a:t> and </a:t>
            </a:r>
            <a:r>
              <a:rPr lang="en-US" sz="2000" b="1" i="1" dirty="0">
                <a:latin typeface="Raleway" pitchFamily="2" charset="0"/>
              </a:rPr>
              <a:t>select</a:t>
            </a:r>
            <a:r>
              <a:rPr lang="en-US" sz="2000" dirty="0">
                <a:latin typeface="Raleway" pitchFamily="2" charset="0"/>
              </a:rPr>
              <a:t> statements have both concurrent and sequential versions.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7BDF1-1929-4128-9766-5D44330254F3}"/>
              </a:ext>
            </a:extLst>
          </p:cNvPr>
          <p:cNvGrpSpPr/>
          <p:nvPr/>
        </p:nvGrpSpPr>
        <p:grpSpPr>
          <a:xfrm>
            <a:off x="2950259" y="2412447"/>
            <a:ext cx="5096461" cy="4170841"/>
            <a:chOff x="2443822" y="1504486"/>
            <a:chExt cx="5876925" cy="46069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CCEC85-91DB-4239-A1C7-18F10D50A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3822" y="1504486"/>
              <a:ext cx="5602898" cy="43160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E5DC43-9228-4F90-85BA-69BC73ACF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822" y="5873262"/>
              <a:ext cx="58769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96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Process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A process as a whole is a concurrent statement, but internally it is a region of sequential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Only sequential statements (if, case, loop, and wait, plus the sequential versions of when and select) are allowed inside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AB364-C93D-4B22-9A9B-6A4D417F00DF}"/>
              </a:ext>
            </a:extLst>
          </p:cNvPr>
          <p:cNvSpPr txBox="1"/>
          <p:nvPr/>
        </p:nvSpPr>
        <p:spPr>
          <a:xfrm>
            <a:off x="804002" y="4556820"/>
            <a:ext cx="10583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The label in the syntax above is optional – for improving readability.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The sensitivity list is responsible for waking the process, causing it to execute, which occurs when any signal in the list changes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The </a:t>
            </a:r>
            <a:r>
              <a:rPr lang="en-US" b="1" i="1" dirty="0">
                <a:latin typeface="Raleway" pitchFamily="2" charset="0"/>
              </a:rPr>
              <a:t>end process </a:t>
            </a:r>
            <a:r>
              <a:rPr lang="en-US" dirty="0">
                <a:latin typeface="Raleway" pitchFamily="2" charset="0"/>
              </a:rPr>
              <a:t>keywords mart end of execution, but t</a:t>
            </a:r>
            <a:r>
              <a:rPr lang="en-US" sz="1800" dirty="0">
                <a:latin typeface="Raleway" pitchFamily="2" charset="0"/>
              </a:rPr>
              <a:t>he actual suspension mechanism is an implicit </a:t>
            </a:r>
            <a:r>
              <a:rPr lang="en-US" sz="1800" b="1" i="1" dirty="0">
                <a:latin typeface="Raleway" pitchFamily="2" charset="0"/>
              </a:rPr>
              <a:t>wait</a:t>
            </a:r>
            <a:r>
              <a:rPr lang="en-US" sz="1800" dirty="0">
                <a:latin typeface="Raleway" pitchFamily="2" charset="0"/>
              </a:rPr>
              <a:t> statement located just before the end process keywords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If an explicit wait statement is used in the process, the sensitivity list is not allowed.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5E3FB-4FF5-4CEB-B779-B53B0F7C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19" y="2165750"/>
            <a:ext cx="8966962" cy="19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8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Process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AB364-C93D-4B22-9A9B-6A4D417F00DF}"/>
              </a:ext>
            </a:extLst>
          </p:cNvPr>
          <p:cNvSpPr txBox="1"/>
          <p:nvPr/>
        </p:nvSpPr>
        <p:spPr>
          <a:xfrm>
            <a:off x="804002" y="3017702"/>
            <a:ext cx="105839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The declarative part is optional - can contain declarations of type, subtypes …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It can also contain full subprograms, full packages, and use clauses.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Signal declarations are not allowed, while variable declarations are by far the most common.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Ralew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0"/>
              </a:rPr>
              <a:t>T</a:t>
            </a:r>
            <a:r>
              <a:rPr lang="en-US" sz="1800" dirty="0">
                <a:latin typeface="Raleway" pitchFamily="2" charset="0"/>
              </a:rPr>
              <a:t>he statement part of a process, which is where the circuit or a portion of it is actually built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0"/>
              </a:rPr>
              <a:t>It </a:t>
            </a:r>
            <a:r>
              <a:rPr lang="en-US" sz="1800" dirty="0">
                <a:latin typeface="Raleway" pitchFamily="2" charset="0"/>
              </a:rPr>
              <a:t>can contain only sequential statements and subprogram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Ralew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0"/>
              </a:rPr>
              <a:t>A</a:t>
            </a:r>
            <a:r>
              <a:rPr lang="en-US" sz="1800" dirty="0">
                <a:latin typeface="Raleway" pitchFamily="2" charset="0"/>
              </a:rPr>
              <a:t>n incorrectly filled sensitivity list should always be treated as a serious mistake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5E3FB-4FF5-4CEB-B779-B53B0F7C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65" y="955928"/>
            <a:ext cx="8966962" cy="19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7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Process Statement</a:t>
            </a:r>
          </a:p>
          <a:p>
            <a:pPr algn="l"/>
            <a:r>
              <a:rPr lang="en-US" sz="2000" b="1" dirty="0">
                <a:latin typeface="Raleway" pitchFamily="2" charset="0"/>
              </a:rPr>
              <a:t>Flip-flop inference Example</a:t>
            </a:r>
            <a:r>
              <a:rPr lang="en-US" sz="2000" dirty="0">
                <a:latin typeface="Raleway" pitchFamily="2" charset="0"/>
              </a:rPr>
              <a:t> – with and without sensitivity list</a:t>
            </a:r>
            <a:endParaRPr lang="en-US" sz="2000" b="1" dirty="0"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545B1-7133-47AC-B3DC-CAD02BBE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80" y="1709663"/>
            <a:ext cx="7532407" cy="24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1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if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This is the sequential counterpart of the concurrent </a:t>
            </a:r>
            <a:r>
              <a:rPr lang="en-US" sz="2000" i="1" dirty="0">
                <a:latin typeface="Raleway" pitchFamily="2" charset="0"/>
              </a:rPr>
              <a:t>when</a:t>
            </a:r>
            <a:r>
              <a:rPr lang="en-US" sz="2000" dirty="0">
                <a:latin typeface="Raleway" pitchFamily="2" charset="0"/>
              </a:rPr>
              <a:t> statement,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AB364-C93D-4B22-9A9B-6A4D417F00DF}"/>
              </a:ext>
            </a:extLst>
          </p:cNvPr>
          <p:cNvSpPr txBox="1"/>
          <p:nvPr/>
        </p:nvSpPr>
        <p:spPr>
          <a:xfrm>
            <a:off x="804002" y="4176992"/>
            <a:ext cx="105839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Any number of </a:t>
            </a:r>
            <a:r>
              <a:rPr lang="en-US" sz="1800" i="1" dirty="0" err="1">
                <a:latin typeface="Raleway" pitchFamily="2" charset="0"/>
              </a:rPr>
              <a:t>elsif</a:t>
            </a:r>
            <a:r>
              <a:rPr lang="en-US" sz="1800" dirty="0">
                <a:latin typeface="Raleway" pitchFamily="2" charset="0"/>
              </a:rPr>
              <a:t> clauses is allowed.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It has </a:t>
            </a:r>
            <a:r>
              <a:rPr lang="en-US" dirty="0">
                <a:latin typeface="Raleway" pitchFamily="2" charset="0"/>
              </a:rPr>
              <a:t>the</a:t>
            </a:r>
            <a:r>
              <a:rPr lang="en-US" sz="1800" dirty="0">
                <a:latin typeface="Raleway" pitchFamily="2" charset="0"/>
              </a:rPr>
              <a:t> priority-encoding nature.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The reserved word </a:t>
            </a:r>
            <a:r>
              <a:rPr lang="en-US" sz="1800" b="1" i="1" dirty="0">
                <a:latin typeface="Raleway" pitchFamily="2" charset="0"/>
              </a:rPr>
              <a:t>unaffected</a:t>
            </a:r>
            <a:r>
              <a:rPr lang="en-US" sz="1800" dirty="0">
                <a:latin typeface="Raleway" pitchFamily="2" charset="0"/>
              </a:rPr>
              <a:t> or the nul</a:t>
            </a:r>
            <a:r>
              <a:rPr lang="en-US" dirty="0">
                <a:latin typeface="Raleway" pitchFamily="2" charset="0"/>
              </a:rPr>
              <a:t>l</a:t>
            </a:r>
            <a:r>
              <a:rPr lang="en-US" sz="1800" dirty="0">
                <a:latin typeface="Raleway" pitchFamily="2" charset="0"/>
              </a:rPr>
              <a:t> statement-both indicating that no action should take place-are allowed to be used with the if statement,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Raleway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448C2-A0BA-493C-BDE5-24A7658B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4" y="1451723"/>
            <a:ext cx="9022827" cy="25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01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case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case statement is the sequential counterpart of the concurrent select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Its main use is to enter straightforward truth tables, which case does better than if,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Does not posses the priority-encoding nature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AB364-C93D-4B22-9A9B-6A4D417F00DF}"/>
              </a:ext>
            </a:extLst>
          </p:cNvPr>
          <p:cNvSpPr txBox="1"/>
          <p:nvPr/>
        </p:nvSpPr>
        <p:spPr>
          <a:xfrm>
            <a:off x="804002" y="3967088"/>
            <a:ext cx="10583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Multiplexer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7BC4A-B0E7-4356-8777-50AA3707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91" y="1928299"/>
            <a:ext cx="9510846" cy="2038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BD0DB-09D9-4973-B920-74C8CB03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81" y="4485528"/>
            <a:ext cx="6317491" cy="17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5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case?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matching case statement (case?) employs the matching equality comparator (?=).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It assumes the following for </a:t>
            </a:r>
            <a:r>
              <a:rPr lang="en-US" sz="2000" i="1" dirty="0" err="1">
                <a:latin typeface="Raleway" pitchFamily="2" charset="0"/>
              </a:rPr>
              <a:t>std_ulogic</a:t>
            </a:r>
            <a:r>
              <a:rPr lang="en-US" sz="2000" i="1" dirty="0">
                <a:latin typeface="Raleway" pitchFamily="2" charset="0"/>
              </a:rPr>
              <a:t> </a:t>
            </a:r>
            <a:r>
              <a:rPr lang="en-US" sz="2000" dirty="0">
                <a:latin typeface="Raleway" pitchFamily="2" charset="0"/>
              </a:rPr>
              <a:t>values: ‘0' =‘L’, '1’ = ‘H’, and '-' = any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Any other combination returns 'U' or 'X' or 'e‘.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This statement is particularly useful when the truth table contains "don't care" values at the input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Raleway" pitchFamily="2" charset="0"/>
              </a:rPr>
              <a:t>Priority encoder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BDE95-3366-495F-B57B-412E9E5C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90" y="3175781"/>
            <a:ext cx="3907814" cy="28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4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wait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Recall that when an explicit wait is included in a process, the sensitivity list must be omitted.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It is available in four forms: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wait (unconditional),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wait until,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wait on,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wait for (the first and last are for simulation).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C7956-0EB4-4381-A955-352D69F5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74" y="3253594"/>
            <a:ext cx="8620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wait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Raleway" pitchFamily="2" charset="0"/>
              </a:rPr>
              <a:t>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26FB9-64D3-4075-99E0-CD689D27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12" y="1352477"/>
            <a:ext cx="9390477" cy="32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4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loop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Used when a section of code must be repeated several times.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There are </a:t>
            </a:r>
            <a:r>
              <a:rPr lang="en-US" sz="2000" b="1" dirty="0">
                <a:latin typeface="Raleway" pitchFamily="2" charset="0"/>
              </a:rPr>
              <a:t>five</a:t>
            </a:r>
            <a:r>
              <a:rPr lang="en-US" sz="2000" dirty="0">
                <a:latin typeface="Raleway" pitchFamily="2" charset="0"/>
              </a:rPr>
              <a:t> versions for the loop statement: </a:t>
            </a:r>
            <a:r>
              <a:rPr lang="en-US" sz="2000" i="1" dirty="0">
                <a:latin typeface="Raleway" pitchFamily="2" charset="0"/>
              </a:rPr>
              <a:t>unconditional loop, while-loop, for-loop, loop with exit, and loop with next.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D9944-92CE-462A-9BE5-2B1AA086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88" y="1953650"/>
            <a:ext cx="9482132" cy="1760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EC75F-DCB9-4371-9423-C6C66F99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88" y="3908020"/>
            <a:ext cx="9672754" cy="18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Concurrent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architecture body can be constructed with only concurrent statements (recall that VHDL is inherently concurrent rather than sequential),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6EE86A-7A95-44C3-A81C-30BBF72FF9A2}"/>
              </a:ext>
            </a:extLst>
          </p:cNvPr>
          <p:cNvGrpSpPr/>
          <p:nvPr/>
        </p:nvGrpSpPr>
        <p:grpSpPr>
          <a:xfrm>
            <a:off x="2443822" y="1504486"/>
            <a:ext cx="5876925" cy="4606901"/>
            <a:chOff x="2443822" y="1504486"/>
            <a:chExt cx="5876925" cy="46069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8A6FB2-BA2B-4F39-913E-9B8FBCDEF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3822" y="1504486"/>
              <a:ext cx="5602898" cy="43160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54DA4C-5D51-485C-B935-0DE5D833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822" y="5873262"/>
              <a:ext cx="58769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41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loop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1" dirty="0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1C4B4-5365-4AB4-B89D-4505445B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02" y="926636"/>
            <a:ext cx="8171186" cy="3807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E480F-F5D7-4827-957D-BC0A2B78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02" y="4734481"/>
            <a:ext cx="8002373" cy="20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4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Sequential when and select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VHDL-2008 added sequential versions of when and select statements, which originally had only the concurrent versions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Their syntaxes and properties are the same as in concurrent.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Example: most compact implementation of DFFs.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39F46-CCB8-4F7C-A8B2-5B5826A9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22" y="2633662"/>
            <a:ext cx="8366850" cy="1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Concurrent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A special statement in the list is the process statement.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Although as a whole it is concurrent with respect to all other statements, internally it is sequential, so only sequential statements can be used inside a process)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formal designations for the concurrent statements of figure 1O.1a, according with the IEEE 1076 standard, are shown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A3AE6-A061-4DE0-A477-6D9F70CA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21" y="2583473"/>
            <a:ext cx="7684812" cy="34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when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An assignment using the when statement is called </a:t>
            </a:r>
            <a:r>
              <a:rPr lang="en-US" sz="2000" i="1" dirty="0">
                <a:latin typeface="Raleway" pitchFamily="2" charset="0"/>
              </a:rPr>
              <a:t>a conditional assignment</a:t>
            </a:r>
            <a:r>
              <a:rPr lang="en-US" sz="2000" dirty="0">
                <a:latin typeface="Raleway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9E478-00D8-4DD1-A158-62C1AD6FA18C}"/>
              </a:ext>
            </a:extLst>
          </p:cNvPr>
          <p:cNvSpPr txBox="1"/>
          <p:nvPr/>
        </p:nvSpPr>
        <p:spPr>
          <a:xfrm>
            <a:off x="804002" y="2984921"/>
            <a:ext cx="10583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</a:t>
            </a:r>
            <a:r>
              <a:rPr lang="en-US" sz="2000" b="1" dirty="0">
                <a:latin typeface="Raleway" pitchFamily="2" charset="0"/>
              </a:rPr>
              <a:t>target</a:t>
            </a:r>
            <a:r>
              <a:rPr lang="en-US" sz="2000" dirty="0">
                <a:latin typeface="Raleway" pitchFamily="2" charset="0"/>
              </a:rPr>
              <a:t> in the syntax above is a signal (VHDL-2008 allows when to be used also in sequential code, so there the target can be also a variable).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value can range from a simple static value up to several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Any number of tests is allowed.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when statement has a priority-encoding nature (for any given line to be executed, the tests in all preceding lines must return false)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D0C98-412A-4EFD-B13B-E77721A8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70" y="1486632"/>
            <a:ext cx="8601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when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Example codes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9E478-00D8-4DD1-A158-62C1AD6FA18C}"/>
              </a:ext>
            </a:extLst>
          </p:cNvPr>
          <p:cNvSpPr txBox="1"/>
          <p:nvPr/>
        </p:nvSpPr>
        <p:spPr>
          <a:xfrm>
            <a:off x="804002" y="4876844"/>
            <a:ext cx="10583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option on the left (ending with "when condition") is obviously more informative than that on the right (ending in "else value")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1F68C-1A0A-418F-9708-329F065F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9" y="1368596"/>
            <a:ext cx="6877050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303D4-CFAE-4397-B063-74A0186A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65" y="1831371"/>
            <a:ext cx="7753350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47C4B9-1A60-47EA-A67E-C30BCCACF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65" y="3154276"/>
            <a:ext cx="6180534" cy="14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select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target in the syntax above is a signal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value can range from a simple static value to several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example below shows an implementation for the multiplexer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844AE9-8343-4286-8B8F-6692B5F36584}"/>
              </a:ext>
            </a:extLst>
          </p:cNvPr>
          <p:cNvGrpSpPr/>
          <p:nvPr/>
        </p:nvGrpSpPr>
        <p:grpSpPr>
          <a:xfrm>
            <a:off x="1369914" y="2375052"/>
            <a:ext cx="5400675" cy="3709298"/>
            <a:chOff x="1369914" y="2375052"/>
            <a:chExt cx="5400675" cy="370929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3F51A44-0B94-4202-9033-684F821E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9914" y="2375052"/>
              <a:ext cx="5400675" cy="13620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A71016-5390-42D7-9217-F07DB478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9039" y="3941225"/>
              <a:ext cx="4781550" cy="214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68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select?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 matching select statement (select?) employs the matching equality comparator (?=)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This statement is particularly useful when the truth table contains "don't care" values at the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9E478-00D8-4DD1-A158-62C1AD6FA18C}"/>
              </a:ext>
            </a:extLst>
          </p:cNvPr>
          <p:cNvSpPr txBox="1"/>
          <p:nvPr/>
        </p:nvSpPr>
        <p:spPr>
          <a:xfrm>
            <a:off x="804002" y="5228536"/>
            <a:ext cx="10583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Observe also that the statement ends with "when others," so all truth table entries are covered, allowing select? to be synthesized.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97555-029F-4B58-95A1-0478B0D6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11" y="2243137"/>
            <a:ext cx="4358524" cy="25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9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generate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There are three versions for this statement: </a:t>
            </a:r>
            <a:r>
              <a:rPr lang="en-US" sz="2000" b="1" i="1" dirty="0">
                <a:latin typeface="Raleway" pitchFamily="2" charset="0"/>
              </a:rPr>
              <a:t>for-generate, if-generate, and case-generate.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9E478-00D8-4DD1-A158-62C1AD6FA18C}"/>
              </a:ext>
            </a:extLst>
          </p:cNvPr>
          <p:cNvSpPr txBox="1"/>
          <p:nvPr/>
        </p:nvSpPr>
        <p:spPr>
          <a:xfrm>
            <a:off x="804002" y="3965511"/>
            <a:ext cx="10583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This is the most frequently used form of generate.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It acts as a loop, but because it is a concurrent statement, a piece of hardware is inferred every time the loop goes around.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75D58-BC3D-4D5D-8CD8-BB0CA23B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23" y="1672883"/>
            <a:ext cx="862965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C21AE-6638-4C39-BC0A-BB63BB62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42" y="5140202"/>
            <a:ext cx="6648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9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60F6D-CAE9-4A13-8920-8A3091343681}"/>
              </a:ext>
            </a:extLst>
          </p:cNvPr>
          <p:cNvSpPr txBox="1"/>
          <p:nvPr/>
        </p:nvSpPr>
        <p:spPr>
          <a:xfrm>
            <a:off x="804002" y="436060"/>
            <a:ext cx="10583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The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generate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Raleway" pitchFamily="2" charset="0"/>
              </a:rPr>
              <a:t>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There other two forms of </a:t>
            </a:r>
            <a:r>
              <a:rPr lang="en-US" sz="2000" i="1" dirty="0">
                <a:latin typeface="Raleway" pitchFamily="2" charset="0"/>
              </a:rPr>
              <a:t>generate</a:t>
            </a:r>
            <a:r>
              <a:rPr lang="en-US" sz="2000" dirty="0">
                <a:latin typeface="Raleway" pitchFamily="2" charset="0"/>
              </a:rPr>
              <a:t> are:</a:t>
            </a:r>
            <a:endParaRPr lang="en-US" sz="2000" b="1" i="1" dirty="0">
              <a:latin typeface="Raleway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9E478-00D8-4DD1-A158-62C1AD6FA18C}"/>
              </a:ext>
            </a:extLst>
          </p:cNvPr>
          <p:cNvSpPr txBox="1"/>
          <p:nvPr/>
        </p:nvSpPr>
        <p:spPr>
          <a:xfrm>
            <a:off x="663325" y="4528219"/>
            <a:ext cx="10583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This is the most frequently used form of generate.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aleway" pitchFamily="2" charset="0"/>
              </a:rPr>
              <a:t>It acts as a loop, but because it is a concurrent statement, a piece of hardware is inferred every time the loop goes around.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C4A57-B238-41DD-8CEC-3B96012B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82" y="1314118"/>
            <a:ext cx="8909762" cy="28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5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9161</TotalTime>
  <Words>1095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Obed Mogaka</dc:creator>
  <cp:lastModifiedBy>Obed Mogaka</cp:lastModifiedBy>
  <cp:revision>63</cp:revision>
  <dcterms:created xsi:type="dcterms:W3CDTF">2022-08-03T08:02:24Z</dcterms:created>
  <dcterms:modified xsi:type="dcterms:W3CDTF">2022-08-11T13:20:45Z</dcterms:modified>
</cp:coreProperties>
</file>