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7" r:id="rId2"/>
    <p:sldId id="343" r:id="rId3"/>
    <p:sldId id="284" r:id="rId4"/>
    <p:sldId id="285" r:id="rId5"/>
    <p:sldId id="286" r:id="rId6"/>
    <p:sldId id="288" r:id="rId7"/>
    <p:sldId id="289" r:id="rId8"/>
    <p:sldId id="287" r:id="rId9"/>
    <p:sldId id="290" r:id="rId10"/>
    <p:sldId id="293" r:id="rId11"/>
    <p:sldId id="291" r:id="rId12"/>
    <p:sldId id="295" r:id="rId13"/>
    <p:sldId id="292" r:id="rId14"/>
    <p:sldId id="296" r:id="rId15"/>
    <p:sldId id="297" r:id="rId16"/>
    <p:sldId id="294" r:id="rId17"/>
    <p:sldId id="298" r:id="rId18"/>
    <p:sldId id="299" r:id="rId19"/>
    <p:sldId id="300" r:id="rId20"/>
    <p:sldId id="301" r:id="rId21"/>
    <p:sldId id="302" r:id="rId22"/>
    <p:sldId id="304" r:id="rId23"/>
    <p:sldId id="305" r:id="rId24"/>
    <p:sldId id="306" r:id="rId25"/>
    <p:sldId id="303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1" r:id="rId38"/>
    <p:sldId id="322" r:id="rId39"/>
    <p:sldId id="319" r:id="rId40"/>
    <p:sldId id="323" r:id="rId41"/>
    <p:sldId id="324" r:id="rId42"/>
    <p:sldId id="320" r:id="rId43"/>
    <p:sldId id="325" r:id="rId44"/>
    <p:sldId id="32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8A"/>
    <a:srgbClr val="171D2D"/>
    <a:srgbClr val="8F9799"/>
    <a:srgbClr val="365D48"/>
    <a:srgbClr val="274055"/>
    <a:srgbClr val="C00000"/>
    <a:srgbClr val="2E445F"/>
    <a:srgbClr val="171C2F"/>
    <a:srgbClr val="2C4938"/>
    <a:srgbClr val="92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43BC-7FA0-43E2-8551-9C27531603C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217D-4A6A-4E63-A2C1-C48FDDB22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E9A3-54C6-47AF-8C93-052FA678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FB40-9FE8-4AE4-A1FC-4026778A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AADB-B997-4AA7-A53E-02B61C1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DACA-2EE2-434B-A112-324E20F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0963-4440-4196-AF1F-9B2FB1F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36C-2B50-42BF-BAD8-0495C5E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159F-4391-4661-9018-A3BDBB4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722-F2C7-44CE-8797-C7AAB9F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AB44-57D4-42BF-810A-C11B870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DACE-64EA-4207-86C0-655F1C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314E-D6D5-405E-BF02-C58A3333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8664-354C-4CE9-AD84-FD71305A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B8F7-ECB8-401F-9B6A-33FAF27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52F-930C-4C30-AB40-DE00BFA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075A-E090-4EF4-BEFE-2FD3A39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A96B-EC89-4CE5-A8D2-0146D84E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183-24BD-4C75-933D-305AD167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D364-ADD0-4957-AD24-E215870B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0F3F-DF1F-41E4-97EB-83D74026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4D16-75A4-42B6-ACE7-5417863C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484F-0723-4666-B424-209511A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A1B4-698E-4B62-B3C2-E87DD68C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28BD-784A-43BA-B725-8248E5E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5F34-62B1-4B07-84E3-2C337AA0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5A97-1717-47E2-A148-18DF4BB7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151-19F5-420C-839E-480F110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A014-EFEC-4A09-8782-6D2B7BB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4B1-662C-481A-BEB2-F5D498AE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282F-9778-4202-849F-84659B03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0887-83F8-431C-9C63-771A0497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9C62-C0BD-494A-AA31-69D2F41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D8E5-0018-4E17-86F7-F6B3EDC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30D0-AB03-4C7A-8565-90A391D7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8B18-5BDE-4796-A9CF-EAA3822C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C7B53-C993-4A4C-9B54-DF7868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54C2-76EB-4D25-8201-0B3BCDE50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36DC-299F-492C-B355-D4D2989F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C57F-8115-4DF8-80AE-5D093DFE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4B11-BD16-4051-8E90-DE3050A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901B-8D76-40CA-AEF1-610BBC8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7EF6-2217-44C0-84B7-03AF27D7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59D5-ACEE-43A5-9490-6C97116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32DF-5991-444F-8E1F-8A81CCFA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D816E-AEAE-422C-BABE-15A265E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25974-B2C8-4D4D-B7A6-33E707D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C62B-4E3B-4E72-B94E-8F1C359B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E4BE-5396-465D-8B7E-9FA4EB7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FF7E-0BD4-4DCE-8EF1-6CF83841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A95C-81A2-4F72-B198-A67786C5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E246-DB4E-4A4E-AB69-5130D6A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5FE1-6EA3-4CB8-BE49-6329B94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5B1A-65D0-499B-BFBD-DACA6D8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96DC-C8DF-4839-8C28-1C89D0C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4973-4837-4D4E-A4C5-569659DB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873F-5E80-4A81-B7AE-C72AD93F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8F93-F6C1-41F3-8706-97A479E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845B-DEBC-4CAF-B7EF-E9E07362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BAE2-C156-49FE-8D43-8043692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3FE44-7922-4F35-B047-6E1AAE34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4394-6C5B-416C-8185-BB9D4F98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DD9B-8D51-4C3A-A6AA-3433C3BF2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4C0-8703-425E-BEC7-464B4616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AB5E-768C-42B5-8E63-498EBC7A0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PGA Hardware Design | Microchip Technology">
            <a:extLst>
              <a:ext uri="{FF2B5EF4-FFF2-40B4-BE49-F238E27FC236}">
                <a16:creationId xmlns:a16="http://schemas.microsoft.com/office/drawing/2014/main" id="{6DD1B982-A5A3-40C1-A261-976318F8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5" y="1334522"/>
            <a:ext cx="10774627" cy="76180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604" name="Picture 4" descr="Timing issue for SUB · Issue #51 · rlindsberg/1331IL-VHDL-Design · GitHub">
            <a:extLst>
              <a:ext uri="{FF2B5EF4-FFF2-40B4-BE49-F238E27FC236}">
                <a16:creationId xmlns:a16="http://schemas.microsoft.com/office/drawing/2014/main" id="{4784F2C4-AC38-424E-853B-19C0C0FF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5" y="1556980"/>
            <a:ext cx="8170151" cy="45957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602" name="Picture 2" descr="FPGA programming - imperix power electronics">
            <a:extLst>
              <a:ext uri="{FF2B5EF4-FFF2-40B4-BE49-F238E27FC236}">
                <a16:creationId xmlns:a16="http://schemas.microsoft.com/office/drawing/2014/main" id="{A617C8BB-BC65-445E-90AB-387F1584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09" y="1334522"/>
            <a:ext cx="42862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88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310855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UNIT II: CONCURRENT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661182" y="1628532"/>
            <a:ext cx="110142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statements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expressions, integer type, type conversions.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multiplexor, LUT, decoder, tri-state buffer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description, the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 of the statements is irrelevant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the statements represent circuits that are working at the same time.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type of description is well suited for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combinatorial circuits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sentences with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 </a:t>
            </a:r>
            <a:r>
              <a:rPr lang="en-US" sz="2000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’, </a:t>
            </a:r>
            <a:r>
              <a:rPr lang="en-US" sz="2000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’,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xnor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’, and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is a basic instance of the concurrent description. It is sometimes called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‘horizontal description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Unit 4, the so called ‘structural description’ is just a generalization of the concurrent description.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we already know how to build circuits based on logic gates, we now present two concurrent assignment statements ( 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select, when else 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which are far more powerful than the statements with logic gates when it comes to describe complex circuits.</a:t>
            </a:r>
          </a:p>
        </p:txBody>
      </p:sp>
    </p:spTree>
    <p:extLst>
      <p:ext uri="{BB962C8B-B14F-4D97-AF65-F5344CB8AC3E}">
        <p14:creationId xmlns:p14="http://schemas.microsoft.com/office/powerpoint/2010/main" val="176603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MUX 8-to-1: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3767026" y="1428477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4205F-4E25-415F-8884-25A54EE7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64" y="1828587"/>
            <a:ext cx="1585477" cy="361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5C30A-FE1C-4B27-A74A-876786CD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15" y="2540480"/>
            <a:ext cx="2621605" cy="2192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F5478-C621-4D0D-A122-D6D8375D7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772" y="2735484"/>
            <a:ext cx="3617878" cy="1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MUX 8-to-1: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3767026" y="1428477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4205F-4E25-415F-8884-25A54EE7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64" y="1828587"/>
            <a:ext cx="1585477" cy="361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5C30A-FE1C-4B27-A74A-876786CD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15" y="2540480"/>
            <a:ext cx="2621605" cy="21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4-to-1 LUT: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3767026" y="1428477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A16AD-1783-4AF5-A70C-AD275D37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4" y="1782420"/>
            <a:ext cx="2393081" cy="4141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24DF-041A-4702-888E-C218E363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63" y="2635568"/>
            <a:ext cx="3092474" cy="31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680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7-segment DECODER (outputs &gt;= inputs)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4442275" y="1837652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8D1C3-2F5E-4366-AB68-2F840489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833085"/>
            <a:ext cx="3432516" cy="195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A9DCE-9113-41C0-BC09-DEEDBB8D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82" y="3152555"/>
            <a:ext cx="6246163" cy="552890"/>
          </a:xfrm>
          <a:prstGeom prst="rect">
            <a:avLst/>
          </a:prstGeom>
        </p:spPr>
      </p:pic>
      <p:pic>
        <p:nvPicPr>
          <p:cNvPr id="4098" name="Picture 2" descr="7-segment Display and Driving a 7-segment Display">
            <a:extLst>
              <a:ext uri="{FF2B5EF4-FFF2-40B4-BE49-F238E27FC236}">
                <a16:creationId xmlns:a16="http://schemas.microsoft.com/office/drawing/2014/main" id="{53AF9A26-195B-499B-B1FA-E82AC4EC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66" y="4037269"/>
            <a:ext cx="2883877" cy="245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94D55-782A-40CE-A4C1-C88B9BC76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9"/>
          <a:stretch/>
        </p:blipFill>
        <p:spPr>
          <a:xfrm>
            <a:off x="4193543" y="4094116"/>
            <a:ext cx="3597520" cy="2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Decoder 2-to-4 with enable: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D2ED6-C221-4EF4-BB20-F1FC0B97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66" y="1877856"/>
            <a:ext cx="2943010" cy="171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42275" y="1837652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6837-8787-4BC3-84C8-D5E6D1F7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66" y="3159179"/>
            <a:ext cx="4157647" cy="1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Priority Encoder 4-to-2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28207" y="1472601"/>
            <a:ext cx="696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36942-6D49-4BB1-A650-2AF1026B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9" y="1704864"/>
            <a:ext cx="2910311" cy="3794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D0582C-B4B7-44F0-8FF4-603ED6B610AE}"/>
              </a:ext>
            </a:extLst>
          </p:cNvPr>
          <p:cNvSpPr txBox="1"/>
          <p:nvPr/>
        </p:nvSpPr>
        <p:spPr>
          <a:xfrm>
            <a:off x="540048" y="6205011"/>
            <a:ext cx="526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 Code for: Priority Encoder 8to3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7E78A-B5E7-4813-8BF1-1A3C7550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00" y="2019300"/>
            <a:ext cx="4265758" cy="1378168"/>
          </a:xfrm>
          <a:prstGeom prst="rect">
            <a:avLst/>
          </a:prstGeom>
        </p:spPr>
      </p:pic>
      <p:pic>
        <p:nvPicPr>
          <p:cNvPr id="17410" name="Picture 2" descr="priority encoder">
            <a:extLst>
              <a:ext uri="{FF2B5EF4-FFF2-40B4-BE49-F238E27FC236}">
                <a16:creationId xmlns:a16="http://schemas.microsoft.com/office/drawing/2014/main" id="{43DD9376-E3DD-4B0B-A274-98B905A4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56" y="3872059"/>
            <a:ext cx="4927032" cy="21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C20D8-3A35-4212-B9D2-8687E4907136}"/>
              </a:ext>
            </a:extLst>
          </p:cNvPr>
          <p:cNvSpPr txBox="1"/>
          <p:nvPr/>
        </p:nvSpPr>
        <p:spPr>
          <a:xfrm>
            <a:off x="6096000" y="602700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An “n-bit” binary encoder has </a:t>
            </a:r>
            <a:r>
              <a:rPr lang="en-US" sz="1600" b="0" i="1" u="none" strike="noStrike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en-US" sz="1600" b="0" i="1" u="none" strike="noStrike" baseline="30000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n</a:t>
            </a:r>
            <a:r>
              <a:rPr lang="en-US" sz="1600" b="0" i="1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input lines and </a:t>
            </a:r>
            <a:r>
              <a:rPr lang="en-US" sz="1600" b="0" i="1" u="none" strike="noStrike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n-bit</a:t>
            </a:r>
            <a:r>
              <a:rPr lang="en-US" sz="1600" b="0" i="1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output lines with common types that include 4-to-2, 8-to-3 and 16-to-4 line configurations.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5983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Demultiplexer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56343" y="1548906"/>
            <a:ext cx="619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F4B38-FB0B-41A4-A4C2-C0F42508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1949016"/>
            <a:ext cx="1768356" cy="2693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260AE-1701-4A4C-8F87-3A808F070CD1}"/>
              </a:ext>
            </a:extLst>
          </p:cNvPr>
          <p:cNvSpPr txBox="1"/>
          <p:nvPr/>
        </p:nvSpPr>
        <p:spPr>
          <a:xfrm>
            <a:off x="540048" y="6205011"/>
            <a:ext cx="526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 Code for: 1to8 </a:t>
            </a:r>
            <a:r>
              <a:rPr lang="en-US" b="1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DeMux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A62EB-42DB-45F9-B3E1-1ECEB8AD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38" y="2549122"/>
            <a:ext cx="4249490" cy="1125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48EF8-8513-4C1C-A9E2-0B0941BEB53E}"/>
              </a:ext>
            </a:extLst>
          </p:cNvPr>
          <p:cNvSpPr txBox="1"/>
          <p:nvPr/>
        </p:nvSpPr>
        <p:spPr>
          <a:xfrm>
            <a:off x="4550899" y="386619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the order of the statements is not relevant.</a:t>
            </a:r>
          </a:p>
        </p:txBody>
      </p:sp>
    </p:spTree>
    <p:extLst>
      <p:ext uri="{BB962C8B-B14F-4D97-AF65-F5344CB8AC3E}">
        <p14:creationId xmlns:p14="http://schemas.microsoft.com/office/powerpoint/2010/main" val="175937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Bidirectional 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564194" y="1428477"/>
            <a:ext cx="696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35AA6-4518-45D5-998D-7AD9A58C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2083478"/>
            <a:ext cx="4586910" cy="16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98F04-130D-412A-B87D-8B85290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93" y="2628844"/>
            <a:ext cx="5991225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FB6283-58E2-43AF-AB43-7C706B78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82" y="4229112"/>
            <a:ext cx="8231047" cy="208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A5F2C7-F71F-46CC-9BCA-DB76A380376D}"/>
              </a:ext>
            </a:extLst>
          </p:cNvPr>
          <p:cNvSpPr txBox="1"/>
          <p:nvPr/>
        </p:nvSpPr>
        <p:spPr>
          <a:xfrm>
            <a:off x="8892229" y="4670962"/>
            <a:ext cx="3160541" cy="1200329"/>
          </a:xfrm>
          <a:prstGeom prst="rect">
            <a:avLst/>
          </a:prstGeom>
          <a:noFill/>
          <a:ln>
            <a:solidFill>
              <a:srgbClr val="E3AE8A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To avoid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data contention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make sure that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E3AE8A"/>
                </a:highlight>
                <a:latin typeface="Courier New" panose="02070309020205020404" pitchFamily="49" charset="0"/>
              </a:rPr>
              <a:t>DATA = 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when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E3AE8A"/>
                </a:highlight>
                <a:latin typeface="Courier New" panose="02070309020205020404" pitchFamily="49" charset="0"/>
              </a:rPr>
              <a:t>DATA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is to be an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86B53-FC23-4AE1-8F52-653B31DE4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Tri-State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95651" y="2036121"/>
            <a:ext cx="696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C4689-14AD-4265-928F-1352CACB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5" y="2036121"/>
            <a:ext cx="2970708" cy="151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1F22A-ABF9-46CE-8B9A-94D93823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08" y="2755098"/>
            <a:ext cx="4751291" cy="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INTEGER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628532"/>
            <a:ext cx="10869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signal of type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‘integer’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represents a binary number. But we do not specify the number of bits for the signal, only the range of decimal values (this can be very convenient).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84F7D-EF7F-4BEB-80A5-78165F28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94" y="2514963"/>
            <a:ext cx="5239731" cy="55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5D731-009D-4370-98C7-09CAF61537DF}"/>
              </a:ext>
            </a:extLst>
          </p:cNvPr>
          <p:cNvSpPr txBox="1"/>
          <p:nvPr/>
        </p:nvSpPr>
        <p:spPr>
          <a:xfrm>
            <a:off x="661182" y="3397710"/>
            <a:ext cx="10869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datatype ‘integer’ does not allow access to the individual bits (unlike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171C2F"/>
                </a:solidFill>
                <a:highlight>
                  <a:srgbClr val="E3AE8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20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75688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874941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Arithmetic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333107"/>
            <a:ext cx="108696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the operators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+,-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for rapid specification of arithmetic operations for integer numbers.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use the comparison statements: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&gt;,&lt;,=,/=,&gt;=,&lt;=.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ADD/SUBTRACT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+/-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operands and the result must have the same bit width.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specify the representation for </a:t>
            </a:r>
            <a:r>
              <a:rPr lang="en-US" sz="1900" dirty="0" err="1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either (signed/unsigned)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“_unsigned”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unsigned subtraction.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“_signed”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signed (Two’s compliment) subtraction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 not accounted for. Here, you might need to zero/sign extend the input operands.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Multiplier (fully combinational):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operator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Make sure the output size is correct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Operators: a (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bits), b (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bits) :Output result: f (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NA+NB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select the representation (unsigned/signed) for the operands.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B6F54-C67A-44B6-90CB-F3D050C5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63" y="3614005"/>
            <a:ext cx="3972365" cy="423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91D9D-3697-4BE2-A10B-9814507A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9" y="5524893"/>
            <a:ext cx="6210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874941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Arithmetic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361243"/>
            <a:ext cx="108696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library </a:t>
            </a:r>
            <a:r>
              <a:rPr lang="en-US" sz="1900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ieee.std_logic_arith.all</a:t>
            </a:r>
            <a:r>
              <a:rPr lang="en-US" sz="1900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us perform conversions from bit vector to binary and vice versa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89BFF-6875-47D8-B4EE-F713A4BC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0" y="2038351"/>
            <a:ext cx="6070214" cy="67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E5BC9-50B4-4B55-86B6-E79A4FFD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69" y="2890656"/>
            <a:ext cx="7080656" cy="3214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EFB68C-752E-46B9-81A9-B5CA2878DB6B}"/>
              </a:ext>
            </a:extLst>
          </p:cNvPr>
          <p:cNvSpPr txBox="1"/>
          <p:nvPr/>
        </p:nvSpPr>
        <p:spPr>
          <a:xfrm>
            <a:off x="540048" y="6365546"/>
            <a:ext cx="902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 Code for: 4 bit adder/subtracter - Combinational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356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4465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BEHAVIORAL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processes (decoder, mux, encoder, etc.): </a:t>
            </a:r>
            <a:r>
              <a:rPr lang="en-US" sz="2000" i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if-else , case, for-loop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 expressions inside asynchronous processes</a:t>
            </a:r>
          </a:p>
        </p:txBody>
      </p:sp>
    </p:spTree>
    <p:extLst>
      <p:ext uri="{BB962C8B-B14F-4D97-AF65-F5344CB8AC3E}">
        <p14:creationId xmlns:p14="http://schemas.microsoft.com/office/powerpoint/2010/main" val="124824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662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BEHAVIORAL DESCRIPTION (OR SEQUENTIAL)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650293"/>
            <a:ext cx="109937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design style , the circuit is described via a series of statements ( also called sequential statements ) that are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executed one after other 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here the order is very important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feature is advantageous when it comes to implement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sequential circuits 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sequential statements must be within a block of VHDL code called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”process”</a:t>
            </a:r>
          </a:p>
          <a:p>
            <a:endParaRPr lang="en-US" sz="20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sequential code suits the description of sequential circuits very well . However , we can also describe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combinatorial circuits with sequential statements</a:t>
            </a:r>
          </a:p>
          <a:p>
            <a:endParaRPr lang="en-US" sz="2000" dirty="0">
              <a:solidFill>
                <a:srgbClr val="171C2F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will use the sequential description style to implement combinatorial circuits . In this instance , the block of VHDL code 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‘process’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called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asynchronous process.</a:t>
            </a:r>
          </a:p>
        </p:txBody>
      </p:sp>
    </p:spTree>
    <p:extLst>
      <p:ext uri="{BB962C8B-B14F-4D97-AF65-F5344CB8AC3E}">
        <p14:creationId xmlns:p14="http://schemas.microsoft.com/office/powerpoint/2010/main" val="54954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874941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Asynchronous 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361243"/>
            <a:ext cx="1086963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combinatorial circuits with sequential statements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we show the syntax of a sequential description . Note that the ‘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statement denotes the sequential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AD89B-2696-400D-816A-78C6FF23F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0" b="16945"/>
          <a:stretch/>
        </p:blipFill>
        <p:spPr>
          <a:xfrm>
            <a:off x="1198093" y="2453172"/>
            <a:ext cx="6163451" cy="4148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537BB-3A12-4B71-83FA-9C9748279F87}"/>
              </a:ext>
            </a:extLst>
          </p:cNvPr>
          <p:cNvSpPr txBox="1"/>
          <p:nvPr/>
        </p:nvSpPr>
        <p:spPr>
          <a:xfrm>
            <a:off x="7982858" y="2768654"/>
            <a:ext cx="3686628" cy="13619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good coding practice to include all the signals used inside the process in the sensitivity list.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7D85C-C2DC-4003-A943-FB581DC4C4DE}"/>
              </a:ext>
            </a:extLst>
          </p:cNvPr>
          <p:cNvSpPr txBox="1"/>
          <p:nvPr/>
        </p:nvSpPr>
        <p:spPr>
          <a:xfrm>
            <a:off x="7982857" y="4308902"/>
            <a:ext cx="3686628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are ‘executed’ (the way the synthesizer reads it) one after the other.</a:t>
            </a:r>
          </a:p>
        </p:txBody>
      </p:sp>
    </p:spTree>
    <p:extLst>
      <p:ext uri="{BB962C8B-B14F-4D97-AF65-F5344CB8AC3E}">
        <p14:creationId xmlns:p14="http://schemas.microsoft.com/office/powerpoint/2010/main" val="42492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93299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IF STATEMENT ( Simple Condition)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545946"/>
            <a:ext cx="1086963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4-to-1 Multiplexor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9431A-3052-4602-85FF-F483B837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334658"/>
            <a:ext cx="2189270" cy="3525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488E2-12C6-464A-836C-8537D1401A9F}"/>
              </a:ext>
            </a:extLst>
          </p:cNvPr>
          <p:cNvSpPr txBox="1"/>
          <p:nvPr/>
        </p:nvSpPr>
        <p:spPr>
          <a:xfrm>
            <a:off x="4658615" y="2140390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– ELSEIF -ELSE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A9C0D-A9EA-4B64-86FA-D1675A3A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69" y="2750223"/>
            <a:ext cx="4210319" cy="22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Priority Encoder 8-to-3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516445" y="1738464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– ELSEIF -ELSE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0" name="Picture 2" descr="priority encoder">
            <a:extLst>
              <a:ext uri="{FF2B5EF4-FFF2-40B4-BE49-F238E27FC236}">
                <a16:creationId xmlns:a16="http://schemas.microsoft.com/office/drawing/2014/main" id="{DD04EC39-6652-4D12-901F-833C1C9F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9" y="2550734"/>
            <a:ext cx="6317989" cy="276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F753E-6506-4DC4-9274-86C6D028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44" y="2399620"/>
            <a:ext cx="4204964" cy="35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27645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comparator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7431547" y="1322847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– ELSEIF -ELSE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34BBD-9203-47BC-8A40-4D7F90CD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738464"/>
            <a:ext cx="3437771" cy="1881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D7B16-3A3A-455B-8D0C-C24E214F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36" y="1330378"/>
            <a:ext cx="2778550" cy="2387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F405A-D3D7-49A4-A3B1-23A694B5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405" y="1980653"/>
            <a:ext cx="2482413" cy="1817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2DD00F-0E5B-4F66-9181-EDC1C6F1D12F}"/>
              </a:ext>
            </a:extLst>
          </p:cNvPr>
          <p:cNvSpPr txBox="1"/>
          <p:nvPr/>
        </p:nvSpPr>
        <p:spPr>
          <a:xfrm>
            <a:off x="661182" y="3930004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9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DESIGN</a:t>
            </a:r>
            <a:r>
              <a:rPr lang="en-U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4-bits comparator, but the ‘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is omitted: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42781E-40F8-405E-96F7-83D8B0C26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80" y="4918236"/>
            <a:ext cx="2178758" cy="6463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93B798-7546-4A75-AD82-40B6CA0554C7}"/>
              </a:ext>
            </a:extLst>
          </p:cNvPr>
          <p:cNvSpPr txBox="1"/>
          <p:nvPr/>
        </p:nvSpPr>
        <p:spPr>
          <a:xfrm>
            <a:off x="3172265" y="4687403"/>
            <a:ext cx="8882743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≠ b =&gt; y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we did not specify what happens when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≠ 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synthesizer assumes that we want to keep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 value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‘y’.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circuit, initially ‘y’ will be‘0’. But: If a = b y = ‘1’ forever. It is said that the output has 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 implicit memory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it ‘remembers’ the previous value of y. This results in a faulty comparator.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6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Design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1084784" y="2059419"/>
            <a:ext cx="6145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circuit is specified using a Hardware Description Language e.g. VHDL, Verilog.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76849-41C9-4B23-A779-6325EB7AFA95}"/>
              </a:ext>
            </a:extLst>
          </p:cNvPr>
          <p:cNvSpPr txBox="1"/>
          <p:nvPr/>
        </p:nvSpPr>
        <p:spPr>
          <a:xfrm>
            <a:off x="993087" y="1639823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Design Entry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7B54E-EFF3-46A8-B0E7-B8E715A633E9}"/>
              </a:ext>
            </a:extLst>
          </p:cNvPr>
          <p:cNvSpPr txBox="1"/>
          <p:nvPr/>
        </p:nvSpPr>
        <p:spPr>
          <a:xfrm>
            <a:off x="1084783" y="3105834"/>
            <a:ext cx="9803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behavioral simulation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, we will only verify the logical operation of the circuit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 is provided to the logic circuit , so we can verify the outputs behave as we expect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3B977-ED6F-4E16-A215-CC4132A4B390}"/>
              </a:ext>
            </a:extLst>
          </p:cNvPr>
          <p:cNvSpPr txBox="1"/>
          <p:nvPr/>
        </p:nvSpPr>
        <p:spPr>
          <a:xfrm>
            <a:off x="993087" y="2686238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Functional Simulation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7C2DA-8E9D-4F54-A8C4-8DE501F76197}"/>
              </a:ext>
            </a:extLst>
          </p:cNvPr>
          <p:cNvSpPr txBox="1"/>
          <p:nvPr/>
        </p:nvSpPr>
        <p:spPr>
          <a:xfrm>
            <a:off x="1095206" y="4353090"/>
            <a:ext cx="980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inputs/outputs of our digital circuit are mapped to specific pins of the FPGA.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918D-26EF-4142-966F-E3FE6785A8E3}"/>
              </a:ext>
            </a:extLst>
          </p:cNvPr>
          <p:cNvSpPr txBox="1"/>
          <p:nvPr/>
        </p:nvSpPr>
        <p:spPr>
          <a:xfrm>
            <a:off x="1003510" y="3933494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Physical Mapping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AD9E2-DB00-453D-87AA-3D604DFC6F50}"/>
              </a:ext>
            </a:extLst>
          </p:cNvPr>
          <p:cNvSpPr txBox="1"/>
          <p:nvPr/>
        </p:nvSpPr>
        <p:spPr>
          <a:xfrm>
            <a:off x="1093647" y="5045587"/>
            <a:ext cx="980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simulates the circuit considering its timing behavior delays between inputs and outputs.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E0AF7-C5F0-4AD2-9395-324C6E67AEF8}"/>
              </a:ext>
            </a:extLst>
          </p:cNvPr>
          <p:cNvSpPr txBox="1"/>
          <p:nvPr/>
        </p:nvSpPr>
        <p:spPr>
          <a:xfrm>
            <a:off x="1001951" y="4625991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Timing Simulation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49092-5C2D-436E-B22E-5D23255A39A3}"/>
              </a:ext>
            </a:extLst>
          </p:cNvPr>
          <p:cNvSpPr txBox="1"/>
          <p:nvPr/>
        </p:nvSpPr>
        <p:spPr>
          <a:xfrm>
            <a:off x="1093647" y="5738084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configuration file (‘ bitstream ’ file) is generated and then downloaded onto the FPGA configuration memory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5D84F-BA49-47AD-98AD-2C3A5DDAB14D}"/>
              </a:ext>
            </a:extLst>
          </p:cNvPr>
          <p:cNvSpPr txBox="1"/>
          <p:nvPr/>
        </p:nvSpPr>
        <p:spPr>
          <a:xfrm>
            <a:off x="1001951" y="5318488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Implementation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272E66-9277-4104-AA7D-B0C27A09B07E}"/>
              </a:ext>
            </a:extLst>
          </p:cNvPr>
          <p:cNvCxnSpPr/>
          <p:nvPr/>
        </p:nvCxnSpPr>
        <p:spPr>
          <a:xfrm>
            <a:off x="661182" y="1933867"/>
            <a:ext cx="0" cy="4190594"/>
          </a:xfrm>
          <a:prstGeom prst="straightConnector1">
            <a:avLst/>
          </a:prstGeom>
          <a:ln w="57150">
            <a:solidFill>
              <a:srgbClr val="E3AE8A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Majority Gate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 Modular Redundancy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reliability, a system is replicated three times. The 3 generated outputs go into a majority voting system (majority gate) to produce a single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at least two replicas produce identical outputs → the majority gate selects that output. If the three replicas produce different results, the majority gate asserts an error flag (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y_error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‘1’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725EC-6EE0-4D35-9E11-3B9EB1B2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7" y="3433324"/>
            <a:ext cx="4926952" cy="245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A636A-8CA0-498F-9B4E-55B06BE1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11" y="3429000"/>
            <a:ext cx="5457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13128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CASE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59773" y="1497903"/>
            <a:ext cx="10674475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in multi-decision cases when nested IF’s become complex.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 possible choices must be included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 the keyword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choice of the ‘selection signal’)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case: We must use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others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(even if all the 0/1s,  as 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9 possible values). This also avoids outputs with implicit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72EA-6A4E-4260-BAB2-13D983636CB0}"/>
              </a:ext>
            </a:extLst>
          </p:cNvPr>
          <p:cNvSpPr txBox="1"/>
          <p:nvPr/>
        </p:nvSpPr>
        <p:spPr>
          <a:xfrm>
            <a:off x="661182" y="3041975"/>
            <a:ext cx="502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MUX 7-to-1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9A2A2-979C-4D32-AC6A-36F7D851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75" y="3565195"/>
            <a:ext cx="3811135" cy="3245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42DB8-3D50-424B-A407-C16B0541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9" y="5530884"/>
            <a:ext cx="2352675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10B338-34E3-49D8-B76C-EE1EE29D3701}"/>
              </a:ext>
            </a:extLst>
          </p:cNvPr>
          <p:cNvSpPr txBox="1"/>
          <p:nvPr/>
        </p:nvSpPr>
        <p:spPr>
          <a:xfrm>
            <a:off x="6691086" y="3966284"/>
            <a:ext cx="4818742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8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&lt;= ‘-’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(don’t care). This allows the synthesizer to optimize the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, however , we had used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others =&gt; y &lt;= 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synthesizer would have assigned the value ‘g’ for the cases “110” and “111” (a slightly less optimal circuit</a:t>
            </a:r>
          </a:p>
        </p:txBody>
      </p:sp>
    </p:spTree>
    <p:extLst>
      <p:ext uri="{BB962C8B-B14F-4D97-AF65-F5344CB8AC3E}">
        <p14:creationId xmlns:p14="http://schemas.microsoft.com/office/powerpoint/2010/main" val="2831932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27645"/>
            <a:ext cx="6087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7-Segment Decoder: CASE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472118" y="1714734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 IS WHEN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DE2BE9-A0B8-476A-B2ED-649CC63C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833085"/>
            <a:ext cx="3432516" cy="1955409"/>
          </a:xfrm>
          <a:prstGeom prst="rect">
            <a:avLst/>
          </a:prstGeom>
        </p:spPr>
      </p:pic>
      <p:pic>
        <p:nvPicPr>
          <p:cNvPr id="16" name="Picture 2" descr="7-segment Display and Driving a 7-segment Display">
            <a:extLst>
              <a:ext uri="{FF2B5EF4-FFF2-40B4-BE49-F238E27FC236}">
                <a16:creationId xmlns:a16="http://schemas.microsoft.com/office/drawing/2014/main" id="{545575AF-F5B1-4A47-9458-E87E0529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47" y="3957191"/>
            <a:ext cx="3260251" cy="27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59560D-014E-4295-819F-6DBBF5FC0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18" y="2296762"/>
            <a:ext cx="5142820" cy="39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25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13128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FOR LOOP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59773" y="1497903"/>
            <a:ext cx="106744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useful </a:t>
            </a:r>
            <a:r>
              <a:rPr lang="en-US" sz="19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sequential circuit description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it can also be used to describe some combinatorial circuits.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72EA-6A4E-4260-BAB2-13D983636CB0}"/>
              </a:ext>
            </a:extLst>
          </p:cNvPr>
          <p:cNvSpPr txBox="1"/>
          <p:nvPr/>
        </p:nvSpPr>
        <p:spPr>
          <a:xfrm>
            <a:off x="659773" y="2411033"/>
            <a:ext cx="758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Example: Sign extension (from 4 bits to 8 bits)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05A8-D4BA-41A2-99B0-9E1DD95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3170275"/>
            <a:ext cx="2263396" cy="328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1F2BF-E399-47B7-AF57-90CB674E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35" y="3614870"/>
            <a:ext cx="3824869" cy="17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Ones/zeros detector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25902" y="1457295"/>
            <a:ext cx="115308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detects whether the input contains only 0’s or only 1’s.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length: Parameter ‘N’.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rare instance where using process for combinational circuits is the most efficient 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a process: it helps to describe this circuit. Depending on the implementation, a ‘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could be a wire.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0FA3E-C908-44EF-BAEA-302D9F3A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36" y="3275465"/>
            <a:ext cx="2349849" cy="1452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672064-C782-4AAB-83E9-E1DAA926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7" y="4893956"/>
            <a:ext cx="2920839" cy="1354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DE1C9-E27F-43F8-AA54-B5B7D577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129" y="3336445"/>
            <a:ext cx="5671366" cy="25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785104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STRUCTURAL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Hierarchical design :port-map,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for-generate, if-generate</a:t>
            </a:r>
            <a:endParaRPr lang="en-US" sz="2000" i="1" dirty="0">
              <a:solidFill>
                <a:srgbClr val="C0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 Adder , multiplier , ALU, Look up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to Parametric Coding</a:t>
            </a:r>
          </a:p>
        </p:txBody>
      </p:sp>
    </p:spTree>
    <p:extLst>
      <p:ext uri="{BB962C8B-B14F-4D97-AF65-F5344CB8AC3E}">
        <p14:creationId xmlns:p14="http://schemas.microsoft.com/office/powerpoint/2010/main" val="241588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Structural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 generalization of the Concurrent Description.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circuits are described via interconnection of its subcircuits. This subcircuits can be described in concurrent code and/or sequential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EFFBE-741D-4B94-A9B6-223F574793C5}"/>
              </a:ext>
            </a:extLst>
          </p:cNvPr>
          <p:cNvSpPr txBox="1"/>
          <p:nvPr/>
        </p:nvSpPr>
        <p:spPr>
          <a:xfrm>
            <a:off x="661182" y="2612516"/>
            <a:ext cx="33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Example: 4-to-16 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611B8-9EA4-4E6D-B690-2FA47A6C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0" y="2321264"/>
            <a:ext cx="4670472" cy="4536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661182" y="3110233"/>
            <a:ext cx="4985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can describe this decoder in an structured way based on 2-to-4 decoders.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However, we can also describe the 4-to-16 decoder using the 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with-selec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 statement.</a:t>
            </a:r>
          </a:p>
        </p:txBody>
      </p:sp>
    </p:spTree>
    <p:extLst>
      <p:ext uri="{BB962C8B-B14F-4D97-AF65-F5344CB8AC3E}">
        <p14:creationId xmlns:p14="http://schemas.microsoft.com/office/powerpoint/2010/main" val="48945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Structural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EFFBE-741D-4B94-A9B6-223F574793C5}"/>
              </a:ext>
            </a:extLst>
          </p:cNvPr>
          <p:cNvSpPr txBox="1"/>
          <p:nvPr/>
        </p:nvSpPr>
        <p:spPr>
          <a:xfrm>
            <a:off x="661182" y="1469631"/>
            <a:ext cx="33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Example: DLX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661182" y="2054406"/>
            <a:ext cx="5584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this type of systems , it is best to describe each component first , then assemble them to make the large system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do not need to see such large system to realize the importance of the Structural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107E2-6102-4540-9155-53F1C23B0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4"/>
          <a:stretch/>
        </p:blipFill>
        <p:spPr>
          <a:xfrm>
            <a:off x="7238178" y="1107826"/>
            <a:ext cx="3608854" cy="5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Structural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693490" y="1603821"/>
            <a:ext cx="102230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Many systems can be described entirely in one single block: we can use the behavioral description , or concurrent statements (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select , when else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However , it is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advisable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not to abuse of this technique since it makes 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code less readable,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circuit verification process more cumbersome, and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circuits improvements less evident</a:t>
            </a:r>
          </a:p>
          <a:p>
            <a:pPr marL="857250" lvl="1" indent="-400050">
              <a:buFont typeface="+mj-lt"/>
              <a:buAutoNum type="romanLcPeriod"/>
            </a:pPr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structural description allows for a hierarchical design : we can ‘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’ the entire circuit as the pieces it is made of, then identify critical points and/ or propose improvements on each piece.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is always convenient to have basic building blocks from which we can build more complex circuits . This also allows building block ( or sub system ) to be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 used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a different circuit</a:t>
            </a:r>
          </a:p>
        </p:txBody>
      </p:sp>
    </p:spTree>
    <p:extLst>
      <p:ext uri="{BB962C8B-B14F-4D97-AF65-F5344CB8AC3E}">
        <p14:creationId xmlns:p14="http://schemas.microsoft.com/office/powerpoint/2010/main" val="134601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7793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Adder/Subtracter (2’s Compliment)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circuit can be described in one single block. However, it is best to describe the Full Adder as a block in a separate file (</a:t>
            </a:r>
            <a:r>
              <a:rPr lang="en-US" sz="1900" dirty="0" err="1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fulladd.vhd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then use as many full adders to build the 4-bit adder.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use the file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fulladd.vhd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the top file , we need to declare it in the top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ACB37-8DDA-4523-AC31-EAB38534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5" y="2865704"/>
            <a:ext cx="2386818" cy="3561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BE71C-57C2-4493-88C2-0CF24F98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62" y="3158092"/>
            <a:ext cx="8879638" cy="25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Design Flow (VIVADO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1084783" y="1989081"/>
            <a:ext cx="8973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VHDL code is examined for syntax errors and warnings.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your code should be free of syntax errors, watch out for warnings and critical warnings.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76849-41C9-4B23-A779-6325EB7AFA95}"/>
              </a:ext>
            </a:extLst>
          </p:cNvPr>
          <p:cNvSpPr txBox="1"/>
          <p:nvPr/>
        </p:nvSpPr>
        <p:spPr>
          <a:xfrm>
            <a:off x="993087" y="1569485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Synthesis: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7B54E-EFF3-46A8-B0E7-B8E715A633E9}"/>
              </a:ext>
            </a:extLst>
          </p:cNvPr>
          <p:cNvSpPr txBox="1"/>
          <p:nvPr/>
        </p:nvSpPr>
        <p:spPr>
          <a:xfrm>
            <a:off x="1066540" y="3262588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write a VHDL file called </a:t>
            </a:r>
            <a:r>
              <a:rPr lang="en-US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‘testbench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where we specify the stimuli to the logic circuit.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3B977-ED6F-4E16-A215-CC4132A4B390}"/>
              </a:ext>
            </a:extLst>
          </p:cNvPr>
          <p:cNvSpPr txBox="1"/>
          <p:nvPr/>
        </p:nvSpPr>
        <p:spPr>
          <a:xfrm>
            <a:off x="974844" y="2842992"/>
            <a:ext cx="42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Simulate Behavioral Model: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7C2DA-8E9D-4F54-A8C4-8DE501F76197}"/>
              </a:ext>
            </a:extLst>
          </p:cNvPr>
          <p:cNvSpPr txBox="1"/>
          <p:nvPr/>
        </p:nvSpPr>
        <p:spPr>
          <a:xfrm>
            <a:off x="1066540" y="4286446"/>
            <a:ext cx="6698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(Translate + Map + Place &amp; Route)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918D-26EF-4142-966F-E3FE6785A8E3}"/>
              </a:ext>
            </a:extLst>
          </p:cNvPr>
          <p:cNvSpPr txBox="1"/>
          <p:nvPr/>
        </p:nvSpPr>
        <p:spPr>
          <a:xfrm>
            <a:off x="974844" y="3866850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Implement Design: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AD9E2-DB00-453D-87AA-3D604DFC6F50}"/>
              </a:ext>
            </a:extLst>
          </p:cNvPr>
          <p:cNvSpPr txBox="1"/>
          <p:nvPr/>
        </p:nvSpPr>
        <p:spPr>
          <a:xfrm>
            <a:off x="1084783" y="4991236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 configuration file or </a:t>
            </a:r>
            <a:r>
              <a:rPr lang="en-US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(.bit) is generated.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file will configure the FPGA so that the logic circuit is implemented on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E0AF7-C5F0-4AD2-9395-324C6E67AEF8}"/>
              </a:ext>
            </a:extLst>
          </p:cNvPr>
          <p:cNvSpPr txBox="1"/>
          <p:nvPr/>
        </p:nvSpPr>
        <p:spPr>
          <a:xfrm>
            <a:off x="993087" y="4571640"/>
            <a:ext cx="599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Generate Programming File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49092-5C2D-436E-B22E-5D23255A39A3}"/>
              </a:ext>
            </a:extLst>
          </p:cNvPr>
          <p:cNvSpPr txBox="1"/>
          <p:nvPr/>
        </p:nvSpPr>
        <p:spPr>
          <a:xfrm>
            <a:off x="1066540" y="5895022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bitstream file is written onto the FPGA configuration memory so that a digital circuit is materialized. At this stage, we can verify whether the hardware is actually working.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5D84F-BA49-47AD-98AD-2C3A5DDAB14D}"/>
              </a:ext>
            </a:extLst>
          </p:cNvPr>
          <p:cNvSpPr txBox="1"/>
          <p:nvPr/>
        </p:nvSpPr>
        <p:spPr>
          <a:xfrm>
            <a:off x="974844" y="5475426"/>
            <a:ext cx="470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Configure Target Device: (Programming)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272E66-9277-4104-AA7D-B0C27A09B07E}"/>
              </a:ext>
            </a:extLst>
          </p:cNvPr>
          <p:cNvCxnSpPr/>
          <p:nvPr/>
        </p:nvCxnSpPr>
        <p:spPr>
          <a:xfrm>
            <a:off x="661182" y="1863529"/>
            <a:ext cx="0" cy="4190594"/>
          </a:xfrm>
          <a:prstGeom prst="straightConnector1">
            <a:avLst/>
          </a:prstGeom>
          <a:ln w="57150">
            <a:solidFill>
              <a:srgbClr val="E3AE8A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7E182F-E137-4323-B08D-BEBA33CA984D}"/>
              </a:ext>
            </a:extLst>
          </p:cNvPr>
          <p:cNvGrpSpPr/>
          <p:nvPr/>
        </p:nvGrpSpPr>
        <p:grpSpPr>
          <a:xfrm>
            <a:off x="8635180" y="1016744"/>
            <a:ext cx="3029827" cy="1299759"/>
            <a:chOff x="7858565" y="1246493"/>
            <a:chExt cx="3029827" cy="129975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EB41818E-F247-4CB4-A773-6E606CC2CB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316" r="71962"/>
            <a:stretch/>
          </p:blipFill>
          <p:spPr bwMode="auto">
            <a:xfrm>
              <a:off x="7858565" y="1246493"/>
              <a:ext cx="3029827" cy="1299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0BD2972-B72F-47AC-85D7-4DFC6B7F5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978" y="1484892"/>
              <a:ext cx="19050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576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7793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Adder/Subtracter (2’s Compliment)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BE71C-57C2-4493-88C2-0CF24F98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9" y="1772632"/>
            <a:ext cx="6675699" cy="1925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35882-C71A-4FEB-AFE2-C81E504B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1654470"/>
            <a:ext cx="538162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4705B-02C3-4D9F-8387-B78CB009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76" y="4122443"/>
            <a:ext cx="6160607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42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9A19B-185B-419F-8D2F-361E2CBB17C4}"/>
              </a:ext>
            </a:extLst>
          </p:cNvPr>
          <p:cNvSpPr txBox="1"/>
          <p:nvPr/>
        </p:nvSpPr>
        <p:spPr>
          <a:xfrm>
            <a:off x="675250" y="87764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Use of </a:t>
            </a:r>
            <a:r>
              <a:rPr lang="en-US" sz="28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‘port map’</a:t>
            </a:r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4BB8-5555-4D7E-8F16-055B177D0AE6}"/>
              </a:ext>
            </a:extLst>
          </p:cNvPr>
          <p:cNvSpPr txBox="1"/>
          <p:nvPr/>
        </p:nvSpPr>
        <p:spPr>
          <a:xfrm>
            <a:off x="974844" y="1246985"/>
            <a:ext cx="9260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Port map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signal in full adder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=&gt;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signal in top file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...)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546E5-2FBB-4547-A964-28F6A597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3" y="1977273"/>
            <a:ext cx="5998992" cy="2360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2F6758-9909-4B39-851A-77C200C0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58" y="1977273"/>
            <a:ext cx="5472403" cy="2188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7AFBA8-9730-49FC-8021-6F15595479FE}"/>
              </a:ext>
            </a:extLst>
          </p:cNvPr>
          <p:cNvSpPr txBox="1"/>
          <p:nvPr/>
        </p:nvSpPr>
        <p:spPr>
          <a:xfrm>
            <a:off x="442029" y="4352995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‘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generate</a:t>
            </a:r>
            <a:r>
              <a:rPr lang="en-US" sz="28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’</a:t>
            </a:r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3A0B0-F46A-405D-828C-9E13D49BF979}"/>
              </a:ext>
            </a:extLst>
          </p:cNvPr>
          <p:cNvSpPr txBox="1"/>
          <p:nvPr/>
        </p:nvSpPr>
        <p:spPr>
          <a:xfrm>
            <a:off x="303333" y="4717121"/>
            <a:ext cx="11782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Instantiating components can be a repetitive task, thus the 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for-generate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statement is of great help here: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84B205-65FE-4A23-B2A8-307E750A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3" y="5086453"/>
            <a:ext cx="8778749" cy="1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1017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Array Multiplier (Introduction to Parametric Coding)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43B2C-82E5-4903-8A65-141B28183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 b="2367"/>
          <a:stretch/>
        </p:blipFill>
        <p:spPr>
          <a:xfrm>
            <a:off x="590989" y="1603821"/>
            <a:ext cx="5406021" cy="5254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997010" y="2385956"/>
            <a:ext cx="5790682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Interesting example of structural description. By connecting full adders and </a:t>
            </a:r>
            <a:r>
              <a:rPr lang="en-US" sz="19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gates, we build this array multiplier.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parameterize the circuit with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‘if-generate', 'for-generate’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the use of arrays in VHDL.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we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conv_std_logic_vector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specify input values</a:t>
            </a:r>
          </a:p>
        </p:txBody>
      </p:sp>
    </p:spTree>
    <p:extLst>
      <p:ext uri="{BB962C8B-B14F-4D97-AF65-F5344CB8AC3E}">
        <p14:creationId xmlns:p14="http://schemas.microsoft.com/office/powerpoint/2010/main" val="4448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1017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Arithmetic Logic Unit (ALU)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475441" y="5174034"/>
            <a:ext cx="1104313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circuit executes two types of operations: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logic (or bit-wise) and arithmetic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arithmetic unit and the logic unit are described in different VHDL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arithmetic unit relies heavily on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parametric adder/subtractor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VHDL code is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so as to allow for two N-bit operands.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‘</a:t>
            </a:r>
            <a:r>
              <a:rPr lang="en-US" sz="19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 inputs selects the operation to be carried on (as per the table).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1D52E-A219-411A-90C3-5C4319AA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603821"/>
            <a:ext cx="4170513" cy="3409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030EF-71F1-47A9-A1C0-85FCEC31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61" y="1458508"/>
            <a:ext cx="6266359" cy="36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6-to-6 LUT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LUT contents (64 bytes ) are specified as a set of 6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These 6 parameters are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‘generics’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in the VHDL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 that if the parameters are modified , we will get a different circuit that needs to be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re-synthesized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In other words , the LUT contents are NOT inputs to the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F9A1A-1BBA-43DD-9D33-4CB58C7D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3062784"/>
            <a:ext cx="10441103" cy="31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Logic Gates in VHDL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746374" y="1667795"/>
            <a:ext cx="8973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VHDL allows for the specification of Boolean functions based on the following gates: </a:t>
            </a:r>
            <a:r>
              <a:rPr lang="en-US" b="1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AND, OR, NOT, XOR, NAND, and NOR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3B977-ED6F-4E16-A215-CC4132A4B390}"/>
              </a:ext>
            </a:extLst>
          </p:cNvPr>
          <p:cNvSpPr txBox="1"/>
          <p:nvPr/>
        </p:nvSpPr>
        <p:spPr>
          <a:xfrm>
            <a:off x="746374" y="2708603"/>
            <a:ext cx="42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Write VHDL code to implement: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18306-41FB-416E-87B2-DBD5A2B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8" y="3409999"/>
            <a:ext cx="5591793" cy="20924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F0F34F-A2BE-47A6-8E3E-E9D6C8DD499A}"/>
              </a:ext>
            </a:extLst>
          </p:cNvPr>
          <p:cNvSpPr txBox="1"/>
          <p:nvPr/>
        </p:nvSpPr>
        <p:spPr>
          <a:xfrm>
            <a:off x="1275471" y="5636410"/>
            <a:ext cx="664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Note: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In VHDL,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A B C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are inputs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is an output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),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x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are internal signals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52B93-75C7-4054-A4DF-D5F04EBA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11" y="3625393"/>
            <a:ext cx="2506191" cy="12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Testbench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C897-7D23-4B72-A84D-AB43F136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879015"/>
            <a:ext cx="3901440" cy="1753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7566-BBB3-473A-9376-E6CEDABF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9015"/>
            <a:ext cx="3901440" cy="34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I/O 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746374" y="1667795"/>
            <a:ext cx="8973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UCF file (Obsolete)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XDF file: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map the I/O’s of our circuit to physical FPGA pins.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04B2B-CF5B-4FBA-A040-1BDA6608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4" y="2801176"/>
            <a:ext cx="10207651" cy="27344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5D8D2-934C-44EE-9830-BEDBC02306D4}"/>
              </a:ext>
            </a:extLst>
          </p:cNvPr>
          <p:cNvSpPr txBox="1"/>
          <p:nvPr/>
        </p:nvSpPr>
        <p:spPr>
          <a:xfrm>
            <a:off x="746374" y="5814243"/>
            <a:ext cx="8973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 names are </a:t>
            </a:r>
            <a:r>
              <a:rPr lang="en-US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case sensitive 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must match the port names as specified in the VHDL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Mini-Project: Light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746373" y="1656960"/>
            <a:ext cx="8973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available switches.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LED1 ON when only one of the switches is in the ON position.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 want LED0 ON only when the three switches are in the ON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44699-7387-4FDC-B5FA-C422449C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3" y="2835405"/>
            <a:ext cx="5675010" cy="2366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B514F-A0DA-4DCE-A146-E8E8FEA7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277" y="5457287"/>
            <a:ext cx="4371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Mini-Project: Security Combination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746374" y="1667795"/>
            <a:ext cx="10071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lock is opened only when a certain combination of switches exist : Switches: </a:t>
            </a:r>
            <a:r>
              <a:rPr lang="en-US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01101011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lock will be represented by 8 LEDs. Open Lock ==  All LEDS 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0F2E7-FBDB-43BF-8FD7-305F471F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754556"/>
            <a:ext cx="5973496" cy="27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14710</TotalTime>
  <Words>2510</Words>
  <Application>Microsoft Office PowerPoint</Application>
  <PresentationFormat>Widescreen</PresentationFormat>
  <Paragraphs>250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Bahnschrift Light Condensed</vt:lpstr>
      <vt:lpstr>Calibri</vt:lpstr>
      <vt:lpstr>Calibri Light</vt:lpstr>
      <vt:lpstr>Courier New</vt:lpstr>
      <vt:lpstr>Lato</vt:lpstr>
      <vt:lpstr>Palatino Linotype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Mogaka</dc:creator>
  <cp:lastModifiedBy>Obed Mogaka</cp:lastModifiedBy>
  <cp:revision>180</cp:revision>
  <dcterms:created xsi:type="dcterms:W3CDTF">2022-10-30T08:04:43Z</dcterms:created>
  <dcterms:modified xsi:type="dcterms:W3CDTF">2023-02-11T20:10:10Z</dcterms:modified>
</cp:coreProperties>
</file>