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8" r:id="rId4"/>
    <p:sldId id="267" r:id="rId5"/>
    <p:sldId id="269" r:id="rId6"/>
    <p:sldId id="265" r:id="rId7"/>
    <p:sldId id="262" r:id="rId8"/>
    <p:sldId id="263" r:id="rId9"/>
    <p:sldId id="264" r:id="rId10"/>
    <p:sldId id="276" r:id="rId11"/>
    <p:sldId id="277" r:id="rId12"/>
    <p:sldId id="256" r:id="rId13"/>
    <p:sldId id="257" r:id="rId14"/>
    <p:sldId id="259" r:id="rId15"/>
    <p:sldId id="260" r:id="rId16"/>
    <p:sldId id="258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0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7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34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0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5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2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8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4D8148-1E6A-4C4C-385B-D538F3F7CCA9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Message 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처리 과정</a:t>
            </a:r>
          </a:p>
        </p:txBody>
      </p:sp>
      <p:pic>
        <p:nvPicPr>
          <p:cNvPr id="4100" name="Picture 4" descr="Deep dive in Handler, Message, MessageQueue, and Looper | by Atul Kumar |  Medium">
            <a:extLst>
              <a:ext uri="{FF2B5EF4-FFF2-40B4-BE49-F238E27FC236}">
                <a16:creationId xmlns:a16="http://schemas.microsoft.com/office/drawing/2014/main" id="{3DF0B6EB-AA1C-F68B-DC73-E9B9B5CB5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26836"/>
            <a:ext cx="7178004" cy="436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9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56643E-9B54-9DE8-36F9-4A6731F9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.NET Framework</a:t>
            </a:r>
          </a:p>
        </p:txBody>
      </p:sp>
      <p:pic>
        <p:nvPicPr>
          <p:cNvPr id="2050" name="Picture 2" descr="Introducing .NET 5 - .NET Blog">
            <a:extLst>
              <a:ext uri="{FF2B5EF4-FFF2-40B4-BE49-F238E27FC236}">
                <a16:creationId xmlns:a16="http://schemas.microsoft.com/office/drawing/2014/main" id="{F4A32360-D079-12B1-75E4-E8408F02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88877" y="2354239"/>
            <a:ext cx="7414245" cy="39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96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54FBFF-E1B9-4699-AFFB-9E1897A7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.NET Framework Architecture</a:t>
            </a:r>
          </a:p>
        </p:txBody>
      </p:sp>
      <p:pic>
        <p:nvPicPr>
          <p:cNvPr id="3074" name="Picture 2" descr="An Introduction to .NET Framework">
            <a:extLst>
              <a:ext uri="{FF2B5EF4-FFF2-40B4-BE49-F238E27FC236}">
                <a16:creationId xmlns:a16="http://schemas.microsoft.com/office/drawing/2014/main" id="{0F55A61F-B781-9416-92B8-92E2CD059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t="20712" r="2504" b="4533"/>
          <a:stretch>
            <a:fillRect/>
          </a:stretch>
        </p:blipFill>
        <p:spPr bwMode="auto">
          <a:xfrm>
            <a:off x="2032138" y="1675227"/>
            <a:ext cx="8127724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05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lowchart: Document 103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35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4FEAA-A20C-CE92-032E-0A471E3A2C99}"/>
              </a:ext>
            </a:extLst>
          </p:cNvPr>
          <p:cNvSpPr txBox="1">
            <a:spLocks/>
          </p:cNvSpPr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Aft>
                <a:spcPts val="600"/>
              </a:spcAft>
            </a:pP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Computer Graphics (CG)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C3C645-D540-8771-A335-1EABA2DA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986432"/>
            <a:ext cx="7347537" cy="48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06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778308-9BBF-4AAE-6032-20E97B15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altLang="ko-KR" sz="4000"/>
              <a:t>CG </a:t>
            </a:r>
            <a:r>
              <a:rPr lang="ko-KR" altLang="en-US" sz="4000"/>
              <a:t>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835" y="2324912"/>
            <a:ext cx="5985165" cy="4436106"/>
          </a:xfrm>
        </p:spPr>
        <p:txBody>
          <a:bodyPr anchor="ctr">
            <a:noAutofit/>
          </a:bodyPr>
          <a:lstStyle/>
          <a:p>
            <a:r>
              <a:rPr lang="ko-KR" altLang="en-US" sz="2000" dirty="0"/>
              <a:t>그래픽스</a:t>
            </a:r>
            <a:r>
              <a:rPr lang="en-US" altLang="ko-KR" sz="2000" dirty="0"/>
              <a:t>(graphics): </a:t>
            </a:r>
            <a:r>
              <a:rPr lang="ko-KR" altLang="en-US" sz="2000" dirty="0"/>
              <a:t>영상화</a:t>
            </a:r>
            <a:r>
              <a:rPr lang="en-US" altLang="ko-KR" sz="2000" dirty="0"/>
              <a:t>(</a:t>
            </a:r>
            <a:r>
              <a:rPr lang="ko-KR" altLang="en-US" sz="2000" dirty="0"/>
              <a:t>정보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시각 영상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2000" dirty="0"/>
          </a:p>
          <a:p>
            <a:r>
              <a:rPr lang="ko-KR" altLang="en-US" sz="2000" dirty="0"/>
              <a:t>화소</a:t>
            </a:r>
            <a:r>
              <a:rPr lang="en-US" altLang="ko-KR" sz="2000" dirty="0"/>
              <a:t>(pixel): </a:t>
            </a:r>
            <a:r>
              <a:rPr lang="ko-KR" altLang="en-US" sz="2000" dirty="0"/>
              <a:t>화상</a:t>
            </a:r>
            <a:r>
              <a:rPr lang="en-US" altLang="ko-KR" sz="2000" dirty="0"/>
              <a:t>(raster)</a:t>
            </a:r>
            <a:r>
              <a:rPr lang="ko-KR" altLang="en-US" sz="2000" dirty="0"/>
              <a:t>을 이루는 가장 작은 원소</a:t>
            </a:r>
            <a:endParaRPr lang="en-US" altLang="ko-KR" sz="2000" dirty="0"/>
          </a:p>
          <a:p>
            <a:r>
              <a:rPr lang="ko-KR" altLang="en-US" sz="2000" dirty="0"/>
              <a:t>화상</a:t>
            </a:r>
            <a:r>
              <a:rPr lang="en-US" altLang="ko-KR" sz="2000" dirty="0"/>
              <a:t>(raster): </a:t>
            </a:r>
            <a:r>
              <a:rPr lang="ko-KR" altLang="en-US" sz="2000" dirty="0"/>
              <a:t>화소로 만든 디지털 영상</a:t>
            </a:r>
            <a:endParaRPr lang="en-US" altLang="ko-KR" sz="2000" dirty="0"/>
          </a:p>
          <a:p>
            <a:r>
              <a:rPr lang="ko-KR" altLang="en-US" sz="2000" dirty="0"/>
              <a:t>렌더링</a:t>
            </a:r>
            <a:r>
              <a:rPr lang="en-US" altLang="ko-KR" sz="2000" dirty="0"/>
              <a:t>(rendering): </a:t>
            </a:r>
            <a:r>
              <a:rPr lang="ko-KR" altLang="en-US" sz="2000" dirty="0"/>
              <a:t>표현하기</a:t>
            </a:r>
            <a:r>
              <a:rPr lang="en-US" altLang="ko-KR" sz="2000" dirty="0"/>
              <a:t>(3</a:t>
            </a:r>
            <a:r>
              <a:rPr lang="ko-KR" altLang="en-US" sz="2000" dirty="0"/>
              <a:t>차원 형상 </a:t>
            </a:r>
            <a:r>
              <a:rPr lang="en-US" altLang="ko-KR" sz="2000" dirty="0">
                <a:sym typeface="Wingdings" panose="05000000000000000000" pitchFamily="2" charset="2"/>
              </a:rPr>
              <a:t> 2</a:t>
            </a:r>
            <a:r>
              <a:rPr lang="ko-KR" altLang="en-US" sz="2000" dirty="0">
                <a:sym typeface="Wingdings" panose="05000000000000000000" pitchFamily="2" charset="2"/>
              </a:rPr>
              <a:t>차원 화면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2000" dirty="0">
                <a:sym typeface="Wingdings" panose="05000000000000000000" pitchFamily="2" charset="2"/>
              </a:rPr>
              <a:t>렌더링 파이프라인</a:t>
            </a:r>
            <a:r>
              <a:rPr lang="en-US" altLang="ko-KR" sz="2000" dirty="0">
                <a:sym typeface="Wingdings" panose="05000000000000000000" pitchFamily="2" charset="2"/>
              </a:rPr>
              <a:t>(rendering pipeline): </a:t>
            </a:r>
            <a:r>
              <a:rPr lang="ko-KR" altLang="en-US" sz="2000" dirty="0">
                <a:sym typeface="Wingdings" panose="05000000000000000000" pitchFamily="2" charset="2"/>
              </a:rPr>
              <a:t>표현화 </a:t>
            </a:r>
            <a:r>
              <a:rPr lang="ko-KR" altLang="en-US" sz="2000" dirty="0" err="1">
                <a:sym typeface="Wingdings" panose="05000000000000000000" pitchFamily="2" charset="2"/>
              </a:rPr>
              <a:t>관로</a:t>
            </a:r>
            <a:endParaRPr lang="en-US" altLang="ko-KR" sz="2000" dirty="0"/>
          </a:p>
          <a:p>
            <a:r>
              <a:rPr lang="ko-KR" altLang="en-US" sz="2000" dirty="0" err="1">
                <a:sym typeface="Wingdings" panose="05000000000000000000" pitchFamily="2" charset="2"/>
              </a:rPr>
              <a:t>쉐이더</a:t>
            </a:r>
            <a:r>
              <a:rPr lang="en-US" altLang="ko-KR" sz="2000" dirty="0">
                <a:sym typeface="Wingdings" panose="05000000000000000000" pitchFamily="2" charset="2"/>
              </a:rPr>
              <a:t>(shader): </a:t>
            </a:r>
            <a:r>
              <a:rPr lang="ko-KR" altLang="en-US" sz="2000" dirty="0">
                <a:sym typeface="Wingdings" panose="05000000000000000000" pitchFamily="2" charset="2"/>
              </a:rPr>
              <a:t>음영기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그림자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특수 효과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2000" dirty="0" err="1">
                <a:sym typeface="Wingdings" panose="05000000000000000000" pitchFamily="2" charset="2"/>
              </a:rPr>
              <a:t>래스터화</a:t>
            </a:r>
            <a:r>
              <a:rPr lang="en-US" altLang="ko-KR" sz="2000" dirty="0">
                <a:sym typeface="Wingdings" panose="05000000000000000000" pitchFamily="2" charset="2"/>
              </a:rPr>
              <a:t>(rasterization): </a:t>
            </a:r>
            <a:r>
              <a:rPr lang="ko-KR" altLang="en-US" sz="2000" dirty="0">
                <a:sym typeface="Wingdings" panose="05000000000000000000" pitchFamily="2" charset="2"/>
              </a:rPr>
              <a:t>화상화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화면에 영상 표시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2000" dirty="0" err="1">
                <a:sym typeface="Wingdings" panose="05000000000000000000" pitchFamily="2" charset="2"/>
              </a:rPr>
              <a:t>머티리얼</a:t>
            </a:r>
            <a:r>
              <a:rPr lang="en-US" altLang="ko-KR" sz="2000" dirty="0">
                <a:sym typeface="Wingdings" panose="05000000000000000000" pitchFamily="2" charset="2"/>
              </a:rPr>
              <a:t>(material): </a:t>
            </a:r>
            <a:r>
              <a:rPr lang="ko-KR" altLang="en-US" sz="2000" dirty="0">
                <a:sym typeface="Wingdings" panose="05000000000000000000" pitchFamily="2" charset="2"/>
              </a:rPr>
              <a:t>재질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빛에 반응하는 물질 특성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2000" dirty="0">
                <a:sym typeface="Wingdings" panose="05000000000000000000" pitchFamily="2" charset="2"/>
              </a:rPr>
              <a:t>텍스처</a:t>
            </a:r>
            <a:r>
              <a:rPr lang="en-US" altLang="ko-KR" sz="2000" dirty="0">
                <a:sym typeface="Wingdings" panose="05000000000000000000" pitchFamily="2" charset="2"/>
              </a:rPr>
              <a:t>(texture): </a:t>
            </a:r>
            <a:r>
              <a:rPr lang="ko-KR" altLang="en-US" sz="2000" dirty="0">
                <a:sym typeface="Wingdings" panose="05000000000000000000" pitchFamily="2" charset="2"/>
              </a:rPr>
              <a:t>질감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표면에 입히는 색깔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5" name="Picture 4" descr="떠다니는 양">
            <a:extLst>
              <a:ext uri="{FF2B5EF4-FFF2-40B4-BE49-F238E27FC236}">
                <a16:creationId xmlns:a16="http://schemas.microsoft.com/office/drawing/2014/main" id="{2C5C07FB-44C0-B943-35F3-1DD661AD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56" r="22744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5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18185D-A3A1-4FD3-77DF-4563C188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Ray Tracing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8365CA-53F0-19E8-AC5F-3DE7855E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3872" y="736858"/>
            <a:ext cx="7765040" cy="576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510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443A15-C298-87FE-48B1-0CC04002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Mesh &amp; Texture</a:t>
            </a:r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CD757B89-7BFB-8CDD-3E55-18EFFADC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9631" y="120949"/>
            <a:ext cx="7371699" cy="661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57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9EE55B-7D89-7BFC-D7AA-44525BDA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7" y="5279509"/>
            <a:ext cx="9707911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/>
              <a:t>Rendering Pipeline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3F1AF6-71F3-DA7C-671F-C332EFA8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4985" y="227199"/>
            <a:ext cx="10497465" cy="181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A8FF39-9139-BC4F-602E-975B40BF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86" y="2393784"/>
            <a:ext cx="11143462" cy="181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28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73B606-0590-AEA2-2989-2AC6FA9B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NVIDIA</a:t>
            </a:r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</a:t>
            </a: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Ray Tracing Engine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73BF0-49A7-711B-80F7-A414542D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134" y="2421186"/>
            <a:ext cx="10897966" cy="386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2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3CBDD2-A770-FDAD-609A-F9F9288E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Hit Test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6837D7-F7F5-DA0B-7461-9065DC4C3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787" y="1675227"/>
            <a:ext cx="853242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79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7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DD71EA-EA30-DCA1-F47F-77B3864A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Axis-Aligned Bounding Box (AABB)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7EF9BE-C01C-0CC4-CB33-628057767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28243"/>
            <a:ext cx="7772030" cy="51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16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Flowchart: Document 1024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F0FA2C-6B50-8C39-F6F2-4EE4CDE0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MFC Message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처리 과정</a:t>
            </a:r>
          </a:p>
        </p:txBody>
      </p:sp>
      <p:pic>
        <p:nvPicPr>
          <p:cNvPr id="10242" name="Picture 2" descr="A simple Windows programming model">
            <a:extLst>
              <a:ext uri="{FF2B5EF4-FFF2-40B4-BE49-F238E27FC236}">
                <a16:creationId xmlns:a16="http://schemas.microsoft.com/office/drawing/2014/main" id="{BE0FB980-4EEE-5FD7-D428-5137ED72C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7309" y="79245"/>
            <a:ext cx="4341091" cy="66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12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8B1933-DCC7-BD1F-F920-2BF8FCE8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Bounding Volume Hierarchy (BVH)</a:t>
            </a: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FE7ECD-075E-905B-3152-C66346EAD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3216" y="3067050"/>
            <a:ext cx="9662520" cy="30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989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1C7390-90AD-55F0-294F-B3006C03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Möller–Trumbore Algorithm</a:t>
            </a: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oller-Trombore to determine intersection with THREE.Triangle - Questions -  three.js forum">
            <a:extLst>
              <a:ext uri="{FF2B5EF4-FFF2-40B4-BE49-F238E27FC236}">
                <a16:creationId xmlns:a16="http://schemas.microsoft.com/office/drawing/2014/main" id="{0D87B9FA-11DB-FCC8-D437-0B3BD4F53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4" t="11791" r="13471" b="9268"/>
          <a:stretch>
            <a:fillRect/>
          </a:stretch>
        </p:blipFill>
        <p:spPr bwMode="auto">
          <a:xfrm>
            <a:off x="1409371" y="1964473"/>
            <a:ext cx="9300468" cy="47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991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7E545-506F-89F1-C676-D5563474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600"/>
              <a:t>Phong Reflection Model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6F88B89-ABD0-D2C8-0362-FD142F6BD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312" y="2726592"/>
            <a:ext cx="4483510" cy="336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561EF27-25CF-0B1B-036B-EA41841E2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134" y="3258300"/>
            <a:ext cx="7238338" cy="200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Freeform: Shape 615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9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8ED07-8A07-ED57-B0A9-2AB60236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altLang="ko-KR" sz="4000"/>
              <a:t>Computer </a:t>
            </a:r>
            <a:r>
              <a:rPr lang="ko-KR" altLang="en-US" sz="400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33B56-0BBD-AA7C-02C7-E2F33F1B9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5" y="2324912"/>
            <a:ext cx="6024517" cy="4533088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Object(</a:t>
            </a:r>
            <a:r>
              <a:rPr lang="ko-KR" altLang="en-US" sz="2000" dirty="0"/>
              <a:t>객체</a:t>
            </a:r>
            <a:r>
              <a:rPr lang="en-US" altLang="ko-KR" sz="2000" dirty="0"/>
              <a:t>): </a:t>
            </a:r>
            <a:r>
              <a:rPr lang="ko-KR" altLang="en-US" sz="2000" dirty="0"/>
              <a:t>문제 해결을 위해 쓰는 자료와 관련 절차까지 포함한 기본 구조</a:t>
            </a:r>
            <a:endParaRPr lang="en-US" altLang="ko-KR" sz="2000" dirty="0"/>
          </a:p>
          <a:p>
            <a:r>
              <a:rPr lang="en-US" altLang="ko-KR" sz="2000" dirty="0"/>
              <a:t>Class: </a:t>
            </a:r>
            <a:r>
              <a:rPr lang="ko-KR" altLang="en-US" sz="2000" dirty="0"/>
              <a:t>객체의 설계도</a:t>
            </a:r>
            <a:endParaRPr lang="en-US" altLang="ko-KR" sz="2000" dirty="0"/>
          </a:p>
          <a:p>
            <a:r>
              <a:rPr lang="en-US" altLang="ko-KR" sz="2000" dirty="0"/>
              <a:t>Instance(</a:t>
            </a:r>
            <a:r>
              <a:rPr lang="ko-KR" altLang="en-US" sz="2000" dirty="0"/>
              <a:t>구현체</a:t>
            </a:r>
            <a:r>
              <a:rPr lang="en-US" altLang="ko-KR" sz="2000" dirty="0"/>
              <a:t>): </a:t>
            </a:r>
            <a:r>
              <a:rPr lang="ko-KR" altLang="en-US" sz="2000" dirty="0"/>
              <a:t>객체의 실행 예시</a:t>
            </a:r>
            <a:endParaRPr lang="en-US" altLang="ko-KR" sz="2000" dirty="0"/>
          </a:p>
          <a:p>
            <a:r>
              <a:rPr lang="en-US" altLang="ko-KR" sz="2000" dirty="0"/>
              <a:t>Control: </a:t>
            </a:r>
            <a:r>
              <a:rPr lang="ko-KR" altLang="en-US" sz="2000" dirty="0"/>
              <a:t>사용자 자료를 </a:t>
            </a:r>
            <a:r>
              <a:rPr lang="ko-KR" altLang="en-US" sz="2000" dirty="0" err="1"/>
              <a:t>입력받고</a:t>
            </a:r>
            <a:r>
              <a:rPr lang="ko-KR" altLang="en-US" sz="2000" dirty="0"/>
              <a:t> 상호 작용하는 기초 객체</a:t>
            </a:r>
            <a:endParaRPr lang="en-US" altLang="ko-KR" sz="2000" dirty="0"/>
          </a:p>
          <a:p>
            <a:r>
              <a:rPr lang="en-US" altLang="ko-KR" sz="2000" dirty="0"/>
              <a:t>Handle: </a:t>
            </a:r>
            <a:r>
              <a:rPr lang="ko-KR" altLang="en-US" sz="2000" dirty="0"/>
              <a:t>자원을 가리키는 추상적 </a:t>
            </a:r>
            <a:r>
              <a:rPr lang="ko-KR" altLang="en-US" sz="2000" dirty="0" err="1"/>
              <a:t>참조자</a:t>
            </a:r>
            <a:endParaRPr lang="en-US" altLang="ko-KR" sz="2000" dirty="0"/>
          </a:p>
          <a:p>
            <a:r>
              <a:rPr lang="en-US" altLang="ko-KR" sz="2000" dirty="0"/>
              <a:t>Process: </a:t>
            </a:r>
            <a:r>
              <a:rPr lang="ko-KR" altLang="en-US" sz="2000" dirty="0"/>
              <a:t>프로그램의 완전한 구현체</a:t>
            </a:r>
            <a:endParaRPr lang="en-US" altLang="ko-KR" sz="2000" dirty="0"/>
          </a:p>
          <a:p>
            <a:r>
              <a:rPr lang="en-US" altLang="ko-KR" sz="2000" dirty="0"/>
              <a:t>Thread: </a:t>
            </a:r>
            <a:r>
              <a:rPr lang="ko-KR" altLang="en-US" sz="2000" dirty="0"/>
              <a:t>프로그램에서 부분만 발췌해 실행하는 단위</a:t>
            </a:r>
            <a:endParaRPr lang="en-US" altLang="ko-KR" sz="2000" dirty="0"/>
          </a:p>
          <a:p>
            <a:r>
              <a:rPr lang="en-US" altLang="ko-KR" sz="2000" dirty="0"/>
              <a:t>Core: CPU </a:t>
            </a:r>
            <a:r>
              <a:rPr lang="ko-KR" altLang="en-US" sz="2000" dirty="0"/>
              <a:t>안의 최소 계산 단위</a:t>
            </a:r>
          </a:p>
        </p:txBody>
      </p:sp>
      <p:pic>
        <p:nvPicPr>
          <p:cNvPr id="5" name="Picture 4" descr="칠판에 쓰여진 공식">
            <a:extLst>
              <a:ext uri="{FF2B5EF4-FFF2-40B4-BE49-F238E27FC236}">
                <a16:creationId xmlns:a16="http://schemas.microsoft.com/office/drawing/2014/main" id="{4304232C-1B17-CF83-3597-A49F17F0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31" r="22068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4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3" name="Rectangle 1127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Freeform: Shape 1127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BF3EB2-6960-B291-A2B6-3FE87F73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vs. Thread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48DCC500-D8DB-B070-F648-7DB8A5FB3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6708" y="0"/>
            <a:ext cx="7038128" cy="679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51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702C23-3749-6018-0D21-CCC0C459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자동차로 이해하는 </a:t>
            </a:r>
            <a:r>
              <a:rPr lang="en-US" altLang="ko-KR" sz="4000"/>
              <a:t>Process, Thread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B7C89-5BFF-6C4D-4BCD-5A936294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09" y="2285998"/>
            <a:ext cx="5772727" cy="4572001"/>
          </a:xfrm>
        </p:spPr>
        <p:txBody>
          <a:bodyPr anchor="ctr">
            <a:noAutofit/>
          </a:bodyPr>
          <a:lstStyle/>
          <a:p>
            <a:r>
              <a:rPr lang="en-US" altLang="ko-KR" sz="1800" dirty="0"/>
              <a:t>Class: </a:t>
            </a:r>
            <a:r>
              <a:rPr lang="ko-KR" altLang="en-US" sz="1800" dirty="0"/>
              <a:t>자동차의 설계도</a:t>
            </a:r>
          </a:p>
          <a:p>
            <a:r>
              <a:rPr lang="en-US" altLang="ko-KR" sz="1800" dirty="0"/>
              <a:t>Instance: </a:t>
            </a:r>
            <a:r>
              <a:rPr lang="ko-KR" altLang="en-US" sz="1800" dirty="0"/>
              <a:t>자동차의 설계도로 만든 자동차 그 자체</a:t>
            </a:r>
          </a:p>
          <a:p>
            <a:r>
              <a:rPr lang="en-US" altLang="ko-KR" sz="1800" dirty="0"/>
              <a:t>Process: </a:t>
            </a:r>
            <a:r>
              <a:rPr lang="ko-KR" altLang="en-US" sz="1800" dirty="0"/>
              <a:t>운전 중인 자동차</a:t>
            </a:r>
          </a:p>
          <a:p>
            <a:r>
              <a:rPr lang="en-US" altLang="ko-KR" sz="1800" dirty="0"/>
              <a:t>Thread: </a:t>
            </a:r>
            <a:r>
              <a:rPr lang="ko-KR" altLang="en-US" sz="1800" dirty="0"/>
              <a:t>교통 법규에 따라 운전하는 기사</a:t>
            </a:r>
            <a:r>
              <a:rPr lang="en-US" altLang="ko-KR" sz="1800" dirty="0"/>
              <a:t>(process </a:t>
            </a:r>
            <a:r>
              <a:rPr lang="ko-KR" altLang="en-US" sz="1800" dirty="0"/>
              <a:t>안에 </a:t>
            </a:r>
            <a:r>
              <a:rPr lang="en-US" altLang="ko-KR" sz="1800" dirty="0"/>
              <a:t>thread</a:t>
            </a:r>
            <a:r>
              <a:rPr lang="ko-KR" altLang="en-US" sz="1800" dirty="0"/>
              <a:t>를 생성</a:t>
            </a:r>
            <a:r>
              <a:rPr lang="en-US" altLang="ko-KR" sz="1800" dirty="0"/>
              <a:t>; </a:t>
            </a:r>
            <a:r>
              <a:rPr lang="ko-KR" altLang="en-US" sz="1800" dirty="0"/>
              <a:t>하나의 </a:t>
            </a:r>
            <a:r>
              <a:rPr lang="en-US" altLang="ko-KR" sz="1800" dirty="0"/>
              <a:t>process</a:t>
            </a:r>
            <a:r>
              <a:rPr lang="ko-KR" altLang="en-US" sz="1800" dirty="0"/>
              <a:t>에 여러 개의 </a:t>
            </a:r>
            <a:r>
              <a:rPr lang="en-US" altLang="ko-KR" sz="1800" dirty="0"/>
              <a:t>thread </a:t>
            </a:r>
            <a:r>
              <a:rPr lang="ko-KR" altLang="en-US" sz="1800" dirty="0"/>
              <a:t>생성 가능 </a:t>
            </a:r>
            <a:r>
              <a:rPr lang="en-US" altLang="ko-KR" sz="1800" dirty="0"/>
              <a:t>= </a:t>
            </a:r>
            <a:r>
              <a:rPr lang="ko-KR" altLang="en-US" sz="1800" dirty="0"/>
              <a:t>자동차에 트레일러를 달아 여러 명이 운전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Core: </a:t>
            </a:r>
            <a:r>
              <a:rPr lang="ko-KR" altLang="en-US" sz="1800" dirty="0"/>
              <a:t>도로의 차선</a:t>
            </a:r>
          </a:p>
          <a:p>
            <a:r>
              <a:rPr lang="en-US" altLang="ko-KR" sz="1800" dirty="0"/>
              <a:t>OS: </a:t>
            </a:r>
            <a:r>
              <a:rPr lang="ko-KR" altLang="en-US" sz="1800" dirty="0"/>
              <a:t>교통 법규와 경찰관</a:t>
            </a:r>
          </a:p>
          <a:p>
            <a:r>
              <a:rPr lang="en-US" altLang="ko-KR" sz="1800" dirty="0"/>
              <a:t>Multithread: single core</a:t>
            </a:r>
            <a:r>
              <a:rPr lang="ko-KR" altLang="en-US" sz="1800" dirty="0"/>
              <a:t>라면 </a:t>
            </a:r>
            <a:r>
              <a:rPr lang="en-US" altLang="ko-KR" sz="1800" dirty="0"/>
              <a:t>1</a:t>
            </a:r>
            <a:r>
              <a:rPr lang="ko-KR" altLang="en-US" sz="1800" dirty="0"/>
              <a:t>차선의 일방 통행 도로</a:t>
            </a:r>
            <a:r>
              <a:rPr lang="en-US" altLang="ko-KR" sz="1800" dirty="0"/>
              <a:t>(core)</a:t>
            </a:r>
            <a:r>
              <a:rPr lang="ko-KR" altLang="en-US" sz="1800" dirty="0"/>
              <a:t>를 여러 자동차</a:t>
            </a:r>
            <a:r>
              <a:rPr lang="en-US" altLang="ko-KR" sz="1800" dirty="0"/>
              <a:t>(process)</a:t>
            </a:r>
            <a:r>
              <a:rPr lang="ko-KR" altLang="en-US" sz="1800" dirty="0"/>
              <a:t>가 공유하면서 운전</a:t>
            </a:r>
            <a:r>
              <a:rPr lang="en-US" altLang="ko-KR" sz="1800" dirty="0"/>
              <a:t>(thread); multicore</a:t>
            </a:r>
            <a:r>
              <a:rPr lang="ko-KR" altLang="en-US" sz="1800" dirty="0"/>
              <a:t>이면 여러 차선</a:t>
            </a:r>
            <a:r>
              <a:rPr lang="en-US" altLang="ko-KR" sz="1800" dirty="0"/>
              <a:t>(multicore)</a:t>
            </a:r>
            <a:r>
              <a:rPr lang="ko-KR" altLang="en-US" sz="1800" dirty="0"/>
              <a:t>을 여러 개의 자동차</a:t>
            </a:r>
            <a:r>
              <a:rPr lang="en-US" altLang="ko-KR" sz="1800" dirty="0"/>
              <a:t>(process)</a:t>
            </a:r>
            <a:r>
              <a:rPr lang="ko-KR" altLang="en-US" sz="1800" dirty="0"/>
              <a:t>가 공유하면서 운전</a:t>
            </a:r>
            <a:r>
              <a:rPr lang="en-US" altLang="ko-KR" sz="1800" dirty="0"/>
              <a:t>(thread)</a:t>
            </a:r>
          </a:p>
          <a:p>
            <a:r>
              <a:rPr lang="en-US" altLang="ko-KR" sz="1800" dirty="0"/>
              <a:t>Multicore: </a:t>
            </a:r>
            <a:r>
              <a:rPr lang="ko-KR" altLang="en-US" sz="1800" dirty="0"/>
              <a:t>차선이 </a:t>
            </a:r>
            <a:r>
              <a:rPr lang="en-US" altLang="ko-KR" sz="1800" dirty="0"/>
              <a:t>2</a:t>
            </a:r>
            <a:r>
              <a:rPr lang="ko-KR" altLang="en-US" sz="1800" dirty="0"/>
              <a:t>차선 이상</a:t>
            </a:r>
            <a:r>
              <a:rPr lang="en-US" altLang="ko-KR" sz="1800" dirty="0"/>
              <a:t>; 8-core</a:t>
            </a:r>
            <a:r>
              <a:rPr lang="ko-KR" altLang="en-US" sz="1800" dirty="0"/>
              <a:t>이면 </a:t>
            </a:r>
            <a:r>
              <a:rPr lang="en-US" altLang="ko-KR" sz="1800" dirty="0"/>
              <a:t>8</a:t>
            </a:r>
            <a:r>
              <a:rPr lang="ko-KR" altLang="en-US" sz="1800" dirty="0"/>
              <a:t>차선 </a:t>
            </a:r>
            <a:r>
              <a:rPr lang="en-US" altLang="ko-KR" sz="1800" dirty="0"/>
              <a:t>= 8</a:t>
            </a:r>
            <a:r>
              <a:rPr lang="ko-KR" altLang="en-US" sz="1800" dirty="0"/>
              <a:t>대의 자동차가 동시에 달릴 수 있음</a:t>
            </a:r>
          </a:p>
        </p:txBody>
      </p:sp>
      <p:pic>
        <p:nvPicPr>
          <p:cNvPr id="5" name="Picture 4" descr="바닥에 줄지어 늘어선 장난감 자동차">
            <a:extLst>
              <a:ext uri="{FF2B5EF4-FFF2-40B4-BE49-F238E27FC236}">
                <a16:creationId xmlns:a16="http://schemas.microsoft.com/office/drawing/2014/main" id="{B3272AE2-73ED-1D93-6983-BF8F7EDA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03" r="18920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7" name="Freeform: Shape 9226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DED094-BF9E-82EA-198D-8B36D88E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600"/>
              <a:t>MFC Architecture</a:t>
            </a:r>
          </a:p>
        </p:txBody>
      </p:sp>
      <p:pic>
        <p:nvPicPr>
          <p:cNvPr id="9218" name="Picture 2" descr="MFC hierarchy chart categories.">
            <a:extLst>
              <a:ext uri="{FF2B5EF4-FFF2-40B4-BE49-F238E27FC236}">
                <a16:creationId xmlns:a16="http://schemas.microsoft.com/office/drawing/2014/main" id="{DB32D356-7778-EBB4-7E38-7CB34163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207" y="2655867"/>
            <a:ext cx="5774303" cy="35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2D08C60-A658-886B-D51A-8E433D7C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4156" y="3168118"/>
            <a:ext cx="5613764" cy="213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9" name="Freeform: Shape 9228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9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59D4F8-648A-4175-F077-5F2032E4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MFC Hierarchy</a:t>
            </a:r>
          </a:p>
        </p:txBody>
      </p:sp>
      <p:pic>
        <p:nvPicPr>
          <p:cNvPr id="6146" name="Picture 2" descr="Chart that lists the MFC classes derived from CObject.">
            <a:extLst>
              <a:ext uri="{FF2B5EF4-FFF2-40B4-BE49-F238E27FC236}">
                <a16:creationId xmlns:a16="http://schemas.microsoft.com/office/drawing/2014/main" id="{2391A725-6BFA-2A60-B34B-EEAF6E345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6117" y="64656"/>
            <a:ext cx="7791203" cy="67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74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D345B7E-A34E-0C0F-4701-379517F8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MFC Hierarchy</a:t>
            </a:r>
          </a:p>
        </p:txBody>
      </p:sp>
      <p:pic>
        <p:nvPicPr>
          <p:cNvPr id="7170" name="Picture 2" descr="Chart that lists the MFC classes derived from CCmdTarget or CWnd.">
            <a:extLst>
              <a:ext uri="{FF2B5EF4-FFF2-40B4-BE49-F238E27FC236}">
                <a16:creationId xmlns:a16="http://schemas.microsoft.com/office/drawing/2014/main" id="{ADC215B4-71E8-25C6-8CC7-192DC64EC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8656" y="-8460"/>
            <a:ext cx="7038108" cy="684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hart that lists the MFC classes that aren't derived from CObject.">
            <a:extLst>
              <a:ext uri="{FF2B5EF4-FFF2-40B4-BE49-F238E27FC236}">
                <a16:creationId xmlns:a16="http://schemas.microsoft.com/office/drawing/2014/main" id="{CFEE08E9-4BD9-6E60-BC15-D1DB84C8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8405" y="267855"/>
            <a:ext cx="9210468" cy="653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C25F8A9-44CF-87FD-231A-C69D755D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MFC Hierarchy</a:t>
            </a:r>
          </a:p>
        </p:txBody>
      </p:sp>
    </p:spTree>
    <p:extLst>
      <p:ext uri="{BB962C8B-B14F-4D97-AF65-F5344CB8AC3E}">
        <p14:creationId xmlns:p14="http://schemas.microsoft.com/office/powerpoint/2010/main" val="160939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348</Words>
  <Application>Microsoft Office PowerPoint</Application>
  <PresentationFormat>와이드스크린</PresentationFormat>
  <Paragraphs>47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PowerPoint 프레젠테이션</vt:lpstr>
      <vt:lpstr>MFC Message 처리 과정</vt:lpstr>
      <vt:lpstr>Computer 용어</vt:lpstr>
      <vt:lpstr>Process vs. Thread</vt:lpstr>
      <vt:lpstr>자동차로 이해하는 Process, Thread</vt:lpstr>
      <vt:lpstr>MFC Architecture</vt:lpstr>
      <vt:lpstr>MFC Hierarchy</vt:lpstr>
      <vt:lpstr>MFC Hierarchy</vt:lpstr>
      <vt:lpstr>MFC Hierarchy</vt:lpstr>
      <vt:lpstr>.NET Framework</vt:lpstr>
      <vt:lpstr>.NET Framework Architecture</vt:lpstr>
      <vt:lpstr>PowerPoint 프레젠테이션</vt:lpstr>
      <vt:lpstr>CG 용어</vt:lpstr>
      <vt:lpstr>Ray Tracing</vt:lpstr>
      <vt:lpstr>Mesh &amp; Texture</vt:lpstr>
      <vt:lpstr>Rendering Pipeline</vt:lpstr>
      <vt:lpstr>NVIDIA의 Ray Tracing Engine</vt:lpstr>
      <vt:lpstr>Hit Test</vt:lpstr>
      <vt:lpstr>Axis-Aligned Bounding Box (AABB)</vt:lpstr>
      <vt:lpstr>Bounding Volume Hierarchy (BVH)</vt:lpstr>
      <vt:lpstr>Möller–Trumbore Algorithm</vt:lpstr>
      <vt:lpstr>Phong Reflection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조용희</cp:lastModifiedBy>
  <cp:revision>28</cp:revision>
  <dcterms:created xsi:type="dcterms:W3CDTF">2023-09-06T05:34:25Z</dcterms:created>
  <dcterms:modified xsi:type="dcterms:W3CDTF">2025-09-03T04:48:38Z</dcterms:modified>
</cp:coreProperties>
</file>