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harts/chart1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charts/chart18.xml" ContentType="application/vnd.openxmlformats-officedocument.drawingml.char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charts/chart16.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charts/chart15.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1" r:id="rId6"/>
    <p:sldId id="262" r:id="rId7"/>
    <p:sldId id="263" r:id="rId8"/>
    <p:sldId id="264" r:id="rId9"/>
    <p:sldId id="265" r:id="rId10"/>
    <p:sldId id="268" r:id="rId11"/>
    <p:sldId id="270" r:id="rId12"/>
    <p:sldId id="286" r:id="rId13"/>
    <p:sldId id="289" r:id="rId14"/>
    <p:sldId id="294" r:id="rId15"/>
    <p:sldId id="273" r:id="rId16"/>
    <p:sldId id="297" r:id="rId17"/>
    <p:sldId id="296" r:id="rId18"/>
    <p:sldId id="295" r:id="rId19"/>
    <p:sldId id="271" r:id="rId20"/>
    <p:sldId id="272" r:id="rId21"/>
    <p:sldId id="274" r:id="rId22"/>
    <p:sldId id="287" r:id="rId23"/>
    <p:sldId id="290" r:id="rId24"/>
    <p:sldId id="277" r:id="rId25"/>
    <p:sldId id="292" r:id="rId26"/>
    <p:sldId id="275" r:id="rId27"/>
    <p:sldId id="276" r:id="rId28"/>
    <p:sldId id="278" r:id="rId29"/>
    <p:sldId id="288" r:id="rId30"/>
    <p:sldId id="291" r:id="rId31"/>
    <p:sldId id="293" r:id="rId32"/>
    <p:sldId id="279" r:id="rId33"/>
    <p:sldId id="280" r:id="rId34"/>
    <p:sldId id="281" r:id="rId35"/>
    <p:sldId id="285" r:id="rId36"/>
    <p:sldId id="282" r:id="rId37"/>
    <p:sldId id="28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39" autoAdjust="0"/>
  </p:normalViewPr>
  <p:slideViewPr>
    <p:cSldViewPr snapToGrid="0" snapToObjects="1">
      <p:cViewPr>
        <p:scale>
          <a:sx n="66" d="100"/>
          <a:sy n="66" d="100"/>
        </p:scale>
        <p:origin x="-150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10.xml.rels><?xml version="1.0" encoding="UTF-8" standalone="yes"?>
<Relationships xmlns="http://schemas.openxmlformats.org/package/2006/relationships"><Relationship Id="rId1" Type="http://schemas.openxmlformats.org/officeDocument/2006/relationships/oleObject" Target="file:///D:\Groupon\PlayMeigu%20GRPN%20Mode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Groupon\PlayMeigu%20GRPN%20Model.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20844;&#21496;&#25991;&#20214;\OpenTable\PlayMeigu%20OPEN%201Q14%20Model%20External.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OpenTable\PlayMeigu%20OPEN%204Q13%20Model.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OpenTable\PlayMeigu%20OPEN%204Q13%20Model.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OpenTable\PlayMeigu%20OPEN%204Q13%20Model.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D:\OpenTable\PlayMeigu%20OPEN%204Q13%20Model.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D:\OpenTable\PlayMeigu%20OPEN%204Q13%20Model.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YELP\PlayMeigu%20YELP%204Q13%20Model.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D:\YELP\PlayMeigu%20YELP%204Q13%20Model.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oleObject" Target="file:///D:\YELP\PlayMeigu%20YELP%204Q13%20Mod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YELP\PlayMeigu%20YELP%204Q13%20Model%20External%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YELP\PlayMeigu%20YELP%204Q13%20Mode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YELP\PlayMeigu%20YELP%204Q13%20Mode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20844;&#21496;&#25991;&#20214;\Groupon\PlayMeigu%20GRPN%201Q14%20Model%20Externa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20844;&#21496;&#25991;&#20214;\Groupon\PlayMeigu%20GRPN%201Q14%20Model%20External.xlsx"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18"/>
  <c:chart>
    <c:title>
      <c:tx>
        <c:rich>
          <a:bodyPr/>
          <a:lstStyle/>
          <a:p>
            <a:pPr>
              <a:defRPr/>
            </a:pPr>
            <a:r>
              <a:rPr lang="zh-CN" altLang="en-US" sz="1600" dirty="0" smtClean="0">
                <a:latin typeface="微软雅黑"/>
                <a:ea typeface="微软雅黑"/>
                <a:cs typeface="微软雅黑"/>
              </a:rPr>
              <a:t>2</a:t>
            </a:r>
            <a:r>
              <a:rPr lang="en-US" altLang="zh-CN" sz="1600" dirty="0" smtClean="0">
                <a:latin typeface="微软雅黑"/>
                <a:ea typeface="微软雅黑"/>
                <a:cs typeface="微软雅黑"/>
              </a:rPr>
              <a:t>012</a:t>
            </a:r>
            <a:r>
              <a:rPr lang="zh-CN" altLang="en-US" sz="1600" dirty="0" smtClean="0">
                <a:latin typeface="微软雅黑"/>
                <a:ea typeface="微软雅黑"/>
                <a:cs typeface="微软雅黑"/>
              </a:rPr>
              <a:t>年美国人均网购消费占收入比例（单位</a:t>
            </a:r>
            <a:r>
              <a:rPr lang="en-US" altLang="zh-CN" sz="1600" dirty="0" smtClean="0">
                <a:latin typeface="微软雅黑"/>
                <a:ea typeface="微软雅黑"/>
                <a:cs typeface="微软雅黑"/>
              </a:rPr>
              <a:t>: </a:t>
            </a:r>
            <a:r>
              <a:rPr lang="zh-CN" altLang="en-US" sz="1600" dirty="0" smtClean="0">
                <a:latin typeface="微软雅黑"/>
                <a:ea typeface="微软雅黑"/>
                <a:cs typeface="微软雅黑"/>
              </a:rPr>
              <a:t>美元）</a:t>
            </a:r>
            <a:endParaRPr lang="zh-CN" altLang="en-US" sz="1600" dirty="0">
              <a:latin typeface="微软雅黑"/>
              <a:ea typeface="微软雅黑"/>
              <a:cs typeface="微软雅黑"/>
            </a:endParaRPr>
          </a:p>
        </c:rich>
      </c:tx>
      <c:layout>
        <c:manualLayout>
          <c:xMode val="edge"/>
          <c:yMode val="edge"/>
          <c:x val="0.10861247115756904"/>
          <c:y val="0.82565967254929284"/>
        </c:manualLayout>
      </c:layout>
    </c:title>
    <c:plotArea>
      <c:layout>
        <c:manualLayout>
          <c:layoutTarget val="inner"/>
          <c:xMode val="edge"/>
          <c:yMode val="edge"/>
          <c:x val="0.22666468410593299"/>
          <c:y val="0.12929542472501099"/>
          <c:w val="0.514264578606484"/>
          <c:h val="0.67350442981695269"/>
        </c:manualLayout>
      </c:layout>
      <c:pieChart>
        <c:varyColors val="1"/>
        <c:ser>
          <c:idx val="0"/>
          <c:order val="0"/>
          <c:tx>
            <c:strRef>
              <c:f>工作表1!$B$1</c:f>
              <c:strCache>
                <c:ptCount val="1"/>
                <c:pt idx="0">
                  <c:v>销售</c:v>
                </c:pt>
              </c:strCache>
            </c:strRef>
          </c:tx>
          <c:dLbls>
            <c:dLbl>
              <c:idx val="1"/>
              <c:layout>
                <c:manualLayout>
                  <c:x val="-1.1234137097786206E-2"/>
                  <c:y val="-0.25478275319738802"/>
                </c:manualLayout>
              </c:layout>
              <c:showVal val="1"/>
              <c:showPercent val="1"/>
            </c:dLbl>
            <c:txPr>
              <a:bodyPr/>
              <a:lstStyle/>
              <a:p>
                <a:pPr>
                  <a:defRPr sz="1200">
                    <a:ea typeface="微软雅黑"/>
                  </a:defRPr>
                </a:pPr>
                <a:endParaRPr lang="zh-CN"/>
              </a:p>
            </c:txPr>
            <c:showVal val="1"/>
            <c:showPercent val="1"/>
            <c:showLeaderLines val="1"/>
          </c:dLbls>
          <c:cat>
            <c:strRef>
              <c:f>工作表1!$A$2:$A$3</c:f>
              <c:strCache>
                <c:ptCount val="2"/>
                <c:pt idx="0">
                  <c:v>人均网购消费</c:v>
                </c:pt>
                <c:pt idx="1">
                  <c:v>剩余可支配收入</c:v>
                </c:pt>
              </c:strCache>
            </c:strRef>
          </c:cat>
          <c:val>
            <c:numRef>
              <c:f>工作表1!$B$2:$B$3</c:f>
              <c:numCache>
                <c:formatCode>#,##0_ </c:formatCode>
                <c:ptCount val="2"/>
                <c:pt idx="0">
                  <c:v>1431</c:v>
                </c:pt>
                <c:pt idx="1">
                  <c:v>36445</c:v>
                </c:pt>
              </c:numCache>
            </c:numRef>
          </c:val>
        </c:ser>
        <c:firstSliceAng val="0"/>
      </c:pieChart>
    </c:plotArea>
    <c:plotVisOnly val="1"/>
    <c:dispBlanksAs val="zero"/>
  </c:chart>
  <c:txPr>
    <a:bodyPr/>
    <a:lstStyle/>
    <a:p>
      <a:pPr>
        <a:defRPr sz="1800"/>
      </a:pPr>
      <a:endParaRPr lang="zh-CN"/>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0334426597254004"/>
          <c:y val="5.9105352835169496E-2"/>
          <c:w val="0.85275104369669064"/>
          <c:h val="0.80947340388399203"/>
        </c:manualLayout>
      </c:layout>
      <c:lineChart>
        <c:grouping val="standard"/>
        <c:ser>
          <c:idx val="0"/>
          <c:order val="0"/>
          <c:tx>
            <c:strRef>
              <c:f>PPT!$F$10</c:f>
              <c:strCache>
                <c:ptCount val="1"/>
                <c:pt idx="0">
                  <c:v>毛利率</c:v>
                </c:pt>
              </c:strCache>
            </c:strRef>
          </c:tx>
          <c:marker>
            <c:symbol val="none"/>
          </c:marker>
          <c:dLbls>
            <c:txPr>
              <a:bodyPr/>
              <a:lstStyle/>
              <a:p>
                <a:pPr>
                  <a:defRPr sz="1200"/>
                </a:pPr>
                <a:endParaRPr lang="zh-CN"/>
              </a:p>
            </c:txPr>
            <c:showVal val="1"/>
          </c:dLbls>
          <c:cat>
            <c:strRef>
              <c:f>PPT!$G$9:$L$9</c:f>
              <c:strCache>
                <c:ptCount val="6"/>
                <c:pt idx="0">
                  <c:v>2011A</c:v>
                </c:pt>
                <c:pt idx="1">
                  <c:v>2012A</c:v>
                </c:pt>
                <c:pt idx="2">
                  <c:v>2013A</c:v>
                </c:pt>
                <c:pt idx="3">
                  <c:v>2014E</c:v>
                </c:pt>
                <c:pt idx="4">
                  <c:v>2015E</c:v>
                </c:pt>
                <c:pt idx="5">
                  <c:v>2016E</c:v>
                </c:pt>
              </c:strCache>
            </c:strRef>
          </c:cat>
          <c:val>
            <c:numRef>
              <c:f>PPT!$G$10:$L$10</c:f>
              <c:numCache>
                <c:formatCode>0%</c:formatCode>
                <c:ptCount val="6"/>
                <c:pt idx="0">
                  <c:v>0.83995019963612205</c:v>
                </c:pt>
                <c:pt idx="1">
                  <c:v>0.69353112823799068</c:v>
                </c:pt>
                <c:pt idx="2">
                  <c:v>0.58342435174877771</c:v>
                </c:pt>
                <c:pt idx="3">
                  <c:v>0.53269999999999995</c:v>
                </c:pt>
                <c:pt idx="4">
                  <c:v>0.52529999999999999</c:v>
                </c:pt>
                <c:pt idx="5">
                  <c:v>0.53790000000000004</c:v>
                </c:pt>
              </c:numCache>
            </c:numRef>
          </c:val>
        </c:ser>
        <c:ser>
          <c:idx val="1"/>
          <c:order val="1"/>
          <c:tx>
            <c:strRef>
              <c:f>PPT!$F$11</c:f>
              <c:strCache>
                <c:ptCount val="1"/>
                <c:pt idx="0">
                  <c:v>调整EBITDA利润率</c:v>
                </c:pt>
              </c:strCache>
            </c:strRef>
          </c:tx>
          <c:marker>
            <c:symbol val="none"/>
          </c:marker>
          <c:dLbls>
            <c:dLbl>
              <c:idx val="0"/>
              <c:layout>
                <c:manualLayout>
                  <c:x val="0"/>
                  <c:y val="-1.6418153565324702E-2"/>
                </c:manualLayout>
              </c:layout>
              <c:showVal val="1"/>
            </c:dLbl>
            <c:showVal val="1"/>
          </c:dLbls>
          <c:cat>
            <c:strRef>
              <c:f>PPT!$G$9:$L$9</c:f>
              <c:strCache>
                <c:ptCount val="6"/>
                <c:pt idx="0">
                  <c:v>2011A</c:v>
                </c:pt>
                <c:pt idx="1">
                  <c:v>2012A</c:v>
                </c:pt>
                <c:pt idx="2">
                  <c:v>2013A</c:v>
                </c:pt>
                <c:pt idx="3">
                  <c:v>2014E</c:v>
                </c:pt>
                <c:pt idx="4">
                  <c:v>2015E</c:v>
                </c:pt>
                <c:pt idx="5">
                  <c:v>2016E</c:v>
                </c:pt>
              </c:strCache>
            </c:strRef>
          </c:cat>
          <c:val>
            <c:numRef>
              <c:f>PPT!$G$11:$L$11</c:f>
              <c:numCache>
                <c:formatCode>0%</c:formatCode>
                <c:ptCount val="6"/>
                <c:pt idx="0">
                  <c:v>-6.9719267524822645E-2</c:v>
                </c:pt>
                <c:pt idx="1">
                  <c:v>0.11116689341315704</c:v>
                </c:pt>
                <c:pt idx="2">
                  <c:v>0.11138011893591</c:v>
                </c:pt>
                <c:pt idx="3">
                  <c:v>0.11111111111111099</c:v>
                </c:pt>
                <c:pt idx="4">
                  <c:v>9.3214965123652654E-2</c:v>
                </c:pt>
                <c:pt idx="5">
                  <c:v>0.11114183024606</c:v>
                </c:pt>
              </c:numCache>
            </c:numRef>
          </c:val>
        </c:ser>
        <c:ser>
          <c:idx val="2"/>
          <c:order val="2"/>
          <c:tx>
            <c:strRef>
              <c:f>PPT!$F$12</c:f>
              <c:strCache>
                <c:ptCount val="1"/>
                <c:pt idx="0">
                  <c:v>non-GAAP净利润率</c:v>
                </c:pt>
              </c:strCache>
            </c:strRef>
          </c:tx>
          <c:marker>
            <c:symbol val="none"/>
          </c:marker>
          <c:dLbls>
            <c:showVal val="1"/>
          </c:dLbls>
          <c:cat>
            <c:strRef>
              <c:f>PPT!$G$9:$L$9</c:f>
              <c:strCache>
                <c:ptCount val="6"/>
                <c:pt idx="0">
                  <c:v>2011A</c:v>
                </c:pt>
                <c:pt idx="1">
                  <c:v>2012A</c:v>
                </c:pt>
                <c:pt idx="2">
                  <c:v>2013A</c:v>
                </c:pt>
                <c:pt idx="3">
                  <c:v>2014E</c:v>
                </c:pt>
                <c:pt idx="4">
                  <c:v>2015E</c:v>
                </c:pt>
                <c:pt idx="5">
                  <c:v>2016E</c:v>
                </c:pt>
              </c:strCache>
            </c:strRef>
          </c:cat>
          <c:val>
            <c:numRef>
              <c:f>PPT!$G$12:$L$12</c:f>
              <c:numCache>
                <c:formatCode>0%</c:formatCode>
                <c:ptCount val="6"/>
                <c:pt idx="0">
                  <c:v>-0.17662425563358788</c:v>
                </c:pt>
                <c:pt idx="1">
                  <c:v>1.61222751868519E-2</c:v>
                </c:pt>
                <c:pt idx="2">
                  <c:v>2.8393860093912999E-2</c:v>
                </c:pt>
                <c:pt idx="3">
                  <c:v>2.4131261889663923E-2</c:v>
                </c:pt>
                <c:pt idx="4">
                  <c:v>5.128559579762227E-2</c:v>
                </c:pt>
                <c:pt idx="5">
                  <c:v>6.111792105908314E-2</c:v>
                </c:pt>
              </c:numCache>
            </c:numRef>
          </c:val>
        </c:ser>
        <c:marker val="1"/>
        <c:axId val="84034304"/>
        <c:axId val="84035840"/>
      </c:lineChart>
      <c:catAx>
        <c:axId val="84034304"/>
        <c:scaling>
          <c:orientation val="minMax"/>
        </c:scaling>
        <c:axPos val="b"/>
        <c:tickLblPos val="nextTo"/>
        <c:txPr>
          <a:bodyPr/>
          <a:lstStyle/>
          <a:p>
            <a:pPr>
              <a:defRPr sz="1200"/>
            </a:pPr>
            <a:endParaRPr lang="zh-CN"/>
          </a:p>
        </c:txPr>
        <c:crossAx val="84035840"/>
        <c:crosses val="autoZero"/>
        <c:auto val="1"/>
        <c:lblAlgn val="ctr"/>
        <c:lblOffset val="100"/>
      </c:catAx>
      <c:valAx>
        <c:axId val="84035840"/>
        <c:scaling>
          <c:orientation val="minMax"/>
        </c:scaling>
        <c:axPos val="l"/>
        <c:majorGridlines>
          <c:spPr>
            <a:ln>
              <a:noFill/>
            </a:ln>
          </c:spPr>
        </c:majorGridlines>
        <c:numFmt formatCode="0%" sourceLinked="1"/>
        <c:tickLblPos val="nextTo"/>
        <c:txPr>
          <a:bodyPr/>
          <a:lstStyle/>
          <a:p>
            <a:pPr>
              <a:defRPr sz="1200"/>
            </a:pPr>
            <a:endParaRPr lang="zh-CN"/>
          </a:p>
        </c:txPr>
        <c:crossAx val="84034304"/>
        <c:crosses val="autoZero"/>
        <c:crossBetween val="between"/>
      </c:valAx>
    </c:plotArea>
    <c:legend>
      <c:legendPos val="b"/>
      <c:layout/>
      <c:txPr>
        <a:bodyPr/>
        <a:lstStyle/>
        <a:p>
          <a:pPr>
            <a:defRPr sz="1200">
              <a:ea typeface="微软雅黑"/>
            </a:defRPr>
          </a:pPr>
          <a:endParaRPr lang="zh-CN"/>
        </a:p>
      </c:txPr>
    </c:legend>
    <c:plotVisOnly val="1"/>
    <c:dispBlanksAs val="gap"/>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9.1821741032370896E-2"/>
          <c:y val="6.0659813356663699E-2"/>
          <c:w val="0.85266579177602797"/>
          <c:h val="0.7767979748018905"/>
        </c:manualLayout>
      </c:layout>
      <c:barChart>
        <c:barDir val="col"/>
        <c:grouping val="clustered"/>
        <c:ser>
          <c:idx val="0"/>
          <c:order val="0"/>
          <c:tx>
            <c:strRef>
              <c:f>PPT!$F$5</c:f>
              <c:strCache>
                <c:ptCount val="1"/>
                <c:pt idx="0">
                  <c:v>收入</c:v>
                </c:pt>
              </c:strCache>
            </c:strRef>
          </c:tx>
          <c:cat>
            <c:strRef>
              <c:f>PPT!$G$4:$L$4</c:f>
              <c:strCache>
                <c:ptCount val="6"/>
                <c:pt idx="0">
                  <c:v>2011A</c:v>
                </c:pt>
                <c:pt idx="1">
                  <c:v>2012A</c:v>
                </c:pt>
                <c:pt idx="2">
                  <c:v>2013A</c:v>
                </c:pt>
                <c:pt idx="3">
                  <c:v>2014E</c:v>
                </c:pt>
                <c:pt idx="4">
                  <c:v>2015E</c:v>
                </c:pt>
                <c:pt idx="5">
                  <c:v>2016E</c:v>
                </c:pt>
              </c:strCache>
            </c:strRef>
          </c:cat>
          <c:val>
            <c:numRef>
              <c:f>PPT!$G$5:$L$5</c:f>
              <c:numCache>
                <c:formatCode>General</c:formatCode>
                <c:ptCount val="6"/>
                <c:pt idx="0">
                  <c:v>1610.43</c:v>
                </c:pt>
                <c:pt idx="1">
                  <c:v>2334.4720000000002</c:v>
                </c:pt>
                <c:pt idx="2">
                  <c:v>2573.6550000000002</c:v>
                </c:pt>
                <c:pt idx="3">
                  <c:v>3154</c:v>
                </c:pt>
                <c:pt idx="4">
                  <c:v>3617</c:v>
                </c:pt>
                <c:pt idx="5">
                  <c:v>4079</c:v>
                </c:pt>
              </c:numCache>
            </c:numRef>
          </c:val>
        </c:ser>
        <c:axId val="84086144"/>
        <c:axId val="84092032"/>
      </c:barChart>
      <c:lineChart>
        <c:grouping val="standard"/>
        <c:ser>
          <c:idx val="1"/>
          <c:order val="1"/>
          <c:tx>
            <c:strRef>
              <c:f>PPT!$F$6</c:f>
              <c:strCache>
                <c:ptCount val="1"/>
                <c:pt idx="0">
                  <c:v>同比增长</c:v>
                </c:pt>
              </c:strCache>
            </c:strRef>
          </c:tx>
          <c:marker>
            <c:symbol val="none"/>
          </c:marker>
          <c:dLbls>
            <c:txPr>
              <a:bodyPr/>
              <a:lstStyle/>
              <a:p>
                <a:pPr>
                  <a:defRPr sz="1200">
                    <a:ea typeface="微软雅黑"/>
                  </a:defRPr>
                </a:pPr>
                <a:endParaRPr lang="zh-CN"/>
              </a:p>
            </c:txPr>
            <c:showVal val="1"/>
          </c:dLbls>
          <c:cat>
            <c:strRef>
              <c:f>PPT!$G$4:$L$4</c:f>
              <c:strCache>
                <c:ptCount val="6"/>
                <c:pt idx="0">
                  <c:v>2011A</c:v>
                </c:pt>
                <c:pt idx="1">
                  <c:v>2012A</c:v>
                </c:pt>
                <c:pt idx="2">
                  <c:v>2013A</c:v>
                </c:pt>
                <c:pt idx="3">
                  <c:v>2014E</c:v>
                </c:pt>
                <c:pt idx="4">
                  <c:v>2015E</c:v>
                </c:pt>
                <c:pt idx="5">
                  <c:v>2016E</c:v>
                </c:pt>
              </c:strCache>
            </c:strRef>
          </c:cat>
          <c:val>
            <c:numRef>
              <c:f>PPT!$G$6:$L$6</c:f>
              <c:numCache>
                <c:formatCode>0%</c:formatCode>
                <c:ptCount val="6"/>
                <c:pt idx="1">
                  <c:v>0.44959544966251286</c:v>
                </c:pt>
                <c:pt idx="2">
                  <c:v>0.10245700098352002</c:v>
                </c:pt>
                <c:pt idx="3">
                  <c:v>0.22549448158358512</c:v>
                </c:pt>
                <c:pt idx="4">
                  <c:v>0.14679771718452808</c:v>
                </c:pt>
                <c:pt idx="5">
                  <c:v>0.12773016311860697</c:v>
                </c:pt>
              </c:numCache>
            </c:numRef>
          </c:val>
        </c:ser>
        <c:marker val="1"/>
        <c:axId val="84099456"/>
        <c:axId val="84093568"/>
      </c:lineChart>
      <c:catAx>
        <c:axId val="84086144"/>
        <c:scaling>
          <c:orientation val="minMax"/>
        </c:scaling>
        <c:axPos val="b"/>
        <c:tickLblPos val="nextTo"/>
        <c:txPr>
          <a:bodyPr/>
          <a:lstStyle/>
          <a:p>
            <a:pPr>
              <a:defRPr sz="1200"/>
            </a:pPr>
            <a:endParaRPr lang="zh-CN"/>
          </a:p>
        </c:txPr>
        <c:crossAx val="84092032"/>
        <c:crosses val="autoZero"/>
        <c:auto val="1"/>
        <c:lblAlgn val="ctr"/>
        <c:lblOffset val="100"/>
      </c:catAx>
      <c:valAx>
        <c:axId val="84092032"/>
        <c:scaling>
          <c:orientation val="minMax"/>
        </c:scaling>
        <c:axPos val="l"/>
        <c:majorGridlines/>
        <c:numFmt formatCode="#,##0_ " sourceLinked="0"/>
        <c:tickLblPos val="nextTo"/>
        <c:txPr>
          <a:bodyPr/>
          <a:lstStyle/>
          <a:p>
            <a:pPr>
              <a:defRPr sz="1200"/>
            </a:pPr>
            <a:endParaRPr lang="zh-CN"/>
          </a:p>
        </c:txPr>
        <c:crossAx val="84086144"/>
        <c:crosses val="autoZero"/>
        <c:crossBetween val="between"/>
      </c:valAx>
      <c:valAx>
        <c:axId val="84093568"/>
        <c:scaling>
          <c:orientation val="minMax"/>
        </c:scaling>
        <c:axPos val="r"/>
        <c:numFmt formatCode="0%" sourceLinked="0"/>
        <c:tickLblPos val="nextTo"/>
        <c:txPr>
          <a:bodyPr/>
          <a:lstStyle/>
          <a:p>
            <a:pPr>
              <a:defRPr sz="1200"/>
            </a:pPr>
            <a:endParaRPr lang="zh-CN"/>
          </a:p>
        </c:txPr>
        <c:crossAx val="84099456"/>
        <c:crosses val="max"/>
        <c:crossBetween val="between"/>
      </c:valAx>
      <c:catAx>
        <c:axId val="84099456"/>
        <c:scaling>
          <c:orientation val="minMax"/>
        </c:scaling>
        <c:delete val="1"/>
        <c:axPos val="b"/>
        <c:tickLblPos val="nextTo"/>
        <c:crossAx val="84093568"/>
        <c:crosses val="autoZero"/>
        <c:auto val="1"/>
        <c:lblAlgn val="ctr"/>
        <c:lblOffset val="100"/>
      </c:catAx>
    </c:plotArea>
    <c:legend>
      <c:legendPos val="b"/>
      <c:layout>
        <c:manualLayout>
          <c:xMode val="edge"/>
          <c:yMode val="edge"/>
          <c:x val="0.12752334250122813"/>
          <c:y val="0.92111686852371899"/>
          <c:w val="0.73571811716468061"/>
          <c:h val="7.8883131476281246E-2"/>
        </c:manualLayout>
      </c:layout>
      <c:txPr>
        <a:bodyPr/>
        <a:lstStyle/>
        <a:p>
          <a:pPr>
            <a:defRPr sz="1200">
              <a:ea typeface="微软雅黑"/>
            </a:defRPr>
          </a:pPr>
          <a:endParaRPr lang="zh-CN"/>
        </a:p>
      </c:txPr>
    </c:legend>
    <c:plotVisOnly val="1"/>
    <c:dispBlanksAs val="gap"/>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zh-CN"/>
  <c:chart>
    <c:plotArea>
      <c:layout/>
      <c:pieChart>
        <c:varyColors val="1"/>
        <c:ser>
          <c:idx val="0"/>
          <c:order val="0"/>
          <c:dLbls>
            <c:showVal val="1"/>
            <c:showLeaderLines val="1"/>
          </c:dLbls>
          <c:cat>
            <c:strRef>
              <c:f>'[PlayMeigu OPEN 1Q14 Model External.xlsx]Sheet1'!$D$9:$D$11</c:f>
              <c:strCache>
                <c:ptCount val="3"/>
                <c:pt idx="0">
                  <c:v>订餐服务收入</c:v>
                </c:pt>
                <c:pt idx="1">
                  <c:v>软件服务收入</c:v>
                </c:pt>
                <c:pt idx="2">
                  <c:v>其他收入</c:v>
                </c:pt>
              </c:strCache>
            </c:strRef>
          </c:cat>
          <c:val>
            <c:numRef>
              <c:f>'[PlayMeigu OPEN 1Q14 Model External.xlsx]Sheet1'!$E$9:$E$11</c:f>
              <c:numCache>
                <c:formatCode>0%</c:formatCode>
                <c:ptCount val="3"/>
                <c:pt idx="0">
                  <c:v>0.63714461034976533</c:v>
                </c:pt>
                <c:pt idx="1">
                  <c:v>0.30829877833355041</c:v>
                </c:pt>
                <c:pt idx="2">
                  <c:v>5.4556611316684975E-2</c:v>
                </c:pt>
              </c:numCache>
            </c:numRef>
          </c:val>
        </c:ser>
        <c:firstSliceAng val="0"/>
      </c:pieChart>
    </c:plotArea>
    <c:legend>
      <c:legendPos val="b"/>
      <c:layout/>
    </c:legend>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showVal val="1"/>
            <c:showLeaderLines val="1"/>
          </c:dLbls>
          <c:cat>
            <c:strRef>
              <c:f>PPT!$B$58:$B$59</c:f>
              <c:strCache>
                <c:ptCount val="2"/>
                <c:pt idx="0">
                  <c:v>北美市场</c:v>
                </c:pt>
                <c:pt idx="1">
                  <c:v>国际市场</c:v>
                </c:pt>
              </c:strCache>
            </c:strRef>
          </c:cat>
          <c:val>
            <c:numRef>
              <c:f>PPT!$C$58:$C$59</c:f>
              <c:numCache>
                <c:formatCode>0.0%</c:formatCode>
                <c:ptCount val="2"/>
                <c:pt idx="0">
                  <c:v>0.85400000000000031</c:v>
                </c:pt>
                <c:pt idx="1">
                  <c:v>0.14600000000000007</c:v>
                </c:pt>
              </c:numCache>
            </c:numRef>
          </c:val>
        </c:ser>
        <c:firstSliceAng val="0"/>
      </c:pieChart>
    </c:plotArea>
    <c:legend>
      <c:legendPos val="b"/>
      <c:layout/>
      <c:txPr>
        <a:bodyPr/>
        <a:lstStyle/>
        <a:p>
          <a:pPr>
            <a:defRPr sz="1200"/>
          </a:pPr>
          <a:endParaRPr lang="zh-CN"/>
        </a:p>
      </c:txPr>
    </c:legend>
    <c:plotVisOnly val="1"/>
    <c:dispBlanksAs val="zero"/>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PPT!$B$32</c:f>
              <c:strCache>
                <c:ptCount val="1"/>
                <c:pt idx="0">
                  <c:v>北美订位数(百万）</c:v>
                </c:pt>
              </c:strCache>
            </c:strRef>
          </c:tx>
          <c:cat>
            <c:strRef>
              <c:f>PPT!$C$31:$J$31</c:f>
              <c:strCache>
                <c:ptCount val="8"/>
                <c:pt idx="0">
                  <c:v>1Q12</c:v>
                </c:pt>
                <c:pt idx="1">
                  <c:v>2Q12</c:v>
                </c:pt>
                <c:pt idx="2">
                  <c:v>3Q12</c:v>
                </c:pt>
                <c:pt idx="3">
                  <c:v>4Q12</c:v>
                </c:pt>
                <c:pt idx="4">
                  <c:v>1Q13</c:v>
                </c:pt>
                <c:pt idx="5">
                  <c:v>2Q13</c:v>
                </c:pt>
                <c:pt idx="6">
                  <c:v>3Q13</c:v>
                </c:pt>
                <c:pt idx="7">
                  <c:v>4Q13</c:v>
                </c:pt>
              </c:strCache>
            </c:strRef>
          </c:cat>
          <c:val>
            <c:numRef>
              <c:f>PPT!$C$32:$J$32</c:f>
              <c:numCache>
                <c:formatCode>General</c:formatCode>
                <c:ptCount val="8"/>
                <c:pt idx="0">
                  <c:v>27.7</c:v>
                </c:pt>
                <c:pt idx="1">
                  <c:v>28</c:v>
                </c:pt>
                <c:pt idx="2">
                  <c:v>27.4</c:v>
                </c:pt>
                <c:pt idx="3">
                  <c:v>29.9</c:v>
                </c:pt>
                <c:pt idx="4">
                  <c:v>34.300000000000004</c:v>
                </c:pt>
                <c:pt idx="5">
                  <c:v>35</c:v>
                </c:pt>
                <c:pt idx="6">
                  <c:v>35.200000000000003</c:v>
                </c:pt>
                <c:pt idx="7">
                  <c:v>39.800000000000004</c:v>
                </c:pt>
              </c:numCache>
            </c:numRef>
          </c:val>
        </c:ser>
        <c:ser>
          <c:idx val="2"/>
          <c:order val="2"/>
          <c:tx>
            <c:strRef>
              <c:f>PPT!$B$34</c:f>
              <c:strCache>
                <c:ptCount val="1"/>
                <c:pt idx="0">
                  <c:v>国际订位数(百万）</c:v>
                </c:pt>
              </c:strCache>
            </c:strRef>
          </c:tx>
          <c:cat>
            <c:strRef>
              <c:f>PPT!$C$31:$J$31</c:f>
              <c:strCache>
                <c:ptCount val="8"/>
                <c:pt idx="0">
                  <c:v>1Q12</c:v>
                </c:pt>
                <c:pt idx="1">
                  <c:v>2Q12</c:v>
                </c:pt>
                <c:pt idx="2">
                  <c:v>3Q12</c:v>
                </c:pt>
                <c:pt idx="3">
                  <c:v>4Q12</c:v>
                </c:pt>
                <c:pt idx="4">
                  <c:v>1Q13</c:v>
                </c:pt>
                <c:pt idx="5">
                  <c:v>2Q13</c:v>
                </c:pt>
                <c:pt idx="6">
                  <c:v>3Q13</c:v>
                </c:pt>
                <c:pt idx="7">
                  <c:v>4Q13</c:v>
                </c:pt>
              </c:strCache>
            </c:strRef>
          </c:cat>
          <c:val>
            <c:numRef>
              <c:f>PPT!$C$34:$J$34</c:f>
              <c:numCache>
                <c:formatCode>_ * #,##0.0_ ;_ * \-#,##0.0_ ;_ * "-"??_ ;_ @_ </c:formatCode>
                <c:ptCount val="8"/>
                <c:pt idx="0">
                  <c:v>2.2627737226277396</c:v>
                </c:pt>
                <c:pt idx="1">
                  <c:v>2.2602739726027412</c:v>
                </c:pt>
                <c:pt idx="2">
                  <c:v>2.3287671232876708</c:v>
                </c:pt>
                <c:pt idx="3">
                  <c:v>2.9370629370629375</c:v>
                </c:pt>
                <c:pt idx="4">
                  <c:v>3.1</c:v>
                </c:pt>
                <c:pt idx="5">
                  <c:v>3.3</c:v>
                </c:pt>
                <c:pt idx="6">
                  <c:v>3.4</c:v>
                </c:pt>
                <c:pt idx="7">
                  <c:v>4.2</c:v>
                </c:pt>
              </c:numCache>
            </c:numRef>
          </c:val>
        </c:ser>
        <c:axId val="84303232"/>
        <c:axId val="84309120"/>
      </c:barChart>
      <c:lineChart>
        <c:grouping val="standard"/>
        <c:ser>
          <c:idx val="1"/>
          <c:order val="1"/>
          <c:tx>
            <c:strRef>
              <c:f>PPT!$B$33</c:f>
              <c:strCache>
                <c:ptCount val="1"/>
                <c:pt idx="0">
                  <c:v>北美单位收入贡献($)</c:v>
                </c:pt>
              </c:strCache>
            </c:strRef>
          </c:tx>
          <c:marker>
            <c:symbol val="none"/>
          </c:marker>
          <c:cat>
            <c:strRef>
              <c:f>PPT!$C$31:$J$31</c:f>
              <c:strCache>
                <c:ptCount val="8"/>
                <c:pt idx="0">
                  <c:v>1Q12</c:v>
                </c:pt>
                <c:pt idx="1">
                  <c:v>2Q12</c:v>
                </c:pt>
                <c:pt idx="2">
                  <c:v>3Q12</c:v>
                </c:pt>
                <c:pt idx="3">
                  <c:v>4Q12</c:v>
                </c:pt>
                <c:pt idx="4">
                  <c:v>1Q13</c:v>
                </c:pt>
                <c:pt idx="5">
                  <c:v>2Q13</c:v>
                </c:pt>
                <c:pt idx="6">
                  <c:v>3Q13</c:v>
                </c:pt>
                <c:pt idx="7">
                  <c:v>4Q13</c:v>
                </c:pt>
              </c:strCache>
            </c:strRef>
          </c:cat>
          <c:val>
            <c:numRef>
              <c:f>PPT!$C$33:$J$33</c:f>
              <c:numCache>
                <c:formatCode>_ * #,##0.00_ ;_ * \-#,##0.00_ ;_ * "-"??_ ;_ @_ </c:formatCode>
                <c:ptCount val="8"/>
                <c:pt idx="0">
                  <c:v>0.69314079422382702</c:v>
                </c:pt>
                <c:pt idx="1">
                  <c:v>0.70357142857142863</c:v>
                </c:pt>
                <c:pt idx="2">
                  <c:v>0.70072992700729964</c:v>
                </c:pt>
                <c:pt idx="3">
                  <c:v>0.69565217391304368</c:v>
                </c:pt>
                <c:pt idx="4">
                  <c:v>0.685131195335277</c:v>
                </c:pt>
                <c:pt idx="5">
                  <c:v>0.68</c:v>
                </c:pt>
                <c:pt idx="6">
                  <c:v>0.67329545454545525</c:v>
                </c:pt>
                <c:pt idx="7">
                  <c:v>0.67587939698492494</c:v>
                </c:pt>
              </c:numCache>
            </c:numRef>
          </c:val>
        </c:ser>
        <c:ser>
          <c:idx val="3"/>
          <c:order val="3"/>
          <c:tx>
            <c:strRef>
              <c:f>PPT!$B$35</c:f>
              <c:strCache>
                <c:ptCount val="1"/>
                <c:pt idx="0">
                  <c:v>国际单位收入贡献($)</c:v>
                </c:pt>
              </c:strCache>
            </c:strRef>
          </c:tx>
          <c:marker>
            <c:symbol val="none"/>
          </c:marker>
          <c:cat>
            <c:strRef>
              <c:f>PPT!$C$31:$J$31</c:f>
              <c:strCache>
                <c:ptCount val="8"/>
                <c:pt idx="0">
                  <c:v>1Q12</c:v>
                </c:pt>
                <c:pt idx="1">
                  <c:v>2Q12</c:v>
                </c:pt>
                <c:pt idx="2">
                  <c:v>3Q12</c:v>
                </c:pt>
                <c:pt idx="3">
                  <c:v>4Q12</c:v>
                </c:pt>
                <c:pt idx="4">
                  <c:v>1Q13</c:v>
                </c:pt>
                <c:pt idx="5">
                  <c:v>2Q13</c:v>
                </c:pt>
                <c:pt idx="6">
                  <c:v>3Q13</c:v>
                </c:pt>
                <c:pt idx="7">
                  <c:v>4Q13</c:v>
                </c:pt>
              </c:strCache>
            </c:strRef>
          </c:cat>
          <c:val>
            <c:numRef>
              <c:f>PPT!$C$35:$J$35</c:f>
              <c:numCache>
                <c:formatCode>_ * #,##0.00_ ;_ * \-#,##0.00_ ;_ * "-"??_ ;_ @_ </c:formatCode>
                <c:ptCount val="8"/>
                <c:pt idx="0">
                  <c:v>1.3700000000000003</c:v>
                </c:pt>
                <c:pt idx="1">
                  <c:v>1.1503030303030308</c:v>
                </c:pt>
                <c:pt idx="2">
                  <c:v>1.159411764705883</c:v>
                </c:pt>
                <c:pt idx="3">
                  <c:v>1.2597619047619046</c:v>
                </c:pt>
                <c:pt idx="4">
                  <c:v>1.1612903225806452</c:v>
                </c:pt>
                <c:pt idx="5">
                  <c:v>1.1818181818181821</c:v>
                </c:pt>
                <c:pt idx="6">
                  <c:v>1.2058823529411757</c:v>
                </c:pt>
                <c:pt idx="7">
                  <c:v>1.2857142857142851</c:v>
                </c:pt>
              </c:numCache>
            </c:numRef>
          </c:val>
        </c:ser>
        <c:marker val="1"/>
        <c:axId val="84312448"/>
        <c:axId val="84310656"/>
      </c:lineChart>
      <c:catAx>
        <c:axId val="84303232"/>
        <c:scaling>
          <c:orientation val="minMax"/>
        </c:scaling>
        <c:axPos val="b"/>
        <c:tickLblPos val="nextTo"/>
        <c:crossAx val="84309120"/>
        <c:crosses val="autoZero"/>
        <c:auto val="1"/>
        <c:lblAlgn val="ctr"/>
        <c:lblOffset val="100"/>
      </c:catAx>
      <c:valAx>
        <c:axId val="84309120"/>
        <c:scaling>
          <c:orientation val="minMax"/>
        </c:scaling>
        <c:axPos val="l"/>
        <c:majorGridlines/>
        <c:numFmt formatCode="General" sourceLinked="1"/>
        <c:tickLblPos val="nextTo"/>
        <c:crossAx val="84303232"/>
        <c:crosses val="autoZero"/>
        <c:crossBetween val="between"/>
      </c:valAx>
      <c:valAx>
        <c:axId val="84310656"/>
        <c:scaling>
          <c:orientation val="minMax"/>
        </c:scaling>
        <c:axPos val="r"/>
        <c:numFmt formatCode="_ * #,##0.00_ ;_ * \-#,##0.00_ ;_ * &quot;-&quot;??_ ;_ @_ " sourceLinked="1"/>
        <c:tickLblPos val="nextTo"/>
        <c:crossAx val="84312448"/>
        <c:crosses val="max"/>
        <c:crossBetween val="between"/>
      </c:valAx>
      <c:catAx>
        <c:axId val="84312448"/>
        <c:scaling>
          <c:orientation val="minMax"/>
        </c:scaling>
        <c:delete val="1"/>
        <c:axPos val="b"/>
        <c:tickLblPos val="nextTo"/>
        <c:crossAx val="84310656"/>
        <c:crosses val="autoZero"/>
        <c:auto val="1"/>
        <c:lblAlgn val="ctr"/>
        <c:lblOffset val="100"/>
      </c:catAx>
    </c:plotArea>
    <c:legend>
      <c:legendPos val="b"/>
      <c:layout/>
    </c:legend>
    <c:plotVisOnly val="1"/>
    <c:dispBlanksAs val="gap"/>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PPT!$B$40</c:f>
              <c:strCache>
                <c:ptCount val="1"/>
                <c:pt idx="0">
                  <c:v>北美ERB餐馆数(个）</c:v>
                </c:pt>
              </c:strCache>
            </c:strRef>
          </c:tx>
          <c:cat>
            <c:strRef>
              <c:f>PPT!$C$39:$J$39</c:f>
              <c:strCache>
                <c:ptCount val="8"/>
                <c:pt idx="0">
                  <c:v>1Q12</c:v>
                </c:pt>
                <c:pt idx="1">
                  <c:v>2Q12</c:v>
                </c:pt>
                <c:pt idx="2">
                  <c:v>3Q12</c:v>
                </c:pt>
                <c:pt idx="3">
                  <c:v>4Q12</c:v>
                </c:pt>
                <c:pt idx="4">
                  <c:v>1Q13</c:v>
                </c:pt>
                <c:pt idx="5">
                  <c:v>2Q13</c:v>
                </c:pt>
                <c:pt idx="6">
                  <c:v>3Q13</c:v>
                </c:pt>
                <c:pt idx="7">
                  <c:v>4Q13</c:v>
                </c:pt>
              </c:strCache>
            </c:strRef>
          </c:cat>
          <c:val>
            <c:numRef>
              <c:f>PPT!$C$40:$J$40</c:f>
              <c:numCache>
                <c:formatCode>_ * #,##0_ ;_ * \-#,##0_ ;_ * "-"??_ ;_ @_ </c:formatCode>
                <c:ptCount val="8"/>
                <c:pt idx="0">
                  <c:v>17753</c:v>
                </c:pt>
                <c:pt idx="1">
                  <c:v>18382.142857142855</c:v>
                </c:pt>
                <c:pt idx="2">
                  <c:v>18932.520325203266</c:v>
                </c:pt>
                <c:pt idx="3">
                  <c:v>19853.333333333321</c:v>
                </c:pt>
                <c:pt idx="4">
                  <c:v>20128</c:v>
                </c:pt>
                <c:pt idx="5">
                  <c:v>20588</c:v>
                </c:pt>
                <c:pt idx="6">
                  <c:v>23287</c:v>
                </c:pt>
                <c:pt idx="7">
                  <c:v>23824</c:v>
                </c:pt>
              </c:numCache>
            </c:numRef>
          </c:val>
        </c:ser>
        <c:ser>
          <c:idx val="2"/>
          <c:order val="2"/>
          <c:tx>
            <c:strRef>
              <c:f>PPT!$B$42</c:f>
              <c:strCache>
                <c:ptCount val="1"/>
                <c:pt idx="0">
                  <c:v>国际EBR餐馆数(个）</c:v>
                </c:pt>
              </c:strCache>
            </c:strRef>
          </c:tx>
          <c:cat>
            <c:strRef>
              <c:f>PPT!$C$39:$J$39</c:f>
              <c:strCache>
                <c:ptCount val="8"/>
                <c:pt idx="0">
                  <c:v>1Q12</c:v>
                </c:pt>
                <c:pt idx="1">
                  <c:v>2Q12</c:v>
                </c:pt>
                <c:pt idx="2">
                  <c:v>3Q12</c:v>
                </c:pt>
                <c:pt idx="3">
                  <c:v>4Q12</c:v>
                </c:pt>
                <c:pt idx="4">
                  <c:v>1Q13</c:v>
                </c:pt>
                <c:pt idx="5">
                  <c:v>2Q13</c:v>
                </c:pt>
                <c:pt idx="6">
                  <c:v>3Q13</c:v>
                </c:pt>
                <c:pt idx="7">
                  <c:v>4Q13</c:v>
                </c:pt>
              </c:strCache>
            </c:strRef>
          </c:cat>
          <c:val>
            <c:numRef>
              <c:f>PPT!$C$42:$J$42</c:f>
              <c:numCache>
                <c:formatCode>_ * #,##0_ ;_ * \-#,##0_ ;_ * "-"??_ ;_ @_ </c:formatCode>
                <c:ptCount val="8"/>
                <c:pt idx="0">
                  <c:v>8091</c:v>
                </c:pt>
                <c:pt idx="1">
                  <c:v>6683.4782608695659</c:v>
                </c:pt>
                <c:pt idx="2">
                  <c:v>7381.7307692307686</c:v>
                </c:pt>
                <c:pt idx="3">
                  <c:v>7716</c:v>
                </c:pt>
                <c:pt idx="4">
                  <c:v>7829</c:v>
                </c:pt>
                <c:pt idx="5">
                  <c:v>7686</c:v>
                </c:pt>
                <c:pt idx="6">
                  <c:v>7677</c:v>
                </c:pt>
                <c:pt idx="7">
                  <c:v>7729</c:v>
                </c:pt>
              </c:numCache>
            </c:numRef>
          </c:val>
        </c:ser>
        <c:axId val="84323328"/>
        <c:axId val="84333312"/>
      </c:barChart>
      <c:lineChart>
        <c:grouping val="standard"/>
        <c:ser>
          <c:idx val="1"/>
          <c:order val="1"/>
          <c:tx>
            <c:strRef>
              <c:f>PPT!$B$41</c:f>
              <c:strCache>
                <c:ptCount val="1"/>
                <c:pt idx="0">
                  <c:v>北美ERB月费（$)</c:v>
                </c:pt>
              </c:strCache>
            </c:strRef>
          </c:tx>
          <c:marker>
            <c:symbol val="none"/>
          </c:marker>
          <c:cat>
            <c:strRef>
              <c:f>PPT!$C$39:$J$39</c:f>
              <c:strCache>
                <c:ptCount val="8"/>
                <c:pt idx="0">
                  <c:v>1Q12</c:v>
                </c:pt>
                <c:pt idx="1">
                  <c:v>2Q12</c:v>
                </c:pt>
                <c:pt idx="2">
                  <c:v>3Q12</c:v>
                </c:pt>
                <c:pt idx="3">
                  <c:v>4Q12</c:v>
                </c:pt>
                <c:pt idx="4">
                  <c:v>1Q13</c:v>
                </c:pt>
                <c:pt idx="5">
                  <c:v>2Q13</c:v>
                </c:pt>
                <c:pt idx="6">
                  <c:v>3Q13</c:v>
                </c:pt>
                <c:pt idx="7">
                  <c:v>4Q13</c:v>
                </c:pt>
              </c:strCache>
            </c:strRef>
          </c:cat>
          <c:val>
            <c:numRef>
              <c:f>PPT!$C$41:$J$41</c:f>
              <c:numCache>
                <c:formatCode>_ * #,##0_ ;_ * \-#,##0_ ;_ * "-"??_ ;_ @_ </c:formatCode>
                <c:ptCount val="8"/>
                <c:pt idx="0">
                  <c:v>227.2966029663161</c:v>
                </c:pt>
                <c:pt idx="1">
                  <c:v>226.92590513390201</c:v>
                </c:pt>
                <c:pt idx="2">
                  <c:v>223.32596954207284</c:v>
                </c:pt>
                <c:pt idx="3">
                  <c:v>218.29264713897027</c:v>
                </c:pt>
                <c:pt idx="4">
                  <c:v>215.10038017741618</c:v>
                </c:pt>
                <c:pt idx="5">
                  <c:v>217.76860857320628</c:v>
                </c:pt>
                <c:pt idx="6">
                  <c:v>205.12820512820514</c:v>
                </c:pt>
                <c:pt idx="7">
                  <c:v>195.28347944216839</c:v>
                </c:pt>
              </c:numCache>
            </c:numRef>
          </c:val>
        </c:ser>
        <c:ser>
          <c:idx val="3"/>
          <c:order val="3"/>
          <c:tx>
            <c:strRef>
              <c:f>PPT!$B$43</c:f>
              <c:strCache>
                <c:ptCount val="1"/>
                <c:pt idx="0">
                  <c:v>国际EBR月费（$)</c:v>
                </c:pt>
              </c:strCache>
            </c:strRef>
          </c:tx>
          <c:marker>
            <c:symbol val="none"/>
          </c:marker>
          <c:cat>
            <c:strRef>
              <c:f>PPT!$C$39:$J$39</c:f>
              <c:strCache>
                <c:ptCount val="8"/>
                <c:pt idx="0">
                  <c:v>1Q12</c:v>
                </c:pt>
                <c:pt idx="1">
                  <c:v>2Q12</c:v>
                </c:pt>
                <c:pt idx="2">
                  <c:v>3Q12</c:v>
                </c:pt>
                <c:pt idx="3">
                  <c:v>4Q12</c:v>
                </c:pt>
                <c:pt idx="4">
                  <c:v>1Q13</c:v>
                </c:pt>
                <c:pt idx="5">
                  <c:v>2Q13</c:v>
                </c:pt>
                <c:pt idx="6">
                  <c:v>3Q13</c:v>
                </c:pt>
                <c:pt idx="7">
                  <c:v>4Q13</c:v>
                </c:pt>
              </c:strCache>
            </c:strRef>
          </c:cat>
          <c:val>
            <c:numRef>
              <c:f>PPT!$C$43:$J$43</c:f>
              <c:numCache>
                <c:formatCode>_ * #,##0_ ;_ * \-#,##0_ ;_ * "-"??_ ;_ @_ </c:formatCode>
                <c:ptCount val="8"/>
                <c:pt idx="0">
                  <c:v>66.417600664176092</c:v>
                </c:pt>
                <c:pt idx="1">
                  <c:v>76.708856537762387</c:v>
                </c:pt>
                <c:pt idx="2">
                  <c:v>85.316897703541571</c:v>
                </c:pt>
                <c:pt idx="3">
                  <c:v>79.482143266563241</c:v>
                </c:pt>
                <c:pt idx="4">
                  <c:v>77.195239626889659</c:v>
                </c:pt>
                <c:pt idx="5">
                  <c:v>77.344505317434667</c:v>
                </c:pt>
                <c:pt idx="6">
                  <c:v>82.449174423398262</c:v>
                </c:pt>
                <c:pt idx="7">
                  <c:v>86.546367216236078</c:v>
                </c:pt>
              </c:numCache>
            </c:numRef>
          </c:val>
        </c:ser>
        <c:marker val="1"/>
        <c:axId val="84475904"/>
        <c:axId val="84334848"/>
      </c:lineChart>
      <c:catAx>
        <c:axId val="84323328"/>
        <c:scaling>
          <c:orientation val="minMax"/>
        </c:scaling>
        <c:axPos val="b"/>
        <c:tickLblPos val="nextTo"/>
        <c:crossAx val="84333312"/>
        <c:crosses val="autoZero"/>
        <c:auto val="1"/>
        <c:lblAlgn val="ctr"/>
        <c:lblOffset val="100"/>
      </c:catAx>
      <c:valAx>
        <c:axId val="84333312"/>
        <c:scaling>
          <c:orientation val="minMax"/>
        </c:scaling>
        <c:axPos val="l"/>
        <c:majorGridlines/>
        <c:numFmt formatCode="_ * #,##0_ ;_ * \-#,##0_ ;_ * &quot;-&quot;??_ ;_ @_ " sourceLinked="1"/>
        <c:tickLblPos val="nextTo"/>
        <c:crossAx val="84323328"/>
        <c:crosses val="autoZero"/>
        <c:crossBetween val="between"/>
      </c:valAx>
      <c:valAx>
        <c:axId val="84334848"/>
        <c:scaling>
          <c:orientation val="minMax"/>
        </c:scaling>
        <c:axPos val="r"/>
        <c:numFmt formatCode="_ * #,##0_ ;_ * \-#,##0_ ;_ * &quot;-&quot;??_ ;_ @_ " sourceLinked="1"/>
        <c:tickLblPos val="nextTo"/>
        <c:crossAx val="84475904"/>
        <c:crosses val="max"/>
        <c:crossBetween val="between"/>
      </c:valAx>
      <c:catAx>
        <c:axId val="84475904"/>
        <c:scaling>
          <c:orientation val="minMax"/>
        </c:scaling>
        <c:delete val="1"/>
        <c:axPos val="b"/>
        <c:tickLblPos val="nextTo"/>
        <c:crossAx val="84334848"/>
        <c:crosses val="autoZero"/>
        <c:auto val="1"/>
        <c:lblAlgn val="ctr"/>
        <c:lblOffset val="100"/>
      </c:catAx>
    </c:plotArea>
    <c:legend>
      <c:legendPos val="b"/>
      <c:layout/>
    </c:legend>
    <c:plotVisOnly val="1"/>
    <c:dispBlanksAs val="gap"/>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'[PlayMeigu OPEN 4Q13 Model.xlsx]PPT'!$J$4</c:f>
              <c:strCache>
                <c:ptCount val="1"/>
                <c:pt idx="0">
                  <c:v>收入</c:v>
                </c:pt>
              </c:strCache>
            </c:strRef>
          </c:tx>
          <c:cat>
            <c:strRef>
              <c:f>'[PlayMeigu OPEN 4Q13 Model.xlsx]PPT'!$K$3:$O$3</c:f>
              <c:strCache>
                <c:ptCount val="5"/>
                <c:pt idx="0">
                  <c:v>2012A</c:v>
                </c:pt>
                <c:pt idx="1">
                  <c:v>2013A</c:v>
                </c:pt>
                <c:pt idx="2">
                  <c:v>2014E</c:v>
                </c:pt>
                <c:pt idx="3">
                  <c:v>2015E</c:v>
                </c:pt>
                <c:pt idx="4">
                  <c:v>2016E</c:v>
                </c:pt>
              </c:strCache>
            </c:strRef>
          </c:cat>
          <c:val>
            <c:numRef>
              <c:f>'[PlayMeigu OPEN 4Q13 Model.xlsx]PPT'!$K$4:$O$4</c:f>
              <c:numCache>
                <c:formatCode>General</c:formatCode>
                <c:ptCount val="5"/>
                <c:pt idx="0">
                  <c:v>161.63200000000001</c:v>
                </c:pt>
                <c:pt idx="1">
                  <c:v>190.05</c:v>
                </c:pt>
                <c:pt idx="2" formatCode="0.0">
                  <c:v>225</c:v>
                </c:pt>
                <c:pt idx="3" formatCode="0.0">
                  <c:v>260</c:v>
                </c:pt>
                <c:pt idx="4" formatCode="0.0">
                  <c:v>303</c:v>
                </c:pt>
              </c:numCache>
            </c:numRef>
          </c:val>
        </c:ser>
        <c:axId val="84511744"/>
        <c:axId val="84513536"/>
      </c:barChart>
      <c:lineChart>
        <c:grouping val="standard"/>
        <c:ser>
          <c:idx val="1"/>
          <c:order val="1"/>
          <c:tx>
            <c:strRef>
              <c:f>'[PlayMeigu OPEN 4Q13 Model.xlsx]PPT'!$J$5</c:f>
              <c:strCache>
                <c:ptCount val="1"/>
                <c:pt idx="0">
                  <c:v>同比增长</c:v>
                </c:pt>
              </c:strCache>
            </c:strRef>
          </c:tx>
          <c:marker>
            <c:symbol val="none"/>
          </c:marker>
          <c:dLbls>
            <c:txPr>
              <a:bodyPr/>
              <a:lstStyle/>
              <a:p>
                <a:pPr>
                  <a:defRPr sz="1200"/>
                </a:pPr>
                <a:endParaRPr lang="zh-CN"/>
              </a:p>
            </c:txPr>
            <c:showVal val="1"/>
          </c:dLbls>
          <c:cat>
            <c:strRef>
              <c:f>'[PlayMeigu OPEN 4Q13 Model.xlsx]PPT'!$K$3:$O$3</c:f>
              <c:strCache>
                <c:ptCount val="5"/>
                <c:pt idx="0">
                  <c:v>2012A</c:v>
                </c:pt>
                <c:pt idx="1">
                  <c:v>2013A</c:v>
                </c:pt>
                <c:pt idx="2">
                  <c:v>2014E</c:v>
                </c:pt>
                <c:pt idx="3">
                  <c:v>2015E</c:v>
                </c:pt>
                <c:pt idx="4">
                  <c:v>2016E</c:v>
                </c:pt>
              </c:strCache>
            </c:strRef>
          </c:cat>
          <c:val>
            <c:numRef>
              <c:f>'[PlayMeigu OPEN 4Q13 Model.xlsx]PPT'!$K$5:$O$5</c:f>
              <c:numCache>
                <c:formatCode>0%</c:formatCode>
                <c:ptCount val="5"/>
                <c:pt idx="0">
                  <c:v>0.15850284551097413</c:v>
                </c:pt>
                <c:pt idx="1">
                  <c:v>0.17581914472381699</c:v>
                </c:pt>
                <c:pt idx="2">
                  <c:v>0.18389897395422308</c:v>
                </c:pt>
                <c:pt idx="3">
                  <c:v>0.155555555555555</c:v>
                </c:pt>
                <c:pt idx="4">
                  <c:v>0.16538461538461485</c:v>
                </c:pt>
              </c:numCache>
            </c:numRef>
          </c:val>
        </c:ser>
        <c:marker val="1"/>
        <c:axId val="84516864"/>
        <c:axId val="84515072"/>
      </c:lineChart>
      <c:catAx>
        <c:axId val="84511744"/>
        <c:scaling>
          <c:orientation val="minMax"/>
        </c:scaling>
        <c:axPos val="b"/>
        <c:tickLblPos val="nextTo"/>
        <c:crossAx val="84513536"/>
        <c:crosses val="autoZero"/>
        <c:auto val="1"/>
        <c:lblAlgn val="ctr"/>
        <c:lblOffset val="100"/>
      </c:catAx>
      <c:valAx>
        <c:axId val="84513536"/>
        <c:scaling>
          <c:orientation val="minMax"/>
        </c:scaling>
        <c:axPos val="l"/>
        <c:majorGridlines>
          <c:spPr>
            <a:ln>
              <a:noFill/>
            </a:ln>
          </c:spPr>
        </c:majorGridlines>
        <c:numFmt formatCode="General" sourceLinked="1"/>
        <c:tickLblPos val="nextTo"/>
        <c:txPr>
          <a:bodyPr/>
          <a:lstStyle/>
          <a:p>
            <a:pPr>
              <a:defRPr sz="1200"/>
            </a:pPr>
            <a:endParaRPr lang="zh-CN"/>
          </a:p>
        </c:txPr>
        <c:crossAx val="84511744"/>
        <c:crosses val="autoZero"/>
        <c:crossBetween val="between"/>
      </c:valAx>
      <c:valAx>
        <c:axId val="84515072"/>
        <c:scaling>
          <c:orientation val="minMax"/>
        </c:scaling>
        <c:axPos val="r"/>
        <c:numFmt formatCode="0%" sourceLinked="0"/>
        <c:tickLblPos val="nextTo"/>
        <c:txPr>
          <a:bodyPr/>
          <a:lstStyle/>
          <a:p>
            <a:pPr>
              <a:defRPr sz="1200"/>
            </a:pPr>
            <a:endParaRPr lang="zh-CN"/>
          </a:p>
        </c:txPr>
        <c:crossAx val="84516864"/>
        <c:crosses val="max"/>
        <c:crossBetween val="between"/>
      </c:valAx>
      <c:catAx>
        <c:axId val="84516864"/>
        <c:scaling>
          <c:orientation val="minMax"/>
        </c:scaling>
        <c:delete val="1"/>
        <c:axPos val="b"/>
        <c:tickLblPos val="nextTo"/>
        <c:crossAx val="84515072"/>
        <c:crosses val="autoZero"/>
        <c:auto val="1"/>
        <c:lblAlgn val="ctr"/>
        <c:lblOffset val="100"/>
      </c:catAx>
    </c:plotArea>
    <c:legend>
      <c:legendPos val="b"/>
      <c:layout>
        <c:manualLayout>
          <c:xMode val="edge"/>
          <c:yMode val="edge"/>
          <c:x val="0.10970255734826007"/>
          <c:y val="0.88763856825056198"/>
          <c:w val="0.78059488530347931"/>
          <c:h val="8.4291380394505802E-2"/>
        </c:manualLayout>
      </c:layout>
      <c:txPr>
        <a:bodyPr/>
        <a:lstStyle/>
        <a:p>
          <a:pPr>
            <a:defRPr sz="1200">
              <a:ea typeface="微软雅黑"/>
            </a:defRPr>
          </a:pPr>
          <a:endParaRPr lang="zh-CN"/>
        </a:p>
      </c:txPr>
    </c:legend>
    <c:plotVisOnly val="1"/>
    <c:dispBlanksAs val="gap"/>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'[PlayMeigu OPEN 4Q13 Model.xlsx]PPT'!$J$7</c:f>
              <c:strCache>
                <c:ptCount val="1"/>
                <c:pt idx="0">
                  <c:v>毛利率</c:v>
                </c:pt>
              </c:strCache>
            </c:strRef>
          </c:tx>
          <c:marker>
            <c:symbol val="none"/>
          </c:marker>
          <c:dLbls>
            <c:txPr>
              <a:bodyPr/>
              <a:lstStyle/>
              <a:p>
                <a:pPr>
                  <a:defRPr sz="1200"/>
                </a:pPr>
                <a:endParaRPr lang="zh-CN"/>
              </a:p>
            </c:txPr>
            <c:showVal val="1"/>
          </c:dLbls>
          <c:cat>
            <c:strRef>
              <c:f>'[PlayMeigu OPEN 4Q13 Model.xlsx]PPT'!$K$6:$O$6</c:f>
              <c:strCache>
                <c:ptCount val="5"/>
                <c:pt idx="0">
                  <c:v>2012A</c:v>
                </c:pt>
                <c:pt idx="1">
                  <c:v>2013A</c:v>
                </c:pt>
                <c:pt idx="2">
                  <c:v>2014E</c:v>
                </c:pt>
                <c:pt idx="3">
                  <c:v>2015E</c:v>
                </c:pt>
                <c:pt idx="4">
                  <c:v>2016E</c:v>
                </c:pt>
              </c:strCache>
            </c:strRef>
          </c:cat>
          <c:val>
            <c:numRef>
              <c:f>'[PlayMeigu OPEN 4Q13 Model.xlsx]PPT'!$K$7:$O$7</c:f>
              <c:numCache>
                <c:formatCode>0%</c:formatCode>
                <c:ptCount val="5"/>
                <c:pt idx="0">
                  <c:v>0.74875024747574837</c:v>
                </c:pt>
                <c:pt idx="1">
                  <c:v>0.75060247303341265</c:v>
                </c:pt>
                <c:pt idx="2">
                  <c:v>0.75700000000000034</c:v>
                </c:pt>
                <c:pt idx="3">
                  <c:v>0.76300000000000034</c:v>
                </c:pt>
                <c:pt idx="4">
                  <c:v>0.76200000000000034</c:v>
                </c:pt>
              </c:numCache>
            </c:numRef>
          </c:val>
        </c:ser>
        <c:ser>
          <c:idx val="1"/>
          <c:order val="1"/>
          <c:tx>
            <c:strRef>
              <c:f>'[PlayMeigu OPEN 4Q13 Model.xlsx]PPT'!$J$8</c:f>
              <c:strCache>
                <c:ptCount val="1"/>
                <c:pt idx="0">
                  <c:v>调整EBITDA利润率</c:v>
                </c:pt>
              </c:strCache>
            </c:strRef>
          </c:tx>
          <c:marker>
            <c:symbol val="none"/>
          </c:marker>
          <c:dLbls>
            <c:txPr>
              <a:bodyPr/>
              <a:lstStyle/>
              <a:p>
                <a:pPr>
                  <a:defRPr sz="1200"/>
                </a:pPr>
                <a:endParaRPr lang="zh-CN"/>
              </a:p>
            </c:txPr>
            <c:showVal val="1"/>
          </c:dLbls>
          <c:cat>
            <c:strRef>
              <c:f>'[PlayMeigu OPEN 4Q13 Model.xlsx]PPT'!$K$6:$O$6</c:f>
              <c:strCache>
                <c:ptCount val="5"/>
                <c:pt idx="0">
                  <c:v>2012A</c:v>
                </c:pt>
                <c:pt idx="1">
                  <c:v>2013A</c:v>
                </c:pt>
                <c:pt idx="2">
                  <c:v>2014E</c:v>
                </c:pt>
                <c:pt idx="3">
                  <c:v>2015E</c:v>
                </c:pt>
                <c:pt idx="4">
                  <c:v>2016E</c:v>
                </c:pt>
              </c:strCache>
            </c:strRef>
          </c:cat>
          <c:val>
            <c:numRef>
              <c:f>'[PlayMeigu OPEN 4Q13 Model.xlsx]PPT'!$K$8:$O$8</c:f>
              <c:numCache>
                <c:formatCode>0%</c:formatCode>
                <c:ptCount val="5"/>
                <c:pt idx="0">
                  <c:v>0.43396728370619708</c:v>
                </c:pt>
                <c:pt idx="1">
                  <c:v>0.42862930807682198</c:v>
                </c:pt>
                <c:pt idx="2">
                  <c:v>0.38577777777777833</c:v>
                </c:pt>
                <c:pt idx="3">
                  <c:v>0.41153846153846224</c:v>
                </c:pt>
                <c:pt idx="4">
                  <c:v>0.43069306930693102</c:v>
                </c:pt>
              </c:numCache>
            </c:numRef>
          </c:val>
        </c:ser>
        <c:ser>
          <c:idx val="2"/>
          <c:order val="2"/>
          <c:tx>
            <c:strRef>
              <c:f>'[PlayMeigu OPEN 4Q13 Model.xlsx]PPT'!$J$9</c:f>
              <c:strCache>
                <c:ptCount val="1"/>
                <c:pt idx="0">
                  <c:v>non-GAAP净利润率</c:v>
                </c:pt>
              </c:strCache>
            </c:strRef>
          </c:tx>
          <c:marker>
            <c:symbol val="none"/>
          </c:marker>
          <c:dLbls>
            <c:txPr>
              <a:bodyPr/>
              <a:lstStyle/>
              <a:p>
                <a:pPr>
                  <a:defRPr sz="1200"/>
                </a:pPr>
                <a:endParaRPr lang="zh-CN"/>
              </a:p>
            </c:txPr>
            <c:showVal val="1"/>
          </c:dLbls>
          <c:cat>
            <c:strRef>
              <c:f>'[PlayMeigu OPEN 4Q13 Model.xlsx]PPT'!$K$6:$O$6</c:f>
              <c:strCache>
                <c:ptCount val="5"/>
                <c:pt idx="0">
                  <c:v>2012A</c:v>
                </c:pt>
                <c:pt idx="1">
                  <c:v>2013A</c:v>
                </c:pt>
                <c:pt idx="2">
                  <c:v>2014E</c:v>
                </c:pt>
                <c:pt idx="3">
                  <c:v>2015E</c:v>
                </c:pt>
                <c:pt idx="4">
                  <c:v>2016E</c:v>
                </c:pt>
              </c:strCache>
            </c:strRef>
          </c:cat>
          <c:val>
            <c:numRef>
              <c:f>'[PlayMeigu OPEN 4Q13 Model.xlsx]PPT'!$K$9:$O$9</c:f>
              <c:numCache>
                <c:formatCode>0%</c:formatCode>
                <c:ptCount val="5"/>
                <c:pt idx="0">
                  <c:v>0.24285413779449613</c:v>
                </c:pt>
                <c:pt idx="1">
                  <c:v>0.25756906077348102</c:v>
                </c:pt>
                <c:pt idx="2">
                  <c:v>0.20364444444444413</c:v>
                </c:pt>
                <c:pt idx="3">
                  <c:v>0.2277307692307689</c:v>
                </c:pt>
                <c:pt idx="4">
                  <c:v>0.237623762376238</c:v>
                </c:pt>
              </c:numCache>
            </c:numRef>
          </c:val>
        </c:ser>
        <c:marker val="1"/>
        <c:axId val="84887040"/>
        <c:axId val="84888576"/>
      </c:lineChart>
      <c:catAx>
        <c:axId val="84887040"/>
        <c:scaling>
          <c:orientation val="minMax"/>
        </c:scaling>
        <c:axPos val="b"/>
        <c:tickLblPos val="nextTo"/>
        <c:txPr>
          <a:bodyPr/>
          <a:lstStyle/>
          <a:p>
            <a:pPr>
              <a:defRPr sz="1200"/>
            </a:pPr>
            <a:endParaRPr lang="zh-CN"/>
          </a:p>
        </c:txPr>
        <c:crossAx val="84888576"/>
        <c:crosses val="autoZero"/>
        <c:auto val="1"/>
        <c:lblAlgn val="ctr"/>
        <c:lblOffset val="100"/>
      </c:catAx>
      <c:valAx>
        <c:axId val="84888576"/>
        <c:scaling>
          <c:orientation val="minMax"/>
        </c:scaling>
        <c:axPos val="l"/>
        <c:majorGridlines>
          <c:spPr>
            <a:ln>
              <a:noFill/>
            </a:ln>
          </c:spPr>
        </c:majorGridlines>
        <c:numFmt formatCode="0%" sourceLinked="1"/>
        <c:tickLblPos val="nextTo"/>
        <c:spPr>
          <a:ln>
            <a:solidFill>
              <a:schemeClr val="tx1"/>
            </a:solidFill>
          </a:ln>
        </c:spPr>
        <c:txPr>
          <a:bodyPr/>
          <a:lstStyle/>
          <a:p>
            <a:pPr>
              <a:defRPr sz="1200">
                <a:ea typeface="微软雅黑"/>
              </a:defRPr>
            </a:pPr>
            <a:endParaRPr lang="zh-CN"/>
          </a:p>
        </c:txPr>
        <c:crossAx val="84887040"/>
        <c:crosses val="autoZero"/>
        <c:crossBetween val="between"/>
      </c:valAx>
    </c:plotArea>
    <c:legend>
      <c:legendPos val="b"/>
      <c:layout>
        <c:manualLayout>
          <c:xMode val="edge"/>
          <c:yMode val="edge"/>
          <c:x val="5.0000101151531536E-2"/>
          <c:y val="0.88763856825056198"/>
          <c:w val="0.94999989884846836"/>
          <c:h val="8.4291380394505802E-2"/>
        </c:manualLayout>
      </c:layout>
      <c:txPr>
        <a:bodyPr/>
        <a:lstStyle/>
        <a:p>
          <a:pPr>
            <a:defRPr sz="1200">
              <a:ea typeface="微软雅黑"/>
            </a:defRPr>
          </a:pPr>
          <a:endParaRPr lang="zh-CN"/>
        </a:p>
      </c:txPr>
    </c:legend>
    <c:plotVisOnly val="1"/>
    <c:dispBlanksAs val="gap"/>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PPT!$T$8</c:f>
              <c:strCache>
                <c:ptCount val="1"/>
                <c:pt idx="0">
                  <c:v>Yelp</c:v>
                </c:pt>
              </c:strCache>
            </c:strRef>
          </c:tx>
          <c:marker>
            <c:symbol val="none"/>
          </c:marker>
          <c:dLbls>
            <c:txPr>
              <a:bodyPr/>
              <a:lstStyle/>
              <a:p>
                <a:pPr>
                  <a:defRPr sz="1200"/>
                </a:pPr>
                <a:endParaRPr lang="zh-CN"/>
              </a:p>
            </c:txPr>
            <c:showVal val="1"/>
          </c:dLbls>
          <c:cat>
            <c:strRef>
              <c:f>PPT!$U$7:$Y$7</c:f>
              <c:strCache>
                <c:ptCount val="5"/>
                <c:pt idx="0">
                  <c:v>2012A</c:v>
                </c:pt>
                <c:pt idx="1">
                  <c:v>2013A</c:v>
                </c:pt>
                <c:pt idx="2">
                  <c:v>2014E</c:v>
                </c:pt>
                <c:pt idx="3">
                  <c:v>2015E</c:v>
                </c:pt>
                <c:pt idx="4">
                  <c:v>2016E</c:v>
                </c:pt>
              </c:strCache>
            </c:strRef>
          </c:cat>
          <c:val>
            <c:numRef>
              <c:f>PPT!$U$8:$Y$8</c:f>
              <c:numCache>
                <c:formatCode>0%</c:formatCode>
                <c:ptCount val="5"/>
                <c:pt idx="0">
                  <c:v>0.63639310800264071</c:v>
                </c:pt>
                <c:pt idx="1">
                  <c:v>0.70916521751891348</c:v>
                </c:pt>
                <c:pt idx="2">
                  <c:v>0.5411892485951143</c:v>
                </c:pt>
                <c:pt idx="3">
                  <c:v>0.42339832869080818</c:v>
                </c:pt>
                <c:pt idx="4">
                  <c:v>0.3385518590998044</c:v>
                </c:pt>
              </c:numCache>
            </c:numRef>
          </c:val>
        </c:ser>
        <c:ser>
          <c:idx val="1"/>
          <c:order val="1"/>
          <c:tx>
            <c:strRef>
              <c:f>PPT!$T$9</c:f>
              <c:strCache>
                <c:ptCount val="1"/>
                <c:pt idx="0">
                  <c:v>Groupon</c:v>
                </c:pt>
              </c:strCache>
            </c:strRef>
          </c:tx>
          <c:marker>
            <c:symbol val="none"/>
          </c:marker>
          <c:dLbls>
            <c:txPr>
              <a:bodyPr/>
              <a:lstStyle/>
              <a:p>
                <a:pPr>
                  <a:defRPr sz="1200"/>
                </a:pPr>
                <a:endParaRPr lang="zh-CN"/>
              </a:p>
            </c:txPr>
            <c:showVal val="1"/>
          </c:dLbls>
          <c:cat>
            <c:strRef>
              <c:f>PPT!$U$7:$Y$7</c:f>
              <c:strCache>
                <c:ptCount val="5"/>
                <c:pt idx="0">
                  <c:v>2012A</c:v>
                </c:pt>
                <c:pt idx="1">
                  <c:v>2013A</c:v>
                </c:pt>
                <c:pt idx="2">
                  <c:v>2014E</c:v>
                </c:pt>
                <c:pt idx="3">
                  <c:v>2015E</c:v>
                </c:pt>
                <c:pt idx="4">
                  <c:v>2016E</c:v>
                </c:pt>
              </c:strCache>
            </c:strRef>
          </c:cat>
          <c:val>
            <c:numRef>
              <c:f>PPT!$U$9:$Y$9</c:f>
              <c:numCache>
                <c:formatCode>0%</c:formatCode>
                <c:ptCount val="5"/>
                <c:pt idx="0">
                  <c:v>0.44959544966251286</c:v>
                </c:pt>
                <c:pt idx="1">
                  <c:v>0.10245700098352002</c:v>
                </c:pt>
                <c:pt idx="2">
                  <c:v>0.22549448158358512</c:v>
                </c:pt>
                <c:pt idx="3">
                  <c:v>0.14679771718452808</c:v>
                </c:pt>
                <c:pt idx="4">
                  <c:v>0.12773016311860697</c:v>
                </c:pt>
              </c:numCache>
            </c:numRef>
          </c:val>
        </c:ser>
        <c:ser>
          <c:idx val="2"/>
          <c:order val="2"/>
          <c:tx>
            <c:strRef>
              <c:f>PPT!$T$10</c:f>
              <c:strCache>
                <c:ptCount val="1"/>
                <c:pt idx="0">
                  <c:v>OpenTable</c:v>
                </c:pt>
              </c:strCache>
            </c:strRef>
          </c:tx>
          <c:marker>
            <c:symbol val="none"/>
          </c:marker>
          <c:dLbls>
            <c:txPr>
              <a:bodyPr/>
              <a:lstStyle/>
              <a:p>
                <a:pPr>
                  <a:defRPr sz="1200"/>
                </a:pPr>
                <a:endParaRPr lang="zh-CN"/>
              </a:p>
            </c:txPr>
            <c:showVal val="1"/>
          </c:dLbls>
          <c:cat>
            <c:strRef>
              <c:f>PPT!$U$7:$Y$7</c:f>
              <c:strCache>
                <c:ptCount val="5"/>
                <c:pt idx="0">
                  <c:v>2012A</c:v>
                </c:pt>
                <c:pt idx="1">
                  <c:v>2013A</c:v>
                </c:pt>
                <c:pt idx="2">
                  <c:v>2014E</c:v>
                </c:pt>
                <c:pt idx="3">
                  <c:v>2015E</c:v>
                </c:pt>
                <c:pt idx="4">
                  <c:v>2016E</c:v>
                </c:pt>
              </c:strCache>
            </c:strRef>
          </c:cat>
          <c:val>
            <c:numRef>
              <c:f>PPT!$U$10:$Y$10</c:f>
              <c:numCache>
                <c:formatCode>0%</c:formatCode>
                <c:ptCount val="5"/>
                <c:pt idx="0">
                  <c:v>0.15850284551097413</c:v>
                </c:pt>
                <c:pt idx="1">
                  <c:v>0.17581914472381699</c:v>
                </c:pt>
                <c:pt idx="2">
                  <c:v>0.18389897395422308</c:v>
                </c:pt>
                <c:pt idx="3">
                  <c:v>0.155555555555555</c:v>
                </c:pt>
                <c:pt idx="4">
                  <c:v>0.16538461538461485</c:v>
                </c:pt>
              </c:numCache>
            </c:numRef>
          </c:val>
        </c:ser>
        <c:marker val="1"/>
        <c:axId val="84936960"/>
        <c:axId val="84951040"/>
      </c:lineChart>
      <c:catAx>
        <c:axId val="84936960"/>
        <c:scaling>
          <c:orientation val="minMax"/>
        </c:scaling>
        <c:axPos val="b"/>
        <c:tickLblPos val="nextTo"/>
        <c:txPr>
          <a:bodyPr/>
          <a:lstStyle/>
          <a:p>
            <a:pPr>
              <a:defRPr sz="1200"/>
            </a:pPr>
            <a:endParaRPr lang="zh-CN"/>
          </a:p>
        </c:txPr>
        <c:crossAx val="84951040"/>
        <c:crosses val="autoZero"/>
        <c:auto val="1"/>
        <c:lblAlgn val="ctr"/>
        <c:lblOffset val="100"/>
      </c:catAx>
      <c:valAx>
        <c:axId val="84951040"/>
        <c:scaling>
          <c:orientation val="minMax"/>
        </c:scaling>
        <c:axPos val="l"/>
        <c:majorGridlines>
          <c:spPr>
            <a:ln>
              <a:noFill/>
            </a:ln>
          </c:spPr>
        </c:majorGridlines>
        <c:numFmt formatCode="0%" sourceLinked="1"/>
        <c:tickLblPos val="nextTo"/>
        <c:txPr>
          <a:bodyPr/>
          <a:lstStyle/>
          <a:p>
            <a:pPr>
              <a:defRPr sz="1200">
                <a:ea typeface="微软雅黑"/>
              </a:defRPr>
            </a:pPr>
            <a:endParaRPr lang="zh-CN"/>
          </a:p>
        </c:txPr>
        <c:crossAx val="84936960"/>
        <c:crosses val="autoZero"/>
        <c:crossBetween val="between"/>
      </c:valAx>
    </c:plotArea>
    <c:legend>
      <c:legendPos val="b"/>
      <c:layout>
        <c:manualLayout>
          <c:xMode val="edge"/>
          <c:yMode val="edge"/>
          <c:x val="9.0426374488966357E-2"/>
          <c:y val="0.89774744377409332"/>
          <c:w val="0.86512964772958367"/>
          <c:h val="7.6707896819689911E-2"/>
        </c:manualLayout>
      </c:layout>
      <c:txPr>
        <a:bodyPr/>
        <a:lstStyle/>
        <a:p>
          <a:pPr>
            <a:defRPr sz="1200"/>
          </a:pPr>
          <a:endParaRPr lang="zh-CN"/>
        </a:p>
      </c:txPr>
    </c:legend>
    <c:plotVisOnly val="1"/>
    <c:dispBlanksAs val="gap"/>
  </c:chart>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PPT!$T$3</c:f>
              <c:strCache>
                <c:ptCount val="1"/>
                <c:pt idx="0">
                  <c:v>Yelp</c:v>
                </c:pt>
              </c:strCache>
            </c:strRef>
          </c:tx>
          <c:marker>
            <c:symbol val="none"/>
          </c:marker>
          <c:dLbls>
            <c:txPr>
              <a:bodyPr/>
              <a:lstStyle/>
              <a:p>
                <a:pPr>
                  <a:defRPr sz="1200"/>
                </a:pPr>
                <a:endParaRPr lang="zh-CN"/>
              </a:p>
            </c:txPr>
            <c:showVal val="1"/>
          </c:dLbls>
          <c:cat>
            <c:strRef>
              <c:f>PPT!$U$2:$Y$2</c:f>
              <c:strCache>
                <c:ptCount val="5"/>
                <c:pt idx="0">
                  <c:v>2012A</c:v>
                </c:pt>
                <c:pt idx="1">
                  <c:v>2013A</c:v>
                </c:pt>
                <c:pt idx="2">
                  <c:v>2014E</c:v>
                </c:pt>
                <c:pt idx="3">
                  <c:v>2015E</c:v>
                </c:pt>
                <c:pt idx="4">
                  <c:v>2016E</c:v>
                </c:pt>
              </c:strCache>
            </c:strRef>
          </c:cat>
          <c:val>
            <c:numRef>
              <c:f>PPT!$U$3:$Y$3</c:f>
              <c:numCache>
                <c:formatCode>0%</c:formatCode>
                <c:ptCount val="5"/>
                <c:pt idx="0">
                  <c:v>2.4345682273437398E-2</c:v>
                </c:pt>
                <c:pt idx="1">
                  <c:v>0.12611993800898891</c:v>
                </c:pt>
                <c:pt idx="2">
                  <c:v>0.16376044568245113</c:v>
                </c:pt>
                <c:pt idx="3">
                  <c:v>0.21164383561643807</c:v>
                </c:pt>
                <c:pt idx="4">
                  <c:v>0.28059941520467824</c:v>
                </c:pt>
              </c:numCache>
            </c:numRef>
          </c:val>
        </c:ser>
        <c:ser>
          <c:idx val="1"/>
          <c:order val="1"/>
          <c:tx>
            <c:strRef>
              <c:f>PPT!$T$4</c:f>
              <c:strCache>
                <c:ptCount val="1"/>
                <c:pt idx="0">
                  <c:v>Groupon</c:v>
                </c:pt>
              </c:strCache>
            </c:strRef>
          </c:tx>
          <c:marker>
            <c:symbol val="none"/>
          </c:marker>
          <c:dLbls>
            <c:txPr>
              <a:bodyPr/>
              <a:lstStyle/>
              <a:p>
                <a:pPr>
                  <a:defRPr sz="1200"/>
                </a:pPr>
                <a:endParaRPr lang="zh-CN"/>
              </a:p>
            </c:txPr>
            <c:showVal val="1"/>
          </c:dLbls>
          <c:cat>
            <c:strRef>
              <c:f>PPT!$U$2:$Y$2</c:f>
              <c:strCache>
                <c:ptCount val="5"/>
                <c:pt idx="0">
                  <c:v>2012A</c:v>
                </c:pt>
                <c:pt idx="1">
                  <c:v>2013A</c:v>
                </c:pt>
                <c:pt idx="2">
                  <c:v>2014E</c:v>
                </c:pt>
                <c:pt idx="3">
                  <c:v>2015E</c:v>
                </c:pt>
                <c:pt idx="4">
                  <c:v>2016E</c:v>
                </c:pt>
              </c:strCache>
            </c:strRef>
          </c:cat>
          <c:val>
            <c:numRef>
              <c:f>PPT!$U$4:$Y$4</c:f>
              <c:numCache>
                <c:formatCode>0%</c:formatCode>
                <c:ptCount val="5"/>
                <c:pt idx="0">
                  <c:v>0.11116689341315704</c:v>
                </c:pt>
                <c:pt idx="1">
                  <c:v>0.11138011893591</c:v>
                </c:pt>
                <c:pt idx="2">
                  <c:v>0.11111111111111099</c:v>
                </c:pt>
                <c:pt idx="3">
                  <c:v>9.3214965123652654E-2</c:v>
                </c:pt>
                <c:pt idx="4">
                  <c:v>0.11114183024606</c:v>
                </c:pt>
              </c:numCache>
            </c:numRef>
          </c:val>
        </c:ser>
        <c:ser>
          <c:idx val="2"/>
          <c:order val="2"/>
          <c:tx>
            <c:strRef>
              <c:f>PPT!$T$5</c:f>
              <c:strCache>
                <c:ptCount val="1"/>
                <c:pt idx="0">
                  <c:v>OpenTable</c:v>
                </c:pt>
              </c:strCache>
            </c:strRef>
          </c:tx>
          <c:marker>
            <c:symbol val="none"/>
          </c:marker>
          <c:dLbls>
            <c:txPr>
              <a:bodyPr/>
              <a:lstStyle/>
              <a:p>
                <a:pPr>
                  <a:defRPr sz="1200">
                    <a:ea typeface="微软雅黑"/>
                  </a:defRPr>
                </a:pPr>
                <a:endParaRPr lang="zh-CN"/>
              </a:p>
            </c:txPr>
            <c:showVal val="1"/>
          </c:dLbls>
          <c:cat>
            <c:strRef>
              <c:f>PPT!$U$2:$Y$2</c:f>
              <c:strCache>
                <c:ptCount val="5"/>
                <c:pt idx="0">
                  <c:v>2012A</c:v>
                </c:pt>
                <c:pt idx="1">
                  <c:v>2013A</c:v>
                </c:pt>
                <c:pt idx="2">
                  <c:v>2014E</c:v>
                </c:pt>
                <c:pt idx="3">
                  <c:v>2015E</c:v>
                </c:pt>
                <c:pt idx="4">
                  <c:v>2016E</c:v>
                </c:pt>
              </c:strCache>
            </c:strRef>
          </c:cat>
          <c:val>
            <c:numRef>
              <c:f>PPT!$U$5:$Y$5</c:f>
              <c:numCache>
                <c:formatCode>0%</c:formatCode>
                <c:ptCount val="5"/>
                <c:pt idx="0">
                  <c:v>0.43396728370619708</c:v>
                </c:pt>
                <c:pt idx="1">
                  <c:v>0.42862930807682198</c:v>
                </c:pt>
                <c:pt idx="2">
                  <c:v>0.38577777777777833</c:v>
                </c:pt>
                <c:pt idx="3">
                  <c:v>0.41153846153846224</c:v>
                </c:pt>
                <c:pt idx="4">
                  <c:v>0.43069306930693102</c:v>
                </c:pt>
              </c:numCache>
            </c:numRef>
          </c:val>
        </c:ser>
        <c:marker val="1"/>
        <c:axId val="85341696"/>
        <c:axId val="85343232"/>
      </c:lineChart>
      <c:catAx>
        <c:axId val="85341696"/>
        <c:scaling>
          <c:orientation val="minMax"/>
        </c:scaling>
        <c:axPos val="b"/>
        <c:tickLblPos val="nextTo"/>
        <c:txPr>
          <a:bodyPr/>
          <a:lstStyle/>
          <a:p>
            <a:pPr>
              <a:defRPr sz="1200">
                <a:ea typeface="微软雅黑"/>
              </a:defRPr>
            </a:pPr>
            <a:endParaRPr lang="zh-CN"/>
          </a:p>
        </c:txPr>
        <c:crossAx val="85343232"/>
        <c:crosses val="autoZero"/>
        <c:auto val="1"/>
        <c:lblAlgn val="ctr"/>
        <c:lblOffset val="100"/>
      </c:catAx>
      <c:valAx>
        <c:axId val="85343232"/>
        <c:scaling>
          <c:orientation val="minMax"/>
        </c:scaling>
        <c:axPos val="l"/>
        <c:majorGridlines>
          <c:spPr>
            <a:ln>
              <a:noFill/>
            </a:ln>
          </c:spPr>
        </c:majorGridlines>
        <c:numFmt formatCode="0%" sourceLinked="1"/>
        <c:tickLblPos val="nextTo"/>
        <c:txPr>
          <a:bodyPr/>
          <a:lstStyle/>
          <a:p>
            <a:pPr>
              <a:defRPr sz="1200">
                <a:ea typeface="微软雅黑"/>
              </a:defRPr>
            </a:pPr>
            <a:endParaRPr lang="zh-CN"/>
          </a:p>
        </c:txPr>
        <c:crossAx val="85341696"/>
        <c:crosses val="autoZero"/>
        <c:crossBetween val="between"/>
      </c:valAx>
    </c:plotArea>
    <c:legend>
      <c:legendPos val="b"/>
      <c:layout>
        <c:manualLayout>
          <c:xMode val="edge"/>
          <c:yMode val="edge"/>
          <c:x val="0.11893279622665107"/>
          <c:y val="0.90580648617586901"/>
          <c:w val="0.83562345209631961"/>
          <c:h val="6.8519099262694505E-2"/>
        </c:manualLayout>
      </c:layout>
      <c:txPr>
        <a:bodyPr/>
        <a:lstStyle/>
        <a:p>
          <a:pPr>
            <a:defRPr sz="1200"/>
          </a:pPr>
          <a:endParaRPr lang="zh-CN"/>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18"/>
  <c:chart>
    <c:title>
      <c:tx>
        <c:rich>
          <a:bodyPr/>
          <a:lstStyle/>
          <a:p>
            <a:pPr>
              <a:defRPr/>
            </a:pPr>
            <a:r>
              <a:rPr lang="zh-CN" altLang="en-US" sz="1600" dirty="0" smtClean="0">
                <a:latin typeface="微软雅黑"/>
                <a:ea typeface="微软雅黑"/>
                <a:cs typeface="微软雅黑"/>
              </a:rPr>
              <a:t>2</a:t>
            </a:r>
            <a:r>
              <a:rPr lang="en-US" altLang="zh-CN" sz="1600" dirty="0" smtClean="0">
                <a:latin typeface="微软雅黑"/>
                <a:ea typeface="微软雅黑"/>
                <a:cs typeface="微软雅黑"/>
              </a:rPr>
              <a:t>013</a:t>
            </a:r>
            <a:r>
              <a:rPr lang="zh-CN" altLang="en-US" sz="1600" dirty="0" smtClean="0">
                <a:latin typeface="微软雅黑"/>
                <a:ea typeface="微软雅黑"/>
                <a:cs typeface="微软雅黑"/>
              </a:rPr>
              <a:t>年中国人均网购消费占城镇人均可支配收入比例（单位：元）</a:t>
            </a:r>
            <a:endParaRPr lang="zh-CN" altLang="en-US" sz="1600" dirty="0">
              <a:latin typeface="微软雅黑"/>
              <a:ea typeface="微软雅黑"/>
              <a:cs typeface="微软雅黑"/>
            </a:endParaRPr>
          </a:p>
        </c:rich>
      </c:tx>
      <c:layout>
        <c:manualLayout>
          <c:xMode val="edge"/>
          <c:yMode val="edge"/>
          <c:x val="0.10861247115756904"/>
          <c:y val="0.82565967254929284"/>
        </c:manualLayout>
      </c:layout>
    </c:title>
    <c:plotArea>
      <c:layout>
        <c:manualLayout>
          <c:layoutTarget val="inner"/>
          <c:xMode val="edge"/>
          <c:yMode val="edge"/>
          <c:x val="0.22666468410593299"/>
          <c:y val="0.12929542472501099"/>
          <c:w val="0.514264578606484"/>
          <c:h val="0.67350442981695269"/>
        </c:manualLayout>
      </c:layout>
      <c:pieChart>
        <c:varyColors val="1"/>
        <c:ser>
          <c:idx val="0"/>
          <c:order val="0"/>
          <c:tx>
            <c:strRef>
              <c:f>工作表1!$B$1</c:f>
              <c:strCache>
                <c:ptCount val="1"/>
                <c:pt idx="0">
                  <c:v>销售</c:v>
                </c:pt>
              </c:strCache>
            </c:strRef>
          </c:tx>
          <c:dLbls>
            <c:dLbl>
              <c:idx val="1"/>
              <c:layout>
                <c:manualLayout>
                  <c:x val="0.18297578036072609"/>
                  <c:y val="-0.161683837783302"/>
                </c:manualLayout>
              </c:layout>
              <c:showVal val="1"/>
              <c:showPercent val="1"/>
            </c:dLbl>
            <c:txPr>
              <a:bodyPr/>
              <a:lstStyle/>
              <a:p>
                <a:pPr>
                  <a:defRPr sz="1200">
                    <a:ea typeface="微软雅黑"/>
                  </a:defRPr>
                </a:pPr>
                <a:endParaRPr lang="zh-CN"/>
              </a:p>
            </c:txPr>
            <c:showVal val="1"/>
            <c:showPercent val="1"/>
            <c:showLeaderLines val="1"/>
          </c:dLbls>
          <c:cat>
            <c:strRef>
              <c:f>工作表1!$A$2:$A$3</c:f>
              <c:strCache>
                <c:ptCount val="2"/>
                <c:pt idx="0">
                  <c:v>人均网购消费</c:v>
                </c:pt>
                <c:pt idx="1">
                  <c:v>剩余可支配收入</c:v>
                </c:pt>
              </c:strCache>
            </c:strRef>
          </c:cat>
          <c:val>
            <c:numRef>
              <c:f>工作表1!$B$2:$B$3</c:f>
              <c:numCache>
                <c:formatCode>#,##0_ </c:formatCode>
                <c:ptCount val="2"/>
                <c:pt idx="0">
                  <c:v>6338</c:v>
                </c:pt>
                <c:pt idx="1">
                  <c:v>20617</c:v>
                </c:pt>
              </c:numCache>
            </c:numRef>
          </c:val>
        </c:ser>
        <c:firstSliceAng val="0"/>
      </c:pieChart>
    </c:plotArea>
    <c:plotVisOnly val="1"/>
    <c:dispBlanksAs val="zero"/>
  </c:chart>
  <c:txPr>
    <a:bodyPr/>
    <a:lstStyle/>
    <a:p>
      <a:pPr>
        <a:defRPr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tx>
            <c:strRef>
              <c:f>PPT!$C$9</c:f>
              <c:strCache>
                <c:ptCount val="1"/>
                <c:pt idx="0">
                  <c:v>4Q13</c:v>
                </c:pt>
              </c:strCache>
            </c:strRef>
          </c:tx>
          <c:dLbls>
            <c:txPr>
              <a:bodyPr/>
              <a:lstStyle/>
              <a:p>
                <a:pPr>
                  <a:defRPr sz="1200">
                    <a:ea typeface="微软雅黑"/>
                  </a:defRPr>
                </a:pPr>
                <a:endParaRPr lang="zh-CN"/>
              </a:p>
            </c:txPr>
            <c:showVal val="1"/>
            <c:showLeaderLines val="1"/>
          </c:dLbls>
          <c:cat>
            <c:strRef>
              <c:f>PPT!$B$10:$B$12</c:f>
              <c:strCache>
                <c:ptCount val="3"/>
                <c:pt idx="0">
                  <c:v>本地广告</c:v>
                </c:pt>
                <c:pt idx="1">
                  <c:v>品牌广告</c:v>
                </c:pt>
                <c:pt idx="2">
                  <c:v>其他</c:v>
                </c:pt>
              </c:strCache>
            </c:strRef>
          </c:cat>
          <c:val>
            <c:numRef>
              <c:f>PPT!$C$10:$C$12</c:f>
              <c:numCache>
                <c:formatCode>0%</c:formatCode>
                <c:ptCount val="3"/>
                <c:pt idx="0">
                  <c:v>0.82178217821782196</c:v>
                </c:pt>
                <c:pt idx="1">
                  <c:v>0.13012729844413001</c:v>
                </c:pt>
                <c:pt idx="2">
                  <c:v>4.8090523338048134E-2</c:v>
                </c:pt>
              </c:numCache>
            </c:numRef>
          </c:val>
        </c:ser>
        <c:firstSliceAng val="0"/>
      </c:pieChart>
    </c:plotArea>
    <c:legend>
      <c:legendPos val="b"/>
      <c:layout/>
      <c:txPr>
        <a:bodyPr/>
        <a:lstStyle/>
        <a:p>
          <a:pPr>
            <a:defRPr sz="1200">
              <a:ea typeface="微软雅黑"/>
            </a:defRPr>
          </a:pPr>
          <a:endParaRPr lang="zh-CN"/>
        </a:p>
      </c:txPr>
    </c:legend>
    <c:plotVisOnly val="1"/>
    <c:dispBlanksAs val="zero"/>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showVal val="1"/>
            <c:showLeaderLines val="1"/>
          </c:dLbls>
          <c:cat>
            <c:strRef>
              <c:f>'1'!$N$5:$N$14</c:f>
              <c:strCache>
                <c:ptCount val="10"/>
                <c:pt idx="0">
                  <c:v>Shopping</c:v>
                </c:pt>
                <c:pt idx="1">
                  <c:v>Restaurants</c:v>
                </c:pt>
                <c:pt idx="2">
                  <c:v>Home &amp; Local Services</c:v>
                </c:pt>
                <c:pt idx="3">
                  <c:v>Beauty &amp; fitness</c:v>
                </c:pt>
                <c:pt idx="4">
                  <c:v>Arts,Entertainment &amp; Events</c:v>
                </c:pt>
                <c:pt idx="5">
                  <c:v>Health</c:v>
                </c:pt>
                <c:pt idx="6">
                  <c:v>Auto</c:v>
                </c:pt>
                <c:pt idx="7">
                  <c:v>Nightlife</c:v>
                </c:pt>
                <c:pt idx="8">
                  <c:v>Travel &amp; Hotel</c:v>
                </c:pt>
                <c:pt idx="9">
                  <c:v>Other</c:v>
                </c:pt>
              </c:strCache>
            </c:strRef>
          </c:cat>
          <c:val>
            <c:numRef>
              <c:f>'1'!$O$5:$O$14</c:f>
              <c:numCache>
                <c:formatCode>0%</c:formatCode>
                <c:ptCount val="10"/>
                <c:pt idx="0">
                  <c:v>0.2</c:v>
                </c:pt>
                <c:pt idx="1">
                  <c:v>0.39000000000000018</c:v>
                </c:pt>
                <c:pt idx="2">
                  <c:v>0.05</c:v>
                </c:pt>
                <c:pt idx="3">
                  <c:v>7.0000000000000021E-2</c:v>
                </c:pt>
                <c:pt idx="4">
                  <c:v>7.0000000000000021E-2</c:v>
                </c:pt>
                <c:pt idx="5">
                  <c:v>3.0000000000000002E-2</c:v>
                </c:pt>
                <c:pt idx="6">
                  <c:v>3.0000000000000002E-2</c:v>
                </c:pt>
                <c:pt idx="7">
                  <c:v>8.0000000000000043E-2</c:v>
                </c:pt>
                <c:pt idx="8">
                  <c:v>3.0000000000000002E-2</c:v>
                </c:pt>
                <c:pt idx="9">
                  <c:v>0.05</c:v>
                </c:pt>
              </c:numCache>
            </c:numRef>
          </c:val>
        </c:ser>
        <c:firstSliceAng val="0"/>
      </c:pieChart>
    </c:plotArea>
    <c:legend>
      <c:legendPos val="r"/>
      <c:layout>
        <c:manualLayout>
          <c:xMode val="edge"/>
          <c:yMode val="edge"/>
          <c:x val="0.64787357830271253"/>
          <c:y val="3.8888888888888892E-3"/>
          <c:w val="0.33545975503062142"/>
          <c:h val="0.99611111111111106"/>
        </c:manualLayout>
      </c:layout>
    </c:legend>
    <c:plotVisOnly val="1"/>
    <c:dispBlanksAs val="zero"/>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PPT!$E$6</c:f>
              <c:strCache>
                <c:ptCount val="1"/>
                <c:pt idx="0">
                  <c:v>收入</c:v>
                </c:pt>
              </c:strCache>
            </c:strRef>
          </c:tx>
          <c:cat>
            <c:strRef>
              <c:f>PPT!$F$5:$N$5</c:f>
              <c:strCache>
                <c:ptCount val="9"/>
                <c:pt idx="0">
                  <c:v>2008A</c:v>
                </c:pt>
                <c:pt idx="1">
                  <c:v>2009A</c:v>
                </c:pt>
                <c:pt idx="2">
                  <c:v>2010A</c:v>
                </c:pt>
                <c:pt idx="3">
                  <c:v>2011A</c:v>
                </c:pt>
                <c:pt idx="4">
                  <c:v>2012A</c:v>
                </c:pt>
                <c:pt idx="5">
                  <c:v>2013A</c:v>
                </c:pt>
                <c:pt idx="6">
                  <c:v>2014E</c:v>
                </c:pt>
                <c:pt idx="7">
                  <c:v>2015E</c:v>
                </c:pt>
                <c:pt idx="8">
                  <c:v>2016E</c:v>
                </c:pt>
              </c:strCache>
            </c:strRef>
          </c:cat>
          <c:val>
            <c:numRef>
              <c:f>PPT!$F$6:$N$6</c:f>
              <c:numCache>
                <c:formatCode>_ * #,##0_ ;_ * \-#,##0_ ;_ * "-"??_ ;_ @_ </c:formatCode>
                <c:ptCount val="9"/>
                <c:pt idx="0">
                  <c:v>9.1840000000000011</c:v>
                </c:pt>
                <c:pt idx="1">
                  <c:v>20.415000000000003</c:v>
                </c:pt>
                <c:pt idx="2">
                  <c:v>35.685000000000002</c:v>
                </c:pt>
                <c:pt idx="3">
                  <c:v>83.284999999999997</c:v>
                </c:pt>
                <c:pt idx="4">
                  <c:v>136.28700000000001</c:v>
                </c:pt>
                <c:pt idx="5">
                  <c:v>232.93700000000001</c:v>
                </c:pt>
                <c:pt idx="6">
                  <c:v>359</c:v>
                </c:pt>
                <c:pt idx="7">
                  <c:v>511</c:v>
                </c:pt>
                <c:pt idx="8">
                  <c:v>684</c:v>
                </c:pt>
              </c:numCache>
            </c:numRef>
          </c:val>
        </c:ser>
        <c:axId val="80652160"/>
        <c:axId val="80653696"/>
      </c:barChart>
      <c:lineChart>
        <c:grouping val="standard"/>
        <c:ser>
          <c:idx val="1"/>
          <c:order val="1"/>
          <c:tx>
            <c:strRef>
              <c:f>PPT!$E$7</c:f>
              <c:strCache>
                <c:ptCount val="1"/>
                <c:pt idx="0">
                  <c:v>同比增长</c:v>
                </c:pt>
              </c:strCache>
            </c:strRef>
          </c:tx>
          <c:marker>
            <c:symbol val="none"/>
          </c:marker>
          <c:dLbls>
            <c:showVal val="1"/>
          </c:dLbls>
          <c:cat>
            <c:strRef>
              <c:f>PPT!$F$5:$N$5</c:f>
              <c:strCache>
                <c:ptCount val="9"/>
                <c:pt idx="0">
                  <c:v>2008A</c:v>
                </c:pt>
                <c:pt idx="1">
                  <c:v>2009A</c:v>
                </c:pt>
                <c:pt idx="2">
                  <c:v>2010A</c:v>
                </c:pt>
                <c:pt idx="3">
                  <c:v>2011A</c:v>
                </c:pt>
                <c:pt idx="4">
                  <c:v>2012A</c:v>
                </c:pt>
                <c:pt idx="5">
                  <c:v>2013A</c:v>
                </c:pt>
                <c:pt idx="6">
                  <c:v>2014E</c:v>
                </c:pt>
                <c:pt idx="7">
                  <c:v>2015E</c:v>
                </c:pt>
                <c:pt idx="8">
                  <c:v>2016E</c:v>
                </c:pt>
              </c:strCache>
            </c:strRef>
          </c:cat>
          <c:val>
            <c:numRef>
              <c:f>PPT!$F$7:$N$7</c:f>
              <c:numCache>
                <c:formatCode>0%</c:formatCode>
                <c:ptCount val="9"/>
                <c:pt idx="1">
                  <c:v>1.2228876306620209</c:v>
                </c:pt>
                <c:pt idx="2">
                  <c:v>0.74797942689199148</c:v>
                </c:pt>
                <c:pt idx="3">
                  <c:v>1.3338937929101848</c:v>
                </c:pt>
                <c:pt idx="4">
                  <c:v>0.63639310800264126</c:v>
                </c:pt>
                <c:pt idx="5">
                  <c:v>0.70916521751891304</c:v>
                </c:pt>
                <c:pt idx="6">
                  <c:v>0.54118924859511364</c:v>
                </c:pt>
                <c:pt idx="7">
                  <c:v>0.42339832869080801</c:v>
                </c:pt>
                <c:pt idx="8">
                  <c:v>0.33855185909980462</c:v>
                </c:pt>
              </c:numCache>
            </c:numRef>
          </c:val>
        </c:ser>
        <c:marker val="1"/>
        <c:axId val="80661120"/>
        <c:axId val="80659584"/>
      </c:lineChart>
      <c:catAx>
        <c:axId val="80652160"/>
        <c:scaling>
          <c:orientation val="minMax"/>
        </c:scaling>
        <c:axPos val="b"/>
        <c:tickLblPos val="nextTo"/>
        <c:crossAx val="80653696"/>
        <c:crosses val="autoZero"/>
        <c:auto val="1"/>
        <c:lblAlgn val="ctr"/>
        <c:lblOffset val="100"/>
      </c:catAx>
      <c:valAx>
        <c:axId val="80653696"/>
        <c:scaling>
          <c:orientation val="minMax"/>
        </c:scaling>
        <c:axPos val="l"/>
        <c:majorGridlines>
          <c:spPr>
            <a:ln>
              <a:noFill/>
            </a:ln>
          </c:spPr>
        </c:majorGridlines>
        <c:numFmt formatCode="_ * #,##0_ ;_ * \-#,##0_ ;_ * &quot;-&quot;??_ ;_ @_ " sourceLinked="1"/>
        <c:tickLblPos val="nextTo"/>
        <c:txPr>
          <a:bodyPr/>
          <a:lstStyle/>
          <a:p>
            <a:pPr>
              <a:defRPr sz="1200"/>
            </a:pPr>
            <a:endParaRPr lang="zh-CN"/>
          </a:p>
        </c:txPr>
        <c:crossAx val="80652160"/>
        <c:crosses val="autoZero"/>
        <c:crossBetween val="between"/>
      </c:valAx>
      <c:valAx>
        <c:axId val="80659584"/>
        <c:scaling>
          <c:orientation val="minMax"/>
        </c:scaling>
        <c:axPos val="r"/>
        <c:numFmt formatCode="0%" sourceLinked="0"/>
        <c:tickLblPos val="nextTo"/>
        <c:txPr>
          <a:bodyPr/>
          <a:lstStyle/>
          <a:p>
            <a:pPr>
              <a:defRPr sz="1200">
                <a:ea typeface="微软雅黑"/>
              </a:defRPr>
            </a:pPr>
            <a:endParaRPr lang="zh-CN"/>
          </a:p>
        </c:txPr>
        <c:crossAx val="80661120"/>
        <c:crosses val="max"/>
        <c:crossBetween val="between"/>
      </c:valAx>
      <c:catAx>
        <c:axId val="80661120"/>
        <c:scaling>
          <c:orientation val="minMax"/>
        </c:scaling>
        <c:delete val="1"/>
        <c:axPos val="b"/>
        <c:tickLblPos val="nextTo"/>
        <c:crossAx val="80659584"/>
        <c:crosses val="autoZero"/>
        <c:auto val="1"/>
        <c:lblAlgn val="ctr"/>
        <c:lblOffset val="100"/>
      </c:catAx>
    </c:plotArea>
    <c:legend>
      <c:legendPos val="b"/>
      <c:layout/>
      <c:txPr>
        <a:bodyPr/>
        <a:lstStyle/>
        <a:p>
          <a:pPr>
            <a:defRPr sz="1200">
              <a:ea typeface="微软雅黑"/>
            </a:defRPr>
          </a:pPr>
          <a:endParaRPr lang="zh-CN"/>
        </a:p>
      </c:txPr>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PPT!$I$9</c:f>
              <c:strCache>
                <c:ptCount val="1"/>
                <c:pt idx="0">
                  <c:v>毛利率</c:v>
                </c:pt>
              </c:strCache>
            </c:strRef>
          </c:tx>
          <c:marker>
            <c:symbol val="none"/>
          </c:marker>
          <c:dLbls>
            <c:txPr>
              <a:bodyPr/>
              <a:lstStyle/>
              <a:p>
                <a:pPr>
                  <a:defRPr sz="1200">
                    <a:ea typeface="微软雅黑"/>
                  </a:defRPr>
                </a:pPr>
                <a:endParaRPr lang="zh-CN"/>
              </a:p>
            </c:txPr>
            <c:showVal val="1"/>
          </c:dLbls>
          <c:cat>
            <c:strRef>
              <c:f>PPT!$J$8:$N$8</c:f>
              <c:strCache>
                <c:ptCount val="5"/>
                <c:pt idx="0">
                  <c:v>2012A</c:v>
                </c:pt>
                <c:pt idx="1">
                  <c:v>2013A</c:v>
                </c:pt>
                <c:pt idx="2">
                  <c:v>2014E</c:v>
                </c:pt>
                <c:pt idx="3">
                  <c:v>2015E</c:v>
                </c:pt>
                <c:pt idx="4">
                  <c:v>2016E</c:v>
                </c:pt>
              </c:strCache>
            </c:strRef>
          </c:cat>
          <c:val>
            <c:numRef>
              <c:f>PPT!$J$9:$N$9</c:f>
              <c:numCache>
                <c:formatCode>0%</c:formatCode>
                <c:ptCount val="5"/>
                <c:pt idx="0">
                  <c:v>0.92805623427032669</c:v>
                </c:pt>
                <c:pt idx="1">
                  <c:v>0.93071087890717263</c:v>
                </c:pt>
                <c:pt idx="2">
                  <c:v>0.93049999999999999</c:v>
                </c:pt>
                <c:pt idx="3">
                  <c:v>0.93130000000000002</c:v>
                </c:pt>
                <c:pt idx="4">
                  <c:v>0.92880000000000029</c:v>
                </c:pt>
              </c:numCache>
            </c:numRef>
          </c:val>
        </c:ser>
        <c:ser>
          <c:idx val="1"/>
          <c:order val="1"/>
          <c:tx>
            <c:strRef>
              <c:f>PPT!$I$10</c:f>
              <c:strCache>
                <c:ptCount val="1"/>
                <c:pt idx="0">
                  <c:v>调整EBITDA利润率</c:v>
                </c:pt>
              </c:strCache>
            </c:strRef>
          </c:tx>
          <c:marker>
            <c:symbol val="none"/>
          </c:marker>
          <c:dLbls>
            <c:showVal val="1"/>
          </c:dLbls>
          <c:cat>
            <c:strRef>
              <c:f>PPT!$J$8:$N$8</c:f>
              <c:strCache>
                <c:ptCount val="5"/>
                <c:pt idx="0">
                  <c:v>2012A</c:v>
                </c:pt>
                <c:pt idx="1">
                  <c:v>2013A</c:v>
                </c:pt>
                <c:pt idx="2">
                  <c:v>2014E</c:v>
                </c:pt>
                <c:pt idx="3">
                  <c:v>2015E</c:v>
                </c:pt>
                <c:pt idx="4">
                  <c:v>2016E</c:v>
                </c:pt>
              </c:strCache>
            </c:strRef>
          </c:cat>
          <c:val>
            <c:numRef>
              <c:f>PPT!$J$10:$N$10</c:f>
              <c:numCache>
                <c:formatCode>0%</c:formatCode>
                <c:ptCount val="5"/>
                <c:pt idx="0">
                  <c:v>2.4345682273437447E-2</c:v>
                </c:pt>
                <c:pt idx="1">
                  <c:v>0.12611993800898941</c:v>
                </c:pt>
                <c:pt idx="2">
                  <c:v>0.16376044568245138</c:v>
                </c:pt>
                <c:pt idx="3">
                  <c:v>0.21164383561643849</c:v>
                </c:pt>
                <c:pt idx="4">
                  <c:v>0.28059941520467852</c:v>
                </c:pt>
              </c:numCache>
            </c:numRef>
          </c:val>
        </c:ser>
        <c:ser>
          <c:idx val="2"/>
          <c:order val="2"/>
          <c:tx>
            <c:strRef>
              <c:f>PPT!$I$11</c:f>
              <c:strCache>
                <c:ptCount val="1"/>
                <c:pt idx="0">
                  <c:v>non-GAAP净利润率</c:v>
                </c:pt>
              </c:strCache>
            </c:strRef>
          </c:tx>
          <c:marker>
            <c:symbol val="none"/>
          </c:marker>
          <c:dLbls>
            <c:dLbl>
              <c:idx val="1"/>
              <c:layout>
                <c:manualLayout>
                  <c:x val="5.6880783252864229E-3"/>
                  <c:y val="-2.3455414554710202E-2"/>
                </c:manualLayout>
              </c:layout>
              <c:showVal val="1"/>
            </c:dLbl>
            <c:dLbl>
              <c:idx val="2"/>
              <c:layout>
                <c:manualLayout>
                  <c:x val="0"/>
                  <c:y val="-4.0209470553361402E-2"/>
                </c:manualLayout>
              </c:layout>
              <c:showVal val="1"/>
            </c:dLbl>
            <c:txPr>
              <a:bodyPr/>
              <a:lstStyle/>
              <a:p>
                <a:pPr>
                  <a:defRPr sz="1200"/>
                </a:pPr>
                <a:endParaRPr lang="zh-CN"/>
              </a:p>
            </c:txPr>
            <c:showVal val="1"/>
          </c:dLbls>
          <c:cat>
            <c:strRef>
              <c:f>PPT!$J$8:$N$8</c:f>
              <c:strCache>
                <c:ptCount val="5"/>
                <c:pt idx="0">
                  <c:v>2012A</c:v>
                </c:pt>
                <c:pt idx="1">
                  <c:v>2013A</c:v>
                </c:pt>
                <c:pt idx="2">
                  <c:v>2014E</c:v>
                </c:pt>
                <c:pt idx="3">
                  <c:v>2015E</c:v>
                </c:pt>
                <c:pt idx="4">
                  <c:v>2016E</c:v>
                </c:pt>
              </c:strCache>
            </c:strRef>
          </c:cat>
          <c:val>
            <c:numRef>
              <c:f>PPT!$J$11:$N$11</c:f>
              <c:numCache>
                <c:formatCode>0%</c:formatCode>
                <c:ptCount val="5"/>
                <c:pt idx="0">
                  <c:v>-7.8796950552877595E-2</c:v>
                </c:pt>
                <c:pt idx="1">
                  <c:v>2.5582024324173402E-2</c:v>
                </c:pt>
                <c:pt idx="2">
                  <c:v>5.524709423864891E-2</c:v>
                </c:pt>
                <c:pt idx="3">
                  <c:v>0.12718985955166079</c:v>
                </c:pt>
                <c:pt idx="4">
                  <c:v>0.20602312710788928</c:v>
                </c:pt>
              </c:numCache>
            </c:numRef>
          </c:val>
        </c:ser>
        <c:marker val="1"/>
        <c:axId val="82841984"/>
        <c:axId val="82843520"/>
      </c:lineChart>
      <c:catAx>
        <c:axId val="82841984"/>
        <c:scaling>
          <c:orientation val="minMax"/>
        </c:scaling>
        <c:axPos val="b"/>
        <c:tickLblPos val="nextTo"/>
        <c:txPr>
          <a:bodyPr/>
          <a:lstStyle/>
          <a:p>
            <a:pPr>
              <a:defRPr sz="1200"/>
            </a:pPr>
            <a:endParaRPr lang="zh-CN"/>
          </a:p>
        </c:txPr>
        <c:crossAx val="82843520"/>
        <c:crosses val="autoZero"/>
        <c:auto val="1"/>
        <c:lblAlgn val="ctr"/>
        <c:lblOffset val="100"/>
      </c:catAx>
      <c:valAx>
        <c:axId val="82843520"/>
        <c:scaling>
          <c:orientation val="minMax"/>
        </c:scaling>
        <c:axPos val="l"/>
        <c:majorGridlines>
          <c:spPr>
            <a:ln>
              <a:noFill/>
            </a:ln>
          </c:spPr>
        </c:majorGridlines>
        <c:numFmt formatCode="0%" sourceLinked="1"/>
        <c:tickLblPos val="nextTo"/>
        <c:txPr>
          <a:bodyPr/>
          <a:lstStyle/>
          <a:p>
            <a:pPr>
              <a:defRPr sz="1200">
                <a:ea typeface="微软雅黑"/>
              </a:defRPr>
            </a:pPr>
            <a:endParaRPr lang="zh-CN"/>
          </a:p>
        </c:txPr>
        <c:crossAx val="82841984"/>
        <c:crosses val="autoZero"/>
        <c:crossBetween val="between"/>
      </c:valAx>
    </c:plotArea>
    <c:legend>
      <c:legendPos val="b"/>
      <c:layout/>
      <c:txPr>
        <a:bodyPr/>
        <a:lstStyle/>
        <a:p>
          <a:pPr>
            <a:defRPr sz="1200">
              <a:ea typeface="微软雅黑"/>
            </a:defRPr>
          </a:pPr>
          <a:endParaRPr lang="zh-CN"/>
        </a:p>
      </c:txPr>
    </c:legend>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showVal val="1"/>
            <c:showLeaderLines val="1"/>
          </c:dLbls>
          <c:cat>
            <c:strRef>
              <c:f>'[PlayMeigu GRPN 1Q14 Model External.xlsx]Sheet1'!$C$6:$C$7</c:f>
              <c:strCache>
                <c:ptCount val="2"/>
                <c:pt idx="0">
                  <c:v>团购</c:v>
                </c:pt>
                <c:pt idx="1">
                  <c:v>商品销售</c:v>
                </c:pt>
              </c:strCache>
            </c:strRef>
          </c:cat>
          <c:val>
            <c:numRef>
              <c:f>'[PlayMeigu GRPN 1Q14 Model External.xlsx]Sheet1'!$D$6:$D$7</c:f>
              <c:numCache>
                <c:formatCode>0%</c:formatCode>
                <c:ptCount val="2"/>
                <c:pt idx="0">
                  <c:v>0.81673087506879494</c:v>
                </c:pt>
                <c:pt idx="1">
                  <c:v>0.18326912493120534</c:v>
                </c:pt>
              </c:numCache>
            </c:numRef>
          </c:val>
        </c:ser>
        <c:firstSliceAng val="0"/>
      </c:pieChart>
    </c:plotArea>
    <c:legend>
      <c:legendPos val="b"/>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plotArea>
      <c:layout/>
      <c:pieChart>
        <c:varyColors val="1"/>
        <c:ser>
          <c:idx val="0"/>
          <c:order val="0"/>
          <c:dLbls>
            <c:showVal val="1"/>
            <c:showLeaderLines val="1"/>
          </c:dLbls>
          <c:cat>
            <c:strRef>
              <c:f>'[PlayMeigu GRPN 1Q14 Model External.xlsx]Sheet1'!$L$6:$L$7</c:f>
              <c:strCache>
                <c:ptCount val="2"/>
                <c:pt idx="0">
                  <c:v>团购</c:v>
                </c:pt>
                <c:pt idx="1">
                  <c:v>商品销售</c:v>
                </c:pt>
              </c:strCache>
            </c:strRef>
          </c:cat>
          <c:val>
            <c:numRef>
              <c:f>'[PlayMeigu GRPN 1Q14 Model External.xlsx]Sheet1'!$M$6:$M$7</c:f>
              <c:numCache>
                <c:formatCode>0%</c:formatCode>
                <c:ptCount val="2"/>
                <c:pt idx="0">
                  <c:v>0.56068601583113453</c:v>
                </c:pt>
                <c:pt idx="1">
                  <c:v>0.43931398416886563</c:v>
                </c:pt>
              </c:numCache>
            </c:numRef>
          </c:val>
        </c:ser>
        <c:firstSliceAng val="0"/>
      </c:pieChart>
    </c:plotArea>
    <c:legend>
      <c:legendPos val="b"/>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PPT!$B$44</c:f>
              <c:strCache>
                <c:ptCount val="1"/>
                <c:pt idx="0">
                  <c:v>团购</c:v>
                </c:pt>
              </c:strCache>
            </c:strRef>
          </c:tx>
          <c:dLbls>
            <c:showVal val="1"/>
          </c:dLbls>
          <c:cat>
            <c:strRef>
              <c:f>PPT!$C$43:$J$43</c:f>
              <c:strCache>
                <c:ptCount val="8"/>
                <c:pt idx="0">
                  <c:v>1Q12</c:v>
                </c:pt>
                <c:pt idx="1">
                  <c:v>2Q12</c:v>
                </c:pt>
                <c:pt idx="2">
                  <c:v>3Q12</c:v>
                </c:pt>
                <c:pt idx="3">
                  <c:v>4Q12</c:v>
                </c:pt>
                <c:pt idx="4">
                  <c:v>1Q13</c:v>
                </c:pt>
                <c:pt idx="5">
                  <c:v>2Q13</c:v>
                </c:pt>
                <c:pt idx="6">
                  <c:v>3Q13</c:v>
                </c:pt>
                <c:pt idx="7">
                  <c:v>4Q13</c:v>
                </c:pt>
              </c:strCache>
            </c:strRef>
          </c:cat>
          <c:val>
            <c:numRef>
              <c:f>PPT!$C$44:$J$44</c:f>
              <c:numCache>
                <c:formatCode>_ * #,##0_ ;_ * \-#,##0_ ;_ * "-"??_ ;_ @_ </c:formatCode>
                <c:ptCount val="8"/>
                <c:pt idx="0">
                  <c:v>540.053</c:v>
                </c:pt>
                <c:pt idx="1">
                  <c:v>502.98499999999984</c:v>
                </c:pt>
                <c:pt idx="2">
                  <c:v>423.56400000000002</c:v>
                </c:pt>
                <c:pt idx="3">
                  <c:v>413.12700000000001</c:v>
                </c:pt>
                <c:pt idx="4">
                  <c:v>439.108</c:v>
                </c:pt>
                <c:pt idx="5">
                  <c:v>418.87099999999981</c:v>
                </c:pt>
                <c:pt idx="6">
                  <c:v>394.98699999999974</c:v>
                </c:pt>
                <c:pt idx="7">
                  <c:v>401.68799999999999</c:v>
                </c:pt>
              </c:numCache>
            </c:numRef>
          </c:val>
        </c:ser>
        <c:ser>
          <c:idx val="1"/>
          <c:order val="1"/>
          <c:tx>
            <c:strRef>
              <c:f>PPT!$B$45</c:f>
              <c:strCache>
                <c:ptCount val="1"/>
                <c:pt idx="0">
                  <c:v>商品销售</c:v>
                </c:pt>
              </c:strCache>
            </c:strRef>
          </c:tx>
          <c:dLbls>
            <c:showVal val="1"/>
          </c:dLbls>
          <c:cat>
            <c:strRef>
              <c:f>PPT!$C$43:$J$43</c:f>
              <c:strCache>
                <c:ptCount val="8"/>
                <c:pt idx="0">
                  <c:v>1Q12</c:v>
                </c:pt>
                <c:pt idx="1">
                  <c:v>2Q12</c:v>
                </c:pt>
                <c:pt idx="2">
                  <c:v>3Q12</c:v>
                </c:pt>
                <c:pt idx="3">
                  <c:v>4Q12</c:v>
                </c:pt>
                <c:pt idx="4">
                  <c:v>1Q13</c:v>
                </c:pt>
                <c:pt idx="5">
                  <c:v>2Q13</c:v>
                </c:pt>
                <c:pt idx="6">
                  <c:v>3Q13</c:v>
                </c:pt>
                <c:pt idx="7">
                  <c:v>4Q13</c:v>
                </c:pt>
              </c:strCache>
            </c:strRef>
          </c:cat>
          <c:val>
            <c:numRef>
              <c:f>PPT!$C$45:$J$45</c:f>
              <c:numCache>
                <c:formatCode>_ * #,##0_ ;_ * \-#,##0_ ;_ * "-"??_ ;_ @_ </c:formatCode>
                <c:ptCount val="8"/>
                <c:pt idx="0">
                  <c:v>19.23</c:v>
                </c:pt>
                <c:pt idx="1">
                  <c:v>65.349999999999994</c:v>
                </c:pt>
                <c:pt idx="2">
                  <c:v>144.98800000000008</c:v>
                </c:pt>
                <c:pt idx="3">
                  <c:v>225.17499999999998</c:v>
                </c:pt>
                <c:pt idx="4">
                  <c:v>162.29399999999998</c:v>
                </c:pt>
                <c:pt idx="5">
                  <c:v>189.876</c:v>
                </c:pt>
                <c:pt idx="6">
                  <c:v>200.072</c:v>
                </c:pt>
                <c:pt idx="7">
                  <c:v>366.75900000000001</c:v>
                </c:pt>
              </c:numCache>
            </c:numRef>
          </c:val>
        </c:ser>
        <c:overlap val="100"/>
        <c:axId val="84736640"/>
        <c:axId val="92402048"/>
      </c:barChart>
      <c:catAx>
        <c:axId val="84736640"/>
        <c:scaling>
          <c:orientation val="minMax"/>
        </c:scaling>
        <c:axPos val="b"/>
        <c:numFmt formatCode="&quot;¥&quot;#,##0.00;[Red]&quot;¥&quot;\-#,##0.00" sourceLinked="0"/>
        <c:tickLblPos val="nextTo"/>
        <c:crossAx val="92402048"/>
        <c:crosses val="autoZero"/>
        <c:auto val="1"/>
        <c:lblAlgn val="ctr"/>
        <c:lblOffset val="100"/>
      </c:catAx>
      <c:valAx>
        <c:axId val="92402048"/>
        <c:scaling>
          <c:orientation val="minMax"/>
        </c:scaling>
        <c:axPos val="l"/>
        <c:majorGridlines/>
        <c:numFmt formatCode="_ * #,##0_ ;_ * \-#,##0_ ;_ * &quot;-&quot;??_ ;_ @_ " sourceLinked="1"/>
        <c:tickLblPos val="nextTo"/>
        <c:crossAx val="84736640"/>
        <c:crosses val="autoZero"/>
        <c:crossBetween val="between"/>
      </c:valAx>
    </c:plotArea>
    <c:legend>
      <c:legendPos val="b"/>
      <c:layout/>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03D4E-A071-934F-8113-9073A1482548}"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zh-CN" altLang="en-US"/>
        </a:p>
      </dgm:t>
    </dgm:pt>
    <dgm:pt modelId="{7D62FF28-08EF-3F41-875E-889089EA1A2C}">
      <dgm:prSet phldrT="[文本]" custT="1"/>
      <dgm:spPr/>
      <dgm:t>
        <a:bodyPr/>
        <a:lstStyle/>
        <a:p>
          <a:r>
            <a:rPr lang="zh-CN" altLang="en-US" sz="1800" dirty="0" smtClean="0">
              <a:latin typeface="微软雅黑"/>
              <a:ea typeface="微软雅黑"/>
              <a:cs typeface="微软雅黑"/>
            </a:rPr>
            <a:t>信息搜索</a:t>
          </a:r>
          <a:endParaRPr lang="zh-CN" altLang="en-US" sz="1800" dirty="0">
            <a:latin typeface="微软雅黑"/>
            <a:ea typeface="微软雅黑"/>
            <a:cs typeface="微软雅黑"/>
          </a:endParaRPr>
        </a:p>
      </dgm:t>
    </dgm:pt>
    <dgm:pt modelId="{43A0879A-98DA-5E4A-A583-4A1F717A0E5D}" type="parTrans" cxnId="{7BF306D6-E0B6-5E4C-9ACF-A77E30EF342C}">
      <dgm:prSet/>
      <dgm:spPr/>
      <dgm:t>
        <a:bodyPr/>
        <a:lstStyle/>
        <a:p>
          <a:endParaRPr lang="zh-CN" altLang="en-US"/>
        </a:p>
      </dgm:t>
    </dgm:pt>
    <dgm:pt modelId="{AE65E6A7-DD70-9B4B-BBCB-C62363F673D8}" type="sibTrans" cxnId="{7BF306D6-E0B6-5E4C-9ACF-A77E30EF342C}">
      <dgm:prSet/>
      <dgm:spPr/>
      <dgm:t>
        <a:bodyPr/>
        <a:lstStyle/>
        <a:p>
          <a:endParaRPr lang="zh-CN" altLang="en-US"/>
        </a:p>
      </dgm:t>
    </dgm:pt>
    <dgm:pt modelId="{B0F0D36E-3D5A-2249-BB41-3C348DAAA634}">
      <dgm:prSet phldrT="[文本]"/>
      <dgm:spPr/>
      <dgm:t>
        <a:bodyPr/>
        <a:lstStyle/>
        <a:p>
          <a:r>
            <a:rPr lang="en-US" altLang="zh-CN" dirty="0" smtClean="0">
              <a:latin typeface="微软雅黑"/>
              <a:ea typeface="微软雅黑"/>
              <a:cs typeface="微软雅黑"/>
            </a:rPr>
            <a:t>$GOOG</a:t>
          </a:r>
          <a:endParaRPr lang="zh-CN" altLang="en-US" dirty="0">
            <a:latin typeface="微软雅黑"/>
            <a:ea typeface="微软雅黑"/>
            <a:cs typeface="微软雅黑"/>
          </a:endParaRPr>
        </a:p>
      </dgm:t>
    </dgm:pt>
    <dgm:pt modelId="{061CBBE1-46C8-7F42-90BC-4E27B5F4C652}" type="parTrans" cxnId="{919A6FFB-0692-4F41-ACA1-420019E28463}">
      <dgm:prSet/>
      <dgm:spPr/>
      <dgm:t>
        <a:bodyPr/>
        <a:lstStyle/>
        <a:p>
          <a:endParaRPr lang="zh-CN" altLang="en-US"/>
        </a:p>
      </dgm:t>
    </dgm:pt>
    <dgm:pt modelId="{180CE993-7424-BB43-A2E9-48A107FD2A54}" type="sibTrans" cxnId="{919A6FFB-0692-4F41-ACA1-420019E28463}">
      <dgm:prSet/>
      <dgm:spPr/>
      <dgm:t>
        <a:bodyPr/>
        <a:lstStyle/>
        <a:p>
          <a:endParaRPr lang="zh-CN" altLang="en-US"/>
        </a:p>
      </dgm:t>
    </dgm:pt>
    <dgm:pt modelId="{C53F34D7-5EA0-604F-8406-7EEC779F5F1A}">
      <dgm:prSet phldrT="[文本]" custT="1"/>
      <dgm:spPr/>
      <dgm:t>
        <a:bodyPr/>
        <a:lstStyle/>
        <a:p>
          <a:r>
            <a:rPr lang="zh-CN" altLang="en-US" sz="1800" dirty="0" smtClean="0">
              <a:latin typeface="微软雅黑"/>
              <a:ea typeface="微软雅黑"/>
              <a:cs typeface="微软雅黑"/>
            </a:rPr>
            <a:t>支付</a:t>
          </a:r>
          <a:endParaRPr lang="zh-CN" altLang="en-US" sz="1800" dirty="0">
            <a:latin typeface="微软雅黑"/>
            <a:ea typeface="微软雅黑"/>
            <a:cs typeface="微软雅黑"/>
          </a:endParaRPr>
        </a:p>
      </dgm:t>
    </dgm:pt>
    <dgm:pt modelId="{FA6FBDA1-42C1-9642-8B05-61CEB3C97096}" type="parTrans" cxnId="{281A13B3-CBF3-554E-9935-A6B34D724594}">
      <dgm:prSet/>
      <dgm:spPr/>
      <dgm:t>
        <a:bodyPr/>
        <a:lstStyle/>
        <a:p>
          <a:endParaRPr lang="zh-CN" altLang="en-US"/>
        </a:p>
      </dgm:t>
    </dgm:pt>
    <dgm:pt modelId="{A9F91F12-4AEA-C145-97EA-B6C8F20469C1}" type="sibTrans" cxnId="{281A13B3-CBF3-554E-9935-A6B34D724594}">
      <dgm:prSet/>
      <dgm:spPr/>
      <dgm:t>
        <a:bodyPr/>
        <a:lstStyle/>
        <a:p>
          <a:endParaRPr lang="zh-CN" altLang="en-US"/>
        </a:p>
      </dgm:t>
    </dgm:pt>
    <dgm:pt modelId="{3756AE8C-259A-C64C-805A-38AD99929A02}">
      <dgm:prSet phldrT="[文本]"/>
      <dgm:spPr/>
      <dgm:t>
        <a:bodyPr/>
        <a:lstStyle/>
        <a:p>
          <a:r>
            <a:rPr lang="en-US" altLang="zh-CN" dirty="0" err="1" smtClean="0">
              <a:latin typeface="微软雅黑"/>
              <a:ea typeface="微软雅黑"/>
              <a:cs typeface="微软雅黑"/>
            </a:rPr>
            <a:t>Paypal</a:t>
          </a:r>
          <a:endParaRPr lang="zh-CN" altLang="en-US" dirty="0">
            <a:latin typeface="微软雅黑"/>
            <a:ea typeface="微软雅黑"/>
            <a:cs typeface="微软雅黑"/>
          </a:endParaRPr>
        </a:p>
      </dgm:t>
    </dgm:pt>
    <dgm:pt modelId="{7507629A-71E9-0744-BBF9-AD760F7297B3}" type="parTrans" cxnId="{513EBC65-39F0-A04C-9A43-EDF57632291E}">
      <dgm:prSet/>
      <dgm:spPr/>
      <dgm:t>
        <a:bodyPr/>
        <a:lstStyle/>
        <a:p>
          <a:endParaRPr lang="zh-CN" altLang="en-US"/>
        </a:p>
      </dgm:t>
    </dgm:pt>
    <dgm:pt modelId="{629BFAD2-A3C6-1443-B63D-90D96F004FAB}" type="sibTrans" cxnId="{513EBC65-39F0-A04C-9A43-EDF57632291E}">
      <dgm:prSet/>
      <dgm:spPr/>
      <dgm:t>
        <a:bodyPr/>
        <a:lstStyle/>
        <a:p>
          <a:endParaRPr lang="zh-CN" altLang="en-US"/>
        </a:p>
      </dgm:t>
    </dgm:pt>
    <dgm:pt modelId="{3EDA3F5D-372B-2D4A-819E-888CC13F8B8B}">
      <dgm:prSet phldrT="[文本]" custT="1"/>
      <dgm:spPr/>
      <dgm:t>
        <a:bodyPr/>
        <a:lstStyle/>
        <a:p>
          <a:r>
            <a:rPr lang="zh-CN" altLang="en-US" sz="1800" dirty="0" smtClean="0">
              <a:latin typeface="微软雅黑"/>
              <a:ea typeface="微软雅黑"/>
              <a:cs typeface="微软雅黑"/>
            </a:rPr>
            <a:t>评价</a:t>
          </a:r>
          <a:endParaRPr lang="zh-CN" altLang="en-US" sz="1800" dirty="0">
            <a:latin typeface="微软雅黑"/>
            <a:ea typeface="微软雅黑"/>
            <a:cs typeface="微软雅黑"/>
          </a:endParaRPr>
        </a:p>
      </dgm:t>
    </dgm:pt>
    <dgm:pt modelId="{738FAE18-E61F-A34D-8BDA-173AA6973BB4}" type="parTrans" cxnId="{85DB6C9E-C51A-E84B-B8FD-403A92A99A76}">
      <dgm:prSet/>
      <dgm:spPr/>
      <dgm:t>
        <a:bodyPr/>
        <a:lstStyle/>
        <a:p>
          <a:endParaRPr lang="zh-CN" altLang="en-US"/>
        </a:p>
      </dgm:t>
    </dgm:pt>
    <dgm:pt modelId="{91AD0B4E-609D-A04D-983F-13588133F529}" type="sibTrans" cxnId="{85DB6C9E-C51A-E84B-B8FD-403A92A99A76}">
      <dgm:prSet/>
      <dgm:spPr/>
      <dgm:t>
        <a:bodyPr/>
        <a:lstStyle/>
        <a:p>
          <a:endParaRPr lang="zh-CN" altLang="en-US"/>
        </a:p>
      </dgm:t>
    </dgm:pt>
    <dgm:pt modelId="{4D95CB88-FDC0-984F-8552-B36B3AE1FE4B}">
      <dgm:prSet phldrT="[文本]"/>
      <dgm:spPr/>
      <dgm:t>
        <a:bodyPr/>
        <a:lstStyle/>
        <a:p>
          <a:r>
            <a:rPr lang="en-US" altLang="zh-CN" dirty="0" smtClean="0"/>
            <a:t> $YELP</a:t>
          </a:r>
          <a:endParaRPr lang="zh-CN" altLang="en-US" dirty="0"/>
        </a:p>
      </dgm:t>
    </dgm:pt>
    <dgm:pt modelId="{B98EF207-5BAC-C94C-8860-3575D05C2AB0}" type="parTrans" cxnId="{6BA1F0A7-94C7-354D-8D7A-7A671883CE24}">
      <dgm:prSet/>
      <dgm:spPr/>
      <dgm:t>
        <a:bodyPr/>
        <a:lstStyle/>
        <a:p>
          <a:endParaRPr lang="zh-CN" altLang="en-US"/>
        </a:p>
      </dgm:t>
    </dgm:pt>
    <dgm:pt modelId="{2D99D391-7D81-4A4B-B102-5232958AFB2E}" type="sibTrans" cxnId="{6BA1F0A7-94C7-354D-8D7A-7A671883CE24}">
      <dgm:prSet/>
      <dgm:spPr/>
      <dgm:t>
        <a:bodyPr/>
        <a:lstStyle/>
        <a:p>
          <a:endParaRPr lang="zh-CN" altLang="en-US"/>
        </a:p>
      </dgm:t>
    </dgm:pt>
    <dgm:pt modelId="{82DFBFA3-671C-8F45-8049-B95DD475C84E}">
      <dgm:prSet custT="1"/>
      <dgm:spPr/>
      <dgm:t>
        <a:bodyPr/>
        <a:lstStyle/>
        <a:p>
          <a:r>
            <a:rPr lang="zh-CN" altLang="en-US" sz="1800" dirty="0" smtClean="0">
              <a:latin typeface="微软雅黑"/>
              <a:ea typeface="微软雅黑"/>
              <a:cs typeface="微软雅黑"/>
            </a:rPr>
            <a:t>决策</a:t>
          </a:r>
          <a:endParaRPr lang="zh-CN" altLang="en-US" sz="1800" dirty="0">
            <a:latin typeface="微软雅黑"/>
            <a:ea typeface="微软雅黑"/>
            <a:cs typeface="微软雅黑"/>
          </a:endParaRPr>
        </a:p>
      </dgm:t>
    </dgm:pt>
    <dgm:pt modelId="{BB6B762B-209A-B64E-9515-8D1F24E77960}" type="parTrans" cxnId="{D36D6D7D-C4E6-0649-B765-81BDA4293FAD}">
      <dgm:prSet/>
      <dgm:spPr/>
      <dgm:t>
        <a:bodyPr/>
        <a:lstStyle/>
        <a:p>
          <a:endParaRPr lang="zh-CN" altLang="en-US"/>
        </a:p>
      </dgm:t>
    </dgm:pt>
    <dgm:pt modelId="{6DA02B47-2196-404B-A7B0-DE3F24776B18}" type="sibTrans" cxnId="{D36D6D7D-C4E6-0649-B765-81BDA4293FAD}">
      <dgm:prSet/>
      <dgm:spPr/>
      <dgm:t>
        <a:bodyPr/>
        <a:lstStyle/>
        <a:p>
          <a:endParaRPr lang="zh-CN" altLang="en-US"/>
        </a:p>
      </dgm:t>
    </dgm:pt>
    <dgm:pt modelId="{748ADD4B-E8D1-5747-91EE-AC590A5FD0EF}">
      <dgm:prSet custT="1"/>
      <dgm:spPr/>
      <dgm:t>
        <a:bodyPr/>
        <a:lstStyle/>
        <a:p>
          <a:r>
            <a:rPr lang="zh-CN" altLang="en-US" sz="1800" dirty="0" smtClean="0">
              <a:latin typeface="微软雅黑"/>
              <a:ea typeface="微软雅黑"/>
              <a:cs typeface="微软雅黑"/>
            </a:rPr>
            <a:t>预订</a:t>
          </a:r>
          <a:endParaRPr lang="zh-CN" altLang="en-US" sz="1800" dirty="0">
            <a:latin typeface="微软雅黑"/>
            <a:ea typeface="微软雅黑"/>
            <a:cs typeface="微软雅黑"/>
          </a:endParaRPr>
        </a:p>
      </dgm:t>
    </dgm:pt>
    <dgm:pt modelId="{7F2C763B-1655-1F47-ABB5-6504C35DDE47}" type="parTrans" cxnId="{8E4B2853-29A0-4E4D-947D-6C73F916B99F}">
      <dgm:prSet/>
      <dgm:spPr/>
      <dgm:t>
        <a:bodyPr/>
        <a:lstStyle/>
        <a:p>
          <a:endParaRPr lang="zh-CN" altLang="en-US"/>
        </a:p>
      </dgm:t>
    </dgm:pt>
    <dgm:pt modelId="{5D5D120F-456F-B742-8DDA-C49C9768EB88}" type="sibTrans" cxnId="{8E4B2853-29A0-4E4D-947D-6C73F916B99F}">
      <dgm:prSet/>
      <dgm:spPr/>
      <dgm:t>
        <a:bodyPr/>
        <a:lstStyle/>
        <a:p>
          <a:endParaRPr lang="zh-CN" altLang="en-US"/>
        </a:p>
      </dgm:t>
    </dgm:pt>
    <dgm:pt modelId="{AD6E4457-006F-8C44-8D23-CB86451B81F0}">
      <dgm:prSet phldrT="[文本]"/>
      <dgm:spPr/>
      <dgm:t>
        <a:bodyPr/>
        <a:lstStyle/>
        <a:p>
          <a:r>
            <a:rPr lang="en-US" altLang="zh-CN" dirty="0" smtClean="0">
              <a:latin typeface="微软雅黑"/>
              <a:ea typeface="微软雅黑"/>
              <a:cs typeface="微软雅黑"/>
            </a:rPr>
            <a:t>$YELP</a:t>
          </a:r>
          <a:endParaRPr lang="zh-CN" altLang="en-US" dirty="0">
            <a:latin typeface="微软雅黑"/>
            <a:ea typeface="微软雅黑"/>
            <a:cs typeface="微软雅黑"/>
          </a:endParaRPr>
        </a:p>
      </dgm:t>
    </dgm:pt>
    <dgm:pt modelId="{8B82F9E7-8B6A-0947-8371-9CAE1349C638}" type="parTrans" cxnId="{4AD82842-67AB-E546-8697-84D5DE424716}">
      <dgm:prSet/>
      <dgm:spPr/>
      <dgm:t>
        <a:bodyPr/>
        <a:lstStyle/>
        <a:p>
          <a:endParaRPr lang="zh-CN" altLang="en-US"/>
        </a:p>
      </dgm:t>
    </dgm:pt>
    <dgm:pt modelId="{E298F809-9A96-A24B-A578-69853A1289ED}" type="sibTrans" cxnId="{4AD82842-67AB-E546-8697-84D5DE424716}">
      <dgm:prSet/>
      <dgm:spPr/>
      <dgm:t>
        <a:bodyPr/>
        <a:lstStyle/>
        <a:p>
          <a:endParaRPr lang="zh-CN" altLang="en-US"/>
        </a:p>
      </dgm:t>
    </dgm:pt>
    <dgm:pt modelId="{606C45F5-EBB3-FC44-9FF4-ECFD3C40E467}">
      <dgm:prSet custT="1"/>
      <dgm:spPr/>
      <dgm:t>
        <a:bodyPr/>
        <a:lstStyle/>
        <a:p>
          <a:r>
            <a:rPr lang="en-US" altLang="zh-CN" sz="1500" dirty="0" smtClean="0">
              <a:latin typeface="微软雅黑"/>
              <a:ea typeface="微软雅黑"/>
              <a:cs typeface="微软雅黑"/>
            </a:rPr>
            <a:t>$GRPN</a:t>
          </a:r>
          <a:endParaRPr lang="zh-CN" altLang="en-US" sz="1500" dirty="0">
            <a:latin typeface="微软雅黑"/>
            <a:ea typeface="微软雅黑"/>
            <a:cs typeface="微软雅黑"/>
          </a:endParaRPr>
        </a:p>
      </dgm:t>
    </dgm:pt>
    <dgm:pt modelId="{A8D1F52D-5A8D-804C-84C4-8CAFA5CF90E1}" type="parTrans" cxnId="{4462080E-1C67-5B45-A620-99241E9BEB55}">
      <dgm:prSet/>
      <dgm:spPr/>
      <dgm:t>
        <a:bodyPr/>
        <a:lstStyle/>
        <a:p>
          <a:endParaRPr lang="zh-CN" altLang="en-US"/>
        </a:p>
      </dgm:t>
    </dgm:pt>
    <dgm:pt modelId="{D6AFEE46-5685-B44D-BE26-E98F62F66267}" type="sibTrans" cxnId="{4462080E-1C67-5B45-A620-99241E9BEB55}">
      <dgm:prSet/>
      <dgm:spPr/>
      <dgm:t>
        <a:bodyPr/>
        <a:lstStyle/>
        <a:p>
          <a:endParaRPr lang="zh-CN" altLang="en-US"/>
        </a:p>
      </dgm:t>
    </dgm:pt>
    <dgm:pt modelId="{CDDDFB3C-DCCE-044B-8E83-8F0232287F24}">
      <dgm:prSet custT="1"/>
      <dgm:spPr/>
      <dgm:t>
        <a:bodyPr/>
        <a:lstStyle/>
        <a:p>
          <a:r>
            <a:rPr lang="en-US" altLang="zh-CN" sz="1500" dirty="0" smtClean="0">
              <a:latin typeface="微软雅黑"/>
              <a:ea typeface="微软雅黑"/>
              <a:cs typeface="微软雅黑"/>
            </a:rPr>
            <a:t>$SALE</a:t>
          </a:r>
          <a:endParaRPr lang="zh-CN" altLang="en-US" sz="1500" dirty="0">
            <a:latin typeface="微软雅黑"/>
            <a:ea typeface="微软雅黑"/>
            <a:cs typeface="微软雅黑"/>
          </a:endParaRPr>
        </a:p>
      </dgm:t>
    </dgm:pt>
    <dgm:pt modelId="{24AE57EB-F1A3-6F4D-A97F-FA88A8E9613B}" type="parTrans" cxnId="{269EA481-0BA4-4043-9252-275C28A11321}">
      <dgm:prSet/>
      <dgm:spPr/>
      <dgm:t>
        <a:bodyPr/>
        <a:lstStyle/>
        <a:p>
          <a:endParaRPr lang="zh-CN" altLang="en-US"/>
        </a:p>
      </dgm:t>
    </dgm:pt>
    <dgm:pt modelId="{AA1DDF01-51BD-4B41-84A1-56F27F1AACE4}" type="sibTrans" cxnId="{269EA481-0BA4-4043-9252-275C28A11321}">
      <dgm:prSet/>
      <dgm:spPr/>
      <dgm:t>
        <a:bodyPr/>
        <a:lstStyle/>
        <a:p>
          <a:endParaRPr lang="zh-CN" altLang="en-US"/>
        </a:p>
      </dgm:t>
    </dgm:pt>
    <dgm:pt modelId="{B0A1EAEB-8D58-BB4C-9B01-CF37A55FACCA}">
      <dgm:prSet custT="1"/>
      <dgm:spPr/>
      <dgm:t>
        <a:bodyPr/>
        <a:lstStyle/>
        <a:p>
          <a:r>
            <a:rPr lang="en-US" altLang="zh-CN" sz="1500" dirty="0" smtClean="0">
              <a:latin typeface="微软雅黑"/>
              <a:ea typeface="微软雅黑"/>
              <a:cs typeface="微软雅黑"/>
            </a:rPr>
            <a:t>$OPEN</a:t>
          </a:r>
          <a:endParaRPr lang="zh-CN" altLang="en-US" sz="1500" dirty="0">
            <a:latin typeface="微软雅黑"/>
            <a:ea typeface="微软雅黑"/>
            <a:cs typeface="微软雅黑"/>
          </a:endParaRPr>
        </a:p>
      </dgm:t>
    </dgm:pt>
    <dgm:pt modelId="{2C507B0D-471A-8049-AA31-051FF1DD547B}" type="parTrans" cxnId="{10658725-6A40-9C44-8BAC-48584AC93878}">
      <dgm:prSet/>
      <dgm:spPr/>
      <dgm:t>
        <a:bodyPr/>
        <a:lstStyle/>
        <a:p>
          <a:endParaRPr lang="zh-CN" altLang="en-US"/>
        </a:p>
      </dgm:t>
    </dgm:pt>
    <dgm:pt modelId="{86B76963-C770-8F4C-B1F6-8A6E0234C170}" type="sibTrans" cxnId="{10658725-6A40-9C44-8BAC-48584AC93878}">
      <dgm:prSet/>
      <dgm:spPr/>
      <dgm:t>
        <a:bodyPr/>
        <a:lstStyle/>
        <a:p>
          <a:endParaRPr lang="zh-CN" altLang="en-US"/>
        </a:p>
      </dgm:t>
    </dgm:pt>
    <dgm:pt modelId="{9DB664BC-2474-0A43-8B9A-1B50B1B9E512}">
      <dgm:prSet phldrT="[文本]"/>
      <dgm:spPr/>
      <dgm:t>
        <a:bodyPr/>
        <a:lstStyle/>
        <a:p>
          <a:r>
            <a:rPr lang="en-US" altLang="zh-CN" dirty="0" smtClean="0">
              <a:latin typeface="微软雅黑"/>
              <a:ea typeface="微软雅黑"/>
              <a:cs typeface="微软雅黑"/>
            </a:rPr>
            <a:t>Google Wallet</a:t>
          </a:r>
          <a:endParaRPr lang="zh-CN" altLang="en-US" dirty="0">
            <a:latin typeface="微软雅黑"/>
            <a:ea typeface="微软雅黑"/>
            <a:cs typeface="微软雅黑"/>
          </a:endParaRPr>
        </a:p>
      </dgm:t>
    </dgm:pt>
    <dgm:pt modelId="{98D1273E-2E4A-EB4E-A496-70118AFF2A47}" type="parTrans" cxnId="{E2CB0305-3A69-C047-851E-FAFF7D844B3F}">
      <dgm:prSet/>
      <dgm:spPr/>
      <dgm:t>
        <a:bodyPr/>
        <a:lstStyle/>
        <a:p>
          <a:endParaRPr lang="zh-CN" altLang="en-US"/>
        </a:p>
      </dgm:t>
    </dgm:pt>
    <dgm:pt modelId="{BA9370B2-5A7D-A841-8960-9DB6EDAC1C51}" type="sibTrans" cxnId="{E2CB0305-3A69-C047-851E-FAFF7D844B3F}">
      <dgm:prSet/>
      <dgm:spPr/>
      <dgm:t>
        <a:bodyPr/>
        <a:lstStyle/>
        <a:p>
          <a:endParaRPr lang="zh-CN" altLang="en-US"/>
        </a:p>
      </dgm:t>
    </dgm:pt>
    <dgm:pt modelId="{BEBE2362-4C67-D84A-A605-AFB2680D63D6}" type="pres">
      <dgm:prSet presAssocID="{F4703D4E-A071-934F-8113-9073A1482548}" presName="linearFlow" presStyleCnt="0">
        <dgm:presLayoutVars>
          <dgm:dir/>
          <dgm:animLvl val="lvl"/>
          <dgm:resizeHandles val="exact"/>
        </dgm:presLayoutVars>
      </dgm:prSet>
      <dgm:spPr/>
      <dgm:t>
        <a:bodyPr/>
        <a:lstStyle/>
        <a:p>
          <a:endParaRPr lang="zh-CN" altLang="en-US"/>
        </a:p>
      </dgm:t>
    </dgm:pt>
    <dgm:pt modelId="{C36E835B-AE51-3549-B52E-17FE9698DEF6}" type="pres">
      <dgm:prSet presAssocID="{7D62FF28-08EF-3F41-875E-889089EA1A2C}" presName="composite" presStyleCnt="0"/>
      <dgm:spPr/>
    </dgm:pt>
    <dgm:pt modelId="{F16869D7-811E-434C-B678-B04C1B75D5DC}" type="pres">
      <dgm:prSet presAssocID="{7D62FF28-08EF-3F41-875E-889089EA1A2C}" presName="parTx" presStyleLbl="node1" presStyleIdx="0" presStyleCnt="5">
        <dgm:presLayoutVars>
          <dgm:chMax val="0"/>
          <dgm:chPref val="0"/>
          <dgm:bulletEnabled val="1"/>
        </dgm:presLayoutVars>
      </dgm:prSet>
      <dgm:spPr/>
      <dgm:t>
        <a:bodyPr/>
        <a:lstStyle/>
        <a:p>
          <a:endParaRPr lang="zh-CN" altLang="en-US"/>
        </a:p>
      </dgm:t>
    </dgm:pt>
    <dgm:pt modelId="{58CE822C-85B4-F84D-AAFD-E6786E0F7186}" type="pres">
      <dgm:prSet presAssocID="{7D62FF28-08EF-3F41-875E-889089EA1A2C}" presName="parSh" presStyleLbl="node1" presStyleIdx="0" presStyleCnt="5" custScaleX="118858" custScaleY="127988"/>
      <dgm:spPr/>
      <dgm:t>
        <a:bodyPr/>
        <a:lstStyle/>
        <a:p>
          <a:endParaRPr lang="zh-CN" altLang="en-US"/>
        </a:p>
      </dgm:t>
    </dgm:pt>
    <dgm:pt modelId="{821CE2CC-3E91-A148-A744-8690244205E5}" type="pres">
      <dgm:prSet presAssocID="{7D62FF28-08EF-3F41-875E-889089EA1A2C}" presName="desTx" presStyleLbl="fgAcc1" presStyleIdx="0" presStyleCnt="5">
        <dgm:presLayoutVars>
          <dgm:bulletEnabled val="1"/>
        </dgm:presLayoutVars>
      </dgm:prSet>
      <dgm:spPr/>
      <dgm:t>
        <a:bodyPr/>
        <a:lstStyle/>
        <a:p>
          <a:endParaRPr lang="zh-CN" altLang="en-US"/>
        </a:p>
      </dgm:t>
    </dgm:pt>
    <dgm:pt modelId="{1CF7D824-982D-0A46-8698-A3A564A58162}" type="pres">
      <dgm:prSet presAssocID="{AE65E6A7-DD70-9B4B-BBCB-C62363F673D8}" presName="sibTrans" presStyleLbl="sibTrans2D1" presStyleIdx="0" presStyleCnt="4"/>
      <dgm:spPr/>
      <dgm:t>
        <a:bodyPr/>
        <a:lstStyle/>
        <a:p>
          <a:endParaRPr lang="zh-CN" altLang="en-US"/>
        </a:p>
      </dgm:t>
    </dgm:pt>
    <dgm:pt modelId="{90F0AB66-C9EC-094B-9073-169C0C6143DD}" type="pres">
      <dgm:prSet presAssocID="{AE65E6A7-DD70-9B4B-BBCB-C62363F673D8}" presName="connTx" presStyleLbl="sibTrans2D1" presStyleIdx="0" presStyleCnt="4"/>
      <dgm:spPr/>
      <dgm:t>
        <a:bodyPr/>
        <a:lstStyle/>
        <a:p>
          <a:endParaRPr lang="zh-CN" altLang="en-US"/>
        </a:p>
      </dgm:t>
    </dgm:pt>
    <dgm:pt modelId="{D9BA9EA1-2945-D44E-8E5F-48175D6089B0}" type="pres">
      <dgm:prSet presAssocID="{82DFBFA3-671C-8F45-8049-B95DD475C84E}" presName="composite" presStyleCnt="0"/>
      <dgm:spPr/>
    </dgm:pt>
    <dgm:pt modelId="{11D7977A-61B9-394C-823A-271E3A069866}" type="pres">
      <dgm:prSet presAssocID="{82DFBFA3-671C-8F45-8049-B95DD475C84E}" presName="parTx" presStyleLbl="node1" presStyleIdx="0" presStyleCnt="5">
        <dgm:presLayoutVars>
          <dgm:chMax val="0"/>
          <dgm:chPref val="0"/>
          <dgm:bulletEnabled val="1"/>
        </dgm:presLayoutVars>
      </dgm:prSet>
      <dgm:spPr/>
      <dgm:t>
        <a:bodyPr/>
        <a:lstStyle/>
        <a:p>
          <a:endParaRPr lang="zh-CN" altLang="en-US"/>
        </a:p>
      </dgm:t>
    </dgm:pt>
    <dgm:pt modelId="{DDCBA86C-D1F7-4F4A-B0FC-76C8AF8327B9}" type="pres">
      <dgm:prSet presAssocID="{82DFBFA3-671C-8F45-8049-B95DD475C84E}" presName="parSh" presStyleLbl="node1" presStyleIdx="1" presStyleCnt="5" custScaleX="116618" custScaleY="128365"/>
      <dgm:spPr/>
      <dgm:t>
        <a:bodyPr/>
        <a:lstStyle/>
        <a:p>
          <a:endParaRPr lang="zh-CN" altLang="en-US"/>
        </a:p>
      </dgm:t>
    </dgm:pt>
    <dgm:pt modelId="{C02B5222-4304-7148-811C-7ED4AD5D5972}" type="pres">
      <dgm:prSet presAssocID="{82DFBFA3-671C-8F45-8049-B95DD475C84E}" presName="desTx" presStyleLbl="fgAcc1" presStyleIdx="1" presStyleCnt="5">
        <dgm:presLayoutVars>
          <dgm:bulletEnabled val="1"/>
        </dgm:presLayoutVars>
      </dgm:prSet>
      <dgm:spPr/>
      <dgm:t>
        <a:bodyPr/>
        <a:lstStyle/>
        <a:p>
          <a:endParaRPr lang="zh-CN" altLang="en-US"/>
        </a:p>
      </dgm:t>
    </dgm:pt>
    <dgm:pt modelId="{36CB8E86-E16D-074E-817D-2DB8DA351FFF}" type="pres">
      <dgm:prSet presAssocID="{6DA02B47-2196-404B-A7B0-DE3F24776B18}" presName="sibTrans" presStyleLbl="sibTrans2D1" presStyleIdx="1" presStyleCnt="4"/>
      <dgm:spPr/>
      <dgm:t>
        <a:bodyPr/>
        <a:lstStyle/>
        <a:p>
          <a:endParaRPr lang="zh-CN" altLang="en-US"/>
        </a:p>
      </dgm:t>
    </dgm:pt>
    <dgm:pt modelId="{F025EB72-B1F2-1A43-B77C-D859AABD2E60}" type="pres">
      <dgm:prSet presAssocID="{6DA02B47-2196-404B-A7B0-DE3F24776B18}" presName="connTx" presStyleLbl="sibTrans2D1" presStyleIdx="1" presStyleCnt="4"/>
      <dgm:spPr/>
      <dgm:t>
        <a:bodyPr/>
        <a:lstStyle/>
        <a:p>
          <a:endParaRPr lang="zh-CN" altLang="en-US"/>
        </a:p>
      </dgm:t>
    </dgm:pt>
    <dgm:pt modelId="{783C150A-743C-6344-B52E-B74642CBD581}" type="pres">
      <dgm:prSet presAssocID="{748ADD4B-E8D1-5747-91EE-AC590A5FD0EF}" presName="composite" presStyleCnt="0"/>
      <dgm:spPr/>
    </dgm:pt>
    <dgm:pt modelId="{C6609515-74A1-E444-BE9B-E41F0AA0C172}" type="pres">
      <dgm:prSet presAssocID="{748ADD4B-E8D1-5747-91EE-AC590A5FD0EF}" presName="parTx" presStyleLbl="node1" presStyleIdx="1" presStyleCnt="5">
        <dgm:presLayoutVars>
          <dgm:chMax val="0"/>
          <dgm:chPref val="0"/>
          <dgm:bulletEnabled val="1"/>
        </dgm:presLayoutVars>
      </dgm:prSet>
      <dgm:spPr/>
      <dgm:t>
        <a:bodyPr/>
        <a:lstStyle/>
        <a:p>
          <a:endParaRPr lang="zh-CN" altLang="en-US"/>
        </a:p>
      </dgm:t>
    </dgm:pt>
    <dgm:pt modelId="{9A105464-959B-3A4E-9DD2-A5466DA1ECF7}" type="pres">
      <dgm:prSet presAssocID="{748ADD4B-E8D1-5747-91EE-AC590A5FD0EF}" presName="parSh" presStyleLbl="node1" presStyleIdx="2" presStyleCnt="5" custScaleX="117535" custScaleY="128955"/>
      <dgm:spPr/>
      <dgm:t>
        <a:bodyPr/>
        <a:lstStyle/>
        <a:p>
          <a:endParaRPr lang="zh-CN" altLang="en-US"/>
        </a:p>
      </dgm:t>
    </dgm:pt>
    <dgm:pt modelId="{C9E6F0C1-12C4-FA45-8192-4AAD875D99AD}" type="pres">
      <dgm:prSet presAssocID="{748ADD4B-E8D1-5747-91EE-AC590A5FD0EF}" presName="desTx" presStyleLbl="fgAcc1" presStyleIdx="2" presStyleCnt="5">
        <dgm:presLayoutVars>
          <dgm:bulletEnabled val="1"/>
        </dgm:presLayoutVars>
      </dgm:prSet>
      <dgm:spPr/>
      <dgm:t>
        <a:bodyPr/>
        <a:lstStyle/>
        <a:p>
          <a:endParaRPr lang="zh-CN" altLang="en-US"/>
        </a:p>
      </dgm:t>
    </dgm:pt>
    <dgm:pt modelId="{473E9651-6A7E-294A-BF74-25AD44CBEF65}" type="pres">
      <dgm:prSet presAssocID="{5D5D120F-456F-B742-8DDA-C49C9768EB88}" presName="sibTrans" presStyleLbl="sibTrans2D1" presStyleIdx="2" presStyleCnt="4"/>
      <dgm:spPr/>
      <dgm:t>
        <a:bodyPr/>
        <a:lstStyle/>
        <a:p>
          <a:endParaRPr lang="zh-CN" altLang="en-US"/>
        </a:p>
      </dgm:t>
    </dgm:pt>
    <dgm:pt modelId="{0F9CB3EE-BB6B-4043-B71D-646E1DDBD515}" type="pres">
      <dgm:prSet presAssocID="{5D5D120F-456F-B742-8DDA-C49C9768EB88}" presName="connTx" presStyleLbl="sibTrans2D1" presStyleIdx="2" presStyleCnt="4"/>
      <dgm:spPr/>
      <dgm:t>
        <a:bodyPr/>
        <a:lstStyle/>
        <a:p>
          <a:endParaRPr lang="zh-CN" altLang="en-US"/>
        </a:p>
      </dgm:t>
    </dgm:pt>
    <dgm:pt modelId="{F90A7255-3972-1A44-B529-F1752F919593}" type="pres">
      <dgm:prSet presAssocID="{C53F34D7-5EA0-604F-8406-7EEC779F5F1A}" presName="composite" presStyleCnt="0"/>
      <dgm:spPr/>
    </dgm:pt>
    <dgm:pt modelId="{FAED69F0-461B-8640-A49C-3E53D1081AE0}" type="pres">
      <dgm:prSet presAssocID="{C53F34D7-5EA0-604F-8406-7EEC779F5F1A}" presName="parTx" presStyleLbl="node1" presStyleIdx="2" presStyleCnt="5">
        <dgm:presLayoutVars>
          <dgm:chMax val="0"/>
          <dgm:chPref val="0"/>
          <dgm:bulletEnabled val="1"/>
        </dgm:presLayoutVars>
      </dgm:prSet>
      <dgm:spPr/>
      <dgm:t>
        <a:bodyPr/>
        <a:lstStyle/>
        <a:p>
          <a:endParaRPr lang="zh-CN" altLang="en-US"/>
        </a:p>
      </dgm:t>
    </dgm:pt>
    <dgm:pt modelId="{14CFC86D-87B4-5C43-A522-30D3C6CBEA29}" type="pres">
      <dgm:prSet presAssocID="{C53F34D7-5EA0-604F-8406-7EEC779F5F1A}" presName="parSh" presStyleLbl="node1" presStyleIdx="3" presStyleCnt="5" custScaleX="118881" custScaleY="129727"/>
      <dgm:spPr/>
      <dgm:t>
        <a:bodyPr/>
        <a:lstStyle/>
        <a:p>
          <a:endParaRPr lang="zh-CN" altLang="en-US"/>
        </a:p>
      </dgm:t>
    </dgm:pt>
    <dgm:pt modelId="{E13C482D-59A4-2D41-A5F2-1CCE220E49D7}" type="pres">
      <dgm:prSet presAssocID="{C53F34D7-5EA0-604F-8406-7EEC779F5F1A}" presName="desTx" presStyleLbl="fgAcc1" presStyleIdx="3" presStyleCnt="5">
        <dgm:presLayoutVars>
          <dgm:bulletEnabled val="1"/>
        </dgm:presLayoutVars>
      </dgm:prSet>
      <dgm:spPr/>
      <dgm:t>
        <a:bodyPr/>
        <a:lstStyle/>
        <a:p>
          <a:endParaRPr lang="zh-CN" altLang="en-US"/>
        </a:p>
      </dgm:t>
    </dgm:pt>
    <dgm:pt modelId="{1B38C5A8-6D85-524C-ADB6-D4EE25B16ED4}" type="pres">
      <dgm:prSet presAssocID="{A9F91F12-4AEA-C145-97EA-B6C8F20469C1}" presName="sibTrans" presStyleLbl="sibTrans2D1" presStyleIdx="3" presStyleCnt="4"/>
      <dgm:spPr/>
      <dgm:t>
        <a:bodyPr/>
        <a:lstStyle/>
        <a:p>
          <a:endParaRPr lang="zh-CN" altLang="en-US"/>
        </a:p>
      </dgm:t>
    </dgm:pt>
    <dgm:pt modelId="{153D51F0-3EA6-7540-812C-F6C7390AC845}" type="pres">
      <dgm:prSet presAssocID="{A9F91F12-4AEA-C145-97EA-B6C8F20469C1}" presName="connTx" presStyleLbl="sibTrans2D1" presStyleIdx="3" presStyleCnt="4"/>
      <dgm:spPr/>
      <dgm:t>
        <a:bodyPr/>
        <a:lstStyle/>
        <a:p>
          <a:endParaRPr lang="zh-CN" altLang="en-US"/>
        </a:p>
      </dgm:t>
    </dgm:pt>
    <dgm:pt modelId="{596D9063-2340-0840-9DB6-197A4AC39EEC}" type="pres">
      <dgm:prSet presAssocID="{3EDA3F5D-372B-2D4A-819E-888CC13F8B8B}" presName="composite" presStyleCnt="0"/>
      <dgm:spPr/>
    </dgm:pt>
    <dgm:pt modelId="{E6B72FCB-80D5-8040-ABED-1E5459D95AC5}" type="pres">
      <dgm:prSet presAssocID="{3EDA3F5D-372B-2D4A-819E-888CC13F8B8B}" presName="parTx" presStyleLbl="node1" presStyleIdx="3" presStyleCnt="5">
        <dgm:presLayoutVars>
          <dgm:chMax val="0"/>
          <dgm:chPref val="0"/>
          <dgm:bulletEnabled val="1"/>
        </dgm:presLayoutVars>
      </dgm:prSet>
      <dgm:spPr/>
      <dgm:t>
        <a:bodyPr/>
        <a:lstStyle/>
        <a:p>
          <a:endParaRPr lang="zh-CN" altLang="en-US"/>
        </a:p>
      </dgm:t>
    </dgm:pt>
    <dgm:pt modelId="{8E2BBE05-0B42-3449-B11E-100471F468F5}" type="pres">
      <dgm:prSet presAssocID="{3EDA3F5D-372B-2D4A-819E-888CC13F8B8B}" presName="parSh" presStyleLbl="node1" presStyleIdx="4" presStyleCnt="5" custScaleX="117708" custScaleY="128350"/>
      <dgm:spPr/>
      <dgm:t>
        <a:bodyPr/>
        <a:lstStyle/>
        <a:p>
          <a:endParaRPr lang="zh-CN" altLang="en-US"/>
        </a:p>
      </dgm:t>
    </dgm:pt>
    <dgm:pt modelId="{C4C323B7-3199-B048-B6E7-FCF9F27A4866}" type="pres">
      <dgm:prSet presAssocID="{3EDA3F5D-372B-2D4A-819E-888CC13F8B8B}" presName="desTx" presStyleLbl="fgAcc1" presStyleIdx="4" presStyleCnt="5">
        <dgm:presLayoutVars>
          <dgm:bulletEnabled val="1"/>
        </dgm:presLayoutVars>
      </dgm:prSet>
      <dgm:spPr/>
      <dgm:t>
        <a:bodyPr/>
        <a:lstStyle/>
        <a:p>
          <a:endParaRPr lang="zh-CN" altLang="en-US"/>
        </a:p>
      </dgm:t>
    </dgm:pt>
  </dgm:ptLst>
  <dgm:cxnLst>
    <dgm:cxn modelId="{D6B504E2-6E82-8045-8F4A-07167B0E34BF}" type="presOf" srcId="{9DB664BC-2474-0A43-8B9A-1B50B1B9E512}" destId="{E13C482D-59A4-2D41-A5F2-1CCE220E49D7}" srcOrd="0" destOrd="1" presId="urn:microsoft.com/office/officeart/2005/8/layout/process3"/>
    <dgm:cxn modelId="{60D99BAE-21C3-694E-9FBD-0A31C55AF8CA}" type="presOf" srcId="{606C45F5-EBB3-FC44-9FF4-ECFD3C40E467}" destId="{C02B5222-4304-7148-811C-7ED4AD5D5972}" srcOrd="0" destOrd="0" presId="urn:microsoft.com/office/officeart/2005/8/layout/process3"/>
    <dgm:cxn modelId="{A20C6939-FA6B-8347-8AF5-2CD137AF5988}" type="presOf" srcId="{82DFBFA3-671C-8F45-8049-B95DD475C84E}" destId="{DDCBA86C-D1F7-4F4A-B0FC-76C8AF8327B9}" srcOrd="1" destOrd="0" presId="urn:microsoft.com/office/officeart/2005/8/layout/process3"/>
    <dgm:cxn modelId="{85DB6C9E-C51A-E84B-B8FD-403A92A99A76}" srcId="{F4703D4E-A071-934F-8113-9073A1482548}" destId="{3EDA3F5D-372B-2D4A-819E-888CC13F8B8B}" srcOrd="4" destOrd="0" parTransId="{738FAE18-E61F-A34D-8BDA-173AA6973BB4}" sibTransId="{91AD0B4E-609D-A04D-983F-13588133F529}"/>
    <dgm:cxn modelId="{D48690DA-4EE3-3F4D-885E-970A6A1D1767}" type="presOf" srcId="{F4703D4E-A071-934F-8113-9073A1482548}" destId="{BEBE2362-4C67-D84A-A605-AFB2680D63D6}" srcOrd="0" destOrd="0" presId="urn:microsoft.com/office/officeart/2005/8/layout/process3"/>
    <dgm:cxn modelId="{8E571539-8F30-5F44-B944-C75ACA7D0573}" type="presOf" srcId="{7D62FF28-08EF-3F41-875E-889089EA1A2C}" destId="{58CE822C-85B4-F84D-AAFD-E6786E0F7186}" srcOrd="1" destOrd="0" presId="urn:microsoft.com/office/officeart/2005/8/layout/process3"/>
    <dgm:cxn modelId="{419E35EA-B4B7-F740-A766-BC1969D2F8CB}" type="presOf" srcId="{5D5D120F-456F-B742-8DDA-C49C9768EB88}" destId="{473E9651-6A7E-294A-BF74-25AD44CBEF65}" srcOrd="0" destOrd="0" presId="urn:microsoft.com/office/officeart/2005/8/layout/process3"/>
    <dgm:cxn modelId="{6C3BADA9-5A66-674C-8093-757A952B31AA}" type="presOf" srcId="{CDDDFB3C-DCCE-044B-8E83-8F0232287F24}" destId="{C02B5222-4304-7148-811C-7ED4AD5D5972}" srcOrd="0" destOrd="1" presId="urn:microsoft.com/office/officeart/2005/8/layout/process3"/>
    <dgm:cxn modelId="{2C3C70E6-82EB-204C-9812-5D30A79AA2F0}" type="presOf" srcId="{C53F34D7-5EA0-604F-8406-7EEC779F5F1A}" destId="{14CFC86D-87B4-5C43-A522-30D3C6CBEA29}" srcOrd="1" destOrd="0" presId="urn:microsoft.com/office/officeart/2005/8/layout/process3"/>
    <dgm:cxn modelId="{8E4B2853-29A0-4E4D-947D-6C73F916B99F}" srcId="{F4703D4E-A071-934F-8113-9073A1482548}" destId="{748ADD4B-E8D1-5747-91EE-AC590A5FD0EF}" srcOrd="2" destOrd="0" parTransId="{7F2C763B-1655-1F47-ABB5-6504C35DDE47}" sibTransId="{5D5D120F-456F-B742-8DDA-C49C9768EB88}"/>
    <dgm:cxn modelId="{2325C8B5-C0C3-2941-B769-8C4FFE2B5D16}" type="presOf" srcId="{AE65E6A7-DD70-9B4B-BBCB-C62363F673D8}" destId="{1CF7D824-982D-0A46-8698-A3A564A58162}" srcOrd="0" destOrd="0" presId="urn:microsoft.com/office/officeart/2005/8/layout/process3"/>
    <dgm:cxn modelId="{F422DD01-8704-F841-B295-BCD1FBA23B80}" type="presOf" srcId="{C53F34D7-5EA0-604F-8406-7EEC779F5F1A}" destId="{FAED69F0-461B-8640-A49C-3E53D1081AE0}" srcOrd="0" destOrd="0" presId="urn:microsoft.com/office/officeart/2005/8/layout/process3"/>
    <dgm:cxn modelId="{9228F6B1-FE45-0E45-9C59-DB21653FD859}" type="presOf" srcId="{7D62FF28-08EF-3F41-875E-889089EA1A2C}" destId="{F16869D7-811E-434C-B678-B04C1B75D5DC}" srcOrd="0" destOrd="0" presId="urn:microsoft.com/office/officeart/2005/8/layout/process3"/>
    <dgm:cxn modelId="{269EA481-0BA4-4043-9252-275C28A11321}" srcId="{82DFBFA3-671C-8F45-8049-B95DD475C84E}" destId="{CDDDFB3C-DCCE-044B-8E83-8F0232287F24}" srcOrd="1" destOrd="0" parTransId="{24AE57EB-F1A3-6F4D-A97F-FA88A8E9613B}" sibTransId="{AA1DDF01-51BD-4B41-84A1-56F27F1AACE4}"/>
    <dgm:cxn modelId="{10216A96-D631-AF49-8EBC-4A7EFC9D6512}" type="presOf" srcId="{3756AE8C-259A-C64C-805A-38AD99929A02}" destId="{E13C482D-59A4-2D41-A5F2-1CCE220E49D7}" srcOrd="0" destOrd="0" presId="urn:microsoft.com/office/officeart/2005/8/layout/process3"/>
    <dgm:cxn modelId="{E2CB0305-3A69-C047-851E-FAFF7D844B3F}" srcId="{C53F34D7-5EA0-604F-8406-7EEC779F5F1A}" destId="{9DB664BC-2474-0A43-8B9A-1B50B1B9E512}" srcOrd="1" destOrd="0" parTransId="{98D1273E-2E4A-EB4E-A496-70118AFF2A47}" sibTransId="{BA9370B2-5A7D-A841-8960-9DB6EDAC1C51}"/>
    <dgm:cxn modelId="{4AD82842-67AB-E546-8697-84D5DE424716}" srcId="{7D62FF28-08EF-3F41-875E-889089EA1A2C}" destId="{AD6E4457-006F-8C44-8D23-CB86451B81F0}" srcOrd="1" destOrd="0" parTransId="{8B82F9E7-8B6A-0947-8371-9CAE1349C638}" sibTransId="{E298F809-9A96-A24B-A578-69853A1289ED}"/>
    <dgm:cxn modelId="{0F0D4F33-1134-9647-9442-BAEF55DE1E09}" type="presOf" srcId="{AD6E4457-006F-8C44-8D23-CB86451B81F0}" destId="{821CE2CC-3E91-A148-A744-8690244205E5}" srcOrd="0" destOrd="1" presId="urn:microsoft.com/office/officeart/2005/8/layout/process3"/>
    <dgm:cxn modelId="{F6E8F285-8281-8644-AF13-7CABDC955840}" type="presOf" srcId="{4D95CB88-FDC0-984F-8552-B36B3AE1FE4B}" destId="{C4C323B7-3199-B048-B6E7-FCF9F27A4866}" srcOrd="0" destOrd="0" presId="urn:microsoft.com/office/officeart/2005/8/layout/process3"/>
    <dgm:cxn modelId="{513EBC65-39F0-A04C-9A43-EDF57632291E}" srcId="{C53F34D7-5EA0-604F-8406-7EEC779F5F1A}" destId="{3756AE8C-259A-C64C-805A-38AD99929A02}" srcOrd="0" destOrd="0" parTransId="{7507629A-71E9-0744-BBF9-AD760F7297B3}" sibTransId="{629BFAD2-A3C6-1443-B63D-90D96F004FAB}"/>
    <dgm:cxn modelId="{0F7D6D38-7321-0E44-B503-659CC3F1A2CE}" type="presOf" srcId="{A9F91F12-4AEA-C145-97EA-B6C8F20469C1}" destId="{1B38C5A8-6D85-524C-ADB6-D4EE25B16ED4}" srcOrd="0" destOrd="0" presId="urn:microsoft.com/office/officeart/2005/8/layout/process3"/>
    <dgm:cxn modelId="{D36D6D7D-C4E6-0649-B765-81BDA4293FAD}" srcId="{F4703D4E-A071-934F-8113-9073A1482548}" destId="{82DFBFA3-671C-8F45-8049-B95DD475C84E}" srcOrd="1" destOrd="0" parTransId="{BB6B762B-209A-B64E-9515-8D1F24E77960}" sibTransId="{6DA02B47-2196-404B-A7B0-DE3F24776B18}"/>
    <dgm:cxn modelId="{E50505A5-A2B4-0C40-B140-B99A25B5B7C6}" type="presOf" srcId="{748ADD4B-E8D1-5747-91EE-AC590A5FD0EF}" destId="{C6609515-74A1-E444-BE9B-E41F0AA0C172}" srcOrd="0" destOrd="0" presId="urn:microsoft.com/office/officeart/2005/8/layout/process3"/>
    <dgm:cxn modelId="{281A13B3-CBF3-554E-9935-A6B34D724594}" srcId="{F4703D4E-A071-934F-8113-9073A1482548}" destId="{C53F34D7-5EA0-604F-8406-7EEC779F5F1A}" srcOrd="3" destOrd="0" parTransId="{FA6FBDA1-42C1-9642-8B05-61CEB3C97096}" sibTransId="{A9F91F12-4AEA-C145-97EA-B6C8F20469C1}"/>
    <dgm:cxn modelId="{6BA1F0A7-94C7-354D-8D7A-7A671883CE24}" srcId="{3EDA3F5D-372B-2D4A-819E-888CC13F8B8B}" destId="{4D95CB88-FDC0-984F-8552-B36B3AE1FE4B}" srcOrd="0" destOrd="0" parTransId="{B98EF207-5BAC-C94C-8860-3575D05C2AB0}" sibTransId="{2D99D391-7D81-4A4B-B102-5232958AFB2E}"/>
    <dgm:cxn modelId="{2E731CC6-AA61-DB45-AD8E-06E7AA73F56D}" type="presOf" srcId="{5D5D120F-456F-B742-8DDA-C49C9768EB88}" destId="{0F9CB3EE-BB6B-4043-B71D-646E1DDBD515}" srcOrd="1" destOrd="0" presId="urn:microsoft.com/office/officeart/2005/8/layout/process3"/>
    <dgm:cxn modelId="{F7DBD07F-1B36-DC40-84AB-0BF390B6E67C}" type="presOf" srcId="{3EDA3F5D-372B-2D4A-819E-888CC13F8B8B}" destId="{8E2BBE05-0B42-3449-B11E-100471F468F5}" srcOrd="1" destOrd="0" presId="urn:microsoft.com/office/officeart/2005/8/layout/process3"/>
    <dgm:cxn modelId="{10658725-6A40-9C44-8BAC-48584AC93878}" srcId="{748ADD4B-E8D1-5747-91EE-AC590A5FD0EF}" destId="{B0A1EAEB-8D58-BB4C-9B01-CF37A55FACCA}" srcOrd="0" destOrd="0" parTransId="{2C507B0D-471A-8049-AA31-051FF1DD547B}" sibTransId="{86B76963-C770-8F4C-B1F6-8A6E0234C170}"/>
    <dgm:cxn modelId="{3F0E74E9-1E50-B642-A48C-715E9D9DE089}" type="presOf" srcId="{82DFBFA3-671C-8F45-8049-B95DD475C84E}" destId="{11D7977A-61B9-394C-823A-271E3A069866}" srcOrd="0" destOrd="0" presId="urn:microsoft.com/office/officeart/2005/8/layout/process3"/>
    <dgm:cxn modelId="{DDD13505-D771-BA45-A77A-258906F234DA}" type="presOf" srcId="{6DA02B47-2196-404B-A7B0-DE3F24776B18}" destId="{36CB8E86-E16D-074E-817D-2DB8DA351FFF}" srcOrd="0" destOrd="0" presId="urn:microsoft.com/office/officeart/2005/8/layout/process3"/>
    <dgm:cxn modelId="{913F2CE8-2DDF-3E4B-86C6-A04DEB1920B4}" type="presOf" srcId="{B0A1EAEB-8D58-BB4C-9B01-CF37A55FACCA}" destId="{C9E6F0C1-12C4-FA45-8192-4AAD875D99AD}" srcOrd="0" destOrd="0" presId="urn:microsoft.com/office/officeart/2005/8/layout/process3"/>
    <dgm:cxn modelId="{7BF306D6-E0B6-5E4C-9ACF-A77E30EF342C}" srcId="{F4703D4E-A071-934F-8113-9073A1482548}" destId="{7D62FF28-08EF-3F41-875E-889089EA1A2C}" srcOrd="0" destOrd="0" parTransId="{43A0879A-98DA-5E4A-A583-4A1F717A0E5D}" sibTransId="{AE65E6A7-DD70-9B4B-BBCB-C62363F673D8}"/>
    <dgm:cxn modelId="{EF9BED93-5498-C348-BD5F-2EF6EC0948A2}" type="presOf" srcId="{A9F91F12-4AEA-C145-97EA-B6C8F20469C1}" destId="{153D51F0-3EA6-7540-812C-F6C7390AC845}" srcOrd="1" destOrd="0" presId="urn:microsoft.com/office/officeart/2005/8/layout/process3"/>
    <dgm:cxn modelId="{E97300CD-59E7-9748-A2E8-389D6BF1FB54}" type="presOf" srcId="{B0F0D36E-3D5A-2249-BB41-3C348DAAA634}" destId="{821CE2CC-3E91-A148-A744-8690244205E5}" srcOrd="0" destOrd="0" presId="urn:microsoft.com/office/officeart/2005/8/layout/process3"/>
    <dgm:cxn modelId="{7F0CFC95-E387-3A49-A729-8A8D2C00D3D4}" type="presOf" srcId="{3EDA3F5D-372B-2D4A-819E-888CC13F8B8B}" destId="{E6B72FCB-80D5-8040-ABED-1E5459D95AC5}" srcOrd="0" destOrd="0" presId="urn:microsoft.com/office/officeart/2005/8/layout/process3"/>
    <dgm:cxn modelId="{AB382FE9-C546-1E46-AC88-DB28084256F4}" type="presOf" srcId="{6DA02B47-2196-404B-A7B0-DE3F24776B18}" destId="{F025EB72-B1F2-1A43-B77C-D859AABD2E60}" srcOrd="1" destOrd="0" presId="urn:microsoft.com/office/officeart/2005/8/layout/process3"/>
    <dgm:cxn modelId="{EC6C70FF-C597-C644-B327-601FA8927211}" type="presOf" srcId="{748ADD4B-E8D1-5747-91EE-AC590A5FD0EF}" destId="{9A105464-959B-3A4E-9DD2-A5466DA1ECF7}" srcOrd="1" destOrd="0" presId="urn:microsoft.com/office/officeart/2005/8/layout/process3"/>
    <dgm:cxn modelId="{4462080E-1C67-5B45-A620-99241E9BEB55}" srcId="{82DFBFA3-671C-8F45-8049-B95DD475C84E}" destId="{606C45F5-EBB3-FC44-9FF4-ECFD3C40E467}" srcOrd="0" destOrd="0" parTransId="{A8D1F52D-5A8D-804C-84C4-8CAFA5CF90E1}" sibTransId="{D6AFEE46-5685-B44D-BE26-E98F62F66267}"/>
    <dgm:cxn modelId="{E78240BC-9099-8A40-BFFA-6A7258E7BC15}" type="presOf" srcId="{AE65E6A7-DD70-9B4B-BBCB-C62363F673D8}" destId="{90F0AB66-C9EC-094B-9073-169C0C6143DD}" srcOrd="1" destOrd="0" presId="urn:microsoft.com/office/officeart/2005/8/layout/process3"/>
    <dgm:cxn modelId="{919A6FFB-0692-4F41-ACA1-420019E28463}" srcId="{7D62FF28-08EF-3F41-875E-889089EA1A2C}" destId="{B0F0D36E-3D5A-2249-BB41-3C348DAAA634}" srcOrd="0" destOrd="0" parTransId="{061CBBE1-46C8-7F42-90BC-4E27B5F4C652}" sibTransId="{180CE993-7424-BB43-A2E9-48A107FD2A54}"/>
    <dgm:cxn modelId="{25D79284-402E-274E-A508-AEB1CBB59ED2}" type="presParOf" srcId="{BEBE2362-4C67-D84A-A605-AFB2680D63D6}" destId="{C36E835B-AE51-3549-B52E-17FE9698DEF6}" srcOrd="0" destOrd="0" presId="urn:microsoft.com/office/officeart/2005/8/layout/process3"/>
    <dgm:cxn modelId="{6814E4EA-EFC4-D545-BB10-84D309A45186}" type="presParOf" srcId="{C36E835B-AE51-3549-B52E-17FE9698DEF6}" destId="{F16869D7-811E-434C-B678-B04C1B75D5DC}" srcOrd="0" destOrd="0" presId="urn:microsoft.com/office/officeart/2005/8/layout/process3"/>
    <dgm:cxn modelId="{D0A07B68-8B2F-8746-90D0-4E664C9E1A5C}" type="presParOf" srcId="{C36E835B-AE51-3549-B52E-17FE9698DEF6}" destId="{58CE822C-85B4-F84D-AAFD-E6786E0F7186}" srcOrd="1" destOrd="0" presId="urn:microsoft.com/office/officeart/2005/8/layout/process3"/>
    <dgm:cxn modelId="{2F8B498A-B787-0F4D-803B-374DAC7F2D00}" type="presParOf" srcId="{C36E835B-AE51-3549-B52E-17FE9698DEF6}" destId="{821CE2CC-3E91-A148-A744-8690244205E5}" srcOrd="2" destOrd="0" presId="urn:microsoft.com/office/officeart/2005/8/layout/process3"/>
    <dgm:cxn modelId="{308E06B7-694F-0E42-99EB-E7D08FF2E365}" type="presParOf" srcId="{BEBE2362-4C67-D84A-A605-AFB2680D63D6}" destId="{1CF7D824-982D-0A46-8698-A3A564A58162}" srcOrd="1" destOrd="0" presId="urn:microsoft.com/office/officeart/2005/8/layout/process3"/>
    <dgm:cxn modelId="{0091747D-9C10-0D48-B2B1-9ABA8FD61B81}" type="presParOf" srcId="{1CF7D824-982D-0A46-8698-A3A564A58162}" destId="{90F0AB66-C9EC-094B-9073-169C0C6143DD}" srcOrd="0" destOrd="0" presId="urn:microsoft.com/office/officeart/2005/8/layout/process3"/>
    <dgm:cxn modelId="{22D27F15-E36E-724E-8F88-4CC4BA92061D}" type="presParOf" srcId="{BEBE2362-4C67-D84A-A605-AFB2680D63D6}" destId="{D9BA9EA1-2945-D44E-8E5F-48175D6089B0}" srcOrd="2" destOrd="0" presId="urn:microsoft.com/office/officeart/2005/8/layout/process3"/>
    <dgm:cxn modelId="{FCC8F175-E633-654B-B1D7-6F11DCF221AF}" type="presParOf" srcId="{D9BA9EA1-2945-D44E-8E5F-48175D6089B0}" destId="{11D7977A-61B9-394C-823A-271E3A069866}" srcOrd="0" destOrd="0" presId="urn:microsoft.com/office/officeart/2005/8/layout/process3"/>
    <dgm:cxn modelId="{A49670A0-103E-254A-86D5-20FDE2F4BA3E}" type="presParOf" srcId="{D9BA9EA1-2945-D44E-8E5F-48175D6089B0}" destId="{DDCBA86C-D1F7-4F4A-B0FC-76C8AF8327B9}" srcOrd="1" destOrd="0" presId="urn:microsoft.com/office/officeart/2005/8/layout/process3"/>
    <dgm:cxn modelId="{609017C1-02EA-3F41-A485-B96513C3D2AF}" type="presParOf" srcId="{D9BA9EA1-2945-D44E-8E5F-48175D6089B0}" destId="{C02B5222-4304-7148-811C-7ED4AD5D5972}" srcOrd="2" destOrd="0" presId="urn:microsoft.com/office/officeart/2005/8/layout/process3"/>
    <dgm:cxn modelId="{2CA769BD-52CE-1540-B8D9-7BACA8D49946}" type="presParOf" srcId="{BEBE2362-4C67-D84A-A605-AFB2680D63D6}" destId="{36CB8E86-E16D-074E-817D-2DB8DA351FFF}" srcOrd="3" destOrd="0" presId="urn:microsoft.com/office/officeart/2005/8/layout/process3"/>
    <dgm:cxn modelId="{73309E15-1606-9F40-BF91-175EDAB01F0A}" type="presParOf" srcId="{36CB8E86-E16D-074E-817D-2DB8DA351FFF}" destId="{F025EB72-B1F2-1A43-B77C-D859AABD2E60}" srcOrd="0" destOrd="0" presId="urn:microsoft.com/office/officeart/2005/8/layout/process3"/>
    <dgm:cxn modelId="{5C307827-B865-434E-82B8-8FBA58383BCC}" type="presParOf" srcId="{BEBE2362-4C67-D84A-A605-AFB2680D63D6}" destId="{783C150A-743C-6344-B52E-B74642CBD581}" srcOrd="4" destOrd="0" presId="urn:microsoft.com/office/officeart/2005/8/layout/process3"/>
    <dgm:cxn modelId="{643895CB-848E-2F48-AB6A-ABE6A9A9D025}" type="presParOf" srcId="{783C150A-743C-6344-B52E-B74642CBD581}" destId="{C6609515-74A1-E444-BE9B-E41F0AA0C172}" srcOrd="0" destOrd="0" presId="urn:microsoft.com/office/officeart/2005/8/layout/process3"/>
    <dgm:cxn modelId="{85E4738D-F12C-A944-A65E-EE81A570C84E}" type="presParOf" srcId="{783C150A-743C-6344-B52E-B74642CBD581}" destId="{9A105464-959B-3A4E-9DD2-A5466DA1ECF7}" srcOrd="1" destOrd="0" presId="urn:microsoft.com/office/officeart/2005/8/layout/process3"/>
    <dgm:cxn modelId="{8BA0E60B-3C79-F245-A457-DCEA293F4F0A}" type="presParOf" srcId="{783C150A-743C-6344-B52E-B74642CBD581}" destId="{C9E6F0C1-12C4-FA45-8192-4AAD875D99AD}" srcOrd="2" destOrd="0" presId="urn:microsoft.com/office/officeart/2005/8/layout/process3"/>
    <dgm:cxn modelId="{BB74DD4B-EF8B-2F47-91AA-46013A388E8F}" type="presParOf" srcId="{BEBE2362-4C67-D84A-A605-AFB2680D63D6}" destId="{473E9651-6A7E-294A-BF74-25AD44CBEF65}" srcOrd="5" destOrd="0" presId="urn:microsoft.com/office/officeart/2005/8/layout/process3"/>
    <dgm:cxn modelId="{2C69ABE5-749A-8B49-A792-6A5D83C1F60B}" type="presParOf" srcId="{473E9651-6A7E-294A-BF74-25AD44CBEF65}" destId="{0F9CB3EE-BB6B-4043-B71D-646E1DDBD515}" srcOrd="0" destOrd="0" presId="urn:microsoft.com/office/officeart/2005/8/layout/process3"/>
    <dgm:cxn modelId="{47CE5235-3658-CC40-A673-48255E086E9D}" type="presParOf" srcId="{BEBE2362-4C67-D84A-A605-AFB2680D63D6}" destId="{F90A7255-3972-1A44-B529-F1752F919593}" srcOrd="6" destOrd="0" presId="urn:microsoft.com/office/officeart/2005/8/layout/process3"/>
    <dgm:cxn modelId="{5CEFB6F7-2963-8540-BE9F-E2E35B34216E}" type="presParOf" srcId="{F90A7255-3972-1A44-B529-F1752F919593}" destId="{FAED69F0-461B-8640-A49C-3E53D1081AE0}" srcOrd="0" destOrd="0" presId="urn:microsoft.com/office/officeart/2005/8/layout/process3"/>
    <dgm:cxn modelId="{CC9FEC7F-030D-334A-840A-D98F0F423B32}" type="presParOf" srcId="{F90A7255-3972-1A44-B529-F1752F919593}" destId="{14CFC86D-87B4-5C43-A522-30D3C6CBEA29}" srcOrd="1" destOrd="0" presId="urn:microsoft.com/office/officeart/2005/8/layout/process3"/>
    <dgm:cxn modelId="{1F6DB898-B61D-064D-8A02-B9DEE95DE1A9}" type="presParOf" srcId="{F90A7255-3972-1A44-B529-F1752F919593}" destId="{E13C482D-59A4-2D41-A5F2-1CCE220E49D7}" srcOrd="2" destOrd="0" presId="urn:microsoft.com/office/officeart/2005/8/layout/process3"/>
    <dgm:cxn modelId="{40C8B234-6E2B-6947-ADF9-3B7A07C7C098}" type="presParOf" srcId="{BEBE2362-4C67-D84A-A605-AFB2680D63D6}" destId="{1B38C5A8-6D85-524C-ADB6-D4EE25B16ED4}" srcOrd="7" destOrd="0" presId="urn:microsoft.com/office/officeart/2005/8/layout/process3"/>
    <dgm:cxn modelId="{19FFCFD1-B463-9A43-82B2-05F568DDD2F3}" type="presParOf" srcId="{1B38C5A8-6D85-524C-ADB6-D4EE25B16ED4}" destId="{153D51F0-3EA6-7540-812C-F6C7390AC845}" srcOrd="0" destOrd="0" presId="urn:microsoft.com/office/officeart/2005/8/layout/process3"/>
    <dgm:cxn modelId="{29367772-2D58-0F42-8265-7860373CFD82}" type="presParOf" srcId="{BEBE2362-4C67-D84A-A605-AFB2680D63D6}" destId="{596D9063-2340-0840-9DB6-197A4AC39EEC}" srcOrd="8" destOrd="0" presId="urn:microsoft.com/office/officeart/2005/8/layout/process3"/>
    <dgm:cxn modelId="{EBBB265D-4C15-6B4B-A714-464779ADF84C}" type="presParOf" srcId="{596D9063-2340-0840-9DB6-197A4AC39EEC}" destId="{E6B72FCB-80D5-8040-ABED-1E5459D95AC5}" srcOrd="0" destOrd="0" presId="urn:microsoft.com/office/officeart/2005/8/layout/process3"/>
    <dgm:cxn modelId="{0D807CCB-5E8A-974D-B1F4-F7A0E9171EF4}" type="presParOf" srcId="{596D9063-2340-0840-9DB6-197A4AC39EEC}" destId="{8E2BBE05-0B42-3449-B11E-100471F468F5}" srcOrd="1" destOrd="0" presId="urn:microsoft.com/office/officeart/2005/8/layout/process3"/>
    <dgm:cxn modelId="{0A217BAC-87FF-D644-8444-4E43114D8EFB}" type="presParOf" srcId="{596D9063-2340-0840-9DB6-197A4AC39EEC}" destId="{C4C323B7-3199-B048-B6E7-FCF9F27A4866}"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BD3FEA-CBF8-5940-B301-3CC72304AC76}" type="doc">
      <dgm:prSet loTypeId="urn:microsoft.com/office/officeart/2005/8/layout/hList9" loCatId="" qsTypeId="urn:microsoft.com/office/officeart/2005/8/quickstyle/3D1" qsCatId="3D" csTypeId="urn:microsoft.com/office/officeart/2005/8/colors/accent1_2" csCatId="accent1" phldr="1"/>
      <dgm:spPr/>
      <dgm:t>
        <a:bodyPr/>
        <a:lstStyle/>
        <a:p>
          <a:endParaRPr lang="zh-CN" altLang="en-US"/>
        </a:p>
      </dgm:t>
    </dgm:pt>
    <dgm:pt modelId="{4DA55115-146E-6643-9A3B-3D6787F7353E}">
      <dgm:prSet phldrT="[文本]" custT="1"/>
      <dgm:spPr/>
      <dgm:t>
        <a:bodyPr/>
        <a:lstStyle/>
        <a:p>
          <a:r>
            <a:rPr lang="zh-CN" altLang="en-US" sz="2500" dirty="0" smtClean="0">
              <a:latin typeface="微软雅黑"/>
              <a:ea typeface="微软雅黑"/>
              <a:cs typeface="微软雅黑"/>
            </a:rPr>
            <a:t>基于广告</a:t>
          </a:r>
          <a:endParaRPr lang="zh-CN" altLang="en-US" sz="2500" dirty="0">
            <a:latin typeface="微软雅黑"/>
            <a:ea typeface="微软雅黑"/>
            <a:cs typeface="微软雅黑"/>
          </a:endParaRPr>
        </a:p>
      </dgm:t>
    </dgm:pt>
    <dgm:pt modelId="{59182F32-9A27-764B-84FB-F9C831D150E7}" type="parTrans" cxnId="{50562CCA-7EDF-FB45-8C3B-6738AE36BBFC}">
      <dgm:prSet/>
      <dgm:spPr/>
      <dgm:t>
        <a:bodyPr/>
        <a:lstStyle/>
        <a:p>
          <a:endParaRPr lang="zh-CN" altLang="en-US"/>
        </a:p>
      </dgm:t>
    </dgm:pt>
    <dgm:pt modelId="{0F125C75-5807-654B-9022-D880B634CC28}" type="sibTrans" cxnId="{50562CCA-7EDF-FB45-8C3B-6738AE36BBFC}">
      <dgm:prSet/>
      <dgm:spPr/>
      <dgm:t>
        <a:bodyPr/>
        <a:lstStyle/>
        <a:p>
          <a:endParaRPr lang="zh-CN" altLang="en-US"/>
        </a:p>
      </dgm:t>
    </dgm:pt>
    <dgm:pt modelId="{A51B47F7-C652-C845-8F5B-BAC5411DCF88}">
      <dgm:prSet phldrT="[文本]" custT="1"/>
      <dgm:spPr/>
      <dgm:t>
        <a:bodyPr/>
        <a:lstStyle/>
        <a:p>
          <a:r>
            <a:rPr lang="zh-CN" altLang="en-US" sz="2000" dirty="0" smtClean="0">
              <a:latin typeface="微软雅黑"/>
              <a:ea typeface="微软雅黑"/>
              <a:cs typeface="微软雅黑"/>
            </a:rPr>
            <a:t>搜索引擎</a:t>
          </a:r>
          <a:endParaRPr lang="en-US" altLang="zh-CN" sz="2000" dirty="0" smtClean="0">
            <a:latin typeface="微软雅黑"/>
            <a:ea typeface="微软雅黑"/>
            <a:cs typeface="微软雅黑"/>
          </a:endParaRPr>
        </a:p>
        <a:p>
          <a:r>
            <a:rPr lang="en-US" altLang="zh-CN" sz="2000" dirty="0" smtClean="0">
              <a:latin typeface="微软雅黑"/>
              <a:ea typeface="微软雅黑"/>
              <a:cs typeface="微软雅黑"/>
            </a:rPr>
            <a:t>(Google)</a:t>
          </a:r>
          <a:endParaRPr lang="zh-CN" altLang="en-US" sz="2000" dirty="0">
            <a:latin typeface="微软雅黑"/>
            <a:ea typeface="微软雅黑"/>
            <a:cs typeface="微软雅黑"/>
          </a:endParaRPr>
        </a:p>
      </dgm:t>
    </dgm:pt>
    <dgm:pt modelId="{7DA7C1D9-43E5-E946-87CA-883352179DD2}" type="parTrans" cxnId="{F15762EE-7935-CF4C-A01A-5333A77AD6A7}">
      <dgm:prSet/>
      <dgm:spPr/>
      <dgm:t>
        <a:bodyPr/>
        <a:lstStyle/>
        <a:p>
          <a:endParaRPr lang="zh-CN" altLang="en-US"/>
        </a:p>
      </dgm:t>
    </dgm:pt>
    <dgm:pt modelId="{44049CD8-B57D-A847-A617-6EB489BC8B46}" type="sibTrans" cxnId="{F15762EE-7935-CF4C-A01A-5333A77AD6A7}">
      <dgm:prSet/>
      <dgm:spPr/>
      <dgm:t>
        <a:bodyPr/>
        <a:lstStyle/>
        <a:p>
          <a:endParaRPr lang="zh-CN" altLang="en-US"/>
        </a:p>
      </dgm:t>
    </dgm:pt>
    <dgm:pt modelId="{E1FAC41C-71A2-F943-A775-C7D787539BF6}">
      <dgm:prSet phldrT="[文本]" custT="1"/>
      <dgm:spPr/>
      <dgm:t>
        <a:bodyPr/>
        <a:lstStyle/>
        <a:p>
          <a:r>
            <a:rPr lang="zh-CN" altLang="en-US" sz="2000" dirty="0" smtClean="0">
              <a:latin typeface="微软雅黑"/>
              <a:ea typeface="微软雅黑"/>
              <a:cs typeface="微软雅黑"/>
            </a:rPr>
            <a:t>分类信息</a:t>
          </a:r>
          <a:endParaRPr lang="en-US" altLang="zh-CN" sz="2000" dirty="0" smtClean="0">
            <a:latin typeface="微软雅黑"/>
            <a:ea typeface="微软雅黑"/>
            <a:cs typeface="微软雅黑"/>
          </a:endParaRPr>
        </a:p>
        <a:p>
          <a:r>
            <a:rPr lang="en-US" altLang="zh-CN" sz="2000" dirty="0" smtClean="0">
              <a:latin typeface="微软雅黑"/>
              <a:ea typeface="微软雅黑"/>
              <a:cs typeface="微软雅黑"/>
            </a:rPr>
            <a:t>(</a:t>
          </a:r>
          <a:r>
            <a:rPr lang="en-US" altLang="zh-CN" sz="2000" dirty="0" err="1" smtClean="0">
              <a:latin typeface="微软雅黑"/>
              <a:ea typeface="微软雅黑"/>
              <a:cs typeface="微软雅黑"/>
            </a:rPr>
            <a:t>Craiglist</a:t>
          </a:r>
          <a:r>
            <a:rPr lang="en-US" altLang="zh-CN" sz="2000" dirty="0" smtClean="0">
              <a:latin typeface="微软雅黑"/>
              <a:ea typeface="微软雅黑"/>
              <a:cs typeface="微软雅黑"/>
            </a:rPr>
            <a:t>)</a:t>
          </a:r>
          <a:endParaRPr lang="zh-CN" altLang="en-US" sz="2000" dirty="0">
            <a:latin typeface="微软雅黑"/>
            <a:ea typeface="微软雅黑"/>
            <a:cs typeface="微软雅黑"/>
          </a:endParaRPr>
        </a:p>
      </dgm:t>
    </dgm:pt>
    <dgm:pt modelId="{5F72FC13-E268-8440-9E62-297C2A1A1A6F}" type="parTrans" cxnId="{F3DE7263-83C6-234B-827A-EBAAC5C41FFE}">
      <dgm:prSet/>
      <dgm:spPr/>
      <dgm:t>
        <a:bodyPr/>
        <a:lstStyle/>
        <a:p>
          <a:endParaRPr lang="zh-CN" altLang="en-US"/>
        </a:p>
      </dgm:t>
    </dgm:pt>
    <dgm:pt modelId="{AC7C046A-48E4-AE4B-89EA-685CB7570039}" type="sibTrans" cxnId="{F3DE7263-83C6-234B-827A-EBAAC5C41FFE}">
      <dgm:prSet/>
      <dgm:spPr/>
      <dgm:t>
        <a:bodyPr/>
        <a:lstStyle/>
        <a:p>
          <a:endParaRPr lang="zh-CN" altLang="en-US"/>
        </a:p>
      </dgm:t>
    </dgm:pt>
    <dgm:pt modelId="{388769EC-3F95-CB4A-8269-AE9906A8D2B7}">
      <dgm:prSet phldrT="[文本]" custT="1"/>
      <dgm:spPr/>
      <dgm:t>
        <a:bodyPr/>
        <a:lstStyle/>
        <a:p>
          <a:r>
            <a:rPr lang="zh-CN" altLang="en-US" sz="2000" dirty="0" smtClean="0">
              <a:latin typeface="微软雅黑"/>
              <a:ea typeface="微软雅黑"/>
              <a:cs typeface="微软雅黑"/>
            </a:rPr>
            <a:t>点评网站</a:t>
          </a:r>
        </a:p>
        <a:p>
          <a:r>
            <a:rPr lang="en-US" altLang="zh-CN" sz="2000" dirty="0" smtClean="0">
              <a:latin typeface="微软雅黑"/>
              <a:ea typeface="微软雅黑"/>
              <a:cs typeface="微软雅黑"/>
            </a:rPr>
            <a:t>(Yelp)</a:t>
          </a:r>
          <a:endParaRPr lang="zh-CN" altLang="en-US" sz="2000" dirty="0">
            <a:latin typeface="微软雅黑"/>
            <a:ea typeface="微软雅黑"/>
            <a:cs typeface="微软雅黑"/>
          </a:endParaRPr>
        </a:p>
      </dgm:t>
    </dgm:pt>
    <dgm:pt modelId="{9FAD815F-CFA8-014E-90E3-F05174530A33}" type="parTrans" cxnId="{8AC0526F-B456-DB4E-B4C4-B07F6B28CDE2}">
      <dgm:prSet/>
      <dgm:spPr/>
      <dgm:t>
        <a:bodyPr/>
        <a:lstStyle/>
        <a:p>
          <a:endParaRPr lang="zh-CN" altLang="en-US"/>
        </a:p>
      </dgm:t>
    </dgm:pt>
    <dgm:pt modelId="{D9F0631F-98D9-2C48-BBEE-36069975E76C}" type="sibTrans" cxnId="{8AC0526F-B456-DB4E-B4C4-B07F6B28CDE2}">
      <dgm:prSet/>
      <dgm:spPr/>
      <dgm:t>
        <a:bodyPr/>
        <a:lstStyle/>
        <a:p>
          <a:endParaRPr lang="zh-CN" altLang="en-US"/>
        </a:p>
      </dgm:t>
    </dgm:pt>
    <dgm:pt modelId="{E212B71C-B1E5-D24E-B6D5-8E70AE796FD6}">
      <dgm:prSet phldrT="[文本]" custT="1"/>
      <dgm:spPr/>
      <dgm:t>
        <a:bodyPr/>
        <a:lstStyle/>
        <a:p>
          <a:r>
            <a:rPr lang="zh-CN" altLang="en-US" sz="2500" dirty="0" smtClean="0">
              <a:latin typeface="微软雅黑"/>
              <a:ea typeface="微软雅黑"/>
              <a:cs typeface="微软雅黑"/>
            </a:rPr>
            <a:t>基于交易</a:t>
          </a:r>
          <a:endParaRPr lang="zh-CN" altLang="en-US" sz="2500" dirty="0">
            <a:latin typeface="微软雅黑"/>
            <a:ea typeface="微软雅黑"/>
            <a:cs typeface="微软雅黑"/>
          </a:endParaRPr>
        </a:p>
      </dgm:t>
    </dgm:pt>
    <dgm:pt modelId="{45B1102E-F73B-884C-B1FE-5F7667A573C2}" type="parTrans" cxnId="{7DD4CFFD-AF08-B444-A30A-619026E7AE58}">
      <dgm:prSet/>
      <dgm:spPr/>
      <dgm:t>
        <a:bodyPr/>
        <a:lstStyle/>
        <a:p>
          <a:endParaRPr lang="zh-CN" altLang="en-US"/>
        </a:p>
      </dgm:t>
    </dgm:pt>
    <dgm:pt modelId="{0B675947-EE77-0E4E-9108-B27DC1917CF6}" type="sibTrans" cxnId="{7DD4CFFD-AF08-B444-A30A-619026E7AE58}">
      <dgm:prSet/>
      <dgm:spPr/>
      <dgm:t>
        <a:bodyPr/>
        <a:lstStyle/>
        <a:p>
          <a:endParaRPr lang="zh-CN" altLang="en-US"/>
        </a:p>
      </dgm:t>
    </dgm:pt>
    <dgm:pt modelId="{DE7EEA76-3DB8-3148-84F9-404D9DD5A9A3}">
      <dgm:prSet phldrT="[文本]" custT="1"/>
      <dgm:spPr/>
      <dgm:t>
        <a:bodyPr/>
        <a:lstStyle/>
        <a:p>
          <a:r>
            <a:rPr lang="zh-CN" altLang="en-US" sz="2000" dirty="0" smtClean="0">
              <a:latin typeface="微软雅黑"/>
              <a:ea typeface="微软雅黑"/>
              <a:cs typeface="微软雅黑"/>
            </a:rPr>
            <a:t>团购网站</a:t>
          </a:r>
          <a:endParaRPr lang="en-US" altLang="zh-CN" sz="2000" dirty="0" smtClean="0">
            <a:latin typeface="微软雅黑"/>
            <a:ea typeface="微软雅黑"/>
            <a:cs typeface="微软雅黑"/>
          </a:endParaRPr>
        </a:p>
        <a:p>
          <a:r>
            <a:rPr lang="en-US" altLang="zh-CN" sz="2000" dirty="0" smtClean="0">
              <a:latin typeface="微软雅黑"/>
              <a:ea typeface="微软雅黑"/>
              <a:cs typeface="微软雅黑"/>
            </a:rPr>
            <a:t>(</a:t>
          </a:r>
          <a:r>
            <a:rPr lang="en-US" altLang="zh-CN" sz="2000" dirty="0" err="1" smtClean="0">
              <a:latin typeface="微软雅黑"/>
              <a:ea typeface="微软雅黑"/>
              <a:cs typeface="微软雅黑"/>
            </a:rPr>
            <a:t>Groupon</a:t>
          </a:r>
          <a:r>
            <a:rPr lang="en-US" altLang="zh-CN" sz="2000" dirty="0" smtClean="0">
              <a:latin typeface="微软雅黑"/>
              <a:ea typeface="微软雅黑"/>
              <a:cs typeface="微软雅黑"/>
            </a:rPr>
            <a:t>)</a:t>
          </a:r>
          <a:endParaRPr lang="zh-CN" altLang="en-US" sz="2000" dirty="0">
            <a:latin typeface="微软雅黑"/>
            <a:ea typeface="微软雅黑"/>
            <a:cs typeface="微软雅黑"/>
          </a:endParaRPr>
        </a:p>
      </dgm:t>
    </dgm:pt>
    <dgm:pt modelId="{33498E28-94BE-934E-8639-F5F096BA7AE9}" type="parTrans" cxnId="{D6703B6D-46EC-0D4B-BB5A-DF1825962A34}">
      <dgm:prSet/>
      <dgm:spPr/>
      <dgm:t>
        <a:bodyPr/>
        <a:lstStyle/>
        <a:p>
          <a:endParaRPr lang="zh-CN" altLang="en-US"/>
        </a:p>
      </dgm:t>
    </dgm:pt>
    <dgm:pt modelId="{3718CF83-7687-314B-881B-1989335559FF}" type="sibTrans" cxnId="{D6703B6D-46EC-0D4B-BB5A-DF1825962A34}">
      <dgm:prSet/>
      <dgm:spPr/>
      <dgm:t>
        <a:bodyPr/>
        <a:lstStyle/>
        <a:p>
          <a:endParaRPr lang="zh-CN" altLang="en-US"/>
        </a:p>
      </dgm:t>
    </dgm:pt>
    <dgm:pt modelId="{A5C34F76-6725-434C-A6B8-5CED28F4D79C}">
      <dgm:prSet phldrT="[文本]" custT="1"/>
      <dgm:spPr/>
      <dgm:t>
        <a:bodyPr/>
        <a:lstStyle/>
        <a:p>
          <a:r>
            <a:rPr lang="zh-CN" altLang="en-US" sz="2000" dirty="0" smtClean="0">
              <a:latin typeface="微软雅黑"/>
              <a:ea typeface="微软雅黑"/>
              <a:cs typeface="微软雅黑"/>
            </a:rPr>
            <a:t>垂直电商</a:t>
          </a:r>
          <a:endParaRPr lang="en-US" altLang="zh-CN" sz="2000" dirty="0" smtClean="0">
            <a:latin typeface="微软雅黑"/>
            <a:ea typeface="微软雅黑"/>
            <a:cs typeface="微软雅黑"/>
          </a:endParaRPr>
        </a:p>
        <a:p>
          <a:r>
            <a:rPr lang="en-US" altLang="zh-CN" sz="2000" dirty="0" smtClean="0">
              <a:latin typeface="微软雅黑"/>
              <a:ea typeface="微软雅黑"/>
              <a:cs typeface="微软雅黑"/>
            </a:rPr>
            <a:t>(</a:t>
          </a:r>
          <a:r>
            <a:rPr lang="en-US" altLang="zh-CN" sz="2000" dirty="0" err="1" smtClean="0">
              <a:latin typeface="微软雅黑"/>
              <a:ea typeface="微软雅黑"/>
              <a:cs typeface="微软雅黑"/>
            </a:rPr>
            <a:t>GrubHub</a:t>
          </a:r>
          <a:r>
            <a:rPr lang="en-US" altLang="zh-CN" sz="2000" dirty="0" smtClean="0">
              <a:latin typeface="微软雅黑"/>
              <a:ea typeface="微软雅黑"/>
              <a:cs typeface="微软雅黑"/>
            </a:rPr>
            <a:t>)</a:t>
          </a:r>
          <a:endParaRPr lang="zh-CN" altLang="en-US" sz="2000" dirty="0">
            <a:latin typeface="微软雅黑"/>
            <a:ea typeface="微软雅黑"/>
            <a:cs typeface="微软雅黑"/>
          </a:endParaRPr>
        </a:p>
      </dgm:t>
    </dgm:pt>
    <dgm:pt modelId="{F0694B8E-1891-284A-AB86-B556D6FE68E0}" type="sibTrans" cxnId="{BD899C3D-A4D2-7447-8DF2-FEF8A9E7F9AF}">
      <dgm:prSet/>
      <dgm:spPr/>
      <dgm:t>
        <a:bodyPr/>
        <a:lstStyle/>
        <a:p>
          <a:endParaRPr lang="zh-CN" altLang="en-US"/>
        </a:p>
      </dgm:t>
    </dgm:pt>
    <dgm:pt modelId="{847D07B3-6FBA-854F-BF83-07B215C82EA8}" type="parTrans" cxnId="{BD899C3D-A4D2-7447-8DF2-FEF8A9E7F9AF}">
      <dgm:prSet/>
      <dgm:spPr/>
      <dgm:t>
        <a:bodyPr/>
        <a:lstStyle/>
        <a:p>
          <a:endParaRPr lang="zh-CN" altLang="en-US"/>
        </a:p>
      </dgm:t>
    </dgm:pt>
    <dgm:pt modelId="{2AC7EDEB-68D3-5E47-A83D-9089906B23D6}">
      <dgm:prSet phldrT="[文本]" custT="1"/>
      <dgm:spPr/>
      <dgm:t>
        <a:bodyPr/>
        <a:lstStyle/>
        <a:p>
          <a:r>
            <a:rPr lang="zh-CN" altLang="en-US" sz="2000" smtClean="0">
              <a:latin typeface="微软雅黑"/>
              <a:ea typeface="微软雅黑"/>
              <a:cs typeface="微软雅黑"/>
            </a:rPr>
            <a:t>优惠券</a:t>
          </a:r>
          <a:r>
            <a:rPr lang="en-US" altLang="zh-CN" sz="2000" smtClean="0">
              <a:latin typeface="微软雅黑"/>
              <a:ea typeface="微软雅黑"/>
              <a:cs typeface="微软雅黑"/>
            </a:rPr>
            <a:t>(RetailMeNot)</a:t>
          </a:r>
          <a:endParaRPr lang="zh-CN" altLang="en-US" sz="2000" dirty="0">
            <a:latin typeface="微软雅黑"/>
            <a:ea typeface="微软雅黑"/>
            <a:cs typeface="微软雅黑"/>
          </a:endParaRPr>
        </a:p>
      </dgm:t>
    </dgm:pt>
    <dgm:pt modelId="{91522572-46EB-BC40-B465-04A453D3C4FA}" type="parTrans" cxnId="{0554EC00-CD8B-1F4E-91A9-C1EC556CDDD4}">
      <dgm:prSet/>
      <dgm:spPr/>
      <dgm:t>
        <a:bodyPr/>
        <a:lstStyle/>
        <a:p>
          <a:endParaRPr lang="zh-CN" altLang="en-US"/>
        </a:p>
      </dgm:t>
    </dgm:pt>
    <dgm:pt modelId="{9371465E-8DA6-CB4C-8AAC-E77DC12BBB6E}" type="sibTrans" cxnId="{0554EC00-CD8B-1F4E-91A9-C1EC556CDDD4}">
      <dgm:prSet/>
      <dgm:spPr/>
      <dgm:t>
        <a:bodyPr/>
        <a:lstStyle/>
        <a:p>
          <a:endParaRPr lang="zh-CN" altLang="en-US"/>
        </a:p>
      </dgm:t>
    </dgm:pt>
    <dgm:pt modelId="{B91C87B7-E249-F84F-970E-45484E0B9302}" type="pres">
      <dgm:prSet presAssocID="{3ABD3FEA-CBF8-5940-B301-3CC72304AC76}" presName="list" presStyleCnt="0">
        <dgm:presLayoutVars>
          <dgm:dir/>
          <dgm:animLvl val="lvl"/>
        </dgm:presLayoutVars>
      </dgm:prSet>
      <dgm:spPr/>
      <dgm:t>
        <a:bodyPr/>
        <a:lstStyle/>
        <a:p>
          <a:endParaRPr lang="zh-CN" altLang="en-US"/>
        </a:p>
      </dgm:t>
    </dgm:pt>
    <dgm:pt modelId="{F0348028-BCBA-3A4B-A0D9-169696DDD420}" type="pres">
      <dgm:prSet presAssocID="{4DA55115-146E-6643-9A3B-3D6787F7353E}" presName="posSpace" presStyleCnt="0"/>
      <dgm:spPr/>
    </dgm:pt>
    <dgm:pt modelId="{3BC5C97D-88F3-C34D-B9FD-3E6FC5795DA5}" type="pres">
      <dgm:prSet presAssocID="{4DA55115-146E-6643-9A3B-3D6787F7353E}" presName="vertFlow" presStyleCnt="0"/>
      <dgm:spPr/>
    </dgm:pt>
    <dgm:pt modelId="{BA6CE2DF-97FF-8442-955A-3FA173EABF01}" type="pres">
      <dgm:prSet presAssocID="{4DA55115-146E-6643-9A3B-3D6787F7353E}" presName="topSpace" presStyleCnt="0"/>
      <dgm:spPr/>
    </dgm:pt>
    <dgm:pt modelId="{8FB05517-9F8F-B249-BDF3-20AC5173F108}" type="pres">
      <dgm:prSet presAssocID="{4DA55115-146E-6643-9A3B-3D6787F7353E}" presName="firstComp" presStyleCnt="0"/>
      <dgm:spPr/>
    </dgm:pt>
    <dgm:pt modelId="{B3388A08-5810-2D40-98BD-1E750955A77F}" type="pres">
      <dgm:prSet presAssocID="{4DA55115-146E-6643-9A3B-3D6787F7353E}" presName="firstChild" presStyleLbl="bgAccFollowNode1" presStyleIdx="0" presStyleCnt="6"/>
      <dgm:spPr/>
      <dgm:t>
        <a:bodyPr/>
        <a:lstStyle/>
        <a:p>
          <a:endParaRPr lang="zh-CN" altLang="en-US"/>
        </a:p>
      </dgm:t>
    </dgm:pt>
    <dgm:pt modelId="{929753A3-852D-084F-8B1A-BD374998DCB5}" type="pres">
      <dgm:prSet presAssocID="{4DA55115-146E-6643-9A3B-3D6787F7353E}" presName="firstChildTx" presStyleLbl="bgAccFollowNode1" presStyleIdx="0" presStyleCnt="6">
        <dgm:presLayoutVars>
          <dgm:bulletEnabled val="1"/>
        </dgm:presLayoutVars>
      </dgm:prSet>
      <dgm:spPr/>
      <dgm:t>
        <a:bodyPr/>
        <a:lstStyle/>
        <a:p>
          <a:endParaRPr lang="zh-CN" altLang="en-US"/>
        </a:p>
      </dgm:t>
    </dgm:pt>
    <dgm:pt modelId="{83CADD7E-D90E-874C-83A3-19D3DD1F4B6C}" type="pres">
      <dgm:prSet presAssocID="{E1FAC41C-71A2-F943-A775-C7D787539BF6}" presName="comp" presStyleCnt="0"/>
      <dgm:spPr/>
    </dgm:pt>
    <dgm:pt modelId="{6D1F392E-134D-8F45-A805-881F0F76FDCA}" type="pres">
      <dgm:prSet presAssocID="{E1FAC41C-71A2-F943-A775-C7D787539BF6}" presName="child" presStyleLbl="bgAccFollowNode1" presStyleIdx="1" presStyleCnt="6"/>
      <dgm:spPr/>
      <dgm:t>
        <a:bodyPr/>
        <a:lstStyle/>
        <a:p>
          <a:endParaRPr lang="zh-CN" altLang="en-US"/>
        </a:p>
      </dgm:t>
    </dgm:pt>
    <dgm:pt modelId="{A89B6D25-4604-E346-87FA-6763D39B9B1F}" type="pres">
      <dgm:prSet presAssocID="{E1FAC41C-71A2-F943-A775-C7D787539BF6}" presName="childTx" presStyleLbl="bgAccFollowNode1" presStyleIdx="1" presStyleCnt="6">
        <dgm:presLayoutVars>
          <dgm:bulletEnabled val="1"/>
        </dgm:presLayoutVars>
      </dgm:prSet>
      <dgm:spPr/>
      <dgm:t>
        <a:bodyPr/>
        <a:lstStyle/>
        <a:p>
          <a:endParaRPr lang="zh-CN" altLang="en-US"/>
        </a:p>
      </dgm:t>
    </dgm:pt>
    <dgm:pt modelId="{2DBABA38-2EEB-2240-8F15-731840785ED4}" type="pres">
      <dgm:prSet presAssocID="{388769EC-3F95-CB4A-8269-AE9906A8D2B7}" presName="comp" presStyleCnt="0"/>
      <dgm:spPr/>
    </dgm:pt>
    <dgm:pt modelId="{D1F0E8DA-D138-E94B-ACA2-6B641D3E9FA2}" type="pres">
      <dgm:prSet presAssocID="{388769EC-3F95-CB4A-8269-AE9906A8D2B7}" presName="child" presStyleLbl="bgAccFollowNode1" presStyleIdx="2" presStyleCnt="6"/>
      <dgm:spPr/>
      <dgm:t>
        <a:bodyPr/>
        <a:lstStyle/>
        <a:p>
          <a:endParaRPr lang="zh-CN" altLang="en-US"/>
        </a:p>
      </dgm:t>
    </dgm:pt>
    <dgm:pt modelId="{D339BBA4-BCCD-6540-A02B-7B4FBC52B256}" type="pres">
      <dgm:prSet presAssocID="{388769EC-3F95-CB4A-8269-AE9906A8D2B7}" presName="childTx" presStyleLbl="bgAccFollowNode1" presStyleIdx="2" presStyleCnt="6">
        <dgm:presLayoutVars>
          <dgm:bulletEnabled val="1"/>
        </dgm:presLayoutVars>
      </dgm:prSet>
      <dgm:spPr/>
      <dgm:t>
        <a:bodyPr/>
        <a:lstStyle/>
        <a:p>
          <a:endParaRPr lang="zh-CN" altLang="en-US"/>
        </a:p>
      </dgm:t>
    </dgm:pt>
    <dgm:pt modelId="{6A119457-2A1C-114C-B8B2-73FEBFAD5790}" type="pres">
      <dgm:prSet presAssocID="{4DA55115-146E-6643-9A3B-3D6787F7353E}" presName="negSpace" presStyleCnt="0"/>
      <dgm:spPr/>
    </dgm:pt>
    <dgm:pt modelId="{05C16275-855C-204F-B8BD-3FD6CD34DA4C}" type="pres">
      <dgm:prSet presAssocID="{4DA55115-146E-6643-9A3B-3D6787F7353E}" presName="circle" presStyleLbl="node1" presStyleIdx="0" presStyleCnt="2"/>
      <dgm:spPr/>
      <dgm:t>
        <a:bodyPr/>
        <a:lstStyle/>
        <a:p>
          <a:endParaRPr lang="zh-CN" altLang="en-US"/>
        </a:p>
      </dgm:t>
    </dgm:pt>
    <dgm:pt modelId="{A4A84675-C976-F349-96C1-6FF92F904FF5}" type="pres">
      <dgm:prSet presAssocID="{0F125C75-5807-654B-9022-D880B634CC28}" presName="transSpace" presStyleCnt="0"/>
      <dgm:spPr/>
    </dgm:pt>
    <dgm:pt modelId="{A5E1BE4C-07EE-1145-A642-40642059FCF5}" type="pres">
      <dgm:prSet presAssocID="{E212B71C-B1E5-D24E-B6D5-8E70AE796FD6}" presName="posSpace" presStyleCnt="0"/>
      <dgm:spPr/>
    </dgm:pt>
    <dgm:pt modelId="{D524E9A3-89E0-5647-80F5-9F86A2D7CBEC}" type="pres">
      <dgm:prSet presAssocID="{E212B71C-B1E5-D24E-B6D5-8E70AE796FD6}" presName="vertFlow" presStyleCnt="0"/>
      <dgm:spPr/>
    </dgm:pt>
    <dgm:pt modelId="{9758E461-5880-9441-8DA2-D5CCCB0D5FE7}" type="pres">
      <dgm:prSet presAssocID="{E212B71C-B1E5-D24E-B6D5-8E70AE796FD6}" presName="topSpace" presStyleCnt="0"/>
      <dgm:spPr/>
    </dgm:pt>
    <dgm:pt modelId="{33FE298E-70B5-0648-85F3-B82A61DCCDEA}" type="pres">
      <dgm:prSet presAssocID="{E212B71C-B1E5-D24E-B6D5-8E70AE796FD6}" presName="firstComp" presStyleCnt="0"/>
      <dgm:spPr/>
    </dgm:pt>
    <dgm:pt modelId="{4955E7BB-2DAF-534F-BACC-7A3CB76E7B6D}" type="pres">
      <dgm:prSet presAssocID="{E212B71C-B1E5-D24E-B6D5-8E70AE796FD6}" presName="firstChild" presStyleLbl="bgAccFollowNode1" presStyleIdx="3" presStyleCnt="6"/>
      <dgm:spPr/>
      <dgm:t>
        <a:bodyPr/>
        <a:lstStyle/>
        <a:p>
          <a:endParaRPr lang="zh-CN" altLang="en-US"/>
        </a:p>
      </dgm:t>
    </dgm:pt>
    <dgm:pt modelId="{00F43B2B-9057-1140-93DD-BAD2C0DDC5C5}" type="pres">
      <dgm:prSet presAssocID="{E212B71C-B1E5-D24E-B6D5-8E70AE796FD6}" presName="firstChildTx" presStyleLbl="bgAccFollowNode1" presStyleIdx="3" presStyleCnt="6">
        <dgm:presLayoutVars>
          <dgm:bulletEnabled val="1"/>
        </dgm:presLayoutVars>
      </dgm:prSet>
      <dgm:spPr/>
      <dgm:t>
        <a:bodyPr/>
        <a:lstStyle/>
        <a:p>
          <a:endParaRPr lang="zh-CN" altLang="en-US"/>
        </a:p>
      </dgm:t>
    </dgm:pt>
    <dgm:pt modelId="{47C72C58-D3B3-3943-A063-50BF3CF9E2E2}" type="pres">
      <dgm:prSet presAssocID="{A5C34F76-6725-434C-A6B8-5CED28F4D79C}" presName="comp" presStyleCnt="0"/>
      <dgm:spPr/>
    </dgm:pt>
    <dgm:pt modelId="{9B6D2FF7-E5A2-654A-8CD2-81ADF8A5004B}" type="pres">
      <dgm:prSet presAssocID="{A5C34F76-6725-434C-A6B8-5CED28F4D79C}" presName="child" presStyleLbl="bgAccFollowNode1" presStyleIdx="4" presStyleCnt="6"/>
      <dgm:spPr/>
      <dgm:t>
        <a:bodyPr/>
        <a:lstStyle/>
        <a:p>
          <a:endParaRPr lang="zh-CN" altLang="en-US"/>
        </a:p>
      </dgm:t>
    </dgm:pt>
    <dgm:pt modelId="{7AE372A5-3FD5-BB42-8272-FF3A9F92E5CA}" type="pres">
      <dgm:prSet presAssocID="{A5C34F76-6725-434C-A6B8-5CED28F4D79C}" presName="childTx" presStyleLbl="bgAccFollowNode1" presStyleIdx="4" presStyleCnt="6">
        <dgm:presLayoutVars>
          <dgm:bulletEnabled val="1"/>
        </dgm:presLayoutVars>
      </dgm:prSet>
      <dgm:spPr/>
      <dgm:t>
        <a:bodyPr/>
        <a:lstStyle/>
        <a:p>
          <a:endParaRPr lang="zh-CN" altLang="en-US"/>
        </a:p>
      </dgm:t>
    </dgm:pt>
    <dgm:pt modelId="{EADD1503-C361-414B-986D-F79C91B30E17}" type="pres">
      <dgm:prSet presAssocID="{2AC7EDEB-68D3-5E47-A83D-9089906B23D6}" presName="comp" presStyleCnt="0"/>
      <dgm:spPr/>
    </dgm:pt>
    <dgm:pt modelId="{D916A96D-14F5-7D47-BA67-AE5EE22DB08F}" type="pres">
      <dgm:prSet presAssocID="{2AC7EDEB-68D3-5E47-A83D-9089906B23D6}" presName="child" presStyleLbl="bgAccFollowNode1" presStyleIdx="5" presStyleCnt="6"/>
      <dgm:spPr/>
      <dgm:t>
        <a:bodyPr/>
        <a:lstStyle/>
        <a:p>
          <a:endParaRPr lang="zh-CN" altLang="en-US"/>
        </a:p>
      </dgm:t>
    </dgm:pt>
    <dgm:pt modelId="{E2FB6426-8A01-5F4F-80A2-21C6AA4BEE26}" type="pres">
      <dgm:prSet presAssocID="{2AC7EDEB-68D3-5E47-A83D-9089906B23D6}" presName="childTx" presStyleLbl="bgAccFollowNode1" presStyleIdx="5" presStyleCnt="6">
        <dgm:presLayoutVars>
          <dgm:bulletEnabled val="1"/>
        </dgm:presLayoutVars>
      </dgm:prSet>
      <dgm:spPr/>
      <dgm:t>
        <a:bodyPr/>
        <a:lstStyle/>
        <a:p>
          <a:endParaRPr lang="zh-CN" altLang="en-US"/>
        </a:p>
      </dgm:t>
    </dgm:pt>
    <dgm:pt modelId="{F6635E15-E821-1E4A-842A-77B7E232E514}" type="pres">
      <dgm:prSet presAssocID="{E212B71C-B1E5-D24E-B6D5-8E70AE796FD6}" presName="negSpace" presStyleCnt="0"/>
      <dgm:spPr/>
    </dgm:pt>
    <dgm:pt modelId="{23ADA2A5-0245-4142-8B28-6B94B239F5CE}" type="pres">
      <dgm:prSet presAssocID="{E212B71C-B1E5-D24E-B6D5-8E70AE796FD6}" presName="circle" presStyleLbl="node1" presStyleIdx="1" presStyleCnt="2"/>
      <dgm:spPr/>
      <dgm:t>
        <a:bodyPr/>
        <a:lstStyle/>
        <a:p>
          <a:endParaRPr lang="zh-CN" altLang="en-US"/>
        </a:p>
      </dgm:t>
    </dgm:pt>
  </dgm:ptLst>
  <dgm:cxnLst>
    <dgm:cxn modelId="{F15762EE-7935-CF4C-A01A-5333A77AD6A7}" srcId="{4DA55115-146E-6643-9A3B-3D6787F7353E}" destId="{A51B47F7-C652-C845-8F5B-BAC5411DCF88}" srcOrd="0" destOrd="0" parTransId="{7DA7C1D9-43E5-E946-87CA-883352179DD2}" sibTransId="{44049CD8-B57D-A847-A617-6EB489BC8B46}"/>
    <dgm:cxn modelId="{BB20C040-0723-3B4C-AF61-30FB3354AF37}" type="presOf" srcId="{A51B47F7-C652-C845-8F5B-BAC5411DCF88}" destId="{B3388A08-5810-2D40-98BD-1E750955A77F}" srcOrd="0" destOrd="0" presId="urn:microsoft.com/office/officeart/2005/8/layout/hList9"/>
    <dgm:cxn modelId="{733FF9C6-0514-F24A-9D8C-2EFE0DB789EF}" type="presOf" srcId="{DE7EEA76-3DB8-3148-84F9-404D9DD5A9A3}" destId="{4955E7BB-2DAF-534F-BACC-7A3CB76E7B6D}" srcOrd="0" destOrd="0" presId="urn:microsoft.com/office/officeart/2005/8/layout/hList9"/>
    <dgm:cxn modelId="{C1EC364D-D340-6644-9D15-CC337BF9A3E3}" type="presOf" srcId="{E1FAC41C-71A2-F943-A775-C7D787539BF6}" destId="{6D1F392E-134D-8F45-A805-881F0F76FDCA}" srcOrd="0" destOrd="0" presId="urn:microsoft.com/office/officeart/2005/8/layout/hList9"/>
    <dgm:cxn modelId="{43DA4F5F-D295-3F4C-8007-B9C109A0042B}" type="presOf" srcId="{2AC7EDEB-68D3-5E47-A83D-9089906B23D6}" destId="{E2FB6426-8A01-5F4F-80A2-21C6AA4BEE26}" srcOrd="1" destOrd="0" presId="urn:microsoft.com/office/officeart/2005/8/layout/hList9"/>
    <dgm:cxn modelId="{D6703B6D-46EC-0D4B-BB5A-DF1825962A34}" srcId="{E212B71C-B1E5-D24E-B6D5-8E70AE796FD6}" destId="{DE7EEA76-3DB8-3148-84F9-404D9DD5A9A3}" srcOrd="0" destOrd="0" parTransId="{33498E28-94BE-934E-8639-F5F096BA7AE9}" sibTransId="{3718CF83-7687-314B-881B-1989335559FF}"/>
    <dgm:cxn modelId="{6BEFFD9B-4E22-A541-AEEB-FEA1660BEC16}" type="presOf" srcId="{DE7EEA76-3DB8-3148-84F9-404D9DD5A9A3}" destId="{00F43B2B-9057-1140-93DD-BAD2C0DDC5C5}" srcOrd="1" destOrd="0" presId="urn:microsoft.com/office/officeart/2005/8/layout/hList9"/>
    <dgm:cxn modelId="{6ACCF038-22F0-024B-BCEA-0787B9863ED4}" type="presOf" srcId="{2AC7EDEB-68D3-5E47-A83D-9089906B23D6}" destId="{D916A96D-14F5-7D47-BA67-AE5EE22DB08F}" srcOrd="0" destOrd="0" presId="urn:microsoft.com/office/officeart/2005/8/layout/hList9"/>
    <dgm:cxn modelId="{8AC0526F-B456-DB4E-B4C4-B07F6B28CDE2}" srcId="{4DA55115-146E-6643-9A3B-3D6787F7353E}" destId="{388769EC-3F95-CB4A-8269-AE9906A8D2B7}" srcOrd="2" destOrd="0" parTransId="{9FAD815F-CFA8-014E-90E3-F05174530A33}" sibTransId="{D9F0631F-98D9-2C48-BBEE-36069975E76C}"/>
    <dgm:cxn modelId="{9AD16B67-F293-4C40-9BEC-F653DFA35BE8}" type="presOf" srcId="{4DA55115-146E-6643-9A3B-3D6787F7353E}" destId="{05C16275-855C-204F-B8BD-3FD6CD34DA4C}" srcOrd="0" destOrd="0" presId="urn:microsoft.com/office/officeart/2005/8/layout/hList9"/>
    <dgm:cxn modelId="{E38E2042-7ABD-0A45-8E17-52AAC04EA87E}" type="presOf" srcId="{3ABD3FEA-CBF8-5940-B301-3CC72304AC76}" destId="{B91C87B7-E249-F84F-970E-45484E0B9302}" srcOrd="0" destOrd="0" presId="urn:microsoft.com/office/officeart/2005/8/layout/hList9"/>
    <dgm:cxn modelId="{8A0C1629-B7C4-484C-ABBF-558DEAF026E4}" type="presOf" srcId="{A5C34F76-6725-434C-A6B8-5CED28F4D79C}" destId="{9B6D2FF7-E5A2-654A-8CD2-81ADF8A5004B}" srcOrd="0" destOrd="0" presId="urn:microsoft.com/office/officeart/2005/8/layout/hList9"/>
    <dgm:cxn modelId="{0554EC00-CD8B-1F4E-91A9-C1EC556CDDD4}" srcId="{E212B71C-B1E5-D24E-B6D5-8E70AE796FD6}" destId="{2AC7EDEB-68D3-5E47-A83D-9089906B23D6}" srcOrd="2" destOrd="0" parTransId="{91522572-46EB-BC40-B465-04A453D3C4FA}" sibTransId="{9371465E-8DA6-CB4C-8AAC-E77DC12BBB6E}"/>
    <dgm:cxn modelId="{1AA5722D-BB37-5141-A955-890C5C94E337}" type="presOf" srcId="{A5C34F76-6725-434C-A6B8-5CED28F4D79C}" destId="{7AE372A5-3FD5-BB42-8272-FF3A9F92E5CA}" srcOrd="1" destOrd="0" presId="urn:microsoft.com/office/officeart/2005/8/layout/hList9"/>
    <dgm:cxn modelId="{F3DE7263-83C6-234B-827A-EBAAC5C41FFE}" srcId="{4DA55115-146E-6643-9A3B-3D6787F7353E}" destId="{E1FAC41C-71A2-F943-A775-C7D787539BF6}" srcOrd="1" destOrd="0" parTransId="{5F72FC13-E268-8440-9E62-297C2A1A1A6F}" sibTransId="{AC7C046A-48E4-AE4B-89EA-685CB7570039}"/>
    <dgm:cxn modelId="{14CBFD2A-3DBA-674D-9547-8922D4A3E189}" type="presOf" srcId="{388769EC-3F95-CB4A-8269-AE9906A8D2B7}" destId="{D339BBA4-BCCD-6540-A02B-7B4FBC52B256}" srcOrd="1" destOrd="0" presId="urn:microsoft.com/office/officeart/2005/8/layout/hList9"/>
    <dgm:cxn modelId="{9E6351C3-4C50-E84F-A9A4-96F4D667C9B4}" type="presOf" srcId="{388769EC-3F95-CB4A-8269-AE9906A8D2B7}" destId="{D1F0E8DA-D138-E94B-ACA2-6B641D3E9FA2}" srcOrd="0" destOrd="0" presId="urn:microsoft.com/office/officeart/2005/8/layout/hList9"/>
    <dgm:cxn modelId="{205512CB-43BB-344A-A494-122D930B008E}" type="presOf" srcId="{A51B47F7-C652-C845-8F5B-BAC5411DCF88}" destId="{929753A3-852D-084F-8B1A-BD374998DCB5}" srcOrd="1" destOrd="0" presId="urn:microsoft.com/office/officeart/2005/8/layout/hList9"/>
    <dgm:cxn modelId="{BD899C3D-A4D2-7447-8DF2-FEF8A9E7F9AF}" srcId="{E212B71C-B1E5-D24E-B6D5-8E70AE796FD6}" destId="{A5C34F76-6725-434C-A6B8-5CED28F4D79C}" srcOrd="1" destOrd="0" parTransId="{847D07B3-6FBA-854F-BF83-07B215C82EA8}" sibTransId="{F0694B8E-1891-284A-AB86-B556D6FE68E0}"/>
    <dgm:cxn modelId="{50562CCA-7EDF-FB45-8C3B-6738AE36BBFC}" srcId="{3ABD3FEA-CBF8-5940-B301-3CC72304AC76}" destId="{4DA55115-146E-6643-9A3B-3D6787F7353E}" srcOrd="0" destOrd="0" parTransId="{59182F32-9A27-764B-84FB-F9C831D150E7}" sibTransId="{0F125C75-5807-654B-9022-D880B634CC28}"/>
    <dgm:cxn modelId="{D7D9B4B7-81D1-D445-A1FE-AF3F8953BF01}" type="presOf" srcId="{E212B71C-B1E5-D24E-B6D5-8E70AE796FD6}" destId="{23ADA2A5-0245-4142-8B28-6B94B239F5CE}" srcOrd="0" destOrd="0" presId="urn:microsoft.com/office/officeart/2005/8/layout/hList9"/>
    <dgm:cxn modelId="{7DD4CFFD-AF08-B444-A30A-619026E7AE58}" srcId="{3ABD3FEA-CBF8-5940-B301-3CC72304AC76}" destId="{E212B71C-B1E5-D24E-B6D5-8E70AE796FD6}" srcOrd="1" destOrd="0" parTransId="{45B1102E-F73B-884C-B1FE-5F7667A573C2}" sibTransId="{0B675947-EE77-0E4E-9108-B27DC1917CF6}"/>
    <dgm:cxn modelId="{0040EE17-E50E-B143-896F-9C40CB065B02}" type="presOf" srcId="{E1FAC41C-71A2-F943-A775-C7D787539BF6}" destId="{A89B6D25-4604-E346-87FA-6763D39B9B1F}" srcOrd="1" destOrd="0" presId="urn:microsoft.com/office/officeart/2005/8/layout/hList9"/>
    <dgm:cxn modelId="{7B3C10AA-D427-E945-B574-4E85D7446A51}" type="presParOf" srcId="{B91C87B7-E249-F84F-970E-45484E0B9302}" destId="{F0348028-BCBA-3A4B-A0D9-169696DDD420}" srcOrd="0" destOrd="0" presId="urn:microsoft.com/office/officeart/2005/8/layout/hList9"/>
    <dgm:cxn modelId="{BE6BFE0A-9C1F-9249-B753-80B9FBEE1EFC}" type="presParOf" srcId="{B91C87B7-E249-F84F-970E-45484E0B9302}" destId="{3BC5C97D-88F3-C34D-B9FD-3E6FC5795DA5}" srcOrd="1" destOrd="0" presId="urn:microsoft.com/office/officeart/2005/8/layout/hList9"/>
    <dgm:cxn modelId="{39A05E62-8086-764B-AF12-A2CD5441E19C}" type="presParOf" srcId="{3BC5C97D-88F3-C34D-B9FD-3E6FC5795DA5}" destId="{BA6CE2DF-97FF-8442-955A-3FA173EABF01}" srcOrd="0" destOrd="0" presId="urn:microsoft.com/office/officeart/2005/8/layout/hList9"/>
    <dgm:cxn modelId="{3ECE0552-6D7F-0942-A819-DF3F277FAEB5}" type="presParOf" srcId="{3BC5C97D-88F3-C34D-B9FD-3E6FC5795DA5}" destId="{8FB05517-9F8F-B249-BDF3-20AC5173F108}" srcOrd="1" destOrd="0" presId="urn:microsoft.com/office/officeart/2005/8/layout/hList9"/>
    <dgm:cxn modelId="{FB82F1CF-D96A-0044-9DE1-355A94D134C3}" type="presParOf" srcId="{8FB05517-9F8F-B249-BDF3-20AC5173F108}" destId="{B3388A08-5810-2D40-98BD-1E750955A77F}" srcOrd="0" destOrd="0" presId="urn:microsoft.com/office/officeart/2005/8/layout/hList9"/>
    <dgm:cxn modelId="{ED15F821-4ECB-A146-B37F-1DEE9DF3A743}" type="presParOf" srcId="{8FB05517-9F8F-B249-BDF3-20AC5173F108}" destId="{929753A3-852D-084F-8B1A-BD374998DCB5}" srcOrd="1" destOrd="0" presId="urn:microsoft.com/office/officeart/2005/8/layout/hList9"/>
    <dgm:cxn modelId="{A5752F64-952E-B54D-A733-06BB0D63872C}" type="presParOf" srcId="{3BC5C97D-88F3-C34D-B9FD-3E6FC5795DA5}" destId="{83CADD7E-D90E-874C-83A3-19D3DD1F4B6C}" srcOrd="2" destOrd="0" presId="urn:microsoft.com/office/officeart/2005/8/layout/hList9"/>
    <dgm:cxn modelId="{EEB5BBC2-C4CE-3E40-BB68-A029D9D35A41}" type="presParOf" srcId="{83CADD7E-D90E-874C-83A3-19D3DD1F4B6C}" destId="{6D1F392E-134D-8F45-A805-881F0F76FDCA}" srcOrd="0" destOrd="0" presId="urn:microsoft.com/office/officeart/2005/8/layout/hList9"/>
    <dgm:cxn modelId="{F0553A88-9CC8-D045-9F51-C9594654EBAE}" type="presParOf" srcId="{83CADD7E-D90E-874C-83A3-19D3DD1F4B6C}" destId="{A89B6D25-4604-E346-87FA-6763D39B9B1F}" srcOrd="1" destOrd="0" presId="urn:microsoft.com/office/officeart/2005/8/layout/hList9"/>
    <dgm:cxn modelId="{12314902-9F06-CC45-9E6C-032F9111A3AA}" type="presParOf" srcId="{3BC5C97D-88F3-C34D-B9FD-3E6FC5795DA5}" destId="{2DBABA38-2EEB-2240-8F15-731840785ED4}" srcOrd="3" destOrd="0" presId="urn:microsoft.com/office/officeart/2005/8/layout/hList9"/>
    <dgm:cxn modelId="{E55FA832-FD5B-C449-830B-68E77EACFA94}" type="presParOf" srcId="{2DBABA38-2EEB-2240-8F15-731840785ED4}" destId="{D1F0E8DA-D138-E94B-ACA2-6B641D3E9FA2}" srcOrd="0" destOrd="0" presId="urn:microsoft.com/office/officeart/2005/8/layout/hList9"/>
    <dgm:cxn modelId="{541F461C-158B-E548-AB3E-5D9B0250ABDF}" type="presParOf" srcId="{2DBABA38-2EEB-2240-8F15-731840785ED4}" destId="{D339BBA4-BCCD-6540-A02B-7B4FBC52B256}" srcOrd="1" destOrd="0" presId="urn:microsoft.com/office/officeart/2005/8/layout/hList9"/>
    <dgm:cxn modelId="{D6D1265C-28DC-8541-87F5-428E72A52C56}" type="presParOf" srcId="{B91C87B7-E249-F84F-970E-45484E0B9302}" destId="{6A119457-2A1C-114C-B8B2-73FEBFAD5790}" srcOrd="2" destOrd="0" presId="urn:microsoft.com/office/officeart/2005/8/layout/hList9"/>
    <dgm:cxn modelId="{F547F62D-3904-DB44-81B8-597E9E21D862}" type="presParOf" srcId="{B91C87B7-E249-F84F-970E-45484E0B9302}" destId="{05C16275-855C-204F-B8BD-3FD6CD34DA4C}" srcOrd="3" destOrd="0" presId="urn:microsoft.com/office/officeart/2005/8/layout/hList9"/>
    <dgm:cxn modelId="{63432118-3C1F-0449-97B8-7DFEB7832235}" type="presParOf" srcId="{B91C87B7-E249-F84F-970E-45484E0B9302}" destId="{A4A84675-C976-F349-96C1-6FF92F904FF5}" srcOrd="4" destOrd="0" presId="urn:microsoft.com/office/officeart/2005/8/layout/hList9"/>
    <dgm:cxn modelId="{EE71BF39-42F5-4C48-AC77-F48C975720C6}" type="presParOf" srcId="{B91C87B7-E249-F84F-970E-45484E0B9302}" destId="{A5E1BE4C-07EE-1145-A642-40642059FCF5}" srcOrd="5" destOrd="0" presId="urn:microsoft.com/office/officeart/2005/8/layout/hList9"/>
    <dgm:cxn modelId="{E5CDB109-F653-1040-9BD3-378F724118E3}" type="presParOf" srcId="{B91C87B7-E249-F84F-970E-45484E0B9302}" destId="{D524E9A3-89E0-5647-80F5-9F86A2D7CBEC}" srcOrd="6" destOrd="0" presId="urn:microsoft.com/office/officeart/2005/8/layout/hList9"/>
    <dgm:cxn modelId="{D915B9EE-279A-2D46-880E-EBF713A73CD3}" type="presParOf" srcId="{D524E9A3-89E0-5647-80F5-9F86A2D7CBEC}" destId="{9758E461-5880-9441-8DA2-D5CCCB0D5FE7}" srcOrd="0" destOrd="0" presId="urn:microsoft.com/office/officeart/2005/8/layout/hList9"/>
    <dgm:cxn modelId="{365163DA-D571-384A-A937-5019CBD1B7CD}" type="presParOf" srcId="{D524E9A3-89E0-5647-80F5-9F86A2D7CBEC}" destId="{33FE298E-70B5-0648-85F3-B82A61DCCDEA}" srcOrd="1" destOrd="0" presId="urn:microsoft.com/office/officeart/2005/8/layout/hList9"/>
    <dgm:cxn modelId="{AEBBA28C-1682-E346-AAAC-CBBFB4616734}" type="presParOf" srcId="{33FE298E-70B5-0648-85F3-B82A61DCCDEA}" destId="{4955E7BB-2DAF-534F-BACC-7A3CB76E7B6D}" srcOrd="0" destOrd="0" presId="urn:microsoft.com/office/officeart/2005/8/layout/hList9"/>
    <dgm:cxn modelId="{3500C697-9B97-8F41-BADA-A5DBB3C15122}" type="presParOf" srcId="{33FE298E-70B5-0648-85F3-B82A61DCCDEA}" destId="{00F43B2B-9057-1140-93DD-BAD2C0DDC5C5}" srcOrd="1" destOrd="0" presId="urn:microsoft.com/office/officeart/2005/8/layout/hList9"/>
    <dgm:cxn modelId="{C5FD7F43-481A-E24A-89CF-3CA137EE8CD1}" type="presParOf" srcId="{D524E9A3-89E0-5647-80F5-9F86A2D7CBEC}" destId="{47C72C58-D3B3-3943-A063-50BF3CF9E2E2}" srcOrd="2" destOrd="0" presId="urn:microsoft.com/office/officeart/2005/8/layout/hList9"/>
    <dgm:cxn modelId="{184338BB-FFEE-0842-9591-0D3035042BD8}" type="presParOf" srcId="{47C72C58-D3B3-3943-A063-50BF3CF9E2E2}" destId="{9B6D2FF7-E5A2-654A-8CD2-81ADF8A5004B}" srcOrd="0" destOrd="0" presId="urn:microsoft.com/office/officeart/2005/8/layout/hList9"/>
    <dgm:cxn modelId="{216AD843-4373-4C43-9E05-5AFD1B3DE121}" type="presParOf" srcId="{47C72C58-D3B3-3943-A063-50BF3CF9E2E2}" destId="{7AE372A5-3FD5-BB42-8272-FF3A9F92E5CA}" srcOrd="1" destOrd="0" presId="urn:microsoft.com/office/officeart/2005/8/layout/hList9"/>
    <dgm:cxn modelId="{072DB5B7-51BE-094E-B4ED-B7A9DC01D609}" type="presParOf" srcId="{D524E9A3-89E0-5647-80F5-9F86A2D7CBEC}" destId="{EADD1503-C361-414B-986D-F79C91B30E17}" srcOrd="3" destOrd="0" presId="urn:microsoft.com/office/officeart/2005/8/layout/hList9"/>
    <dgm:cxn modelId="{C5F09DCF-310E-0346-8E18-B9E2582B4B61}" type="presParOf" srcId="{EADD1503-C361-414B-986D-F79C91B30E17}" destId="{D916A96D-14F5-7D47-BA67-AE5EE22DB08F}" srcOrd="0" destOrd="0" presId="urn:microsoft.com/office/officeart/2005/8/layout/hList9"/>
    <dgm:cxn modelId="{1C6EF649-3276-9A43-A2C5-3995E0AAD9C9}" type="presParOf" srcId="{EADD1503-C361-414B-986D-F79C91B30E17}" destId="{E2FB6426-8A01-5F4F-80A2-21C6AA4BEE26}" srcOrd="1" destOrd="0" presId="urn:microsoft.com/office/officeart/2005/8/layout/hList9"/>
    <dgm:cxn modelId="{C2EB9EA4-41A2-7040-A3E0-BA56A1B3B4D6}" type="presParOf" srcId="{B91C87B7-E249-F84F-970E-45484E0B9302}" destId="{F6635E15-E821-1E4A-842A-77B7E232E514}" srcOrd="7" destOrd="0" presId="urn:microsoft.com/office/officeart/2005/8/layout/hList9"/>
    <dgm:cxn modelId="{3B8EF952-3315-E149-BB0E-0C9E57D1F61B}" type="presParOf" srcId="{B91C87B7-E249-F84F-970E-45484E0B9302}" destId="{23ADA2A5-0245-4142-8B28-6B94B239F5CE}" srcOrd="8" destOrd="0" presId="urn:microsoft.com/office/officeart/2005/8/layout/hList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E822C-85B4-F84D-AAFD-E6786E0F7186}">
      <dsp:nvSpPr>
        <dsp:cNvPr id="0" name=""/>
        <dsp:cNvSpPr/>
      </dsp:nvSpPr>
      <dsp:spPr>
        <a:xfrm>
          <a:off x="6439" y="1153878"/>
          <a:ext cx="1307991" cy="8293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a:ea typeface="微软雅黑"/>
              <a:cs typeface="微软雅黑"/>
            </a:rPr>
            <a:t>信息搜索</a:t>
          </a:r>
          <a:endParaRPr lang="zh-CN" altLang="en-US" sz="1800" kern="1200" dirty="0">
            <a:latin typeface="微软雅黑"/>
            <a:ea typeface="微软雅黑"/>
            <a:cs typeface="微软雅黑"/>
          </a:endParaRPr>
        </a:p>
      </dsp:txBody>
      <dsp:txXfrm>
        <a:off x="6439" y="1153878"/>
        <a:ext cx="1307991" cy="552908"/>
      </dsp:txXfrm>
    </dsp:sp>
    <dsp:sp modelId="{821CE2CC-3E91-A148-A744-8690244205E5}">
      <dsp:nvSpPr>
        <dsp:cNvPr id="0" name=""/>
        <dsp:cNvSpPr/>
      </dsp:nvSpPr>
      <dsp:spPr>
        <a:xfrm>
          <a:off x="335599" y="1676559"/>
          <a:ext cx="1100465" cy="12335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微软雅黑"/>
              <a:ea typeface="微软雅黑"/>
              <a:cs typeface="微软雅黑"/>
            </a:rPr>
            <a:t>$GOOG</a:t>
          </a:r>
          <a:endParaRPr lang="zh-CN" altLang="en-US" sz="1500" kern="1200" dirty="0">
            <a:latin typeface="微软雅黑"/>
            <a:ea typeface="微软雅黑"/>
            <a:cs typeface="微软雅黑"/>
          </a:endParaRPr>
        </a:p>
        <a:p>
          <a:pPr marL="114300" lvl="1" indent="-114300" algn="l" defTabSz="666750">
            <a:lnSpc>
              <a:spcPct val="90000"/>
            </a:lnSpc>
            <a:spcBef>
              <a:spcPct val="0"/>
            </a:spcBef>
            <a:spcAft>
              <a:spcPct val="15000"/>
            </a:spcAft>
            <a:buChar char="••"/>
          </a:pPr>
          <a:r>
            <a:rPr lang="en-US" altLang="zh-CN" sz="1500" kern="1200" dirty="0" smtClean="0">
              <a:latin typeface="微软雅黑"/>
              <a:ea typeface="微软雅黑"/>
              <a:cs typeface="微软雅黑"/>
            </a:rPr>
            <a:t>$YELP</a:t>
          </a:r>
          <a:endParaRPr lang="zh-CN" altLang="en-US" sz="1500" kern="1200" dirty="0">
            <a:latin typeface="微软雅黑"/>
            <a:ea typeface="微软雅黑"/>
            <a:cs typeface="微软雅黑"/>
          </a:endParaRPr>
        </a:p>
      </dsp:txBody>
      <dsp:txXfrm>
        <a:off x="367831" y="1708791"/>
        <a:ext cx="1036001" cy="1169098"/>
      </dsp:txXfrm>
    </dsp:sp>
    <dsp:sp modelId="{1CF7D824-982D-0A46-8698-A3A564A58162}">
      <dsp:nvSpPr>
        <dsp:cNvPr id="0" name=""/>
        <dsp:cNvSpPr/>
      </dsp:nvSpPr>
      <dsp:spPr>
        <a:xfrm rot="376">
          <a:off x="1455317" y="1293443"/>
          <a:ext cx="298678" cy="2739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455317" y="1348236"/>
        <a:ext cx="216483" cy="164390"/>
      </dsp:txXfrm>
    </dsp:sp>
    <dsp:sp modelId="{DDCBA86C-D1F7-4F4A-B0FC-76C8AF8327B9}">
      <dsp:nvSpPr>
        <dsp:cNvPr id="0" name=""/>
        <dsp:cNvSpPr/>
      </dsp:nvSpPr>
      <dsp:spPr>
        <a:xfrm>
          <a:off x="1877975" y="1153267"/>
          <a:ext cx="1283341" cy="83180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a:ea typeface="微软雅黑"/>
              <a:cs typeface="微软雅黑"/>
            </a:rPr>
            <a:t>决策</a:t>
          </a:r>
          <a:endParaRPr lang="zh-CN" altLang="en-US" sz="1800" kern="1200" dirty="0">
            <a:latin typeface="微软雅黑"/>
            <a:ea typeface="微软雅黑"/>
            <a:cs typeface="微软雅黑"/>
          </a:endParaRPr>
        </a:p>
      </dsp:txBody>
      <dsp:txXfrm>
        <a:off x="1877975" y="1153267"/>
        <a:ext cx="1283341" cy="554536"/>
      </dsp:txXfrm>
    </dsp:sp>
    <dsp:sp modelId="{C02B5222-4304-7148-811C-7ED4AD5D5972}">
      <dsp:nvSpPr>
        <dsp:cNvPr id="0" name=""/>
        <dsp:cNvSpPr/>
      </dsp:nvSpPr>
      <dsp:spPr>
        <a:xfrm>
          <a:off x="2194809" y="1677170"/>
          <a:ext cx="1100465" cy="12335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微软雅黑"/>
              <a:ea typeface="微软雅黑"/>
              <a:cs typeface="微软雅黑"/>
            </a:rPr>
            <a:t>$GRPN</a:t>
          </a:r>
          <a:endParaRPr lang="zh-CN" altLang="en-US" sz="1500" kern="1200" dirty="0">
            <a:latin typeface="微软雅黑"/>
            <a:ea typeface="微软雅黑"/>
            <a:cs typeface="微软雅黑"/>
          </a:endParaRPr>
        </a:p>
        <a:p>
          <a:pPr marL="114300" lvl="1" indent="-114300" algn="l" defTabSz="666750">
            <a:lnSpc>
              <a:spcPct val="90000"/>
            </a:lnSpc>
            <a:spcBef>
              <a:spcPct val="0"/>
            </a:spcBef>
            <a:spcAft>
              <a:spcPct val="15000"/>
            </a:spcAft>
            <a:buChar char="••"/>
          </a:pPr>
          <a:r>
            <a:rPr lang="en-US" altLang="zh-CN" sz="1500" kern="1200" dirty="0" smtClean="0">
              <a:latin typeface="微软雅黑"/>
              <a:ea typeface="微软雅黑"/>
              <a:cs typeface="微软雅黑"/>
            </a:rPr>
            <a:t>$SALE</a:t>
          </a:r>
          <a:endParaRPr lang="zh-CN" altLang="en-US" sz="1500" kern="1200" dirty="0">
            <a:latin typeface="微软雅黑"/>
            <a:ea typeface="微软雅黑"/>
            <a:cs typeface="微软雅黑"/>
          </a:endParaRPr>
        </a:p>
      </dsp:txBody>
      <dsp:txXfrm>
        <a:off x="2227041" y="1709402"/>
        <a:ext cx="1036001" cy="1169098"/>
      </dsp:txXfrm>
    </dsp:sp>
    <dsp:sp modelId="{36CB8E86-E16D-074E-817D-2DB8DA351FFF}">
      <dsp:nvSpPr>
        <dsp:cNvPr id="0" name=""/>
        <dsp:cNvSpPr/>
      </dsp:nvSpPr>
      <dsp:spPr>
        <a:xfrm rot="588">
          <a:off x="3305283" y="1293704"/>
          <a:ext cx="305210" cy="2739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305283" y="1348494"/>
        <a:ext cx="223015" cy="164390"/>
      </dsp:txXfrm>
    </dsp:sp>
    <dsp:sp modelId="{9A105464-959B-3A4E-9DD2-A5466DA1ECF7}">
      <dsp:nvSpPr>
        <dsp:cNvPr id="0" name=""/>
        <dsp:cNvSpPr/>
      </dsp:nvSpPr>
      <dsp:spPr>
        <a:xfrm>
          <a:off x="3737185" y="1152311"/>
          <a:ext cx="1293432" cy="8356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a:ea typeface="微软雅黑"/>
              <a:cs typeface="微软雅黑"/>
            </a:rPr>
            <a:t>预订</a:t>
          </a:r>
          <a:endParaRPr lang="zh-CN" altLang="en-US" sz="1800" kern="1200" dirty="0">
            <a:latin typeface="微软雅黑"/>
            <a:ea typeface="微软雅黑"/>
            <a:cs typeface="微软雅黑"/>
          </a:endParaRPr>
        </a:p>
      </dsp:txBody>
      <dsp:txXfrm>
        <a:off x="3737185" y="1152311"/>
        <a:ext cx="1293432" cy="557085"/>
      </dsp:txXfrm>
    </dsp:sp>
    <dsp:sp modelId="{C9E6F0C1-12C4-FA45-8192-4AAD875D99AD}">
      <dsp:nvSpPr>
        <dsp:cNvPr id="0" name=""/>
        <dsp:cNvSpPr/>
      </dsp:nvSpPr>
      <dsp:spPr>
        <a:xfrm>
          <a:off x="4059065" y="1678125"/>
          <a:ext cx="1100465" cy="12335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微软雅黑"/>
              <a:ea typeface="微软雅黑"/>
              <a:cs typeface="微软雅黑"/>
            </a:rPr>
            <a:t>$OPEN</a:t>
          </a:r>
          <a:endParaRPr lang="zh-CN" altLang="en-US" sz="1500" kern="1200" dirty="0">
            <a:latin typeface="微软雅黑"/>
            <a:ea typeface="微软雅黑"/>
            <a:cs typeface="微软雅黑"/>
          </a:endParaRPr>
        </a:p>
      </dsp:txBody>
      <dsp:txXfrm>
        <a:off x="4091297" y="1710357"/>
        <a:ext cx="1036001" cy="1169098"/>
      </dsp:txXfrm>
    </dsp:sp>
    <dsp:sp modelId="{473E9651-6A7E-294A-BF74-25AD44CBEF65}">
      <dsp:nvSpPr>
        <dsp:cNvPr id="0" name=""/>
        <dsp:cNvSpPr/>
      </dsp:nvSpPr>
      <dsp:spPr>
        <a:xfrm rot="766">
          <a:off x="5173323" y="1294071"/>
          <a:ext cx="302536" cy="2739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5173323" y="1348859"/>
        <a:ext cx="220341" cy="164390"/>
      </dsp:txXfrm>
    </dsp:sp>
    <dsp:sp modelId="{14CFC86D-87B4-5C43-A522-30D3C6CBEA29}">
      <dsp:nvSpPr>
        <dsp:cNvPr id="0" name=""/>
        <dsp:cNvSpPr/>
      </dsp:nvSpPr>
      <dsp:spPr>
        <a:xfrm>
          <a:off x="5601440" y="1151061"/>
          <a:ext cx="1308244" cy="84063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a:ea typeface="微软雅黑"/>
              <a:cs typeface="微软雅黑"/>
            </a:rPr>
            <a:t>支付</a:t>
          </a:r>
          <a:endParaRPr lang="zh-CN" altLang="en-US" sz="1800" kern="1200" dirty="0">
            <a:latin typeface="微软雅黑"/>
            <a:ea typeface="微软雅黑"/>
            <a:cs typeface="微软雅黑"/>
          </a:endParaRPr>
        </a:p>
      </dsp:txBody>
      <dsp:txXfrm>
        <a:off x="5601440" y="1151061"/>
        <a:ext cx="1308244" cy="560420"/>
      </dsp:txXfrm>
    </dsp:sp>
    <dsp:sp modelId="{E13C482D-59A4-2D41-A5F2-1CCE220E49D7}">
      <dsp:nvSpPr>
        <dsp:cNvPr id="0" name=""/>
        <dsp:cNvSpPr/>
      </dsp:nvSpPr>
      <dsp:spPr>
        <a:xfrm>
          <a:off x="5930726" y="1679376"/>
          <a:ext cx="1100465" cy="12335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err="1" smtClean="0">
              <a:latin typeface="微软雅黑"/>
              <a:ea typeface="微软雅黑"/>
              <a:cs typeface="微软雅黑"/>
            </a:rPr>
            <a:t>Paypal</a:t>
          </a:r>
          <a:endParaRPr lang="zh-CN" altLang="en-US" sz="1500" kern="1200" dirty="0">
            <a:latin typeface="微软雅黑"/>
            <a:ea typeface="微软雅黑"/>
            <a:cs typeface="微软雅黑"/>
          </a:endParaRPr>
        </a:p>
        <a:p>
          <a:pPr marL="114300" lvl="1" indent="-114300" algn="l" defTabSz="666750">
            <a:lnSpc>
              <a:spcPct val="90000"/>
            </a:lnSpc>
            <a:spcBef>
              <a:spcPct val="0"/>
            </a:spcBef>
            <a:spcAft>
              <a:spcPct val="15000"/>
            </a:spcAft>
            <a:buChar char="••"/>
          </a:pPr>
          <a:r>
            <a:rPr lang="en-US" altLang="zh-CN" sz="1500" kern="1200" dirty="0" smtClean="0">
              <a:latin typeface="微软雅黑"/>
              <a:ea typeface="微软雅黑"/>
              <a:cs typeface="微软雅黑"/>
            </a:rPr>
            <a:t>Google Wallet</a:t>
          </a:r>
          <a:endParaRPr lang="zh-CN" altLang="en-US" sz="1500" kern="1200" dirty="0">
            <a:latin typeface="微软雅黑"/>
            <a:ea typeface="微软雅黑"/>
            <a:cs typeface="微软雅黑"/>
          </a:endParaRPr>
        </a:p>
      </dsp:txBody>
      <dsp:txXfrm>
        <a:off x="5962958" y="1711608"/>
        <a:ext cx="1036001" cy="1169098"/>
      </dsp:txXfrm>
    </dsp:sp>
    <dsp:sp modelId="{1B38C5A8-6D85-524C-ADB6-D4EE25B16ED4}">
      <dsp:nvSpPr>
        <dsp:cNvPr id="0" name=""/>
        <dsp:cNvSpPr/>
      </dsp:nvSpPr>
      <dsp:spPr>
        <a:xfrm rot="21598630">
          <a:off x="7050539" y="1293902"/>
          <a:ext cx="298611" cy="2739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7050539" y="1348715"/>
        <a:ext cx="216416" cy="164390"/>
      </dsp:txXfrm>
    </dsp:sp>
    <dsp:sp modelId="{8E2BBE05-0B42-3449-B11E-100471F468F5}">
      <dsp:nvSpPr>
        <dsp:cNvPr id="0" name=""/>
        <dsp:cNvSpPr/>
      </dsp:nvSpPr>
      <dsp:spPr>
        <a:xfrm>
          <a:off x="7473102" y="1153291"/>
          <a:ext cx="1295336" cy="8317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a:ea typeface="微软雅黑"/>
              <a:cs typeface="微软雅黑"/>
            </a:rPr>
            <a:t>评价</a:t>
          </a:r>
          <a:endParaRPr lang="zh-CN" altLang="en-US" sz="1800" kern="1200" dirty="0">
            <a:latin typeface="微软雅黑"/>
            <a:ea typeface="微软雅黑"/>
            <a:cs typeface="微软雅黑"/>
          </a:endParaRPr>
        </a:p>
      </dsp:txBody>
      <dsp:txXfrm>
        <a:off x="7473102" y="1153291"/>
        <a:ext cx="1295336" cy="554471"/>
      </dsp:txXfrm>
    </dsp:sp>
    <dsp:sp modelId="{C4C323B7-3199-B048-B6E7-FCF9F27A4866}">
      <dsp:nvSpPr>
        <dsp:cNvPr id="0" name=""/>
        <dsp:cNvSpPr/>
      </dsp:nvSpPr>
      <dsp:spPr>
        <a:xfrm>
          <a:off x="7795934" y="1677145"/>
          <a:ext cx="1100465" cy="12335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 $YELP</a:t>
          </a:r>
          <a:endParaRPr lang="zh-CN" altLang="en-US" sz="1500" kern="1200" dirty="0"/>
        </a:p>
      </dsp:txBody>
      <dsp:txXfrm>
        <a:off x="7828166" y="1709377"/>
        <a:ext cx="1036001" cy="1169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88A08-5810-2D40-98BD-1E750955A77F}">
      <dsp:nvSpPr>
        <dsp:cNvPr id="0" name=""/>
        <dsp:cNvSpPr/>
      </dsp:nvSpPr>
      <dsp:spPr>
        <a:xfrm>
          <a:off x="1553162" y="504958"/>
          <a:ext cx="1884044" cy="125665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a:ea typeface="微软雅黑"/>
              <a:cs typeface="微软雅黑"/>
            </a:rPr>
            <a:t>搜索引擎</a:t>
          </a:r>
          <a:endParaRPr lang="en-US" altLang="zh-CN" sz="2000" kern="1200" dirty="0" smtClean="0">
            <a:latin typeface="微软雅黑"/>
            <a:ea typeface="微软雅黑"/>
            <a:cs typeface="微软雅黑"/>
          </a:endParaRPr>
        </a:p>
        <a:p>
          <a:pPr lvl="0" algn="l" defTabSz="889000">
            <a:lnSpc>
              <a:spcPct val="90000"/>
            </a:lnSpc>
            <a:spcBef>
              <a:spcPct val="0"/>
            </a:spcBef>
            <a:spcAft>
              <a:spcPct val="35000"/>
            </a:spcAft>
          </a:pPr>
          <a:r>
            <a:rPr lang="en-US" altLang="zh-CN" sz="2000" kern="1200" dirty="0" smtClean="0">
              <a:latin typeface="微软雅黑"/>
              <a:ea typeface="微软雅黑"/>
              <a:cs typeface="微软雅黑"/>
            </a:rPr>
            <a:t>(Google)</a:t>
          </a:r>
          <a:endParaRPr lang="zh-CN" altLang="en-US" sz="2000" kern="1200" dirty="0">
            <a:latin typeface="微软雅黑"/>
            <a:ea typeface="微软雅黑"/>
            <a:cs typeface="微软雅黑"/>
          </a:endParaRPr>
        </a:p>
      </dsp:txBody>
      <dsp:txXfrm>
        <a:off x="1854609" y="504958"/>
        <a:ext cx="1582597" cy="1256657"/>
      </dsp:txXfrm>
    </dsp:sp>
    <dsp:sp modelId="{6D1F392E-134D-8F45-A805-881F0F76FDCA}">
      <dsp:nvSpPr>
        <dsp:cNvPr id="0" name=""/>
        <dsp:cNvSpPr/>
      </dsp:nvSpPr>
      <dsp:spPr>
        <a:xfrm>
          <a:off x="1553162" y="1761616"/>
          <a:ext cx="1884044" cy="125665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a:ea typeface="微软雅黑"/>
              <a:cs typeface="微软雅黑"/>
            </a:rPr>
            <a:t>分类信息</a:t>
          </a:r>
          <a:endParaRPr lang="en-US" altLang="zh-CN" sz="2000" kern="1200" dirty="0" smtClean="0">
            <a:latin typeface="微软雅黑"/>
            <a:ea typeface="微软雅黑"/>
            <a:cs typeface="微软雅黑"/>
          </a:endParaRPr>
        </a:p>
        <a:p>
          <a:pPr lvl="0" algn="l" defTabSz="889000">
            <a:lnSpc>
              <a:spcPct val="90000"/>
            </a:lnSpc>
            <a:spcBef>
              <a:spcPct val="0"/>
            </a:spcBef>
            <a:spcAft>
              <a:spcPct val="35000"/>
            </a:spcAft>
          </a:pPr>
          <a:r>
            <a:rPr lang="en-US" altLang="zh-CN" sz="2000" kern="1200" dirty="0" smtClean="0">
              <a:latin typeface="微软雅黑"/>
              <a:ea typeface="微软雅黑"/>
              <a:cs typeface="微软雅黑"/>
            </a:rPr>
            <a:t>(</a:t>
          </a:r>
          <a:r>
            <a:rPr lang="en-US" altLang="zh-CN" sz="2000" kern="1200" dirty="0" err="1" smtClean="0">
              <a:latin typeface="微软雅黑"/>
              <a:ea typeface="微软雅黑"/>
              <a:cs typeface="微软雅黑"/>
            </a:rPr>
            <a:t>Craiglist</a:t>
          </a:r>
          <a:r>
            <a:rPr lang="en-US" altLang="zh-CN" sz="2000" kern="1200" dirty="0" smtClean="0">
              <a:latin typeface="微软雅黑"/>
              <a:ea typeface="微软雅黑"/>
              <a:cs typeface="微软雅黑"/>
            </a:rPr>
            <a:t>)</a:t>
          </a:r>
          <a:endParaRPr lang="zh-CN" altLang="en-US" sz="2000" kern="1200" dirty="0">
            <a:latin typeface="微软雅黑"/>
            <a:ea typeface="微软雅黑"/>
            <a:cs typeface="微软雅黑"/>
          </a:endParaRPr>
        </a:p>
      </dsp:txBody>
      <dsp:txXfrm>
        <a:off x="1854609" y="1761616"/>
        <a:ext cx="1582597" cy="1256657"/>
      </dsp:txXfrm>
    </dsp:sp>
    <dsp:sp modelId="{D1F0E8DA-D138-E94B-ACA2-6B641D3E9FA2}">
      <dsp:nvSpPr>
        <dsp:cNvPr id="0" name=""/>
        <dsp:cNvSpPr/>
      </dsp:nvSpPr>
      <dsp:spPr>
        <a:xfrm>
          <a:off x="1553162" y="3018273"/>
          <a:ext cx="1884044" cy="125665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a:ea typeface="微软雅黑"/>
              <a:cs typeface="微软雅黑"/>
            </a:rPr>
            <a:t>点评网站</a:t>
          </a:r>
        </a:p>
        <a:p>
          <a:pPr lvl="0" algn="l" defTabSz="889000">
            <a:lnSpc>
              <a:spcPct val="90000"/>
            </a:lnSpc>
            <a:spcBef>
              <a:spcPct val="0"/>
            </a:spcBef>
            <a:spcAft>
              <a:spcPct val="35000"/>
            </a:spcAft>
          </a:pPr>
          <a:r>
            <a:rPr lang="en-US" altLang="zh-CN" sz="2000" kern="1200" dirty="0" smtClean="0">
              <a:latin typeface="微软雅黑"/>
              <a:ea typeface="微软雅黑"/>
              <a:cs typeface="微软雅黑"/>
            </a:rPr>
            <a:t>(Yelp)</a:t>
          </a:r>
          <a:endParaRPr lang="zh-CN" altLang="en-US" sz="2000" kern="1200" dirty="0">
            <a:latin typeface="微软雅黑"/>
            <a:ea typeface="微软雅黑"/>
            <a:cs typeface="微软雅黑"/>
          </a:endParaRPr>
        </a:p>
      </dsp:txBody>
      <dsp:txXfrm>
        <a:off x="1854609" y="3018273"/>
        <a:ext cx="1582597" cy="1256657"/>
      </dsp:txXfrm>
    </dsp:sp>
    <dsp:sp modelId="{05C16275-855C-204F-B8BD-3FD6CD34DA4C}">
      <dsp:nvSpPr>
        <dsp:cNvPr id="0" name=""/>
        <dsp:cNvSpPr/>
      </dsp:nvSpPr>
      <dsp:spPr>
        <a:xfrm>
          <a:off x="548338" y="2546"/>
          <a:ext cx="1256029" cy="125602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a:ea typeface="微软雅黑"/>
              <a:cs typeface="微软雅黑"/>
            </a:rPr>
            <a:t>基于广告</a:t>
          </a:r>
          <a:endParaRPr lang="zh-CN" altLang="en-US" sz="2500" kern="1200" dirty="0">
            <a:latin typeface="微软雅黑"/>
            <a:ea typeface="微软雅黑"/>
            <a:cs typeface="微软雅黑"/>
          </a:endParaRPr>
        </a:p>
      </dsp:txBody>
      <dsp:txXfrm>
        <a:off x="732279" y="186487"/>
        <a:ext cx="888147" cy="888147"/>
      </dsp:txXfrm>
    </dsp:sp>
    <dsp:sp modelId="{4955E7BB-2DAF-534F-BACC-7A3CB76E7B6D}">
      <dsp:nvSpPr>
        <dsp:cNvPr id="0" name=""/>
        <dsp:cNvSpPr/>
      </dsp:nvSpPr>
      <dsp:spPr>
        <a:xfrm>
          <a:off x="4693237" y="504958"/>
          <a:ext cx="1884044" cy="125665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a:ea typeface="微软雅黑"/>
              <a:cs typeface="微软雅黑"/>
            </a:rPr>
            <a:t>团购网站</a:t>
          </a:r>
          <a:endParaRPr lang="en-US" altLang="zh-CN" sz="2000" kern="1200" dirty="0" smtClean="0">
            <a:latin typeface="微软雅黑"/>
            <a:ea typeface="微软雅黑"/>
            <a:cs typeface="微软雅黑"/>
          </a:endParaRPr>
        </a:p>
        <a:p>
          <a:pPr lvl="0" algn="l" defTabSz="889000">
            <a:lnSpc>
              <a:spcPct val="90000"/>
            </a:lnSpc>
            <a:spcBef>
              <a:spcPct val="0"/>
            </a:spcBef>
            <a:spcAft>
              <a:spcPct val="35000"/>
            </a:spcAft>
          </a:pPr>
          <a:r>
            <a:rPr lang="en-US" altLang="zh-CN" sz="2000" kern="1200" dirty="0" smtClean="0">
              <a:latin typeface="微软雅黑"/>
              <a:ea typeface="微软雅黑"/>
              <a:cs typeface="微软雅黑"/>
            </a:rPr>
            <a:t>(</a:t>
          </a:r>
          <a:r>
            <a:rPr lang="en-US" altLang="zh-CN" sz="2000" kern="1200" dirty="0" err="1" smtClean="0">
              <a:latin typeface="微软雅黑"/>
              <a:ea typeface="微软雅黑"/>
              <a:cs typeface="微软雅黑"/>
            </a:rPr>
            <a:t>Groupon</a:t>
          </a:r>
          <a:r>
            <a:rPr lang="en-US" altLang="zh-CN" sz="2000" kern="1200" dirty="0" smtClean="0">
              <a:latin typeface="微软雅黑"/>
              <a:ea typeface="微软雅黑"/>
              <a:cs typeface="微软雅黑"/>
            </a:rPr>
            <a:t>)</a:t>
          </a:r>
          <a:endParaRPr lang="zh-CN" altLang="en-US" sz="2000" kern="1200" dirty="0">
            <a:latin typeface="微软雅黑"/>
            <a:ea typeface="微软雅黑"/>
            <a:cs typeface="微软雅黑"/>
          </a:endParaRPr>
        </a:p>
      </dsp:txBody>
      <dsp:txXfrm>
        <a:off x="4994684" y="504958"/>
        <a:ext cx="1582597" cy="1256657"/>
      </dsp:txXfrm>
    </dsp:sp>
    <dsp:sp modelId="{9B6D2FF7-E5A2-654A-8CD2-81ADF8A5004B}">
      <dsp:nvSpPr>
        <dsp:cNvPr id="0" name=""/>
        <dsp:cNvSpPr/>
      </dsp:nvSpPr>
      <dsp:spPr>
        <a:xfrm>
          <a:off x="4693237" y="1761616"/>
          <a:ext cx="1884044" cy="125665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a:ea typeface="微软雅黑"/>
              <a:cs typeface="微软雅黑"/>
            </a:rPr>
            <a:t>垂直电商</a:t>
          </a:r>
          <a:endParaRPr lang="en-US" altLang="zh-CN" sz="2000" kern="1200" dirty="0" smtClean="0">
            <a:latin typeface="微软雅黑"/>
            <a:ea typeface="微软雅黑"/>
            <a:cs typeface="微软雅黑"/>
          </a:endParaRPr>
        </a:p>
        <a:p>
          <a:pPr lvl="0" algn="l" defTabSz="889000">
            <a:lnSpc>
              <a:spcPct val="90000"/>
            </a:lnSpc>
            <a:spcBef>
              <a:spcPct val="0"/>
            </a:spcBef>
            <a:spcAft>
              <a:spcPct val="35000"/>
            </a:spcAft>
          </a:pPr>
          <a:r>
            <a:rPr lang="en-US" altLang="zh-CN" sz="2000" kern="1200" dirty="0" smtClean="0">
              <a:latin typeface="微软雅黑"/>
              <a:ea typeface="微软雅黑"/>
              <a:cs typeface="微软雅黑"/>
            </a:rPr>
            <a:t>(</a:t>
          </a:r>
          <a:r>
            <a:rPr lang="en-US" altLang="zh-CN" sz="2000" kern="1200" dirty="0" err="1" smtClean="0">
              <a:latin typeface="微软雅黑"/>
              <a:ea typeface="微软雅黑"/>
              <a:cs typeface="微软雅黑"/>
            </a:rPr>
            <a:t>GrubHub</a:t>
          </a:r>
          <a:r>
            <a:rPr lang="en-US" altLang="zh-CN" sz="2000" kern="1200" dirty="0" smtClean="0">
              <a:latin typeface="微软雅黑"/>
              <a:ea typeface="微软雅黑"/>
              <a:cs typeface="微软雅黑"/>
            </a:rPr>
            <a:t>)</a:t>
          </a:r>
          <a:endParaRPr lang="zh-CN" altLang="en-US" sz="2000" kern="1200" dirty="0">
            <a:latin typeface="微软雅黑"/>
            <a:ea typeface="微软雅黑"/>
            <a:cs typeface="微软雅黑"/>
          </a:endParaRPr>
        </a:p>
      </dsp:txBody>
      <dsp:txXfrm>
        <a:off x="4994684" y="1761616"/>
        <a:ext cx="1582597" cy="1256657"/>
      </dsp:txXfrm>
    </dsp:sp>
    <dsp:sp modelId="{D916A96D-14F5-7D47-BA67-AE5EE22DB08F}">
      <dsp:nvSpPr>
        <dsp:cNvPr id="0" name=""/>
        <dsp:cNvSpPr/>
      </dsp:nvSpPr>
      <dsp:spPr>
        <a:xfrm>
          <a:off x="4693237" y="3018273"/>
          <a:ext cx="1884044" cy="125665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r>
            <a:rPr lang="zh-CN" altLang="en-US" sz="2000" kern="1200" smtClean="0">
              <a:latin typeface="微软雅黑"/>
              <a:ea typeface="微软雅黑"/>
              <a:cs typeface="微软雅黑"/>
            </a:rPr>
            <a:t>优惠券</a:t>
          </a:r>
          <a:r>
            <a:rPr lang="en-US" altLang="zh-CN" sz="2000" kern="1200" smtClean="0">
              <a:latin typeface="微软雅黑"/>
              <a:ea typeface="微软雅黑"/>
              <a:cs typeface="微软雅黑"/>
            </a:rPr>
            <a:t>(RetailMeNot)</a:t>
          </a:r>
          <a:endParaRPr lang="zh-CN" altLang="en-US" sz="2000" kern="1200" dirty="0">
            <a:latin typeface="微软雅黑"/>
            <a:ea typeface="微软雅黑"/>
            <a:cs typeface="微软雅黑"/>
          </a:endParaRPr>
        </a:p>
      </dsp:txBody>
      <dsp:txXfrm>
        <a:off x="4994684" y="3018273"/>
        <a:ext cx="1582597" cy="1256657"/>
      </dsp:txXfrm>
    </dsp:sp>
    <dsp:sp modelId="{23ADA2A5-0245-4142-8B28-6B94B239F5CE}">
      <dsp:nvSpPr>
        <dsp:cNvPr id="0" name=""/>
        <dsp:cNvSpPr/>
      </dsp:nvSpPr>
      <dsp:spPr>
        <a:xfrm>
          <a:off x="3688413" y="2546"/>
          <a:ext cx="1256029" cy="125602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a:ea typeface="微软雅黑"/>
              <a:cs typeface="微软雅黑"/>
            </a:rPr>
            <a:t>基于交易</a:t>
          </a:r>
          <a:endParaRPr lang="zh-CN" altLang="en-US" sz="2500" kern="1200" dirty="0">
            <a:latin typeface="微软雅黑"/>
            <a:ea typeface="微软雅黑"/>
            <a:cs typeface="微软雅黑"/>
          </a:endParaRPr>
        </a:p>
      </dsp:txBody>
      <dsp:txXfrm>
        <a:off x="3872354" y="186487"/>
        <a:ext cx="888147" cy="8881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570B7-E2CE-4042-8E1F-9EF5038AA814}" type="datetimeFigureOut">
              <a:rPr lang="zh-CN" altLang="en-US" smtClean="0"/>
              <a:pPr/>
              <a:t>2014/7/24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EFCA9B-A44D-4730-A94C-FBECD92B1BD5}" type="slidenum">
              <a:rPr lang="zh-CN" altLang="en-US" smtClean="0"/>
              <a:pPr/>
              <a:t>‹#›</a:t>
            </a:fld>
            <a:endParaRPr lang="zh-CN" altLang="en-US"/>
          </a:p>
        </p:txBody>
      </p:sp>
    </p:spTree>
    <p:extLst>
      <p:ext uri="{BB962C8B-B14F-4D97-AF65-F5344CB8AC3E}">
        <p14:creationId xmlns:p14="http://schemas.microsoft.com/office/powerpoint/2010/main" xmlns="" val="9561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a:t>
            </a:fld>
            <a:endParaRPr lang="zh-CN" altLang="en-US"/>
          </a:p>
        </p:txBody>
      </p:sp>
    </p:spTree>
    <p:extLst>
      <p:ext uri="{BB962C8B-B14F-4D97-AF65-F5344CB8AC3E}">
        <p14:creationId xmlns:p14="http://schemas.microsoft.com/office/powerpoint/2010/main" xmlns="" val="382522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As of December 31, 2013, only approximately 1.5 million local business locations out of the </a:t>
            </a:r>
            <a:r>
              <a:rPr lang="en-US" altLang="zh-CN" sz="1200" b="1" i="0" kern="1200" dirty="0" smtClean="0">
                <a:solidFill>
                  <a:schemeClr val="tx1"/>
                </a:solidFill>
                <a:effectLst/>
                <a:latin typeface="+mn-lt"/>
                <a:ea typeface="+mn-ea"/>
                <a:cs typeface="+mn-cs"/>
              </a:rPr>
              <a:t>approximately 54.5 million local businesses </a:t>
            </a:r>
            <a:r>
              <a:rPr lang="en-US" altLang="zh-CN" sz="1200" b="0" i="0" kern="1200" dirty="0" smtClean="0">
                <a:solidFill>
                  <a:schemeClr val="tx1"/>
                </a:solidFill>
                <a:effectLst/>
                <a:latin typeface="+mn-lt"/>
                <a:ea typeface="+mn-ea"/>
                <a:cs typeface="+mn-cs"/>
              </a:rPr>
              <a:t>on our platform had claimed their Yelp pages. We believe the continued increase in the size of our audience of consumers, as well as our expanded platform, new business owner products and comprehensive tools to measure the effectiveness of our products, will encourage businesses to advertise on our platform.</a:t>
            </a:r>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15</a:t>
            </a:fld>
            <a:endParaRPr lang="zh-CN" altLang="en-US"/>
          </a:p>
        </p:txBody>
      </p:sp>
    </p:spTree>
    <p:extLst>
      <p:ext uri="{BB962C8B-B14F-4D97-AF65-F5344CB8AC3E}">
        <p14:creationId xmlns:p14="http://schemas.microsoft.com/office/powerpoint/2010/main" xmlns="" val="3507561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YELP</a:t>
            </a:r>
            <a:r>
              <a:rPr lang="zh-CN" altLang="zh-CN" sz="1200" b="1" kern="1200" dirty="0" smtClean="0">
                <a:solidFill>
                  <a:schemeClr val="tx1"/>
                </a:solidFill>
                <a:effectLst/>
                <a:latin typeface="+mn-lt"/>
                <a:ea typeface="+mn-ea"/>
                <a:cs typeface="+mn-cs"/>
              </a:rPr>
              <a:t>面对一个巨大的本地生活服务市场。</a:t>
            </a:r>
            <a:r>
              <a:rPr lang="zh-CN" altLang="zh-CN" sz="1200" kern="1200" dirty="0" smtClean="0">
                <a:solidFill>
                  <a:schemeClr val="tx1"/>
                </a:solidFill>
                <a:effectLst/>
                <a:latin typeface="+mn-lt"/>
                <a:ea typeface="+mn-ea"/>
                <a:cs typeface="+mn-cs"/>
              </a:rPr>
              <a:t>据</a:t>
            </a:r>
            <a:r>
              <a:rPr lang="en-US" altLang="zh-CN" sz="1200" kern="1200" dirty="0" smtClean="0">
                <a:solidFill>
                  <a:schemeClr val="tx1"/>
                </a:solidFill>
                <a:effectLst/>
                <a:latin typeface="+mn-lt"/>
                <a:ea typeface="+mn-ea"/>
                <a:cs typeface="+mn-cs"/>
              </a:rPr>
              <a:t>BIS/Kelsey</a:t>
            </a:r>
            <a:r>
              <a:rPr lang="zh-CN" altLang="zh-CN" sz="1200" kern="1200" dirty="0" smtClean="0">
                <a:solidFill>
                  <a:schemeClr val="tx1"/>
                </a:solidFill>
                <a:effectLst/>
                <a:latin typeface="+mn-lt"/>
                <a:ea typeface="+mn-ea"/>
                <a:cs typeface="+mn-cs"/>
              </a:rPr>
              <a:t>的报告，美国共有</a:t>
            </a:r>
            <a:r>
              <a:rPr lang="en-US" altLang="zh-CN" sz="1200" kern="1200" dirty="0" smtClean="0">
                <a:solidFill>
                  <a:schemeClr val="tx1"/>
                </a:solidFill>
                <a:effectLst/>
                <a:latin typeface="+mn-lt"/>
                <a:ea typeface="+mn-ea"/>
                <a:cs typeface="+mn-cs"/>
              </a:rPr>
              <a:t>2,700</a:t>
            </a:r>
            <a:r>
              <a:rPr lang="zh-CN" altLang="zh-CN" sz="1200" kern="1200" dirty="0" smtClean="0">
                <a:solidFill>
                  <a:schemeClr val="tx1"/>
                </a:solidFill>
                <a:effectLst/>
                <a:latin typeface="+mn-lt"/>
                <a:ea typeface="+mn-ea"/>
                <a:cs typeface="+mn-cs"/>
              </a:rPr>
              <a:t>万本地商户。这些服务商在</a:t>
            </a: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年的广告支出将达到</a:t>
            </a:r>
            <a:r>
              <a:rPr lang="en-US" altLang="zh-CN" sz="1200" kern="1200" dirty="0" smtClean="0">
                <a:solidFill>
                  <a:schemeClr val="tx1"/>
                </a:solidFill>
                <a:effectLst/>
                <a:latin typeface="+mn-lt"/>
                <a:ea typeface="+mn-ea"/>
                <a:cs typeface="+mn-cs"/>
              </a:rPr>
              <a:t>1,500</a:t>
            </a:r>
            <a:r>
              <a:rPr lang="zh-CN" altLang="zh-CN" sz="1200" kern="1200" dirty="0" smtClean="0">
                <a:solidFill>
                  <a:schemeClr val="tx1"/>
                </a:solidFill>
                <a:effectLst/>
                <a:latin typeface="+mn-lt"/>
                <a:ea typeface="+mn-ea"/>
                <a:cs typeface="+mn-cs"/>
              </a:rPr>
              <a:t>亿美元，同比增长</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，其中在互联网上将花费</a:t>
            </a:r>
            <a:r>
              <a:rPr lang="en-US" altLang="zh-CN" sz="1200" kern="1200" dirty="0" smtClean="0">
                <a:solidFill>
                  <a:schemeClr val="tx1"/>
                </a:solidFill>
                <a:effectLst/>
                <a:latin typeface="+mn-lt"/>
                <a:ea typeface="+mn-ea"/>
                <a:cs typeface="+mn-cs"/>
              </a:rPr>
              <a:t>390</a:t>
            </a:r>
            <a:r>
              <a:rPr lang="zh-CN" altLang="zh-CN" sz="1200" kern="1200" dirty="0" smtClean="0">
                <a:solidFill>
                  <a:schemeClr val="tx1"/>
                </a:solidFill>
                <a:effectLst/>
                <a:latin typeface="+mn-lt"/>
                <a:ea typeface="+mn-ea"/>
                <a:cs typeface="+mn-cs"/>
              </a:rPr>
              <a:t>亿美元，同比增长</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。本地商户的广告，仍只有</a:t>
            </a:r>
            <a:r>
              <a:rPr lang="en-US" altLang="zh-CN" sz="1200" kern="1200" dirty="0" smtClean="0">
                <a:solidFill>
                  <a:schemeClr val="tx1"/>
                </a:solidFill>
                <a:effectLst/>
                <a:latin typeface="+mn-lt"/>
                <a:ea typeface="+mn-ea"/>
                <a:cs typeface="+mn-cs"/>
              </a:rPr>
              <a:t>26%</a:t>
            </a:r>
            <a:r>
              <a:rPr lang="zh-CN" altLang="zh-CN" sz="1200" kern="1200" dirty="0" smtClean="0">
                <a:solidFill>
                  <a:schemeClr val="tx1"/>
                </a:solidFill>
                <a:effectLst/>
                <a:latin typeface="+mn-lt"/>
                <a:ea typeface="+mn-ea"/>
                <a:cs typeface="+mn-cs"/>
              </a:rPr>
              <a:t>花费在互联网上。本地广告市场的商户对在线广告还不够了解，以及商户大小参差不齐、高度分散。虽然过去人们通常是从传统媒体如</a:t>
            </a:r>
            <a:r>
              <a:rPr lang="en-US" altLang="zh-CN" sz="1200" kern="1200" dirty="0" smtClean="0">
                <a:solidFill>
                  <a:schemeClr val="tx1"/>
                </a:solidFill>
                <a:effectLst/>
                <a:latin typeface="+mn-lt"/>
                <a:ea typeface="+mn-ea"/>
                <a:cs typeface="+mn-cs"/>
              </a:rPr>
              <a:t>Yellow Page</a:t>
            </a:r>
            <a:r>
              <a:rPr lang="zh-CN" altLang="zh-CN" sz="1200" kern="1200" dirty="0" smtClean="0">
                <a:solidFill>
                  <a:schemeClr val="tx1"/>
                </a:solidFill>
                <a:effectLst/>
                <a:latin typeface="+mn-lt"/>
                <a:ea typeface="+mn-ea"/>
                <a:cs typeface="+mn-cs"/>
              </a:rPr>
              <a:t>查询商家信息，但互联网，特别是随身携带的无线互联网， 正在替代传统纸媒的市场。</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无疑是这种结构性变化中的收益者。</a:t>
            </a:r>
          </a:p>
          <a:p>
            <a:pPr lvl="0"/>
            <a:r>
              <a:rPr lang="zh-CN" altLang="zh-CN" sz="1200" b="1" kern="1200" dirty="0" smtClean="0">
                <a:solidFill>
                  <a:schemeClr val="tx1"/>
                </a:solidFill>
                <a:effectLst/>
                <a:latin typeface="+mn-lt"/>
                <a:ea typeface="+mn-ea"/>
                <a:cs typeface="+mn-cs"/>
              </a:rPr>
              <a:t>行业地位和竞争对手。</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是本地广告服务的新锐，正在成为行业的领导者。</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的主要竞争对手包括</a:t>
            </a:r>
            <a:r>
              <a:rPr lang="en-US" altLang="zh-CN" sz="1200" kern="1200" dirty="0" smtClean="0">
                <a:solidFill>
                  <a:schemeClr val="tx1"/>
                </a:solidFill>
                <a:effectLst/>
                <a:latin typeface="+mn-lt"/>
                <a:ea typeface="+mn-ea"/>
                <a:cs typeface="+mn-cs"/>
              </a:rPr>
              <a:t>Google Places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Angie’s List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YellowPage.com</a:t>
            </a:r>
            <a:r>
              <a:rPr lang="zh-CN" altLang="zh-CN" sz="1200" kern="1200" dirty="0" smtClean="0">
                <a:solidFill>
                  <a:schemeClr val="tx1"/>
                </a:solidFill>
                <a:effectLst/>
                <a:latin typeface="+mn-lt"/>
                <a:ea typeface="+mn-ea"/>
                <a:cs typeface="+mn-cs"/>
              </a:rPr>
              <a:t>等。</a:t>
            </a:r>
            <a:r>
              <a:rPr lang="en-US" altLang="zh-CN" sz="1200" kern="1200" dirty="0" smtClean="0">
                <a:solidFill>
                  <a:schemeClr val="tx1"/>
                </a:solidFill>
                <a:effectLst/>
                <a:latin typeface="+mn-lt"/>
                <a:ea typeface="+mn-ea"/>
                <a:cs typeface="+mn-cs"/>
              </a:rPr>
              <a:t> Google Places</a:t>
            </a:r>
            <a:r>
              <a:rPr lang="zh-CN" altLang="zh-CN" sz="1200" kern="1200" dirty="0" smtClean="0">
                <a:solidFill>
                  <a:schemeClr val="tx1"/>
                </a:solidFill>
                <a:effectLst/>
                <a:latin typeface="+mn-lt"/>
                <a:ea typeface="+mn-ea"/>
                <a:cs typeface="+mn-cs"/>
              </a:rPr>
              <a:t>利用</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搜索成为</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的竞争对手</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Angie’s list</a:t>
            </a:r>
            <a:r>
              <a:rPr lang="zh-CN" altLang="zh-CN" sz="1200" kern="1200" dirty="0" smtClean="0">
                <a:solidFill>
                  <a:schemeClr val="tx1"/>
                </a:solidFill>
                <a:effectLst/>
                <a:latin typeface="+mn-lt"/>
                <a:ea typeface="+mn-ea"/>
                <a:cs typeface="+mn-cs"/>
              </a:rPr>
              <a:t>的独立用户数只有</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的八分之一，且专注于家政、医疗和汽车等少数几个品类。</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主要提供团购服务，这一点与</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目前的广告为主的盈利模式大不相同，而</a:t>
            </a:r>
            <a:r>
              <a:rPr lang="en-US" altLang="zh-CN" sz="1200" kern="1200" dirty="0" err="1" smtClean="0">
                <a:solidFill>
                  <a:schemeClr val="tx1"/>
                </a:solidFill>
                <a:effectLst/>
                <a:latin typeface="+mn-lt"/>
                <a:ea typeface="+mn-ea"/>
                <a:cs typeface="+mn-cs"/>
              </a:rPr>
              <a:t>Yellowpages</a:t>
            </a:r>
            <a:r>
              <a:rPr lang="zh-CN" altLang="zh-CN" sz="1200" kern="1200" dirty="0" smtClean="0">
                <a:solidFill>
                  <a:schemeClr val="tx1"/>
                </a:solidFill>
                <a:effectLst/>
                <a:latin typeface="+mn-lt"/>
                <a:ea typeface="+mn-ea"/>
                <a:cs typeface="+mn-cs"/>
              </a:rPr>
              <a:t>起源于电话簿，其网页上评论数很少，对消费者的参考意义小，更多用于查电话号码。</a:t>
            </a:r>
          </a:p>
          <a:p>
            <a:pPr lvl="0"/>
            <a:r>
              <a:rPr lang="zh-CN" altLang="zh-CN" sz="1200" b="1" kern="1200" dirty="0" smtClean="0">
                <a:solidFill>
                  <a:schemeClr val="tx1"/>
                </a:solidFill>
                <a:effectLst/>
                <a:latin typeface="+mn-lt"/>
                <a:ea typeface="+mn-ea"/>
                <a:cs typeface="+mn-cs"/>
              </a:rPr>
              <a:t>特殊因素</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对</a:t>
            </a:r>
            <a:r>
              <a:rPr lang="en-US" altLang="zh-CN" sz="1200" b="1" kern="1200" dirty="0" smtClean="0">
                <a:solidFill>
                  <a:schemeClr val="tx1"/>
                </a:solidFill>
                <a:effectLst/>
                <a:latin typeface="+mn-lt"/>
                <a:ea typeface="+mn-ea"/>
                <a:cs typeface="+mn-cs"/>
              </a:rPr>
              <a:t>Google</a:t>
            </a:r>
            <a:r>
              <a:rPr lang="zh-CN" altLang="zh-CN" sz="1200" b="1" kern="1200" dirty="0" smtClean="0">
                <a:solidFill>
                  <a:schemeClr val="tx1"/>
                </a:solidFill>
                <a:effectLst/>
                <a:latin typeface="+mn-lt"/>
                <a:ea typeface="+mn-ea"/>
                <a:cs typeface="+mn-cs"/>
              </a:rPr>
              <a:t>的依赖。</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贡献了</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一半的流量，所以在流量上</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有较大的依赖。</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一直是使用</a:t>
            </a:r>
            <a:r>
              <a:rPr lang="en-US" altLang="zh-CN" sz="1200" kern="1200" dirty="0" smtClean="0">
                <a:solidFill>
                  <a:schemeClr val="tx1"/>
                </a:solidFill>
                <a:effectLst/>
                <a:latin typeface="+mn-lt"/>
                <a:ea typeface="+mn-ea"/>
                <a:cs typeface="+mn-cs"/>
              </a:rPr>
              <a:t>Google Map</a:t>
            </a:r>
            <a:r>
              <a:rPr lang="zh-CN" altLang="zh-CN" sz="1200" kern="1200" dirty="0" smtClean="0">
                <a:solidFill>
                  <a:schemeClr val="tx1"/>
                </a:solidFill>
                <a:effectLst/>
                <a:latin typeface="+mn-lt"/>
                <a:ea typeface="+mn-ea"/>
                <a:cs typeface="+mn-cs"/>
              </a:rPr>
              <a:t>，在海外扩张中也更需要</a:t>
            </a:r>
            <a:r>
              <a:rPr lang="en-US" altLang="zh-CN" sz="1200" kern="1200" dirty="0" smtClean="0">
                <a:solidFill>
                  <a:schemeClr val="tx1"/>
                </a:solidFill>
                <a:effectLst/>
                <a:latin typeface="+mn-lt"/>
                <a:ea typeface="+mn-ea"/>
                <a:cs typeface="+mn-cs"/>
              </a:rPr>
              <a:t>Google Map</a:t>
            </a:r>
            <a:r>
              <a:rPr lang="zh-CN" altLang="zh-CN" sz="1200" kern="1200" dirty="0" smtClean="0">
                <a:solidFill>
                  <a:schemeClr val="tx1"/>
                </a:solidFill>
                <a:effectLst/>
                <a:latin typeface="+mn-lt"/>
                <a:ea typeface="+mn-ea"/>
                <a:cs typeface="+mn-cs"/>
              </a:rPr>
              <a:t>，这可能导致在与</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续约时成本上升。我们注意到，投资者还担心</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会更多地帮助自家的</a:t>
            </a:r>
            <a:r>
              <a:rPr lang="en-US" altLang="zh-CN" sz="1200" kern="1200" dirty="0" smtClean="0">
                <a:solidFill>
                  <a:schemeClr val="tx1"/>
                </a:solidFill>
                <a:effectLst/>
                <a:latin typeface="+mn-lt"/>
                <a:ea typeface="+mn-ea"/>
                <a:cs typeface="+mn-cs"/>
              </a:rPr>
              <a:t>Google Places</a:t>
            </a:r>
            <a:r>
              <a:rPr lang="zh-CN" altLang="zh-CN" sz="1200" kern="1200" dirty="0" smtClean="0">
                <a:solidFill>
                  <a:schemeClr val="tx1"/>
                </a:solidFill>
                <a:effectLst/>
                <a:latin typeface="+mn-lt"/>
                <a:ea typeface="+mn-ea"/>
                <a:cs typeface="+mn-cs"/>
              </a:rPr>
              <a:t>来挤压</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。但我们认为</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在选择搜索结果时，主要考虑用户体验，不会粗暴地干涉用户的选择权，所以该风险在可控范围内，而移动</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的普及，会帮助</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降低对</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的依赖。</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20</a:t>
            </a:fld>
            <a:endParaRPr lang="zh-CN" altLang="en-US"/>
          </a:p>
        </p:txBody>
      </p:sp>
    </p:spTree>
    <p:extLst>
      <p:ext uri="{BB962C8B-B14F-4D97-AF65-F5344CB8AC3E}">
        <p14:creationId xmlns:p14="http://schemas.microsoft.com/office/powerpoint/2010/main" xmlns="" val="321057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是全球最大的团购网站，它帮助消费者发现优惠的服务和商品，从而帮助商户吸引消费者。对于商家而言，</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的价值在于：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）宣传商户品牌；</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）提高上座率；</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）获得额外收入，和</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）处理尾货和过季商品、回收资金。</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服务主要品类包括休闲、娱乐、餐饮和零售。</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主要通过三种业务模式来获取收入：</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）本地服务；</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）商品销售，和</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）旅游及其他产品。本地服务主要是餐饮、美容美体和健身等服务，是</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的传统团购业务，在</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年第四季度中占收入比重为</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。商品销售业务是公司从事商品销售的毛收入，在收入中占比为</a:t>
            </a:r>
            <a:r>
              <a:rPr lang="en-US" altLang="zh-CN" sz="1200" kern="1200" dirty="0" smtClean="0">
                <a:solidFill>
                  <a:schemeClr val="tx1"/>
                </a:solidFill>
                <a:effectLst/>
                <a:latin typeface="+mn-lt"/>
                <a:ea typeface="+mn-ea"/>
                <a:cs typeface="+mn-cs"/>
              </a:rPr>
              <a:t>54%</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。旅游业务主要是分销机票、酒店等产品和服务，在收入中占比为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，公司预计该项业务有很大潜力，交易额未来有可能达到数十亿美元。</a:t>
            </a:r>
            <a:r>
              <a:rPr lang="en-US" altLang="zh-CN" sz="1200" kern="1200" dirty="0" err="1" smtClean="0">
                <a:solidFill>
                  <a:schemeClr val="tx1"/>
                </a:solidFill>
                <a:effectLst/>
                <a:latin typeface="+mn-lt"/>
                <a:ea typeface="+mn-ea"/>
                <a:cs typeface="+mn-cs"/>
              </a:rPr>
              <a:t>PlayMeigu</a:t>
            </a:r>
            <a:r>
              <a:rPr lang="zh-CN" altLang="zh-CN" sz="1200" kern="1200" dirty="0" smtClean="0">
                <a:solidFill>
                  <a:schemeClr val="tx1"/>
                </a:solidFill>
                <a:effectLst/>
                <a:latin typeface="+mn-lt"/>
                <a:ea typeface="+mn-ea"/>
                <a:cs typeface="+mn-cs"/>
              </a:rPr>
              <a:t>提醒投资者，由于团购和旅行计入的是净收入，而商品销售大部分计入的是毛收入，最好看交易额</a:t>
            </a:r>
            <a:r>
              <a:rPr lang="en-US" altLang="zh-CN" sz="1200" kern="1200" dirty="0" smtClean="0">
                <a:solidFill>
                  <a:schemeClr val="tx1"/>
                </a:solidFill>
                <a:effectLst/>
                <a:latin typeface="+mn-lt"/>
                <a:ea typeface="+mn-ea"/>
                <a:cs typeface="+mn-cs"/>
              </a:rPr>
              <a:t>(GMV)</a:t>
            </a:r>
            <a:r>
              <a:rPr lang="zh-CN" altLang="zh-CN" sz="1200" kern="1200" dirty="0" smtClean="0">
                <a:solidFill>
                  <a:schemeClr val="tx1"/>
                </a:solidFill>
                <a:effectLst/>
                <a:latin typeface="+mn-lt"/>
                <a:ea typeface="+mn-ea"/>
                <a:cs typeface="+mn-cs"/>
              </a:rPr>
              <a:t>来判断三大业务的比重，比如四季度这三项业务占总交易额的比重分别为</a:t>
            </a:r>
            <a:r>
              <a:rPr lang="en-US" altLang="zh-CN" sz="1200" kern="1200" dirty="0" smtClean="0">
                <a:solidFill>
                  <a:schemeClr val="tx1"/>
                </a:solidFill>
                <a:effectLst/>
                <a:latin typeface="+mn-lt"/>
                <a:ea typeface="+mn-ea"/>
                <a:cs typeface="+mn-cs"/>
              </a:rPr>
              <a:t>52%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37%</a:t>
            </a:r>
            <a:r>
              <a:rPr lang="zh-CN" altLang="zh-CN" sz="1200" kern="1200" dirty="0" smtClean="0">
                <a:solidFill>
                  <a:schemeClr val="tx1"/>
                </a:solidFill>
                <a:effectLst/>
                <a:latin typeface="+mn-lt"/>
                <a:ea typeface="+mn-ea"/>
                <a:cs typeface="+mn-cs"/>
              </a:rPr>
              <a:t>，显示团购仍然是</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最重要的业务。</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年全年活跃顾客数为</a:t>
            </a:r>
            <a:r>
              <a:rPr lang="en-US" altLang="zh-CN" sz="1200" kern="1200" dirty="0" smtClean="0">
                <a:solidFill>
                  <a:schemeClr val="tx1"/>
                </a:solidFill>
                <a:effectLst/>
                <a:latin typeface="+mn-lt"/>
                <a:ea typeface="+mn-ea"/>
                <a:cs typeface="+mn-cs"/>
              </a:rPr>
              <a:t>4,490</a:t>
            </a:r>
            <a:r>
              <a:rPr lang="zh-CN" altLang="zh-CN" sz="1200" kern="1200" dirty="0" smtClean="0">
                <a:solidFill>
                  <a:schemeClr val="tx1"/>
                </a:solidFill>
                <a:effectLst/>
                <a:latin typeface="+mn-lt"/>
                <a:ea typeface="+mn-ea"/>
                <a:cs typeface="+mn-cs"/>
              </a:rPr>
              <a:t>万，较</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年增长</a:t>
            </a:r>
            <a:r>
              <a:rPr lang="en-US" altLang="zh-CN" sz="1200" kern="1200" dirty="0" smtClean="0">
                <a:solidFill>
                  <a:schemeClr val="tx1"/>
                </a:solidFill>
                <a:effectLst/>
                <a:latin typeface="+mn-lt"/>
                <a:ea typeface="+mn-ea"/>
                <a:cs typeface="+mn-cs"/>
              </a:rPr>
              <a:t>9.5%</a:t>
            </a:r>
            <a:r>
              <a:rPr lang="zh-CN" altLang="zh-CN" sz="1200" kern="1200" dirty="0" smtClean="0">
                <a:solidFill>
                  <a:schemeClr val="tx1"/>
                </a:solidFill>
                <a:effectLst/>
                <a:latin typeface="+mn-lt"/>
                <a:ea typeface="+mn-ea"/>
                <a:cs typeface="+mn-cs"/>
              </a:rPr>
              <a:t>，其中北美</a:t>
            </a:r>
            <a:r>
              <a:rPr lang="en-US" altLang="zh-CN" sz="1200" kern="1200" dirty="0" smtClean="0">
                <a:solidFill>
                  <a:schemeClr val="tx1"/>
                </a:solidFill>
                <a:effectLst/>
                <a:latin typeface="+mn-lt"/>
                <a:ea typeface="+mn-ea"/>
                <a:cs typeface="+mn-cs"/>
              </a:rPr>
              <a:t>2,080</a:t>
            </a:r>
            <a:r>
              <a:rPr lang="zh-CN" altLang="zh-CN" sz="1200" kern="1200" dirty="0" smtClean="0">
                <a:solidFill>
                  <a:schemeClr val="tx1"/>
                </a:solidFill>
                <a:effectLst/>
                <a:latin typeface="+mn-lt"/>
                <a:ea typeface="+mn-ea"/>
                <a:cs typeface="+mn-cs"/>
              </a:rPr>
              <a:t>万，</a:t>
            </a:r>
            <a:r>
              <a:rPr lang="en-US" altLang="zh-CN" sz="1200" kern="1200" dirty="0" smtClean="0">
                <a:solidFill>
                  <a:schemeClr val="tx1"/>
                </a:solidFill>
                <a:effectLst/>
                <a:latin typeface="+mn-lt"/>
                <a:ea typeface="+mn-ea"/>
                <a:cs typeface="+mn-cs"/>
              </a:rPr>
              <a:t>EMEA</a:t>
            </a:r>
            <a:r>
              <a:rPr lang="zh-CN" altLang="zh-CN" sz="1200" kern="1200" dirty="0" smtClean="0">
                <a:solidFill>
                  <a:schemeClr val="tx1"/>
                </a:solidFill>
                <a:effectLst/>
                <a:latin typeface="+mn-lt"/>
                <a:ea typeface="+mn-ea"/>
                <a:cs typeface="+mn-cs"/>
              </a:rPr>
              <a:t>地区</a:t>
            </a:r>
            <a:r>
              <a:rPr lang="en-US" altLang="zh-CN" sz="1200" kern="1200" dirty="0" smtClean="0">
                <a:solidFill>
                  <a:schemeClr val="tx1"/>
                </a:solidFill>
                <a:effectLst/>
                <a:latin typeface="+mn-lt"/>
                <a:ea typeface="+mn-ea"/>
                <a:cs typeface="+mn-cs"/>
              </a:rPr>
              <a:t>1,420</a:t>
            </a:r>
            <a:r>
              <a:rPr lang="zh-CN" altLang="zh-CN" sz="1200" kern="1200" dirty="0" smtClean="0">
                <a:solidFill>
                  <a:schemeClr val="tx1"/>
                </a:solidFill>
                <a:effectLst/>
                <a:latin typeface="+mn-lt"/>
                <a:ea typeface="+mn-ea"/>
                <a:cs typeface="+mn-cs"/>
              </a:rPr>
              <a:t>万，其余地区</a:t>
            </a:r>
            <a:r>
              <a:rPr lang="en-US" altLang="zh-CN" sz="1200" kern="1200" dirty="0" smtClean="0">
                <a:solidFill>
                  <a:schemeClr val="tx1"/>
                </a:solidFill>
                <a:effectLst/>
                <a:latin typeface="+mn-lt"/>
                <a:ea typeface="+mn-ea"/>
                <a:cs typeface="+mn-cs"/>
              </a:rPr>
              <a:t>990</a:t>
            </a:r>
            <a:r>
              <a:rPr lang="zh-CN" altLang="zh-CN" sz="1200" kern="1200" dirty="0" smtClean="0">
                <a:solidFill>
                  <a:schemeClr val="tx1"/>
                </a:solidFill>
                <a:effectLst/>
                <a:latin typeface="+mn-lt"/>
                <a:ea typeface="+mn-ea"/>
                <a:cs typeface="+mn-cs"/>
              </a:rPr>
              <a:t>万。</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zh-CN" altLang="zh-CN" sz="1200" b="1" kern="1200" dirty="0" smtClean="0">
                <a:solidFill>
                  <a:srgbClr val="FF0000"/>
                </a:solidFill>
                <a:effectLst/>
                <a:latin typeface="+mn-lt"/>
                <a:ea typeface="+mn-ea"/>
                <a:cs typeface="+mn-cs"/>
              </a:rPr>
              <a:t>每个活跃顾客平均花费</a:t>
            </a:r>
            <a:r>
              <a:rPr lang="en-US" altLang="zh-CN" sz="1200" b="1" kern="1200" dirty="0" smtClean="0">
                <a:solidFill>
                  <a:srgbClr val="FF0000"/>
                </a:solidFill>
                <a:effectLst/>
                <a:latin typeface="+mn-lt"/>
                <a:ea typeface="+mn-ea"/>
                <a:cs typeface="+mn-cs"/>
              </a:rPr>
              <a:t>134</a:t>
            </a:r>
            <a:r>
              <a:rPr lang="zh-CN" altLang="zh-CN" sz="1200" b="1" kern="1200" dirty="0" smtClean="0">
                <a:solidFill>
                  <a:srgbClr val="FF0000"/>
                </a:solidFill>
                <a:effectLst/>
                <a:latin typeface="+mn-lt"/>
                <a:ea typeface="+mn-ea"/>
                <a:cs typeface="+mn-cs"/>
              </a:rPr>
              <a:t>美元</a:t>
            </a:r>
            <a:r>
              <a:rPr lang="zh-CN" altLang="zh-CN" sz="1200" kern="1200" dirty="0" smtClean="0">
                <a:solidFill>
                  <a:schemeClr val="tx1"/>
                </a:solidFill>
                <a:effectLst/>
                <a:latin typeface="+mn-lt"/>
                <a:ea typeface="+mn-ea"/>
                <a:cs typeface="+mn-cs"/>
              </a:rPr>
              <a:t>，这一数字较</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年的</a:t>
            </a:r>
            <a:r>
              <a:rPr lang="en-US" altLang="zh-CN" sz="1200" kern="1200" dirty="0" smtClean="0">
                <a:solidFill>
                  <a:schemeClr val="tx1"/>
                </a:solidFill>
                <a:effectLst/>
                <a:latin typeface="+mn-lt"/>
                <a:ea typeface="+mn-ea"/>
                <a:cs typeface="+mn-cs"/>
              </a:rPr>
              <a:t>$144</a:t>
            </a:r>
            <a:r>
              <a:rPr lang="zh-CN" altLang="zh-CN" sz="1200" kern="1200" dirty="0" smtClean="0">
                <a:solidFill>
                  <a:schemeClr val="tx1"/>
                </a:solidFill>
                <a:effectLst/>
                <a:latin typeface="+mn-lt"/>
                <a:ea typeface="+mn-ea"/>
                <a:cs typeface="+mn-cs"/>
              </a:rPr>
              <a:t>美元，同比下降</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PlayMeigu</a:t>
            </a:r>
            <a:r>
              <a:rPr lang="zh-CN" altLang="zh-CN" sz="1200" kern="1200" dirty="0" smtClean="0">
                <a:solidFill>
                  <a:schemeClr val="tx1"/>
                </a:solidFill>
                <a:effectLst/>
                <a:latin typeface="+mn-lt"/>
                <a:ea typeface="+mn-ea"/>
                <a:cs typeface="+mn-cs"/>
              </a:rPr>
              <a:t>评：</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年的顾客增长速度很一般，而每个顾客平均消费的下降，对收入增长带来很负面的影响。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对比中国团购市场，根据团</a:t>
            </a:r>
            <a:r>
              <a:rPr lang="en-US" altLang="zh-CN" sz="1200" kern="1200" dirty="0" smtClean="0">
                <a:solidFill>
                  <a:schemeClr val="tx1"/>
                </a:solidFill>
                <a:effectLst/>
                <a:latin typeface="+mn-lt"/>
                <a:ea typeface="+mn-ea"/>
                <a:cs typeface="+mn-cs"/>
              </a:rPr>
              <a:t>800</a:t>
            </a:r>
            <a:r>
              <a:rPr lang="zh-CN" altLang="en-US" sz="1200" kern="1200" dirty="0" smtClean="0">
                <a:solidFill>
                  <a:schemeClr val="tx1"/>
                </a:solidFill>
                <a:effectLst/>
                <a:latin typeface="+mn-lt"/>
                <a:ea typeface="+mn-ea"/>
                <a:cs typeface="+mn-cs"/>
              </a:rPr>
              <a:t>数据和</a:t>
            </a:r>
            <a:r>
              <a:rPr lang="en-US" altLang="zh-CN" sz="1200" kern="1200" dirty="0" smtClean="0">
                <a:solidFill>
                  <a:schemeClr val="tx1"/>
                </a:solidFill>
                <a:effectLst/>
                <a:latin typeface="+mn-lt"/>
                <a:ea typeface="+mn-ea"/>
                <a:cs typeface="+mn-cs"/>
              </a:rPr>
              <a:t>CNNIC</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2013</a:t>
            </a:r>
            <a:r>
              <a:rPr lang="zh-CN" altLang="en-US" sz="1200" kern="1200" dirty="0" smtClean="0">
                <a:solidFill>
                  <a:schemeClr val="tx1"/>
                </a:solidFill>
                <a:effectLst/>
                <a:latin typeface="+mn-lt"/>
                <a:ea typeface="+mn-ea"/>
                <a:cs typeface="+mn-cs"/>
              </a:rPr>
              <a:t>年中国团购交易额</a:t>
            </a:r>
            <a:r>
              <a:rPr lang="en-US" altLang="zh-CN" sz="1200" kern="1200" dirty="0" smtClean="0">
                <a:solidFill>
                  <a:schemeClr val="tx1"/>
                </a:solidFill>
                <a:effectLst/>
                <a:latin typeface="+mn-lt"/>
                <a:ea typeface="+mn-ea"/>
                <a:cs typeface="+mn-cs"/>
              </a:rPr>
              <a:t>359</a:t>
            </a:r>
            <a:r>
              <a:rPr lang="zh-CN" altLang="en-US" sz="1200" kern="1200" dirty="0" smtClean="0">
                <a:solidFill>
                  <a:schemeClr val="tx1"/>
                </a:solidFill>
                <a:effectLst/>
                <a:latin typeface="+mn-lt"/>
                <a:ea typeface="+mn-ea"/>
                <a:cs typeface="+mn-cs"/>
              </a:rPr>
              <a:t>亿元，团购用户</a:t>
            </a:r>
            <a:r>
              <a:rPr lang="en-US" altLang="zh-CN" sz="1200" kern="1200" dirty="0" smtClean="0">
                <a:solidFill>
                  <a:schemeClr val="tx1"/>
                </a:solidFill>
                <a:effectLst/>
                <a:latin typeface="+mn-lt"/>
                <a:ea typeface="+mn-ea"/>
                <a:cs typeface="+mn-cs"/>
              </a:rPr>
              <a:t>1.41</a:t>
            </a:r>
            <a:r>
              <a:rPr lang="zh-CN" altLang="en-US" sz="1200" kern="1200" dirty="0" smtClean="0">
                <a:solidFill>
                  <a:schemeClr val="tx1"/>
                </a:solidFill>
                <a:effectLst/>
                <a:latin typeface="+mn-lt"/>
                <a:ea typeface="+mn-ea"/>
                <a:cs typeface="+mn-cs"/>
              </a:rPr>
              <a:t>亿人，</a:t>
            </a:r>
            <a:r>
              <a:rPr lang="zh-CN" altLang="en-US" sz="1200" b="1" kern="1200" dirty="0" smtClean="0">
                <a:solidFill>
                  <a:schemeClr val="tx1"/>
                </a:solidFill>
                <a:effectLst/>
                <a:latin typeface="+mn-lt"/>
                <a:ea typeface="+mn-ea"/>
                <a:cs typeface="+mn-cs"/>
              </a:rPr>
              <a:t>人均花费</a:t>
            </a:r>
            <a:r>
              <a:rPr lang="en-US" altLang="zh-CN" sz="1200" b="1" kern="1200" dirty="0" smtClean="0">
                <a:solidFill>
                  <a:schemeClr val="tx1"/>
                </a:solidFill>
                <a:effectLst/>
                <a:latin typeface="+mn-lt"/>
                <a:ea typeface="+mn-ea"/>
                <a:cs typeface="+mn-cs"/>
              </a:rPr>
              <a:t>255</a:t>
            </a:r>
            <a:r>
              <a:rPr lang="zh-CN" altLang="en-US" sz="1200" b="1" kern="1200" dirty="0" smtClean="0">
                <a:solidFill>
                  <a:schemeClr val="tx1"/>
                </a:solidFill>
                <a:effectLst/>
                <a:latin typeface="+mn-lt"/>
                <a:ea typeface="+mn-ea"/>
                <a:cs typeface="+mn-cs"/>
              </a:rPr>
              <a:t>元，为</a:t>
            </a:r>
            <a:r>
              <a:rPr lang="en-US" altLang="zh-CN" sz="1200" b="1" kern="1200" dirty="0" err="1" smtClean="0">
                <a:solidFill>
                  <a:schemeClr val="tx1"/>
                </a:solidFill>
                <a:effectLst/>
                <a:latin typeface="+mn-lt"/>
                <a:ea typeface="+mn-ea"/>
                <a:cs typeface="+mn-cs"/>
              </a:rPr>
              <a:t>Groupon</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31%</a:t>
            </a:r>
            <a:r>
              <a:rPr lang="zh-CN" altLang="en-US" sz="1200" b="1" kern="1200" dirty="0" smtClean="0">
                <a:solidFill>
                  <a:schemeClr val="tx1"/>
                </a:solidFill>
                <a:effectLst/>
                <a:latin typeface="+mn-lt"/>
                <a:ea typeface="+mn-ea"/>
                <a:cs typeface="+mn-cs"/>
              </a:rPr>
              <a:t>。</a:t>
            </a:r>
            <a:endParaRPr lang="zh-CN" altLang="en-US" b="1"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21</a:t>
            </a:fld>
            <a:endParaRPr lang="zh-CN" altLang="en-US"/>
          </a:p>
        </p:txBody>
      </p:sp>
    </p:spTree>
    <p:extLst>
      <p:ext uri="{BB962C8B-B14F-4D97-AF65-F5344CB8AC3E}">
        <p14:creationId xmlns:p14="http://schemas.microsoft.com/office/powerpoint/2010/main" xmlns="" val="1553026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22</a:t>
            </a:fld>
            <a:endParaRPr lang="zh-CN" altLang="en-US"/>
          </a:p>
        </p:txBody>
      </p:sp>
    </p:spTree>
    <p:extLst>
      <p:ext uri="{BB962C8B-B14F-4D97-AF65-F5344CB8AC3E}">
        <p14:creationId xmlns:p14="http://schemas.microsoft.com/office/powerpoint/2010/main" xmlns="" val="329537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smtClean="0">
                <a:solidFill>
                  <a:schemeClr val="tx1"/>
                </a:solidFill>
                <a:effectLst/>
                <a:latin typeface="+mn-lt"/>
                <a:ea typeface="+mn-ea"/>
                <a:cs typeface="+mn-cs"/>
              </a:rPr>
              <a:t>四季度收入增长主要来自商品直接销售，团购业务收入微跌。</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年四季度，</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总共完成</a:t>
            </a:r>
            <a:r>
              <a:rPr lang="en-US" altLang="zh-CN" sz="1200" kern="1200" dirty="0" smtClean="0">
                <a:solidFill>
                  <a:schemeClr val="tx1"/>
                </a:solidFill>
                <a:effectLst/>
                <a:latin typeface="+mn-lt"/>
                <a:ea typeface="+mn-ea"/>
                <a:cs typeface="+mn-cs"/>
              </a:rPr>
              <a:t>$1.59bln</a:t>
            </a:r>
            <a:r>
              <a:rPr lang="zh-CN" altLang="zh-CN" sz="1200" kern="1200" dirty="0" smtClean="0">
                <a:solidFill>
                  <a:schemeClr val="tx1"/>
                </a:solidFill>
                <a:effectLst/>
                <a:latin typeface="+mn-lt"/>
                <a:ea typeface="+mn-ea"/>
                <a:cs typeface="+mn-cs"/>
              </a:rPr>
              <a:t>交易额，同比增长</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，实现收入</a:t>
            </a:r>
            <a:r>
              <a:rPr lang="en-US" altLang="zh-CN" sz="1200" kern="1200" dirty="0" smtClean="0">
                <a:solidFill>
                  <a:schemeClr val="tx1"/>
                </a:solidFill>
                <a:effectLst/>
                <a:latin typeface="+mn-lt"/>
                <a:ea typeface="+mn-ea"/>
                <a:cs typeface="+mn-cs"/>
              </a:rPr>
              <a:t>$769mln</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，综合佣金率上升</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个百分点到</a:t>
            </a:r>
            <a:r>
              <a:rPr lang="en-US" altLang="zh-CN" sz="1200" kern="1200" dirty="0" smtClean="0">
                <a:solidFill>
                  <a:schemeClr val="tx1"/>
                </a:solidFill>
                <a:effectLst/>
                <a:latin typeface="+mn-lt"/>
                <a:ea typeface="+mn-ea"/>
                <a:cs typeface="+mn-cs"/>
              </a:rPr>
              <a:t>48%</a:t>
            </a:r>
            <a:r>
              <a:rPr lang="zh-CN" altLang="zh-CN" sz="1200" kern="1200" dirty="0" smtClean="0">
                <a:solidFill>
                  <a:schemeClr val="tx1"/>
                </a:solidFill>
                <a:effectLst/>
                <a:latin typeface="+mn-lt"/>
                <a:ea typeface="+mn-ea"/>
                <a:cs typeface="+mn-cs"/>
              </a:rPr>
              <a:t>。收入增长快于交易增长主要是因为商品直接销售业务的增长，并由此带动综合佣金率提升。北美地区交易额为</a:t>
            </a:r>
            <a:r>
              <a:rPr lang="en-US" altLang="zh-CN" sz="1200" kern="1200" dirty="0" smtClean="0">
                <a:solidFill>
                  <a:schemeClr val="tx1"/>
                </a:solidFill>
                <a:effectLst/>
                <a:latin typeface="+mn-lt"/>
                <a:ea typeface="+mn-ea"/>
                <a:cs typeface="+mn-cs"/>
              </a:rPr>
              <a:t>$789mln</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，占总交易额的</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；收入为</a:t>
            </a:r>
            <a:r>
              <a:rPr lang="en-US" altLang="zh-CN" sz="1200" kern="1200" dirty="0" smtClean="0">
                <a:solidFill>
                  <a:schemeClr val="tx1"/>
                </a:solidFill>
                <a:effectLst/>
                <a:latin typeface="+mn-lt"/>
                <a:ea typeface="+mn-ea"/>
                <a:cs typeface="+mn-cs"/>
              </a:rPr>
              <a:t>$445mln</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，占总收入的</a:t>
            </a:r>
            <a:r>
              <a:rPr lang="en-US" altLang="zh-CN" sz="1200" kern="1200" dirty="0" smtClean="0">
                <a:solidFill>
                  <a:schemeClr val="tx1"/>
                </a:solidFill>
                <a:effectLst/>
                <a:latin typeface="+mn-lt"/>
                <a:ea typeface="+mn-ea"/>
                <a:cs typeface="+mn-cs"/>
              </a:rPr>
              <a:t>58%</a:t>
            </a:r>
            <a:r>
              <a:rPr lang="zh-CN" altLang="zh-CN" sz="1200" kern="1200" dirty="0" smtClean="0">
                <a:solidFill>
                  <a:schemeClr val="tx1"/>
                </a:solidFill>
                <a:effectLst/>
                <a:latin typeface="+mn-lt"/>
                <a:ea typeface="+mn-ea"/>
                <a:cs typeface="+mn-cs"/>
              </a:rPr>
              <a:t>，综合佣金率</a:t>
            </a:r>
            <a:r>
              <a:rPr lang="en-US" altLang="zh-CN" sz="1200" kern="1200" dirty="0" smtClean="0">
                <a:solidFill>
                  <a:schemeClr val="tx1"/>
                </a:solidFill>
                <a:effectLst/>
                <a:latin typeface="+mn-lt"/>
                <a:ea typeface="+mn-ea"/>
                <a:cs typeface="+mn-cs"/>
              </a:rPr>
              <a:t>56%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EMEA</a:t>
            </a:r>
            <a:r>
              <a:rPr lang="zh-CN" altLang="zh-CN" sz="1200" kern="1200" dirty="0" smtClean="0">
                <a:solidFill>
                  <a:schemeClr val="tx1"/>
                </a:solidFill>
                <a:effectLst/>
                <a:latin typeface="+mn-lt"/>
                <a:ea typeface="+mn-ea"/>
                <a:cs typeface="+mn-cs"/>
              </a:rPr>
              <a:t>地区的交易额达到</a:t>
            </a:r>
            <a:r>
              <a:rPr lang="en-US" altLang="zh-CN" sz="1200" kern="1200" dirty="0" smtClean="0">
                <a:solidFill>
                  <a:schemeClr val="tx1"/>
                </a:solidFill>
                <a:effectLst/>
                <a:latin typeface="+mn-lt"/>
                <a:ea typeface="+mn-ea"/>
                <a:cs typeface="+mn-cs"/>
              </a:rPr>
              <a:t>$566mln</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，占总交易额的</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；实现收入</a:t>
            </a:r>
            <a:r>
              <a:rPr lang="en-US" altLang="zh-CN" sz="1200" kern="1200" dirty="0" smtClean="0">
                <a:solidFill>
                  <a:schemeClr val="tx1"/>
                </a:solidFill>
                <a:effectLst/>
                <a:latin typeface="+mn-lt"/>
                <a:ea typeface="+mn-ea"/>
                <a:cs typeface="+mn-cs"/>
              </a:rPr>
              <a:t>$251mln</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43%</a:t>
            </a:r>
            <a:r>
              <a:rPr lang="zh-CN" altLang="zh-CN" sz="1200" kern="1200" dirty="0" smtClean="0">
                <a:solidFill>
                  <a:schemeClr val="tx1"/>
                </a:solidFill>
                <a:effectLst/>
                <a:latin typeface="+mn-lt"/>
                <a:ea typeface="+mn-ea"/>
                <a:cs typeface="+mn-cs"/>
              </a:rPr>
              <a:t>，占总收入的</a:t>
            </a:r>
            <a:r>
              <a:rPr lang="en-US" altLang="zh-CN" sz="1200" kern="1200" dirty="0" smtClean="0">
                <a:solidFill>
                  <a:schemeClr val="tx1"/>
                </a:solidFill>
                <a:effectLst/>
                <a:latin typeface="+mn-lt"/>
                <a:ea typeface="+mn-ea"/>
                <a:cs typeface="+mn-cs"/>
              </a:rPr>
              <a:t>33%</a:t>
            </a:r>
            <a:r>
              <a:rPr lang="zh-CN" altLang="zh-CN" sz="1200" kern="1200" dirty="0" smtClean="0">
                <a:solidFill>
                  <a:schemeClr val="tx1"/>
                </a:solidFill>
                <a:effectLst/>
                <a:latin typeface="+mn-lt"/>
                <a:ea typeface="+mn-ea"/>
                <a:cs typeface="+mn-cs"/>
              </a:rPr>
              <a:t>，综合佣金率</a:t>
            </a:r>
            <a:r>
              <a:rPr lang="en-US" altLang="zh-CN" sz="1200" kern="1200" dirty="0" smtClean="0">
                <a:solidFill>
                  <a:schemeClr val="tx1"/>
                </a:solidFill>
                <a:effectLst/>
                <a:latin typeface="+mn-lt"/>
                <a:ea typeface="+mn-ea"/>
                <a:cs typeface="+mn-cs"/>
              </a:rPr>
              <a:t>44%</a:t>
            </a:r>
            <a:r>
              <a:rPr lang="zh-CN" altLang="zh-CN" sz="1200" kern="1200" dirty="0" smtClean="0">
                <a:solidFill>
                  <a:schemeClr val="tx1"/>
                </a:solidFill>
                <a:effectLst/>
                <a:latin typeface="+mn-lt"/>
                <a:ea typeface="+mn-ea"/>
                <a:cs typeface="+mn-cs"/>
              </a:rPr>
              <a:t>。其它地区（主要包括亚洲和拉美地区）的情况不佳，交易额为</a:t>
            </a:r>
            <a:r>
              <a:rPr lang="en-US" altLang="zh-CN" sz="1200" kern="1200" dirty="0" smtClean="0">
                <a:solidFill>
                  <a:schemeClr val="tx1"/>
                </a:solidFill>
                <a:effectLst/>
                <a:latin typeface="+mn-lt"/>
                <a:ea typeface="+mn-ea"/>
                <a:cs typeface="+mn-cs"/>
              </a:rPr>
              <a:t>$238mln</a:t>
            </a:r>
            <a:r>
              <a:rPr lang="zh-CN" altLang="zh-CN" sz="1200" kern="1200" dirty="0" smtClean="0">
                <a:solidFill>
                  <a:schemeClr val="tx1"/>
                </a:solidFill>
                <a:effectLst/>
                <a:latin typeface="+mn-lt"/>
                <a:ea typeface="+mn-ea"/>
                <a:cs typeface="+mn-cs"/>
              </a:rPr>
              <a:t>，同比下降</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，占总交易额的</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；实现收入</a:t>
            </a:r>
            <a:r>
              <a:rPr lang="en-US" altLang="zh-CN" sz="1200" kern="1200" dirty="0" smtClean="0">
                <a:solidFill>
                  <a:schemeClr val="tx1"/>
                </a:solidFill>
                <a:effectLst/>
                <a:latin typeface="+mn-lt"/>
                <a:ea typeface="+mn-ea"/>
                <a:cs typeface="+mn-cs"/>
              </a:rPr>
              <a:t>$73mln</a:t>
            </a:r>
            <a:r>
              <a:rPr lang="zh-CN" altLang="zh-CN" sz="1200" kern="1200" dirty="0" smtClean="0">
                <a:solidFill>
                  <a:schemeClr val="tx1"/>
                </a:solidFill>
                <a:effectLst/>
                <a:latin typeface="+mn-lt"/>
                <a:ea typeface="+mn-ea"/>
                <a:cs typeface="+mn-cs"/>
              </a:rPr>
              <a:t>，同比下降</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，占总收入的</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。这些地区交易额下降的部分原因是因为汇率波动，扣除汇率因素交易额则同比下降</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交易额的增长主要来自商品销售业务的增长（</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），并由此带动综合佣金率上升。如果扣除商品销售业务，</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年四季度公司团购业务交易额和收入同比分别下滑</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。核心业务的下滑表明</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仍处于调整期。此外，商品销售业务毛利率较低，导致</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年四季度总体毛利率下跌</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个百分点至</a:t>
            </a:r>
            <a:r>
              <a:rPr lang="en-US" altLang="zh-CN" sz="1200" kern="1200" dirty="0" smtClean="0">
                <a:solidFill>
                  <a:schemeClr val="tx1"/>
                </a:solidFill>
                <a:effectLst/>
                <a:latin typeface="+mn-lt"/>
                <a:ea typeface="+mn-ea"/>
                <a:cs typeface="+mn-cs"/>
              </a:rPr>
              <a:t>49%</a:t>
            </a:r>
            <a:r>
              <a:rPr lang="zh-CN" altLang="zh-CN" sz="1200" kern="1200" dirty="0" smtClean="0">
                <a:solidFill>
                  <a:schemeClr val="tx1"/>
                </a:solidFill>
                <a:effectLst/>
                <a:latin typeface="+mn-lt"/>
                <a:ea typeface="+mn-ea"/>
                <a:cs typeface="+mn-cs"/>
              </a:rPr>
              <a:t>。</a:t>
            </a:r>
          </a:p>
          <a:p>
            <a:pPr lvl="0"/>
            <a:r>
              <a:rPr lang="zh-CN" altLang="zh-CN" sz="1200" b="1" kern="1200" dirty="0" smtClean="0">
                <a:solidFill>
                  <a:schemeClr val="tx1"/>
                </a:solidFill>
                <a:effectLst/>
                <a:latin typeface="+mn-lt"/>
                <a:ea typeface="+mn-ea"/>
                <a:cs typeface="+mn-cs"/>
              </a:rPr>
              <a:t>第四季度北美本地服务的交易额增长大幅放缓。</a:t>
            </a:r>
            <a:r>
              <a:rPr lang="zh-CN" altLang="zh-CN" sz="1200" kern="1200" dirty="0" smtClean="0">
                <a:solidFill>
                  <a:schemeClr val="tx1"/>
                </a:solidFill>
                <a:effectLst/>
                <a:latin typeface="+mn-lt"/>
                <a:ea typeface="+mn-ea"/>
                <a:cs typeface="+mn-cs"/>
              </a:rPr>
              <a:t>四季度北美本地服务交易额同比增长仅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，较上个季度</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的增速大幅放缓，这主要是因为</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年第四季度公司通过降低交易分成拉动交易额，造成同比基数较高。另外，公司控制营销支出也是交易额增长放缓原因之一。公司四季度营销费用收入占比较上年同期下降</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个百分点，其中一部分是用于移动应用的推广，意味着公司用于</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端推广的营销费用明显降低。</a:t>
            </a:r>
            <a:r>
              <a:rPr lang="en-US" altLang="zh-CN" sz="1200" kern="1200" dirty="0" err="1" smtClean="0">
                <a:solidFill>
                  <a:schemeClr val="tx1"/>
                </a:solidFill>
                <a:effectLst/>
                <a:latin typeface="+mn-lt"/>
                <a:ea typeface="+mn-ea"/>
                <a:cs typeface="+mn-cs"/>
              </a:rPr>
              <a:t>PlayMeigu</a:t>
            </a:r>
            <a:r>
              <a:rPr lang="zh-CN" altLang="zh-CN" sz="1200" kern="1200" dirty="0" smtClean="0">
                <a:solidFill>
                  <a:schemeClr val="tx1"/>
                </a:solidFill>
                <a:effectLst/>
                <a:latin typeface="+mn-lt"/>
                <a:ea typeface="+mn-ea"/>
                <a:cs typeface="+mn-cs"/>
              </a:rPr>
              <a:t>评：团购是公司的核心业务，而北美是公司的核心运营地区。因此，</a:t>
            </a: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年北美团购业务走势将决定</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的大致表现</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23</a:t>
            </a:fld>
            <a:endParaRPr lang="zh-CN" altLang="en-US"/>
          </a:p>
        </p:txBody>
      </p:sp>
    </p:spTree>
    <p:extLst>
      <p:ext uri="{BB962C8B-B14F-4D97-AF65-F5344CB8AC3E}">
        <p14:creationId xmlns:p14="http://schemas.microsoft.com/office/powerpoint/2010/main" xmlns="" val="2291828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移动端进展神速。</a:t>
            </a:r>
            <a:r>
              <a:rPr lang="zh-CN" altLang="zh-CN" sz="1200" kern="1200" dirty="0" smtClean="0">
                <a:solidFill>
                  <a:schemeClr val="tx1"/>
                </a:solidFill>
                <a:effectLst/>
                <a:latin typeface="+mn-lt"/>
                <a:ea typeface="+mn-ea"/>
                <a:cs typeface="+mn-cs"/>
              </a:rPr>
              <a:t>至</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年年底，接近</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的交易来自移动端，较上一个季度上升了</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个百分点。</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下载量累计</a:t>
            </a:r>
            <a:r>
              <a:rPr lang="en-US" altLang="zh-CN" sz="1200" kern="1200" dirty="0" smtClean="0">
                <a:solidFill>
                  <a:schemeClr val="tx1"/>
                </a:solidFill>
                <a:effectLst/>
                <a:latin typeface="+mn-lt"/>
                <a:ea typeface="+mn-ea"/>
                <a:cs typeface="+mn-cs"/>
              </a:rPr>
              <a:t>7,000</a:t>
            </a:r>
            <a:r>
              <a:rPr lang="zh-CN" altLang="zh-CN" sz="1200" kern="1200" dirty="0" smtClean="0">
                <a:solidFill>
                  <a:schemeClr val="tx1"/>
                </a:solidFill>
                <a:effectLst/>
                <a:latin typeface="+mn-lt"/>
                <a:ea typeface="+mn-ea"/>
                <a:cs typeface="+mn-cs"/>
              </a:rPr>
              <a:t>万，其中第四季度下载量新增</a:t>
            </a:r>
            <a:r>
              <a:rPr lang="en-US" altLang="zh-CN" sz="1200" kern="1200" dirty="0" smtClean="0">
                <a:solidFill>
                  <a:schemeClr val="tx1"/>
                </a:solidFill>
                <a:effectLst/>
                <a:latin typeface="+mn-lt"/>
                <a:ea typeface="+mn-ea"/>
                <a:cs typeface="+mn-cs"/>
              </a:rPr>
              <a:t>900</a:t>
            </a:r>
            <a:r>
              <a:rPr lang="zh-CN" altLang="zh-CN" sz="1200" kern="1200" dirty="0" smtClean="0">
                <a:solidFill>
                  <a:schemeClr val="tx1"/>
                </a:solidFill>
                <a:effectLst/>
                <a:latin typeface="+mn-lt"/>
                <a:ea typeface="+mn-ea"/>
                <a:cs typeface="+mn-cs"/>
              </a:rPr>
              <a:t>万，且仍在加速增长。公司营销费用从电子邮件营销转向推动</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下载。请注意，移动端消费者通常较</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端消费者会更多地使用</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的服务，且单位消费额更高。不过，消费者在移动端会花更长的时间做出购买决定，因此</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下载量的提升可能需要很长一段时间才能看到交易额的增长。移动端对本地生活电商极其重要，</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能否将自己在</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端的优势拓展到移动领域将会是未来发展的关键。</a:t>
            </a:r>
          </a:p>
          <a:p>
            <a:pPr lvl="0"/>
            <a:r>
              <a:rPr lang="zh-CN" altLang="zh-CN" sz="1200" b="1" kern="1200" dirty="0" smtClean="0">
                <a:solidFill>
                  <a:schemeClr val="tx1"/>
                </a:solidFill>
                <a:effectLst/>
                <a:latin typeface="+mn-lt"/>
                <a:ea typeface="+mn-ea"/>
                <a:cs typeface="+mn-cs"/>
              </a:rPr>
              <a:t>现有团购模式有缺陷</a:t>
            </a:r>
            <a:r>
              <a:rPr lang="zh-CN" altLang="zh-CN" sz="1200" kern="1200" dirty="0" smtClean="0">
                <a:solidFill>
                  <a:schemeClr val="tx1"/>
                </a:solidFill>
                <a:effectLst/>
                <a:latin typeface="+mn-lt"/>
                <a:ea typeface="+mn-ea"/>
                <a:cs typeface="+mn-cs"/>
              </a:rPr>
              <a:t>。五年来，团购商业模式经历了潮起潮落，个中原因在于团购模式的一些缺陷。第一，团购的商品和服务吸引来的顾客往往不能转化为长期的忠诚顾客，广告效果打折。有时候折扣太大可能让全价或较低折扣的顾客感到后悔，降低这部分原有顾客的消费意愿。第二，团购的折扣大，价格低，团购公司的分成又高，这导致商家利润很薄，甚至赔钱赚吆喝。长期下去，商家只会拿很一小部分业务量来做团购，使得团购市场发展受到局限。第三，团购价格低，往往质量和服务跟不上，消费者满意度并不高。第四，团购的各个品类展示往往比较杂乱，消费者无法快速找到自己需要的东西。第五，销售费用太高，需要大量的销售人员寻找可提供团购的商家。</a:t>
            </a:r>
          </a:p>
          <a:p>
            <a:pPr lvl="0"/>
            <a:r>
              <a:rPr lang="zh-CN" altLang="zh-CN" sz="1200" b="1" kern="1200" dirty="0" smtClean="0">
                <a:solidFill>
                  <a:schemeClr val="tx1"/>
                </a:solidFill>
                <a:effectLst/>
                <a:latin typeface="+mn-lt"/>
                <a:ea typeface="+mn-ea"/>
                <a:cs typeface="+mn-cs"/>
              </a:rPr>
              <a:t>团购模式的改进方向。</a:t>
            </a:r>
            <a:r>
              <a:rPr lang="zh-CN" altLang="zh-CN" sz="1200" kern="1200" dirty="0" smtClean="0">
                <a:solidFill>
                  <a:schemeClr val="tx1"/>
                </a:solidFill>
                <a:effectLst/>
                <a:latin typeface="+mn-lt"/>
                <a:ea typeface="+mn-ea"/>
                <a:cs typeface="+mn-cs"/>
              </a:rPr>
              <a:t>针对团购的缺陷，团购模式的改进可能存在以下几个方面。第一，降低团购公司的佣金率，提高商家的利润率。第二，通过商场模式或是搜索，让消费者更方便地找到想要的商品和服务。第三，和评论、搜索和地图等网站合作，直接对接这些网站上的海量消费者和商家，降低销售费用。第四，在少数几个品类打造品牌，做精做深，提升团购公司在消费者中的认知度和忠诚度。我们认为，美团和大众点评网的团购业务，远胜于</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，正是因为让利于商家、采用搜索模式、有海量评论帮助消费者决策，以及在垂直领域做精做深。</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大众点评：一线城市</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美团：</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二三四线</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垂直领域</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24</a:t>
            </a:fld>
            <a:endParaRPr lang="zh-CN" altLang="en-US"/>
          </a:p>
        </p:txBody>
      </p:sp>
    </p:spTree>
    <p:extLst>
      <p:ext uri="{BB962C8B-B14F-4D97-AF65-F5344CB8AC3E}">
        <p14:creationId xmlns:p14="http://schemas.microsoft.com/office/powerpoint/2010/main" xmlns="" val="131836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延长限购的时间，变得更象商场运营。</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在美国团购市场雄踞第一证明了其强大的营销能力。</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需要向投资者证明其不仅可以吸引消费者的眼球，还能创造可观的利润。针对团购本身存在的问题，</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开始改变原来定时限购的做法，拉长了交易窗口，从而增加了消费者购买的几率。以前团购产品布局杂乱，使消费者难以找到想要的服务。为此，</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在主页上提供了搜索功能，让产品更容易被消费者找到。根据</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的数据，使用</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搜索的消费者比不使用的消费者平均多消费</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正在改变过去通过发送邮件吸引消费者的做法，希望吸引更多消费者主动去搜索想要的产品和服务，即从过去的“推”转为“拉”。“拉”的好处很明显，说明客户养成了某种特定的消费习惯，对</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产生品牌认知度提高，从消费金额上，主动搜索的顾客比其他顾客的消费平均高出</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以上。</a:t>
            </a:r>
          </a:p>
          <a:p>
            <a:pPr lvl="0"/>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移动端增长迅速，助力公司转变为移动电商门户。</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下载量和使用量的快速增长再现了公司当年在</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团购领域独占鳌头的局面，显示了公司强大的营销和推广能力。对比</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端，移动端</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用户粘性更强，是公司发展移动本地电商的有力武器。海量</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用户将有助于公司实现移动本地电商门户的目标。</a:t>
            </a:r>
          </a:p>
          <a:p>
            <a:pPr lvl="0"/>
            <a:r>
              <a:rPr lang="zh-CN" altLang="zh-CN" sz="1200" b="1" kern="1200" dirty="0" smtClean="0">
                <a:solidFill>
                  <a:schemeClr val="tx1"/>
                </a:solidFill>
                <a:effectLst/>
                <a:latin typeface="+mn-lt"/>
                <a:ea typeface="+mn-ea"/>
                <a:cs typeface="+mn-cs"/>
              </a:rPr>
              <a:t>退出竞争激烈的中国。</a:t>
            </a:r>
            <a:r>
              <a:rPr lang="zh-CN" altLang="zh-CN" sz="1200" kern="1200" dirty="0" smtClean="0">
                <a:solidFill>
                  <a:schemeClr val="tx1"/>
                </a:solidFill>
                <a:effectLst/>
                <a:latin typeface="+mn-lt"/>
                <a:ea typeface="+mn-ea"/>
                <a:cs typeface="+mn-cs"/>
              </a:rPr>
              <a:t>公司四季度将在中国</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团的投资减记为零，产生了</a:t>
            </a:r>
            <a:r>
              <a:rPr lang="en-US" altLang="zh-CN" sz="1200" kern="1200" dirty="0" smtClean="0">
                <a:solidFill>
                  <a:schemeClr val="tx1"/>
                </a:solidFill>
                <a:effectLst/>
                <a:latin typeface="+mn-lt"/>
                <a:ea typeface="+mn-ea"/>
                <a:cs typeface="+mn-cs"/>
              </a:rPr>
              <a:t>$85.5mln</a:t>
            </a:r>
            <a:r>
              <a:rPr lang="zh-CN" altLang="zh-CN" sz="1200" kern="1200" dirty="0" smtClean="0">
                <a:solidFill>
                  <a:schemeClr val="tx1"/>
                </a:solidFill>
                <a:effectLst/>
                <a:latin typeface="+mn-lt"/>
                <a:ea typeface="+mn-ea"/>
                <a:cs typeface="+mn-cs"/>
              </a:rPr>
              <a:t>的税前损失。</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团的另一投资人腾讯决定不再支持</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团的发展，同时</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也宣布不再提供资金帮助。鉴于目前中国团购市场格局已经基本形成，而</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团并没有成功脱颖而出，因此</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减记了</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团的所有投资，而把注意力集中在其他有长期增长潜力的海外细分市场。我们指出，腾讯战略投资了大众点评，相当程度上就是因为高朋</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团不给力，只能借助大众点评来获取生活电商领域的回报。</a:t>
            </a:r>
          </a:p>
          <a:p>
            <a:pPr lvl="0"/>
            <a:r>
              <a:rPr lang="zh-CN" altLang="zh-CN" sz="1200" b="1" kern="1200" dirty="0" smtClean="0">
                <a:solidFill>
                  <a:schemeClr val="tx1"/>
                </a:solidFill>
                <a:effectLst/>
                <a:latin typeface="+mn-lt"/>
                <a:ea typeface="+mn-ea"/>
                <a:cs typeface="+mn-cs"/>
              </a:rPr>
              <a:t>有选择地加强细分区域和细分领域投资。</a:t>
            </a: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$260mln</a:t>
            </a:r>
            <a:r>
              <a:rPr lang="zh-CN" altLang="zh-CN" sz="1200" kern="1200" dirty="0" smtClean="0">
                <a:solidFill>
                  <a:schemeClr val="tx1"/>
                </a:solidFill>
                <a:effectLst/>
                <a:latin typeface="+mn-lt"/>
                <a:ea typeface="+mn-ea"/>
                <a:cs typeface="+mn-cs"/>
              </a:rPr>
              <a:t>收购韩国最大团购网站</a:t>
            </a:r>
            <a:r>
              <a:rPr lang="en-US" altLang="zh-CN" sz="1200" kern="1200" dirty="0" smtClean="0">
                <a:solidFill>
                  <a:schemeClr val="tx1"/>
                </a:solidFill>
                <a:effectLst/>
                <a:latin typeface="+mn-lt"/>
                <a:ea typeface="+mn-ea"/>
                <a:cs typeface="+mn-cs"/>
              </a:rPr>
              <a:t>Ticket Monster</a:t>
            </a:r>
            <a:r>
              <a:rPr lang="zh-CN" altLang="zh-CN" sz="1200" kern="1200" dirty="0" smtClean="0">
                <a:solidFill>
                  <a:schemeClr val="tx1"/>
                </a:solidFill>
                <a:effectLst/>
                <a:latin typeface="+mn-lt"/>
                <a:ea typeface="+mn-ea"/>
                <a:cs typeface="+mn-cs"/>
              </a:rPr>
              <a:t>，增强了在海外细分区域的竞争优势。同样在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又以</a:t>
            </a:r>
            <a:r>
              <a:rPr lang="en-US" altLang="zh-CN" sz="1200" kern="1200" dirty="0" smtClean="0">
                <a:solidFill>
                  <a:schemeClr val="tx1"/>
                </a:solidFill>
                <a:effectLst/>
                <a:latin typeface="+mn-lt"/>
                <a:ea typeface="+mn-ea"/>
                <a:cs typeface="+mn-cs"/>
              </a:rPr>
              <a:t>$43mln</a:t>
            </a:r>
            <a:r>
              <a:rPr lang="zh-CN" altLang="zh-CN" sz="1200" kern="1200" dirty="0" smtClean="0">
                <a:solidFill>
                  <a:schemeClr val="tx1"/>
                </a:solidFill>
                <a:effectLst/>
                <a:latin typeface="+mn-lt"/>
                <a:ea typeface="+mn-ea"/>
                <a:cs typeface="+mn-cs"/>
              </a:rPr>
              <a:t>并购美国奢侈品闪购网站</a:t>
            </a:r>
            <a:r>
              <a:rPr lang="en-US" altLang="zh-CN" sz="1200" kern="1200" dirty="0" err="1" smtClean="0">
                <a:solidFill>
                  <a:schemeClr val="tx1"/>
                </a:solidFill>
                <a:effectLst/>
                <a:latin typeface="+mn-lt"/>
                <a:ea typeface="+mn-ea"/>
                <a:cs typeface="+mn-cs"/>
              </a:rPr>
              <a:t>ideeli</a:t>
            </a:r>
            <a:r>
              <a:rPr lang="zh-CN" altLang="zh-CN" sz="1200" kern="1200" dirty="0" smtClean="0">
                <a:solidFill>
                  <a:schemeClr val="tx1"/>
                </a:solidFill>
                <a:effectLst/>
                <a:latin typeface="+mn-lt"/>
                <a:ea typeface="+mn-ea"/>
                <a:cs typeface="+mn-cs"/>
              </a:rPr>
              <a:t>，显示了</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加强在细分领域优势的战略选择。在垂直领域深挖是一个重要的战略，因为它有助于提升团购网站在消费者心中的品牌认知度和用户粘性，进而增加重复购买率，降低营销费用。这一点美团做得相当成功。</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年美团网的电影票交易额达</a:t>
            </a:r>
            <a:r>
              <a:rPr lang="en-US" altLang="zh-CN" sz="1200" kern="1200" dirty="0" smtClean="0">
                <a:solidFill>
                  <a:schemeClr val="tx1"/>
                </a:solidFill>
                <a:effectLst/>
                <a:latin typeface="+mn-lt"/>
                <a:ea typeface="+mn-ea"/>
                <a:cs typeface="+mn-cs"/>
              </a:rPr>
              <a:t>16-18</a:t>
            </a:r>
            <a:r>
              <a:rPr lang="zh-CN" altLang="zh-CN" sz="1200" kern="1200" dirty="0" smtClean="0">
                <a:solidFill>
                  <a:schemeClr val="tx1"/>
                </a:solidFill>
                <a:effectLst/>
                <a:latin typeface="+mn-lt"/>
                <a:ea typeface="+mn-ea"/>
                <a:cs typeface="+mn-cs"/>
              </a:rPr>
              <a:t>亿人民币，约占中国电影票房的</a:t>
            </a:r>
            <a:r>
              <a:rPr lang="en-US" altLang="zh-CN" sz="1200" kern="1200" dirty="0" smtClean="0">
                <a:solidFill>
                  <a:schemeClr val="tx1"/>
                </a:solidFill>
                <a:effectLst/>
                <a:latin typeface="+mn-lt"/>
                <a:ea typeface="+mn-ea"/>
                <a:cs typeface="+mn-cs"/>
              </a:rPr>
              <a:t>8-10%</a:t>
            </a:r>
            <a:r>
              <a:rPr lang="zh-CN" altLang="zh-CN" sz="1200" kern="1200" dirty="0" smtClean="0">
                <a:solidFill>
                  <a:schemeClr val="tx1"/>
                </a:solidFill>
                <a:effectLst/>
                <a:latin typeface="+mn-lt"/>
                <a:ea typeface="+mn-ea"/>
                <a:cs typeface="+mn-cs"/>
              </a:rPr>
              <a:t>，按交易量约</a:t>
            </a:r>
            <a:r>
              <a:rPr lang="en-US" altLang="zh-CN" sz="1200" kern="1200" dirty="0" smtClean="0">
                <a:solidFill>
                  <a:schemeClr val="tx1"/>
                </a:solidFill>
                <a:effectLst/>
                <a:latin typeface="+mn-lt"/>
                <a:ea typeface="+mn-ea"/>
                <a:cs typeface="+mn-cs"/>
              </a:rPr>
              <a:t>6,000</a:t>
            </a:r>
            <a:r>
              <a:rPr lang="zh-CN" altLang="zh-CN" sz="1200" kern="1200" dirty="0" smtClean="0">
                <a:solidFill>
                  <a:schemeClr val="tx1"/>
                </a:solidFill>
                <a:effectLst/>
                <a:latin typeface="+mn-lt"/>
                <a:ea typeface="+mn-ea"/>
                <a:cs typeface="+mn-cs"/>
              </a:rPr>
              <a:t>万张计算，已经是中国最大的电影票分销商。美团网的酒店团购业也突飞猛进，是携程网、艺龙网等</a:t>
            </a:r>
            <a:r>
              <a:rPr lang="en-US" altLang="zh-CN" sz="1200" kern="1200" dirty="0" smtClean="0">
                <a:solidFill>
                  <a:schemeClr val="tx1"/>
                </a:solidFill>
                <a:effectLst/>
                <a:latin typeface="+mn-lt"/>
                <a:ea typeface="+mn-ea"/>
                <a:cs typeface="+mn-cs"/>
              </a:rPr>
              <a:t>OTA</a:t>
            </a:r>
            <a:r>
              <a:rPr lang="zh-CN" altLang="zh-CN" sz="1200" kern="1200" dirty="0" smtClean="0">
                <a:solidFill>
                  <a:schemeClr val="tx1"/>
                </a:solidFill>
                <a:effectLst/>
                <a:latin typeface="+mn-lt"/>
                <a:ea typeface="+mn-ea"/>
                <a:cs typeface="+mn-cs"/>
              </a:rPr>
              <a:t>之外的第三大酒店分销商，</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年交易额在</a:t>
            </a:r>
            <a:r>
              <a:rPr lang="en-US" altLang="zh-CN" sz="1200" kern="1200" dirty="0" smtClean="0">
                <a:solidFill>
                  <a:schemeClr val="tx1"/>
                </a:solidFill>
                <a:effectLst/>
                <a:latin typeface="+mn-lt"/>
                <a:ea typeface="+mn-ea"/>
                <a:cs typeface="+mn-cs"/>
              </a:rPr>
              <a:t>17</a:t>
            </a:r>
            <a:r>
              <a:rPr lang="zh-CN" altLang="zh-CN" sz="1200" kern="1200" dirty="0" smtClean="0">
                <a:solidFill>
                  <a:schemeClr val="tx1"/>
                </a:solidFill>
                <a:effectLst/>
                <a:latin typeface="+mn-lt"/>
                <a:ea typeface="+mn-ea"/>
                <a:cs typeface="+mn-cs"/>
              </a:rPr>
              <a:t>亿人民币左右。</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25</a:t>
            </a:fld>
            <a:endParaRPr lang="zh-CN" altLang="en-US"/>
          </a:p>
        </p:txBody>
      </p:sp>
    </p:spTree>
    <p:extLst>
      <p:ext uri="{BB962C8B-B14F-4D97-AF65-F5344CB8AC3E}">
        <p14:creationId xmlns:p14="http://schemas.microsoft.com/office/powerpoint/2010/main" xmlns="" val="2197219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本地服务市场广阔，在线本地电商渗透率低，上升空间很大。</a:t>
            </a:r>
            <a:r>
              <a:rPr lang="zh-CN" altLang="zh-CN" sz="1200" kern="1200" dirty="0" smtClean="0">
                <a:solidFill>
                  <a:schemeClr val="tx1"/>
                </a:solidFill>
                <a:effectLst/>
                <a:latin typeface="+mn-lt"/>
                <a:ea typeface="+mn-ea"/>
                <a:cs typeface="+mn-cs"/>
              </a:rPr>
              <a:t>根据</a:t>
            </a:r>
            <a:r>
              <a:rPr lang="en-US" altLang="zh-CN" sz="1200" kern="1200" dirty="0" err="1" smtClean="0">
                <a:solidFill>
                  <a:schemeClr val="tx1"/>
                </a:solidFill>
                <a:effectLst/>
                <a:latin typeface="+mn-lt"/>
                <a:ea typeface="+mn-ea"/>
                <a:cs typeface="+mn-cs"/>
              </a:rPr>
              <a:t>Localeze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Neustar</a:t>
            </a:r>
            <a:r>
              <a:rPr lang="en-US" altLang="zh-CN" sz="1200" kern="1200" dirty="0" smtClean="0">
                <a:solidFill>
                  <a:schemeClr val="tx1"/>
                </a:solidFill>
                <a:effectLst/>
                <a:latin typeface="+mn-lt"/>
                <a:ea typeface="+mn-ea"/>
                <a:cs typeface="+mn-cs"/>
              </a:rPr>
              <a:t> &amp; Factual.com</a:t>
            </a:r>
            <a:r>
              <a:rPr lang="zh-CN" altLang="zh-CN" sz="1200" kern="1200" dirty="0" smtClean="0">
                <a:solidFill>
                  <a:schemeClr val="tx1"/>
                </a:solidFill>
                <a:effectLst/>
                <a:latin typeface="+mn-lt"/>
                <a:ea typeface="+mn-ea"/>
                <a:cs typeface="+mn-cs"/>
              </a:rPr>
              <a:t>的估测，全球有</a:t>
            </a:r>
            <a:r>
              <a:rPr lang="en-US" altLang="zh-CN" sz="1200" kern="1200" dirty="0" smtClean="0">
                <a:solidFill>
                  <a:schemeClr val="tx1"/>
                </a:solidFill>
                <a:effectLst/>
                <a:latin typeface="+mn-lt"/>
                <a:ea typeface="+mn-ea"/>
                <a:cs typeface="+mn-cs"/>
              </a:rPr>
              <a:t>7,000</a:t>
            </a:r>
            <a:r>
              <a:rPr lang="zh-CN" altLang="zh-CN" sz="1200" kern="1200" dirty="0" smtClean="0">
                <a:solidFill>
                  <a:schemeClr val="tx1"/>
                </a:solidFill>
                <a:effectLst/>
                <a:latin typeface="+mn-lt"/>
                <a:ea typeface="+mn-ea"/>
                <a:cs typeface="+mn-cs"/>
              </a:rPr>
              <a:t>万家本地商户，其中</a:t>
            </a:r>
            <a:r>
              <a:rPr lang="en-US" altLang="zh-CN" sz="1200" kern="1200" dirty="0" smtClean="0">
                <a:solidFill>
                  <a:schemeClr val="tx1"/>
                </a:solidFill>
                <a:effectLst/>
                <a:latin typeface="+mn-lt"/>
                <a:ea typeface="+mn-ea"/>
                <a:cs typeface="+mn-cs"/>
              </a:rPr>
              <a:t>3,100</a:t>
            </a:r>
            <a:r>
              <a:rPr lang="zh-CN" altLang="zh-CN" sz="1200" kern="1200" dirty="0" smtClean="0">
                <a:solidFill>
                  <a:schemeClr val="tx1"/>
                </a:solidFill>
                <a:effectLst/>
                <a:latin typeface="+mn-lt"/>
                <a:ea typeface="+mn-ea"/>
                <a:cs typeface="+mn-cs"/>
              </a:rPr>
              <a:t>万家商户经营业务与</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涉及的业务领域重合，而</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作为全球最大的团购网站仅覆盖了</a:t>
            </a:r>
            <a:r>
              <a:rPr lang="en-US" altLang="zh-CN" sz="1200" kern="1200" dirty="0" smtClean="0">
                <a:solidFill>
                  <a:schemeClr val="tx1"/>
                </a:solidFill>
                <a:effectLst/>
                <a:latin typeface="+mn-lt"/>
                <a:ea typeface="+mn-ea"/>
                <a:cs typeface="+mn-cs"/>
              </a:rPr>
              <a:t>65</a:t>
            </a:r>
            <a:r>
              <a:rPr lang="zh-CN" altLang="zh-CN" sz="1200" kern="1200" dirty="0" smtClean="0">
                <a:solidFill>
                  <a:schemeClr val="tx1"/>
                </a:solidFill>
                <a:effectLst/>
                <a:latin typeface="+mn-lt"/>
                <a:ea typeface="+mn-ea"/>
                <a:cs typeface="+mn-cs"/>
              </a:rPr>
              <a:t>万家商户，渗透率不到千分之一，合作商户数增长的空间巨大。另据</a:t>
            </a:r>
            <a:r>
              <a:rPr lang="en-US" altLang="zh-CN" sz="1200" kern="1200" dirty="0" err="1" smtClean="0">
                <a:solidFill>
                  <a:schemeClr val="tx1"/>
                </a:solidFill>
                <a:effectLst/>
                <a:latin typeface="+mn-lt"/>
                <a:ea typeface="+mn-ea"/>
                <a:cs typeface="+mn-cs"/>
              </a:rPr>
              <a:t>Euromonitor</a:t>
            </a:r>
            <a:r>
              <a:rPr lang="en-US" altLang="zh-CN" sz="1200" kern="1200" dirty="0" smtClean="0">
                <a:solidFill>
                  <a:schemeClr val="tx1"/>
                </a:solidFill>
                <a:effectLst/>
                <a:latin typeface="+mn-lt"/>
                <a:ea typeface="+mn-ea"/>
                <a:cs typeface="+mn-cs"/>
              </a:rPr>
              <a:t> International</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所覆盖主要品类的市场规模在全球和美国分别为</a:t>
            </a:r>
            <a:r>
              <a:rPr lang="en-US" altLang="zh-CN" sz="1200" kern="1200" dirty="0" smtClean="0">
                <a:solidFill>
                  <a:schemeClr val="tx1"/>
                </a:solidFill>
                <a:effectLst/>
                <a:latin typeface="+mn-lt"/>
                <a:ea typeface="+mn-ea"/>
                <a:cs typeface="+mn-cs"/>
              </a:rPr>
              <a:t>$17.5tln</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$4.3tln</a:t>
            </a:r>
            <a:r>
              <a:rPr lang="zh-CN" altLang="zh-CN" sz="1200" kern="1200" dirty="0" smtClean="0">
                <a:solidFill>
                  <a:schemeClr val="tx1"/>
                </a:solidFill>
                <a:effectLst/>
                <a:latin typeface="+mn-lt"/>
                <a:ea typeface="+mn-ea"/>
                <a:cs typeface="+mn-cs"/>
              </a:rPr>
              <a:t>，而目前</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的总交易额为</a:t>
            </a:r>
            <a:r>
              <a:rPr lang="en-US" altLang="zh-CN" sz="1200" kern="1200" dirty="0" smtClean="0">
                <a:solidFill>
                  <a:schemeClr val="tx1"/>
                </a:solidFill>
                <a:effectLst/>
                <a:latin typeface="+mn-lt"/>
                <a:ea typeface="+mn-ea"/>
                <a:cs typeface="+mn-cs"/>
              </a:rPr>
              <a:t>$5.76bln</a:t>
            </a:r>
            <a:r>
              <a:rPr lang="zh-CN" altLang="zh-CN" sz="1200" kern="1200" dirty="0" smtClean="0">
                <a:solidFill>
                  <a:schemeClr val="tx1"/>
                </a:solidFill>
                <a:effectLst/>
                <a:latin typeface="+mn-lt"/>
                <a:ea typeface="+mn-ea"/>
                <a:cs typeface="+mn-cs"/>
              </a:rPr>
              <a:t>，仅占总市场规模的千分之一左右，前景十分广阔。</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26</a:t>
            </a:fld>
            <a:endParaRPr lang="zh-CN" altLang="en-US"/>
          </a:p>
        </p:txBody>
      </p:sp>
    </p:spTree>
    <p:extLst>
      <p:ext uri="{BB962C8B-B14F-4D97-AF65-F5344CB8AC3E}">
        <p14:creationId xmlns:p14="http://schemas.microsoft.com/office/powerpoint/2010/main" xmlns="" val="2922761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smtClean="0">
                <a:solidFill>
                  <a:schemeClr val="tx1"/>
                </a:solidFill>
                <a:effectLst/>
                <a:latin typeface="+mn-lt"/>
                <a:ea typeface="+mn-ea"/>
                <a:cs typeface="+mn-cs"/>
              </a:rPr>
              <a:t>可能与</a:t>
            </a:r>
            <a:r>
              <a:rPr lang="en-US" altLang="zh-CN" sz="1200" b="1" kern="1200" dirty="0" smtClean="0">
                <a:solidFill>
                  <a:schemeClr val="tx1"/>
                </a:solidFill>
                <a:effectLst/>
                <a:latin typeface="+mn-lt"/>
                <a:ea typeface="+mn-ea"/>
                <a:cs typeface="+mn-cs"/>
              </a:rPr>
              <a:t>Google</a:t>
            </a:r>
            <a:r>
              <a:rPr lang="zh-CN" altLang="zh-CN" sz="1200" b="1" kern="1200" dirty="0" smtClean="0">
                <a:solidFill>
                  <a:schemeClr val="tx1"/>
                </a:solidFill>
                <a:effectLst/>
                <a:latin typeface="+mn-lt"/>
                <a:ea typeface="+mn-ea"/>
                <a:cs typeface="+mn-cs"/>
              </a:rPr>
              <a:t>或</a:t>
            </a:r>
            <a:r>
              <a:rPr lang="en-US" altLang="zh-CN" sz="1200" b="1" kern="1200" dirty="0" smtClean="0">
                <a:solidFill>
                  <a:schemeClr val="tx1"/>
                </a:solidFill>
                <a:effectLst/>
                <a:latin typeface="+mn-lt"/>
                <a:ea typeface="+mn-ea"/>
                <a:cs typeface="+mn-cs"/>
              </a:rPr>
              <a:t>Yelp</a:t>
            </a:r>
            <a:r>
              <a:rPr lang="zh-CN" altLang="zh-CN" sz="1200" b="1" kern="1200" dirty="0" smtClean="0">
                <a:solidFill>
                  <a:schemeClr val="tx1"/>
                </a:solidFill>
                <a:effectLst/>
                <a:latin typeface="+mn-lt"/>
                <a:ea typeface="+mn-ea"/>
                <a:cs typeface="+mn-cs"/>
              </a:rPr>
              <a:t>产生并购，形成协同效应。</a:t>
            </a:r>
            <a:r>
              <a:rPr lang="zh-CN" altLang="zh-CN" sz="1200" kern="1200" dirty="0" smtClean="0">
                <a:solidFill>
                  <a:schemeClr val="tx1"/>
                </a:solidFill>
                <a:effectLst/>
                <a:latin typeface="+mn-lt"/>
                <a:ea typeface="+mn-ea"/>
                <a:cs typeface="+mn-cs"/>
              </a:rPr>
              <a:t>根据中国市场的经验，大众点评网利用海量商家和评论，在团购领域增长迅猛，已居行业第二，仅次于美团网。可见海量的商家和评论能够精准地吸引目标顾客，促成交易。评论网站做团购具有得天独厚的优势，如果</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能和</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合并，将形成类似大众点评网做团购的威力。如</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被</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收购，那么则利用</a:t>
            </a:r>
            <a:r>
              <a:rPr lang="en-US" altLang="zh-CN" sz="1200" kern="1200" dirty="0" smtClean="0">
                <a:solidFill>
                  <a:schemeClr val="tx1"/>
                </a:solidFill>
                <a:effectLst/>
                <a:latin typeface="+mn-lt"/>
                <a:ea typeface="+mn-ea"/>
                <a:cs typeface="+mn-cs"/>
              </a:rPr>
              <a:t>Google </a:t>
            </a:r>
            <a:r>
              <a:rPr lang="zh-CN" altLang="zh-CN" sz="1200" kern="1200" dirty="0" smtClean="0">
                <a:solidFill>
                  <a:schemeClr val="tx1"/>
                </a:solidFill>
                <a:effectLst/>
                <a:latin typeface="+mn-lt"/>
                <a:ea typeface="+mn-ea"/>
                <a:cs typeface="+mn-cs"/>
              </a:rPr>
              <a:t>搜索和</a:t>
            </a:r>
            <a:r>
              <a:rPr lang="en-US" altLang="zh-CN" sz="1200" kern="1200" dirty="0" smtClean="0">
                <a:solidFill>
                  <a:schemeClr val="tx1"/>
                </a:solidFill>
                <a:effectLst/>
                <a:latin typeface="+mn-lt"/>
                <a:ea typeface="+mn-ea"/>
                <a:cs typeface="+mn-cs"/>
              </a:rPr>
              <a:t>Google Map</a:t>
            </a:r>
            <a:r>
              <a:rPr lang="zh-CN" altLang="zh-CN" sz="1200" kern="1200" dirty="0" smtClean="0">
                <a:solidFill>
                  <a:schemeClr val="tx1"/>
                </a:solidFill>
                <a:effectLst/>
                <a:latin typeface="+mn-lt"/>
                <a:ea typeface="+mn-ea"/>
                <a:cs typeface="+mn-cs"/>
              </a:rPr>
              <a:t>帮助</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获取用户，这不正是百度收购糯米网的动因吗？</a:t>
            </a:r>
          </a:p>
          <a:p>
            <a:pPr lvl="0"/>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的销售人员人数占总人数超过</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，他们的主要任务就是和商家建立联系，洽谈团购合作事宜。</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SG&amp;A</a:t>
            </a:r>
            <a:r>
              <a:rPr lang="zh-CN" altLang="zh-CN" sz="1200" kern="1200" dirty="0" smtClean="0">
                <a:solidFill>
                  <a:schemeClr val="tx1"/>
                </a:solidFill>
                <a:effectLst/>
                <a:latin typeface="+mn-lt"/>
                <a:ea typeface="+mn-ea"/>
                <a:cs typeface="+mn-cs"/>
              </a:rPr>
              <a:t>费用占收入比达</a:t>
            </a:r>
            <a:r>
              <a:rPr lang="en-US" altLang="zh-CN" sz="1200" kern="1200" dirty="0" smtClean="0">
                <a:solidFill>
                  <a:schemeClr val="tx1"/>
                </a:solidFill>
                <a:effectLst/>
                <a:latin typeface="+mn-lt"/>
                <a:ea typeface="+mn-ea"/>
                <a:cs typeface="+mn-cs"/>
              </a:rPr>
              <a:t>42%</a:t>
            </a:r>
            <a:r>
              <a:rPr lang="zh-CN" altLang="zh-CN" sz="1200" kern="1200" dirty="0" smtClean="0">
                <a:solidFill>
                  <a:schemeClr val="tx1"/>
                </a:solidFill>
                <a:effectLst/>
                <a:latin typeface="+mn-lt"/>
                <a:ea typeface="+mn-ea"/>
                <a:cs typeface="+mn-cs"/>
              </a:rPr>
              <a:t>，其中大部分是销售费用，而当年</a:t>
            </a:r>
            <a:r>
              <a:rPr lang="en-US" altLang="zh-CN" sz="1200" kern="1200" dirty="0" smtClean="0">
                <a:solidFill>
                  <a:schemeClr val="tx1"/>
                </a:solidFill>
                <a:effectLst/>
                <a:latin typeface="+mn-lt"/>
                <a:ea typeface="+mn-ea"/>
                <a:cs typeface="+mn-cs"/>
              </a:rPr>
              <a:t>non-GAAP</a:t>
            </a:r>
            <a:r>
              <a:rPr lang="zh-CN" altLang="zh-CN" sz="1200" kern="1200" dirty="0" smtClean="0">
                <a:solidFill>
                  <a:schemeClr val="tx1"/>
                </a:solidFill>
                <a:effectLst/>
                <a:latin typeface="+mn-lt"/>
                <a:ea typeface="+mn-ea"/>
                <a:cs typeface="+mn-cs"/>
              </a:rPr>
              <a:t>净利润率仅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，可见销售费用的降低可以让</a:t>
            </a:r>
            <a:r>
              <a:rPr lang="en-US" altLang="zh-CN" sz="1200" kern="1200" dirty="0" err="1" smtClean="0">
                <a:solidFill>
                  <a:schemeClr val="tx1"/>
                </a:solidFill>
                <a:effectLst/>
                <a:latin typeface="+mn-lt"/>
                <a:ea typeface="+mn-ea"/>
                <a:cs typeface="+mn-cs"/>
              </a:rPr>
              <a:t>Groupon</a:t>
            </a:r>
            <a:r>
              <a:rPr lang="zh-CN" altLang="zh-CN" sz="1200" kern="1200" dirty="0" smtClean="0">
                <a:solidFill>
                  <a:schemeClr val="tx1"/>
                </a:solidFill>
                <a:effectLst/>
                <a:latin typeface="+mn-lt"/>
                <a:ea typeface="+mn-ea"/>
                <a:cs typeface="+mn-cs"/>
              </a:rPr>
              <a:t>迅速实现利润的高速增长。</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27</a:t>
            </a:fld>
            <a:endParaRPr lang="zh-CN" altLang="en-US"/>
          </a:p>
        </p:txBody>
      </p:sp>
    </p:spTree>
    <p:extLst>
      <p:ext uri="{BB962C8B-B14F-4D97-AF65-F5344CB8AC3E}">
        <p14:creationId xmlns:p14="http://schemas.microsoft.com/office/powerpoint/2010/main" xmlns="" val="2641066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收入模式。</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主要通过三种方式获得收入：</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）订餐服务收入：按订位人数向餐厅收费。目前对通过</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网站和移动应用完成订餐的客户，</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向餐厅按人头每位收取</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美元的定位费；对通过</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合作伙伴（如</a:t>
            </a:r>
            <a:r>
              <a:rPr lang="en-US" altLang="zh-CN" sz="1200" kern="1200" dirty="0" smtClean="0">
                <a:solidFill>
                  <a:schemeClr val="tx1"/>
                </a:solidFill>
                <a:effectLst/>
                <a:latin typeface="+mn-lt"/>
                <a:ea typeface="+mn-ea"/>
                <a:cs typeface="+mn-cs"/>
              </a:rPr>
              <a:t>Facebook</a:t>
            </a:r>
            <a:r>
              <a:rPr lang="zh-CN" altLang="zh-CN" sz="1200" kern="1200" dirty="0" smtClean="0">
                <a:solidFill>
                  <a:schemeClr val="tx1"/>
                </a:solidFill>
                <a:effectLst/>
                <a:latin typeface="+mn-lt"/>
                <a:ea typeface="+mn-ea"/>
                <a:cs typeface="+mn-cs"/>
              </a:rPr>
              <a:t>等）完成订餐的顾客，</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按人头向餐馆每位收取</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美分。而通过</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的积分计划吸引过来的用户，餐厅则需为每用户支付</a:t>
            </a:r>
            <a:r>
              <a:rPr lang="en-US" altLang="zh-CN" sz="1200" kern="1200" dirty="0" smtClean="0">
                <a:solidFill>
                  <a:schemeClr val="tx1"/>
                </a:solidFill>
                <a:effectLst/>
                <a:latin typeface="+mn-lt"/>
                <a:ea typeface="+mn-ea"/>
                <a:cs typeface="+mn-cs"/>
              </a:rPr>
              <a:t>7.5</a:t>
            </a:r>
            <a:r>
              <a:rPr lang="zh-CN" altLang="zh-CN" sz="1200" kern="1200" dirty="0" smtClean="0">
                <a:solidFill>
                  <a:schemeClr val="tx1"/>
                </a:solidFill>
                <a:effectLst/>
                <a:latin typeface="+mn-lt"/>
                <a:ea typeface="+mn-ea"/>
                <a:cs typeface="+mn-cs"/>
              </a:rPr>
              <a:t>美元。</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）软件服务收入：</a:t>
            </a:r>
            <a:r>
              <a:rPr lang="en-US" altLang="zh-CN" sz="1200" kern="1200" dirty="0" smtClean="0">
                <a:solidFill>
                  <a:schemeClr val="tx1"/>
                </a:solidFill>
                <a:effectLst/>
                <a:latin typeface="+mn-lt"/>
                <a:ea typeface="+mn-ea"/>
                <a:cs typeface="+mn-cs"/>
              </a:rPr>
              <a:t> ERB</a:t>
            </a:r>
            <a:r>
              <a:rPr lang="zh-CN" altLang="zh-CN" sz="1200" kern="1200" dirty="0" smtClean="0">
                <a:solidFill>
                  <a:schemeClr val="tx1"/>
                </a:solidFill>
                <a:effectLst/>
                <a:latin typeface="+mn-lt"/>
                <a:ea typeface="+mn-ea"/>
                <a:cs typeface="+mn-cs"/>
              </a:rPr>
              <a:t>电子预订系统的月使用费。使用</a:t>
            </a:r>
            <a:r>
              <a:rPr lang="en-US" altLang="zh-CN" sz="1200" kern="1200" dirty="0" smtClean="0">
                <a:solidFill>
                  <a:schemeClr val="tx1"/>
                </a:solidFill>
                <a:effectLst/>
                <a:latin typeface="+mn-lt"/>
                <a:ea typeface="+mn-ea"/>
                <a:cs typeface="+mn-cs"/>
              </a:rPr>
              <a:t>ERB</a:t>
            </a:r>
            <a:r>
              <a:rPr lang="zh-CN" altLang="zh-CN" sz="1200" kern="1200" dirty="0" smtClean="0">
                <a:solidFill>
                  <a:schemeClr val="tx1"/>
                </a:solidFill>
                <a:effectLst/>
                <a:latin typeface="+mn-lt"/>
                <a:ea typeface="+mn-ea"/>
                <a:cs typeface="+mn-cs"/>
              </a:rPr>
              <a:t>系统的餐厅需要支付月服务费，由基础服务费（每月</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美金）和增值服务费两部分组成。</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）其它收入：主要来自其</a:t>
            </a:r>
            <a:r>
              <a:rPr lang="en-US" altLang="zh-CN" sz="1200" kern="1200" dirty="0" smtClean="0">
                <a:solidFill>
                  <a:schemeClr val="tx1"/>
                </a:solidFill>
                <a:effectLst/>
                <a:latin typeface="+mn-lt"/>
                <a:ea typeface="+mn-ea"/>
                <a:cs typeface="+mn-cs"/>
              </a:rPr>
              <a:t>ERB</a:t>
            </a:r>
            <a:r>
              <a:rPr lang="zh-CN" altLang="zh-CN" sz="1200" kern="1200" dirty="0" smtClean="0">
                <a:solidFill>
                  <a:schemeClr val="tx1"/>
                </a:solidFill>
                <a:effectLst/>
                <a:latin typeface="+mn-lt"/>
                <a:ea typeface="+mn-ea"/>
                <a:cs typeface="+mn-cs"/>
              </a:rPr>
              <a:t>终端的销售收入（基于不同市场，每个终端</a:t>
            </a:r>
            <a:r>
              <a:rPr lang="en-US" altLang="zh-CN" sz="1200" kern="1200" dirty="0" smtClean="0">
                <a:solidFill>
                  <a:schemeClr val="tx1"/>
                </a:solidFill>
                <a:effectLst/>
                <a:latin typeface="+mn-lt"/>
                <a:ea typeface="+mn-ea"/>
                <a:cs typeface="+mn-cs"/>
              </a:rPr>
              <a:t>$200-$700</a:t>
            </a:r>
            <a:r>
              <a:rPr lang="zh-CN" altLang="zh-CN" sz="1200" kern="1200" dirty="0" smtClean="0">
                <a:solidFill>
                  <a:schemeClr val="tx1"/>
                </a:solidFill>
                <a:effectLst/>
                <a:latin typeface="+mn-lt"/>
                <a:ea typeface="+mn-ea"/>
                <a:cs typeface="+mn-cs"/>
              </a:rPr>
              <a:t>不等）和网站广告收入。在三项收入中可见，订餐服务的收入占比最大，在去年四季度占到总收入的</a:t>
            </a:r>
            <a:r>
              <a:rPr lang="en-US" altLang="zh-CN" sz="1200" kern="1200" dirty="0" smtClean="0">
                <a:solidFill>
                  <a:schemeClr val="tx1"/>
                </a:solidFill>
                <a:effectLst/>
                <a:latin typeface="+mn-lt"/>
                <a:ea typeface="+mn-ea"/>
                <a:cs typeface="+mn-cs"/>
              </a:rPr>
              <a:t>62%</a:t>
            </a:r>
            <a:r>
              <a:rPr lang="zh-CN" altLang="zh-CN" sz="1200" kern="1200" dirty="0" smtClean="0">
                <a:solidFill>
                  <a:schemeClr val="tx1"/>
                </a:solidFill>
                <a:effectLst/>
                <a:latin typeface="+mn-lt"/>
                <a:ea typeface="+mn-ea"/>
                <a:cs typeface="+mn-cs"/>
              </a:rPr>
              <a:t>，较上年同期的</a:t>
            </a:r>
            <a:r>
              <a:rPr lang="en-US" altLang="zh-CN" sz="1200" kern="1200" dirty="0" smtClean="0">
                <a:solidFill>
                  <a:schemeClr val="tx1"/>
                </a:solidFill>
                <a:effectLst/>
                <a:latin typeface="+mn-lt"/>
                <a:ea typeface="+mn-ea"/>
                <a:cs typeface="+mn-cs"/>
              </a:rPr>
              <a:t>57%</a:t>
            </a:r>
            <a:r>
              <a:rPr lang="zh-CN" altLang="zh-CN" sz="1200" kern="1200" dirty="0" smtClean="0">
                <a:solidFill>
                  <a:schemeClr val="tx1"/>
                </a:solidFill>
                <a:effectLst/>
                <a:latin typeface="+mn-lt"/>
                <a:ea typeface="+mn-ea"/>
                <a:cs typeface="+mn-cs"/>
              </a:rPr>
              <a:t>提升了</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个百分点，同时在三种收入模式中保持了最快速的同比增长，达到</a:t>
            </a:r>
            <a:r>
              <a:rPr lang="en-US" altLang="zh-CN" sz="1200" kern="1200" dirty="0" smtClean="0">
                <a:solidFill>
                  <a:schemeClr val="tx1"/>
                </a:solidFill>
                <a:effectLst/>
                <a:latin typeface="+mn-lt"/>
                <a:ea typeface="+mn-ea"/>
                <a:cs typeface="+mn-cs"/>
              </a:rPr>
              <a:t>33%</a:t>
            </a:r>
            <a:r>
              <a:rPr lang="zh-CN" altLang="zh-CN" sz="1200" kern="1200" dirty="0" smtClean="0">
                <a:solidFill>
                  <a:schemeClr val="tx1"/>
                </a:solidFill>
                <a:effectLst/>
                <a:latin typeface="+mn-lt"/>
                <a:ea typeface="+mn-ea"/>
                <a:cs typeface="+mn-cs"/>
              </a:rPr>
              <a:t>。我们预计未来订餐服务的收入占比将会进一步提升，这种基于效果的收费方式，类似于网络广告中的</a:t>
            </a:r>
            <a:r>
              <a:rPr lang="en-US" altLang="zh-CN" sz="1200" kern="1200" dirty="0" smtClean="0">
                <a:solidFill>
                  <a:schemeClr val="tx1"/>
                </a:solidFill>
                <a:effectLst/>
                <a:latin typeface="+mn-lt"/>
                <a:ea typeface="+mn-ea"/>
                <a:cs typeface="+mn-cs"/>
              </a:rPr>
              <a:t>CPC</a:t>
            </a:r>
            <a:r>
              <a:rPr lang="zh-CN" altLang="zh-CN" sz="1200" kern="1200" dirty="0" smtClean="0">
                <a:solidFill>
                  <a:schemeClr val="tx1"/>
                </a:solidFill>
                <a:effectLst/>
                <a:latin typeface="+mn-lt"/>
                <a:ea typeface="+mn-ea"/>
                <a:cs typeface="+mn-cs"/>
              </a:rPr>
              <a:t>付费模型，未来的收入将会随着使用</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订餐服务的用户数的增长而增长。</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28</a:t>
            </a:fld>
            <a:endParaRPr lang="zh-CN" altLang="en-US"/>
          </a:p>
        </p:txBody>
      </p:sp>
    </p:spTree>
    <p:extLst>
      <p:ext uri="{BB962C8B-B14F-4D97-AF65-F5344CB8AC3E}">
        <p14:creationId xmlns:p14="http://schemas.microsoft.com/office/powerpoint/2010/main" xmlns="" val="245017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中国移动端网民数已经超过</a:t>
            </a:r>
            <a:r>
              <a:rPr lang="en-US" altLang="zh-CN" dirty="0" smtClean="0"/>
              <a:t>pc</a:t>
            </a:r>
            <a:r>
              <a:rPr lang="zh-CN" altLang="en-US" dirty="0" smtClean="0"/>
              <a:t>端。</a:t>
            </a:r>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商业模式延展。</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正从简单地提供订餐服务延伸到后续的订餐管理、食客分析和餐饮评论这几个领域，逐渐形成在线餐饮消费的闭环。公司在</a:t>
            </a: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年推出</a:t>
            </a:r>
            <a:r>
              <a:rPr lang="en-US" altLang="zh-CN" sz="1200" b="1" kern="1200" dirty="0" err="1" smtClean="0">
                <a:solidFill>
                  <a:schemeClr val="tx1"/>
                </a:solidFill>
                <a:effectLst/>
                <a:latin typeface="+mn-lt"/>
                <a:ea typeface="+mn-ea"/>
                <a:cs typeface="+mn-cs"/>
              </a:rPr>
              <a:t>GuestCenter</a:t>
            </a:r>
            <a:r>
              <a:rPr lang="en-US" altLang="zh-CN" sz="1200" b="1"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，用于替换之前的</a:t>
            </a:r>
            <a:r>
              <a:rPr lang="en-US" altLang="zh-CN" sz="1200" kern="1200" dirty="0" smtClean="0">
                <a:solidFill>
                  <a:schemeClr val="tx1"/>
                </a:solidFill>
                <a:effectLst/>
                <a:latin typeface="+mn-lt"/>
                <a:ea typeface="+mn-ea"/>
                <a:cs typeface="+mn-cs"/>
              </a:rPr>
              <a:t>ERB</a:t>
            </a:r>
            <a:r>
              <a:rPr lang="zh-CN" altLang="zh-CN" sz="1200" kern="1200" dirty="0" smtClean="0">
                <a:solidFill>
                  <a:schemeClr val="tx1"/>
                </a:solidFill>
                <a:effectLst/>
                <a:latin typeface="+mn-lt"/>
                <a:ea typeface="+mn-ea"/>
                <a:cs typeface="+mn-cs"/>
              </a:rPr>
              <a:t>系统。该新系统为餐馆提供一体化餐饮订位管理，体验更佳，且不增加使用费用。同时，公司还通过数据分析为餐馆提供用餐者的信息和餐饮行业趋势，帮助餐厅为就餐者提供更好的服务。在服务订餐者方面，</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收购了美食发现软件</a:t>
            </a:r>
            <a:r>
              <a:rPr lang="en-US" altLang="zh-CN" sz="1200" kern="1200" dirty="0" err="1" smtClean="0">
                <a:solidFill>
                  <a:schemeClr val="tx1"/>
                </a:solidFill>
                <a:effectLst/>
                <a:latin typeface="+mn-lt"/>
                <a:ea typeface="+mn-ea"/>
                <a:cs typeface="+mn-cs"/>
              </a:rPr>
              <a:t>Foodspotting</a:t>
            </a:r>
            <a:r>
              <a:rPr lang="zh-CN" altLang="zh-CN" sz="1200" kern="1200" dirty="0" smtClean="0">
                <a:solidFill>
                  <a:schemeClr val="tx1"/>
                </a:solidFill>
                <a:effectLst/>
                <a:latin typeface="+mn-lt"/>
                <a:ea typeface="+mn-ea"/>
                <a:cs typeface="+mn-cs"/>
              </a:rPr>
              <a:t>来帮助用餐者更好的选择餐馆和菜品，提高订餐者的体验。同时为了提高用户粘性，</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提供像</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一样的餐厅评级和评论。截止</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年年末，</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上的餐厅评论信息超过</a:t>
            </a:r>
            <a:r>
              <a:rPr lang="en-US" altLang="zh-CN" sz="1200" kern="1200" dirty="0" smtClean="0">
                <a:solidFill>
                  <a:schemeClr val="tx1"/>
                </a:solidFill>
                <a:effectLst/>
                <a:latin typeface="+mn-lt"/>
                <a:ea typeface="+mn-ea"/>
                <a:cs typeface="+mn-cs"/>
              </a:rPr>
              <a:t>2,500</a:t>
            </a:r>
            <a:r>
              <a:rPr lang="zh-CN" altLang="zh-CN" sz="1200" kern="1200" dirty="0" smtClean="0">
                <a:solidFill>
                  <a:schemeClr val="tx1"/>
                </a:solidFill>
                <a:effectLst/>
                <a:latin typeface="+mn-lt"/>
                <a:ea typeface="+mn-ea"/>
                <a:cs typeface="+mn-cs"/>
              </a:rPr>
              <a:t>万条。</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目前已经涵盖产业链上的“发现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订餐”和“消费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评论”等环节，整个产业链闭环的形成将会有助于提升</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的用户粘性，提升其在整个产业链中的价值。同时，如果收费能和用户消费的金额挂钩，而不是按人头算，或能提高</a:t>
            </a:r>
            <a:r>
              <a:rPr lang="en-US" altLang="zh-CN" sz="1200" kern="1200" dirty="0" smtClean="0">
                <a:solidFill>
                  <a:schemeClr val="tx1"/>
                </a:solidFill>
                <a:effectLst/>
                <a:latin typeface="+mn-lt"/>
                <a:ea typeface="+mn-ea"/>
                <a:cs typeface="+mn-cs"/>
              </a:rPr>
              <a:t>ARPU</a:t>
            </a:r>
            <a:r>
              <a:rPr lang="zh-CN" altLang="zh-CN" sz="1200" kern="1200" dirty="0" smtClean="0">
                <a:solidFill>
                  <a:schemeClr val="tx1"/>
                </a:solidFill>
                <a:effectLst/>
                <a:latin typeface="+mn-lt"/>
                <a:ea typeface="+mn-ea"/>
                <a:cs typeface="+mn-cs"/>
              </a:rPr>
              <a:t>值，扩大收入和利润率。</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31</a:t>
            </a:fld>
            <a:endParaRPr lang="zh-CN" altLang="en-US"/>
          </a:p>
        </p:txBody>
      </p:sp>
    </p:spTree>
    <p:extLst>
      <p:ext uri="{BB962C8B-B14F-4D97-AF65-F5344CB8AC3E}">
        <p14:creationId xmlns:p14="http://schemas.microsoft.com/office/powerpoint/2010/main" xmlns="" val="356804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在线订位的风潮向更多城市扩展，这将带动整个在线订位行业增长。</a:t>
            </a:r>
            <a:r>
              <a:rPr lang="zh-CN" altLang="zh-CN" sz="1200" kern="1200" dirty="0" smtClean="0">
                <a:solidFill>
                  <a:schemeClr val="tx1"/>
                </a:solidFill>
                <a:effectLst/>
                <a:latin typeface="+mn-lt"/>
                <a:ea typeface="+mn-ea"/>
                <a:cs typeface="+mn-cs"/>
              </a:rPr>
              <a:t>有数据表明，在旧金山整个餐饮订位市场中已有</a:t>
            </a:r>
            <a:r>
              <a:rPr lang="en-US" altLang="zh-CN" sz="1200" kern="1200" dirty="0" smtClean="0">
                <a:solidFill>
                  <a:schemeClr val="tx1"/>
                </a:solidFill>
                <a:effectLst/>
                <a:latin typeface="+mn-lt"/>
                <a:ea typeface="+mn-ea"/>
                <a:cs typeface="+mn-cs"/>
              </a:rPr>
              <a:t>39%</a:t>
            </a:r>
            <a:r>
              <a:rPr lang="zh-CN" altLang="zh-CN" sz="1200" kern="1200" dirty="0" smtClean="0">
                <a:solidFill>
                  <a:schemeClr val="tx1"/>
                </a:solidFill>
                <a:effectLst/>
                <a:latin typeface="+mn-lt"/>
                <a:ea typeface="+mn-ea"/>
                <a:cs typeface="+mn-cs"/>
              </a:rPr>
              <a:t>的人使用在线餐饮订位服务，而整个北美这一数字只有</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。据公司管理层的估测，如果整个北美市场都能达到</a:t>
            </a:r>
            <a:r>
              <a:rPr lang="en-US" altLang="zh-CN" sz="1200" kern="1200" dirty="0" smtClean="0">
                <a:solidFill>
                  <a:schemeClr val="tx1"/>
                </a:solidFill>
                <a:effectLst/>
                <a:latin typeface="+mn-lt"/>
                <a:ea typeface="+mn-ea"/>
                <a:cs typeface="+mn-cs"/>
              </a:rPr>
              <a:t>39%</a:t>
            </a:r>
            <a:r>
              <a:rPr lang="zh-CN" altLang="zh-CN" sz="1200" kern="1200" dirty="0" smtClean="0">
                <a:solidFill>
                  <a:schemeClr val="tx1"/>
                </a:solidFill>
                <a:effectLst/>
                <a:latin typeface="+mn-lt"/>
                <a:ea typeface="+mn-ea"/>
                <a:cs typeface="+mn-cs"/>
              </a:rPr>
              <a:t>的渗透率，将会增加</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亿美元的市场规模。由于在线餐饮订位的边际成本极低，该</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亿美元的收入中的一大部分将转化为利润。</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32</a:t>
            </a:fld>
            <a:endParaRPr lang="zh-CN" altLang="en-US"/>
          </a:p>
        </p:txBody>
      </p:sp>
    </p:spTree>
    <p:extLst>
      <p:ext uri="{BB962C8B-B14F-4D97-AF65-F5344CB8AC3E}">
        <p14:creationId xmlns:p14="http://schemas.microsoft.com/office/powerpoint/2010/main" xmlns="" val="61984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33</a:t>
            </a:fld>
            <a:endParaRPr lang="zh-CN" altLang="en-US"/>
          </a:p>
        </p:txBody>
      </p:sp>
    </p:spTree>
    <p:extLst>
      <p:ext uri="{BB962C8B-B14F-4D97-AF65-F5344CB8AC3E}">
        <p14:creationId xmlns:p14="http://schemas.microsoft.com/office/powerpoint/2010/main" xmlns="" val="2609082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35</a:t>
            </a:fld>
            <a:endParaRPr lang="zh-CN" altLang="en-US"/>
          </a:p>
        </p:txBody>
      </p:sp>
    </p:spTree>
    <p:extLst>
      <p:ext uri="{BB962C8B-B14F-4D97-AF65-F5344CB8AC3E}">
        <p14:creationId xmlns:p14="http://schemas.microsoft.com/office/powerpoint/2010/main" xmlns="" val="66963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6</a:t>
            </a:fld>
            <a:endParaRPr lang="zh-CN" altLang="en-US"/>
          </a:p>
        </p:txBody>
      </p:sp>
    </p:spTree>
    <p:extLst>
      <p:ext uri="{BB962C8B-B14F-4D97-AF65-F5344CB8AC3E}">
        <p14:creationId xmlns:p14="http://schemas.microsoft.com/office/powerpoint/2010/main" xmlns="" val="6126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 = experiencing the service or product in person after buying it is important</a:t>
            </a:r>
          </a:p>
          <a:p>
            <a:r>
              <a:rPr lang="en-US" altLang="zh-CN" dirty="0" smtClean="0"/>
              <a:t>t = trying, touching, or seeing the product or service immediately before buying it is important</a:t>
            </a:r>
          </a:p>
          <a:p>
            <a:r>
              <a:rPr lang="en-US" altLang="zh-CN" dirty="0" smtClean="0"/>
              <a:t>s = substitutes are available online from a reliable source</a:t>
            </a:r>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8</a:t>
            </a:fld>
            <a:endParaRPr lang="zh-CN" altLang="en-US"/>
          </a:p>
        </p:txBody>
      </p:sp>
    </p:spTree>
    <p:extLst>
      <p:ext uri="{BB962C8B-B14F-4D97-AF65-F5344CB8AC3E}">
        <p14:creationId xmlns:p14="http://schemas.microsoft.com/office/powerpoint/2010/main" xmlns="" val="165379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10</a:t>
            </a:fld>
            <a:endParaRPr lang="zh-CN" altLang="en-US"/>
          </a:p>
        </p:txBody>
      </p:sp>
    </p:spTree>
    <p:extLst>
      <p:ext uri="{BB962C8B-B14F-4D97-AF65-F5344CB8AC3E}">
        <p14:creationId xmlns:p14="http://schemas.microsoft.com/office/powerpoint/2010/main" xmlns="" val="2810064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YELP</a:t>
            </a:r>
            <a:r>
              <a:rPr lang="zh-CN" altLang="zh-CN" sz="1200" b="1" kern="1200" dirty="0" smtClean="0">
                <a:solidFill>
                  <a:schemeClr val="tx1"/>
                </a:solidFill>
                <a:effectLst/>
                <a:latin typeface="+mn-lt"/>
                <a:ea typeface="+mn-ea"/>
                <a:cs typeface="+mn-cs"/>
              </a:rPr>
              <a:t>靠用户产生内容</a:t>
            </a:r>
            <a:r>
              <a:rPr lang="en-US" altLang="zh-CN" sz="1200" b="1" kern="1200" dirty="0" smtClean="0">
                <a:solidFill>
                  <a:schemeClr val="tx1"/>
                </a:solidFill>
                <a:effectLst/>
                <a:latin typeface="+mn-lt"/>
                <a:ea typeface="+mn-ea"/>
                <a:cs typeface="+mn-cs"/>
              </a:rPr>
              <a:t>(UGC)</a:t>
            </a:r>
            <a:r>
              <a:rPr lang="zh-CN" altLang="zh-CN" sz="1200" b="1" kern="1200" dirty="0" smtClean="0">
                <a:solidFill>
                  <a:schemeClr val="tx1"/>
                </a:solidFill>
                <a:effectLst/>
                <a:latin typeface="+mn-lt"/>
                <a:ea typeface="+mn-ea"/>
                <a:cs typeface="+mn-cs"/>
              </a:rPr>
              <a:t>，是一种轻资产的平台模式，也是一个“</a:t>
            </a:r>
            <a:r>
              <a:rPr lang="en-US" altLang="zh-CN" sz="1200" b="1" kern="1200" dirty="0" err="1" smtClean="0">
                <a:solidFill>
                  <a:schemeClr val="tx1"/>
                </a:solidFill>
                <a:effectLst/>
                <a:latin typeface="+mn-lt"/>
                <a:ea typeface="+mn-ea"/>
                <a:cs typeface="+mn-cs"/>
              </a:rPr>
              <a:t>SoLoMo</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(social, local, mobile)</a:t>
            </a:r>
            <a:r>
              <a:rPr lang="zh-CN" altLang="zh-CN" sz="1200" b="1" kern="1200" dirty="0" smtClean="0">
                <a:solidFill>
                  <a:schemeClr val="tx1"/>
                </a:solidFill>
                <a:effectLst/>
                <a:latin typeface="+mn-lt"/>
                <a:ea typeface="+mn-ea"/>
                <a:cs typeface="+mn-cs"/>
              </a:rPr>
              <a:t>的样板企业。</a:t>
            </a:r>
            <a:r>
              <a:rPr lang="zh-CN" altLang="zh-CN" sz="1200" kern="1200" dirty="0" smtClean="0">
                <a:solidFill>
                  <a:schemeClr val="tx1"/>
                </a:solidFill>
                <a:effectLst/>
                <a:latin typeface="+mn-lt"/>
                <a:ea typeface="+mn-ea"/>
                <a:cs typeface="+mn-cs"/>
              </a:rPr>
              <a:t>在人们的消费决策中，属于服务交易的“发现”环节，为商家导入客流。用户可以通过地图位置（</a:t>
            </a:r>
            <a:r>
              <a:rPr lang="en-US" altLang="zh-CN" sz="1200" kern="1200" dirty="0" smtClean="0">
                <a:solidFill>
                  <a:schemeClr val="tx1"/>
                </a:solidFill>
                <a:effectLst/>
                <a:latin typeface="+mn-lt"/>
                <a:ea typeface="+mn-ea"/>
                <a:cs typeface="+mn-cs"/>
              </a:rPr>
              <a:t>e.g. Midtown New York City</a:t>
            </a:r>
            <a:r>
              <a:rPr lang="zh-CN" altLang="zh-CN" sz="1200" kern="1200" dirty="0" smtClean="0">
                <a:solidFill>
                  <a:schemeClr val="tx1"/>
                </a:solidFill>
                <a:effectLst/>
                <a:latin typeface="+mn-lt"/>
                <a:ea typeface="+mn-ea"/>
                <a:cs typeface="+mn-cs"/>
              </a:rPr>
              <a:t>）和目录</a:t>
            </a:r>
            <a:r>
              <a:rPr lang="en-US" altLang="zh-CN" sz="1200" kern="1200" dirty="0" smtClean="0">
                <a:solidFill>
                  <a:schemeClr val="tx1"/>
                </a:solidFill>
                <a:effectLst/>
                <a:latin typeface="+mn-lt"/>
                <a:ea typeface="+mn-ea"/>
                <a:cs typeface="+mn-cs"/>
              </a:rPr>
              <a:t>(e.g. </a:t>
            </a:r>
            <a:r>
              <a:rPr lang="en-US" altLang="zh-CN" sz="1200" kern="1200" dirty="0" err="1" smtClean="0">
                <a:solidFill>
                  <a:schemeClr val="tx1"/>
                </a:solidFill>
                <a:effectLst/>
                <a:latin typeface="+mn-lt"/>
                <a:ea typeface="+mn-ea"/>
                <a:cs typeface="+mn-cs"/>
              </a:rPr>
              <a:t>Restaruant</a:t>
            </a:r>
            <a:r>
              <a:rPr lang="en-US" altLang="zh-CN" sz="1200" kern="1200" dirty="0" smtClean="0">
                <a:solidFill>
                  <a:schemeClr val="tx1"/>
                </a:solidFill>
                <a:effectLst/>
                <a:latin typeface="+mn-lt"/>
                <a:ea typeface="+mn-ea"/>
                <a:cs typeface="+mn-cs"/>
              </a:rPr>
              <a:t>--Japanese food) </a:t>
            </a:r>
            <a:r>
              <a:rPr lang="zh-CN" altLang="zh-CN" sz="1200" kern="1200" dirty="0" smtClean="0">
                <a:solidFill>
                  <a:schemeClr val="tx1"/>
                </a:solidFill>
                <a:effectLst/>
                <a:latin typeface="+mn-lt"/>
                <a:ea typeface="+mn-ea"/>
                <a:cs typeface="+mn-cs"/>
              </a:rPr>
              <a:t>找到自己需要的商家，最后阅读其他用户的评论进行决策。</a:t>
            </a:r>
          </a:p>
          <a:p>
            <a:pPr lvl="0"/>
            <a:r>
              <a:rPr lang="zh-CN" altLang="zh-CN" sz="1200" kern="1200" dirty="0" smtClean="0">
                <a:solidFill>
                  <a:schemeClr val="tx1"/>
                </a:solidFill>
                <a:effectLst/>
                <a:latin typeface="+mn-lt"/>
                <a:ea typeface="+mn-ea"/>
                <a:cs typeface="+mn-cs"/>
              </a:rPr>
              <a:t>本地广告 （</a:t>
            </a:r>
            <a:r>
              <a:rPr lang="en-US" altLang="zh-CN" sz="1200" kern="1200" dirty="0" smtClean="0">
                <a:solidFill>
                  <a:schemeClr val="tx1"/>
                </a:solidFill>
                <a:effectLst/>
                <a:latin typeface="+mn-lt"/>
                <a:ea typeface="+mn-ea"/>
                <a:cs typeface="+mn-cs"/>
              </a:rPr>
              <a:t>$58.1 </a:t>
            </a:r>
            <a:r>
              <a:rPr lang="en-US" altLang="zh-CN" sz="1200" kern="1200" dirty="0" err="1" smtClean="0">
                <a:solidFill>
                  <a:schemeClr val="tx1"/>
                </a:solidFill>
                <a:effectLst/>
                <a:latin typeface="+mn-lt"/>
                <a:ea typeface="+mn-ea"/>
                <a:cs typeface="+mn-cs"/>
              </a:rPr>
              <a:t>mln</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占收入</a:t>
            </a:r>
            <a:r>
              <a:rPr lang="en-US" altLang="zh-CN" sz="1200" kern="1200" dirty="0" smtClean="0">
                <a:solidFill>
                  <a:schemeClr val="tx1"/>
                </a:solidFill>
                <a:effectLst/>
                <a:latin typeface="+mn-lt"/>
                <a:ea typeface="+mn-ea"/>
                <a:cs typeface="+mn-cs"/>
              </a:rPr>
              <a:t>82%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以月费为主，辅以按</a:t>
            </a:r>
            <a:r>
              <a:rPr lang="en-US" altLang="zh-CN" sz="1200" kern="1200" dirty="0" smtClean="0">
                <a:solidFill>
                  <a:schemeClr val="tx1"/>
                </a:solidFill>
                <a:effectLst/>
                <a:latin typeface="+mn-lt"/>
                <a:ea typeface="+mn-ea"/>
                <a:cs typeface="+mn-cs"/>
              </a:rPr>
              <a:t>CPM</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CPC</a:t>
            </a:r>
            <a:r>
              <a:rPr lang="zh-CN" altLang="zh-CN" sz="1200" kern="1200" dirty="0" smtClean="0">
                <a:solidFill>
                  <a:schemeClr val="tx1"/>
                </a:solidFill>
                <a:effectLst/>
                <a:latin typeface="+mn-lt"/>
                <a:ea typeface="+mn-ea"/>
                <a:cs typeface="+mn-cs"/>
              </a:rPr>
              <a:t>收费的广告业务。</a:t>
            </a:r>
            <a:r>
              <a:rPr lang="en-US" altLang="zh-CN" sz="1200" b="0" i="0" kern="1200" dirty="0" smtClean="0">
                <a:solidFill>
                  <a:schemeClr val="tx1"/>
                </a:solidFill>
                <a:effectLst/>
                <a:latin typeface="+mn-lt"/>
                <a:ea typeface="+mn-ea"/>
                <a:cs typeface="+mn-cs"/>
              </a:rPr>
              <a:t>The top five industry categories accounted for an aggregate of approximately 75% of our local advertising revenue for the quarter ended December 31, 2013, broken down as follows: Home &amp; Local Services, 24%; Restaurants, 16%; Beauty &amp; Fitness, 14%; Health, 11%; Shopping, 10%.</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品牌广告 （</a:t>
            </a:r>
            <a:r>
              <a:rPr lang="en-US" altLang="zh-CN" sz="1200" kern="1200" dirty="0" smtClean="0">
                <a:solidFill>
                  <a:schemeClr val="tx1"/>
                </a:solidFill>
                <a:effectLst/>
                <a:latin typeface="+mn-lt"/>
                <a:ea typeface="+mn-ea"/>
                <a:cs typeface="+mn-cs"/>
              </a:rPr>
              <a:t>$9.2 </a:t>
            </a:r>
            <a:r>
              <a:rPr lang="en-US" altLang="zh-CN" sz="1200" kern="1200" dirty="0" err="1" smtClean="0">
                <a:solidFill>
                  <a:schemeClr val="tx1"/>
                </a:solidFill>
                <a:effectLst/>
                <a:latin typeface="+mn-lt"/>
                <a:ea typeface="+mn-ea"/>
                <a:cs typeface="+mn-cs"/>
              </a:rPr>
              <a:t>mln</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占收入</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），是采用</a:t>
            </a:r>
            <a:r>
              <a:rPr lang="en-US" altLang="zh-CN" sz="1200" kern="1200" dirty="0" smtClean="0">
                <a:solidFill>
                  <a:schemeClr val="tx1"/>
                </a:solidFill>
                <a:effectLst/>
                <a:latin typeface="+mn-lt"/>
                <a:ea typeface="+mn-ea"/>
                <a:cs typeface="+mn-cs"/>
              </a:rPr>
              <a:t>CPM</a:t>
            </a:r>
            <a:r>
              <a:rPr lang="zh-CN" altLang="zh-CN" sz="1200" kern="1200" dirty="0" smtClean="0">
                <a:solidFill>
                  <a:schemeClr val="tx1"/>
                </a:solidFill>
                <a:effectLst/>
                <a:latin typeface="+mn-lt"/>
                <a:ea typeface="+mn-ea"/>
                <a:cs typeface="+mn-cs"/>
              </a:rPr>
              <a:t>模式收费的显示广告。</a:t>
            </a:r>
          </a:p>
          <a:p>
            <a:pPr lvl="0"/>
            <a:r>
              <a:rPr lang="zh-CN" altLang="zh-CN" sz="1200" kern="1200" dirty="0" smtClean="0">
                <a:solidFill>
                  <a:schemeClr val="tx1"/>
                </a:solidFill>
                <a:effectLst/>
                <a:latin typeface="+mn-lt"/>
                <a:ea typeface="+mn-ea"/>
                <a:cs typeface="+mn-cs"/>
              </a:rPr>
              <a:t>其它收入 （</a:t>
            </a:r>
            <a:r>
              <a:rPr lang="en-US" altLang="zh-CN" sz="1200" kern="1200" dirty="0" smtClean="0">
                <a:solidFill>
                  <a:schemeClr val="tx1"/>
                </a:solidFill>
                <a:effectLst/>
                <a:latin typeface="+mn-lt"/>
                <a:ea typeface="+mn-ea"/>
                <a:cs typeface="+mn-cs"/>
              </a:rPr>
              <a:t>$3.4 </a:t>
            </a:r>
            <a:r>
              <a:rPr lang="en-US" altLang="zh-CN" sz="1200" kern="1200" dirty="0" err="1" smtClean="0">
                <a:solidFill>
                  <a:schemeClr val="tx1"/>
                </a:solidFill>
                <a:effectLst/>
                <a:latin typeface="+mn-lt"/>
                <a:ea typeface="+mn-ea"/>
                <a:cs typeface="+mn-cs"/>
              </a:rPr>
              <a:t>mln</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占收入</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），主要是来自交易的收入，比如餐馆订餐。</a:t>
            </a:r>
            <a:endParaRPr lang="en-US" altLang="zh-CN" sz="1200" kern="1200" dirty="0" smtClean="0">
              <a:solidFill>
                <a:schemeClr val="tx1"/>
              </a:solidFill>
              <a:effectLst/>
              <a:latin typeface="+mn-lt"/>
              <a:ea typeface="+mn-ea"/>
              <a:cs typeface="+mn-cs"/>
            </a:endParaRPr>
          </a:p>
          <a:p>
            <a:pPr lvl="0"/>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各业务增长情况。</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）本地广告收入快速增长。去年四季度</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的本地广告收入达</a:t>
            </a:r>
            <a:r>
              <a:rPr lang="en-US" altLang="zh-CN" sz="1200" kern="1200" dirty="0" smtClean="0">
                <a:solidFill>
                  <a:schemeClr val="tx1"/>
                </a:solidFill>
                <a:effectLst/>
                <a:latin typeface="+mn-lt"/>
                <a:ea typeface="+mn-ea"/>
                <a:cs typeface="+mn-cs"/>
              </a:rPr>
              <a:t>5,810</a:t>
            </a:r>
            <a:r>
              <a:rPr lang="zh-CN" altLang="zh-CN" sz="1200" kern="1200" dirty="0" smtClean="0">
                <a:solidFill>
                  <a:schemeClr val="tx1"/>
                </a:solidFill>
                <a:effectLst/>
                <a:latin typeface="+mn-lt"/>
                <a:ea typeface="+mn-ea"/>
                <a:cs typeface="+mn-cs"/>
              </a:rPr>
              <a:t>万美元，贡献了总收入中最大的一块，占</a:t>
            </a:r>
            <a:r>
              <a:rPr lang="en-US" altLang="zh-CN" sz="1200" kern="1200" dirty="0" smtClean="0">
                <a:solidFill>
                  <a:schemeClr val="tx1"/>
                </a:solidFill>
                <a:effectLst/>
                <a:latin typeface="+mn-lt"/>
                <a:ea typeface="+mn-ea"/>
                <a:cs typeface="+mn-cs"/>
              </a:rPr>
              <a:t>82%</a:t>
            </a:r>
            <a:r>
              <a:rPr lang="zh-CN" altLang="zh-CN" sz="1200" kern="1200" dirty="0" smtClean="0">
                <a:solidFill>
                  <a:schemeClr val="tx1"/>
                </a:solidFill>
                <a:effectLst/>
                <a:latin typeface="+mn-lt"/>
                <a:ea typeface="+mn-ea"/>
                <a:cs typeface="+mn-cs"/>
              </a:rPr>
              <a:t>，同比增长速度为</a:t>
            </a:r>
            <a:r>
              <a:rPr lang="en-US" altLang="zh-CN" sz="1200" kern="1200" dirty="0" smtClean="0">
                <a:solidFill>
                  <a:schemeClr val="tx1"/>
                </a:solidFill>
                <a:effectLst/>
                <a:latin typeface="+mn-lt"/>
                <a:ea typeface="+mn-ea"/>
                <a:cs typeface="+mn-cs"/>
              </a:rPr>
              <a:t>71%</a:t>
            </a:r>
            <a:r>
              <a:rPr lang="zh-CN" altLang="zh-CN" sz="1200" kern="1200" dirty="0" smtClean="0">
                <a:solidFill>
                  <a:schemeClr val="tx1"/>
                </a:solidFill>
                <a:effectLst/>
                <a:latin typeface="+mn-lt"/>
                <a:ea typeface="+mn-ea"/>
                <a:cs typeface="+mn-cs"/>
              </a:rPr>
              <a:t>，而三季度同比增长速度为</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，保持了快速增长的势头。本地广告主数量有</a:t>
            </a:r>
            <a:r>
              <a:rPr lang="en-US" altLang="zh-CN" sz="1200" kern="1200" dirty="0" smtClean="0">
                <a:solidFill>
                  <a:schemeClr val="tx1"/>
                </a:solidFill>
                <a:effectLst/>
                <a:latin typeface="+mn-lt"/>
                <a:ea typeface="+mn-ea"/>
                <a:cs typeface="+mn-cs"/>
              </a:rPr>
              <a:t>67,200</a:t>
            </a:r>
            <a:r>
              <a:rPr lang="zh-CN" altLang="zh-CN" sz="1200" kern="1200" dirty="0" smtClean="0">
                <a:solidFill>
                  <a:schemeClr val="tx1"/>
                </a:solidFill>
                <a:effectLst/>
                <a:latin typeface="+mn-lt"/>
                <a:ea typeface="+mn-ea"/>
                <a:cs typeface="+mn-cs"/>
              </a:rPr>
              <a:t>个，同比增长</a:t>
            </a:r>
            <a:r>
              <a:rPr lang="en-US" altLang="zh-CN" sz="1200" kern="1200" dirty="0" smtClean="0">
                <a:solidFill>
                  <a:schemeClr val="tx1"/>
                </a:solidFill>
                <a:effectLst/>
                <a:latin typeface="+mn-lt"/>
                <a:ea typeface="+mn-ea"/>
                <a:cs typeface="+mn-cs"/>
              </a:rPr>
              <a:t>69%</a:t>
            </a:r>
            <a:r>
              <a:rPr lang="zh-CN" altLang="zh-CN" sz="1200" kern="1200" dirty="0" smtClean="0">
                <a:solidFill>
                  <a:schemeClr val="tx1"/>
                </a:solidFill>
                <a:effectLst/>
                <a:latin typeface="+mn-lt"/>
                <a:ea typeface="+mn-ea"/>
                <a:cs typeface="+mn-cs"/>
              </a:rPr>
              <a:t>。平均每个广告主月贡献收入为</a:t>
            </a:r>
            <a:r>
              <a:rPr lang="en-US" altLang="zh-CN" sz="1200" kern="1200" dirty="0" smtClean="0">
                <a:solidFill>
                  <a:schemeClr val="tx1"/>
                </a:solidFill>
                <a:effectLst/>
                <a:latin typeface="+mn-lt"/>
                <a:ea typeface="+mn-ea"/>
                <a:cs typeface="+mn-cs"/>
              </a:rPr>
              <a:t>288</a:t>
            </a:r>
            <a:r>
              <a:rPr lang="zh-CN" altLang="zh-CN" sz="1200" kern="1200" dirty="0" smtClean="0">
                <a:solidFill>
                  <a:schemeClr val="tx1"/>
                </a:solidFill>
                <a:effectLst/>
                <a:latin typeface="+mn-lt"/>
                <a:ea typeface="+mn-ea"/>
                <a:cs typeface="+mn-cs"/>
              </a:rPr>
              <a:t>美元，同比略有下降，幅度为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这表明，该主营业务增长的主要驱动力仍然是客户数的增长</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）品牌广告（如</a:t>
            </a:r>
            <a:r>
              <a:rPr lang="en-US" altLang="zh-CN" sz="1200" kern="1200" dirty="0" smtClean="0">
                <a:solidFill>
                  <a:schemeClr val="tx1"/>
                </a:solidFill>
                <a:effectLst/>
                <a:latin typeface="+mn-lt"/>
                <a:ea typeface="+mn-ea"/>
                <a:cs typeface="+mn-cs"/>
              </a:rPr>
              <a:t>iPhone5S</a:t>
            </a:r>
            <a:r>
              <a:rPr lang="zh-CN" altLang="zh-CN" sz="1200" kern="1200" dirty="0" smtClean="0">
                <a:solidFill>
                  <a:schemeClr val="tx1"/>
                </a:solidFill>
                <a:effectLst/>
                <a:latin typeface="+mn-lt"/>
                <a:ea typeface="+mn-ea"/>
                <a:cs typeface="+mn-cs"/>
              </a:rPr>
              <a:t>的广告）季度收入达</a:t>
            </a:r>
            <a:r>
              <a:rPr lang="en-US" altLang="zh-CN" sz="1200" kern="1200" dirty="0" smtClean="0">
                <a:solidFill>
                  <a:schemeClr val="tx1"/>
                </a:solidFill>
                <a:effectLst/>
                <a:latin typeface="+mn-lt"/>
                <a:ea typeface="+mn-ea"/>
                <a:cs typeface="+mn-cs"/>
              </a:rPr>
              <a:t>920</a:t>
            </a:r>
            <a:r>
              <a:rPr lang="zh-CN" altLang="zh-CN" sz="1200" kern="1200" dirty="0" smtClean="0">
                <a:solidFill>
                  <a:schemeClr val="tx1"/>
                </a:solidFill>
                <a:effectLst/>
                <a:latin typeface="+mn-lt"/>
                <a:ea typeface="+mn-ea"/>
                <a:cs typeface="+mn-cs"/>
              </a:rPr>
              <a:t>万美元，占总收入</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81%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）其他收入达</a:t>
            </a:r>
            <a:r>
              <a:rPr lang="en-US" altLang="zh-CN" sz="1200" kern="1200" dirty="0" smtClean="0">
                <a:solidFill>
                  <a:schemeClr val="tx1"/>
                </a:solidFill>
                <a:effectLst/>
                <a:latin typeface="+mn-lt"/>
                <a:ea typeface="+mn-ea"/>
                <a:cs typeface="+mn-cs"/>
              </a:rPr>
              <a:t>340</a:t>
            </a:r>
            <a:r>
              <a:rPr lang="zh-CN" altLang="zh-CN" sz="1200" kern="1200" dirty="0" smtClean="0">
                <a:solidFill>
                  <a:schemeClr val="tx1"/>
                </a:solidFill>
                <a:effectLst/>
                <a:latin typeface="+mn-lt"/>
                <a:ea typeface="+mn-ea"/>
                <a:cs typeface="+mn-cs"/>
              </a:rPr>
              <a:t>万美元，占总收入的</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，，同比增长</a:t>
            </a:r>
            <a:r>
              <a:rPr lang="en-US" altLang="zh-CN" sz="1200" kern="1200" dirty="0" smtClean="0">
                <a:solidFill>
                  <a:schemeClr val="tx1"/>
                </a:solidFill>
                <a:effectLst/>
                <a:latin typeface="+mn-lt"/>
                <a:ea typeface="+mn-ea"/>
                <a:cs typeface="+mn-cs"/>
              </a:rPr>
              <a:t>53%</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11</a:t>
            </a:fld>
            <a:endParaRPr lang="zh-CN" altLang="en-US"/>
          </a:p>
        </p:txBody>
      </p:sp>
    </p:spTree>
    <p:extLst>
      <p:ext uri="{BB962C8B-B14F-4D97-AF65-F5344CB8AC3E}">
        <p14:creationId xmlns:p14="http://schemas.microsoft.com/office/powerpoint/2010/main" xmlns="" val="213077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12</a:t>
            </a:fld>
            <a:endParaRPr lang="zh-CN" altLang="en-US"/>
          </a:p>
        </p:txBody>
      </p:sp>
    </p:spTree>
    <p:extLst>
      <p:ext uri="{BB962C8B-B14F-4D97-AF65-F5344CB8AC3E}">
        <p14:creationId xmlns:p14="http://schemas.microsoft.com/office/powerpoint/2010/main" xmlns="" val="201106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smtClean="0">
                <a:solidFill>
                  <a:schemeClr val="tx1"/>
                </a:solidFill>
                <a:effectLst/>
                <a:latin typeface="+mn-lt"/>
                <a:ea typeface="+mn-ea"/>
                <a:cs typeface="+mn-cs"/>
              </a:rPr>
              <a:t>成长驱动因素。</a:t>
            </a:r>
            <a:r>
              <a:rPr lang="zh-CN" altLang="zh-CN" sz="1200" kern="1200" dirty="0" smtClean="0">
                <a:solidFill>
                  <a:schemeClr val="tx1"/>
                </a:solidFill>
                <a:effectLst/>
                <a:latin typeface="+mn-lt"/>
                <a:ea typeface="+mn-ea"/>
                <a:cs typeface="+mn-cs"/>
              </a:rPr>
              <a:t>从预测公司收入来说，主要驱动因素为</a:t>
            </a:r>
            <a:r>
              <a:rPr lang="zh-CN" altLang="zh-CN" sz="1200" b="1" u="sng" kern="1200" dirty="0" smtClean="0">
                <a:solidFill>
                  <a:schemeClr val="tx1"/>
                </a:solidFill>
                <a:effectLst/>
                <a:latin typeface="+mn-lt"/>
                <a:ea typeface="+mn-ea"/>
                <a:cs typeface="+mn-cs"/>
              </a:rPr>
              <a:t>总商户</a:t>
            </a:r>
            <a:r>
              <a:rPr lang="en-US" altLang="zh-CN" sz="1200" b="1" u="sng" kern="1200" dirty="0" smtClean="0">
                <a:solidFill>
                  <a:schemeClr val="tx1"/>
                </a:solidFill>
                <a:effectLst/>
                <a:latin typeface="+mn-lt"/>
                <a:ea typeface="+mn-ea"/>
                <a:cs typeface="+mn-cs"/>
              </a:rPr>
              <a:t>x</a:t>
            </a:r>
            <a:r>
              <a:rPr lang="zh-CN" altLang="zh-CN" sz="1200" b="1" u="sng" kern="1200" dirty="0" smtClean="0">
                <a:solidFill>
                  <a:schemeClr val="tx1"/>
                </a:solidFill>
                <a:effectLst/>
                <a:latin typeface="+mn-lt"/>
                <a:ea typeface="+mn-ea"/>
                <a:cs typeface="+mn-cs"/>
              </a:rPr>
              <a:t>转化率</a:t>
            </a:r>
            <a:r>
              <a:rPr lang="en-US" altLang="zh-CN" sz="1200" b="1" u="sng" kern="1200" dirty="0" smtClean="0">
                <a:solidFill>
                  <a:schemeClr val="tx1"/>
                </a:solidFill>
                <a:effectLst/>
                <a:latin typeface="+mn-lt"/>
                <a:ea typeface="+mn-ea"/>
                <a:cs typeface="+mn-cs"/>
              </a:rPr>
              <a:t>x ARPM</a:t>
            </a:r>
            <a:r>
              <a:rPr lang="en-US" altLang="zh-CN" sz="1200" b="1" kern="1200" dirty="0" smtClean="0">
                <a:solidFill>
                  <a:schemeClr val="tx1"/>
                </a:solidFill>
                <a:effectLst/>
                <a:latin typeface="+mn-lt"/>
                <a:ea typeface="+mn-ea"/>
                <a:cs typeface="+mn-cs"/>
              </a:rPr>
              <a:t> (average revenue per merchant)</a:t>
            </a:r>
            <a:r>
              <a:rPr lang="zh-CN" altLang="zh-CN" sz="1200" kern="1200" dirty="0" smtClean="0">
                <a:solidFill>
                  <a:schemeClr val="tx1"/>
                </a:solidFill>
                <a:effectLst/>
                <a:latin typeface="+mn-lt"/>
                <a:ea typeface="+mn-ea"/>
                <a:cs typeface="+mn-cs"/>
              </a:rPr>
              <a:t>。从平台实力来看，主要驱动因素为</a:t>
            </a:r>
            <a:r>
              <a:rPr lang="zh-CN" altLang="zh-CN" sz="1200" b="1" u="sng" kern="1200" dirty="0" smtClean="0">
                <a:solidFill>
                  <a:schemeClr val="tx1"/>
                </a:solidFill>
                <a:effectLst/>
                <a:latin typeface="+mn-lt"/>
                <a:ea typeface="+mn-ea"/>
                <a:cs typeface="+mn-cs"/>
              </a:rPr>
              <a:t>用户数</a:t>
            </a:r>
            <a:r>
              <a:rPr lang="en-US" altLang="zh-CN" sz="1200" b="1" u="sng" kern="1200" dirty="0" smtClean="0">
                <a:solidFill>
                  <a:schemeClr val="tx1"/>
                </a:solidFill>
                <a:effectLst/>
                <a:latin typeface="+mn-lt"/>
                <a:ea typeface="+mn-ea"/>
                <a:cs typeface="+mn-cs"/>
              </a:rPr>
              <a:t>x</a:t>
            </a:r>
            <a:r>
              <a:rPr lang="zh-CN" altLang="zh-CN" sz="1200" b="1" u="sng" kern="1200" dirty="0" smtClean="0">
                <a:solidFill>
                  <a:schemeClr val="tx1"/>
                </a:solidFill>
                <a:effectLst/>
                <a:latin typeface="+mn-lt"/>
                <a:ea typeface="+mn-ea"/>
                <a:cs typeface="+mn-cs"/>
              </a:rPr>
              <a:t>活跃用户比率</a:t>
            </a:r>
            <a:r>
              <a:rPr lang="en-US" altLang="zh-CN" sz="1200" b="1" u="sng" kern="1200" dirty="0" smtClean="0">
                <a:solidFill>
                  <a:schemeClr val="tx1"/>
                </a:solidFill>
                <a:effectLst/>
                <a:latin typeface="+mn-lt"/>
                <a:ea typeface="+mn-ea"/>
                <a:cs typeface="+mn-cs"/>
              </a:rPr>
              <a:t>x</a:t>
            </a:r>
            <a:r>
              <a:rPr lang="zh-CN" altLang="zh-CN" sz="1200" b="1" u="sng" kern="1200" dirty="0" smtClean="0">
                <a:solidFill>
                  <a:schemeClr val="tx1"/>
                </a:solidFill>
                <a:effectLst/>
                <a:latin typeface="+mn-lt"/>
                <a:ea typeface="+mn-ea"/>
                <a:cs typeface="+mn-cs"/>
              </a:rPr>
              <a:t>每个用户的平均参与度</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engagement</a:t>
            </a:r>
            <a:r>
              <a:rPr lang="zh-CN" altLang="zh-CN" sz="1200" kern="1200" dirty="0" smtClean="0">
                <a:solidFill>
                  <a:schemeClr val="tx1"/>
                </a:solidFill>
                <a:effectLst/>
                <a:latin typeface="+mn-lt"/>
                <a:ea typeface="+mn-ea"/>
                <a:cs typeface="+mn-cs"/>
              </a:rPr>
              <a:t>，如评论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阅读数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订餐等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平台上总共有</a:t>
            </a:r>
            <a:r>
              <a:rPr lang="en-US" altLang="zh-CN" sz="1200" kern="1200" dirty="0" smtClean="0">
                <a:solidFill>
                  <a:schemeClr val="tx1"/>
                </a:solidFill>
                <a:effectLst/>
                <a:latin typeface="+mn-lt"/>
                <a:ea typeface="+mn-ea"/>
                <a:cs typeface="+mn-cs"/>
              </a:rPr>
              <a:t>150</a:t>
            </a:r>
            <a:r>
              <a:rPr lang="zh-CN" altLang="zh-CN" sz="1200" kern="1200" dirty="0" smtClean="0">
                <a:solidFill>
                  <a:schemeClr val="tx1"/>
                </a:solidFill>
                <a:effectLst/>
                <a:latin typeface="+mn-lt"/>
                <a:ea typeface="+mn-ea"/>
                <a:cs typeface="+mn-cs"/>
              </a:rPr>
              <a:t>万商户，转化率仅为</a:t>
            </a:r>
            <a:r>
              <a:rPr lang="en-US" altLang="zh-CN" sz="1200" kern="1200" dirty="0" smtClean="0">
                <a:solidFill>
                  <a:schemeClr val="tx1"/>
                </a:solidFill>
                <a:effectLst/>
                <a:latin typeface="+mn-lt"/>
                <a:ea typeface="+mn-ea"/>
                <a:cs typeface="+mn-cs"/>
              </a:rPr>
              <a:t>4.5%</a:t>
            </a:r>
            <a:r>
              <a:rPr lang="zh-CN" altLang="zh-CN" sz="1200" kern="1200" dirty="0" smtClean="0">
                <a:solidFill>
                  <a:schemeClr val="tx1"/>
                </a:solidFill>
                <a:effectLst/>
                <a:latin typeface="+mn-lt"/>
                <a:ea typeface="+mn-ea"/>
                <a:cs typeface="+mn-cs"/>
              </a:rPr>
              <a:t>，上升空间巨大。</a:t>
            </a:r>
            <a:r>
              <a:rPr lang="en-US" altLang="zh-CN" sz="1200" kern="1200" dirty="0" err="1" smtClean="0">
                <a:solidFill>
                  <a:schemeClr val="tx1"/>
                </a:solidFill>
                <a:effectLst/>
                <a:latin typeface="+mn-lt"/>
                <a:ea typeface="+mn-ea"/>
                <a:cs typeface="+mn-cs"/>
              </a:rPr>
              <a:t>PlayMeigu</a:t>
            </a:r>
            <a:r>
              <a:rPr lang="zh-CN" altLang="zh-CN" sz="1200" kern="1200" dirty="0" smtClean="0">
                <a:solidFill>
                  <a:schemeClr val="tx1"/>
                </a:solidFill>
                <a:effectLst/>
                <a:latin typeface="+mn-lt"/>
                <a:ea typeface="+mn-ea"/>
                <a:cs typeface="+mn-cs"/>
              </a:rPr>
              <a:t>认为移动端和海外市场的发展会推动更多用户活跃度总量和商户的发展。</a:t>
            </a:r>
          </a:p>
          <a:p>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13</a:t>
            </a:fld>
            <a:endParaRPr lang="zh-CN" altLang="en-US"/>
          </a:p>
        </p:txBody>
      </p:sp>
    </p:spTree>
    <p:extLst>
      <p:ext uri="{BB962C8B-B14F-4D97-AF65-F5344CB8AC3E}">
        <p14:creationId xmlns:p14="http://schemas.microsoft.com/office/powerpoint/2010/main" xmlns="" val="139670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We believe that continued investment in our business provides our largest opportunity for future growth. Accordingly, we have determined to forgo the achievement of near-term profitability in return for long-term growth as we invest in our key growth strategies: growing our existing markets, expanding into new geographic markets, expanding our platform and enhancing monetization.</a:t>
            </a:r>
            <a:endParaRPr lang="zh-CN" altLang="en-US" dirty="0" smtClean="0"/>
          </a:p>
          <a:p>
            <a:pPr lvl="0"/>
            <a:r>
              <a:rPr lang="zh-CN" altLang="zh-CN" sz="1200" b="1" kern="1200" dirty="0" smtClean="0">
                <a:solidFill>
                  <a:schemeClr val="tx1"/>
                </a:solidFill>
                <a:effectLst/>
                <a:latin typeface="+mn-lt"/>
                <a:ea typeface="+mn-ea"/>
                <a:cs typeface="+mn-cs"/>
              </a:rPr>
              <a:t>海外市场的发展前景可期。</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在海外市场的运营数字增长率超过了北美地区，如累计评论数（</a:t>
            </a:r>
            <a:r>
              <a:rPr lang="en-US" altLang="zh-CN" sz="1200" kern="1200" dirty="0" smtClean="0">
                <a:solidFill>
                  <a:schemeClr val="tx1"/>
                </a:solidFill>
                <a:effectLst/>
                <a:latin typeface="+mn-lt"/>
                <a:ea typeface="+mn-ea"/>
                <a:cs typeface="+mn-cs"/>
              </a:rPr>
              <a:t>580</a:t>
            </a:r>
            <a:r>
              <a:rPr lang="zh-CN" altLang="zh-CN" sz="1200" kern="1200" dirty="0" smtClean="0">
                <a:solidFill>
                  <a:schemeClr val="tx1"/>
                </a:solidFill>
                <a:effectLst/>
                <a:latin typeface="+mn-lt"/>
                <a:ea typeface="+mn-ea"/>
                <a:cs typeface="+mn-cs"/>
              </a:rPr>
              <a:t>万条，同比增长</a:t>
            </a:r>
            <a:r>
              <a:rPr lang="en-US" altLang="zh-CN" sz="1200" kern="1200" dirty="0" smtClean="0">
                <a:solidFill>
                  <a:schemeClr val="tx1"/>
                </a:solidFill>
                <a:effectLst/>
                <a:latin typeface="+mn-lt"/>
                <a:ea typeface="+mn-ea"/>
                <a:cs typeface="+mn-cs"/>
              </a:rPr>
              <a:t>225%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UV(2,580</a:t>
            </a:r>
            <a:r>
              <a:rPr lang="zh-CN" altLang="zh-CN" sz="1200" kern="1200" dirty="0" smtClean="0">
                <a:solidFill>
                  <a:schemeClr val="tx1"/>
                </a:solidFill>
                <a:effectLst/>
                <a:latin typeface="+mn-lt"/>
                <a:ea typeface="+mn-ea"/>
                <a:cs typeface="+mn-cs"/>
              </a:rPr>
              <a:t>万，同比增长</a:t>
            </a:r>
            <a:r>
              <a:rPr lang="en-US" altLang="zh-CN" sz="1200" kern="1200" dirty="0" smtClean="0">
                <a:solidFill>
                  <a:schemeClr val="tx1"/>
                </a:solidFill>
                <a:effectLst/>
                <a:latin typeface="+mn-lt"/>
                <a:ea typeface="+mn-ea"/>
                <a:cs typeface="+mn-cs"/>
              </a:rPr>
              <a:t>101%)</a:t>
            </a:r>
            <a:r>
              <a:rPr lang="zh-CN" altLang="zh-CN" sz="1200" kern="1200" dirty="0" smtClean="0">
                <a:solidFill>
                  <a:schemeClr val="tx1"/>
                </a:solidFill>
                <a:effectLst/>
                <a:latin typeface="+mn-lt"/>
                <a:ea typeface="+mn-ea"/>
                <a:cs typeface="+mn-cs"/>
              </a:rPr>
              <a:t>和收入（</a:t>
            </a:r>
            <a:r>
              <a:rPr lang="en-US" altLang="zh-CN" sz="1200" kern="1200" dirty="0" smtClean="0">
                <a:solidFill>
                  <a:schemeClr val="tx1"/>
                </a:solidFill>
                <a:effectLst/>
                <a:latin typeface="+mn-lt"/>
                <a:ea typeface="+mn-ea"/>
                <a:cs typeface="+mn-cs"/>
              </a:rPr>
              <a:t>1,080</a:t>
            </a:r>
            <a:r>
              <a:rPr lang="zh-CN" altLang="zh-CN" sz="1200" kern="1200" dirty="0" smtClean="0">
                <a:solidFill>
                  <a:schemeClr val="tx1"/>
                </a:solidFill>
                <a:effectLst/>
                <a:latin typeface="+mn-lt"/>
                <a:ea typeface="+mn-ea"/>
                <a:cs typeface="+mn-cs"/>
              </a:rPr>
              <a:t>万美元，同比增长</a:t>
            </a:r>
            <a:r>
              <a:rPr lang="en-US" altLang="zh-CN" sz="1200" kern="1200" dirty="0" smtClean="0">
                <a:solidFill>
                  <a:schemeClr val="tx1"/>
                </a:solidFill>
                <a:effectLst/>
                <a:latin typeface="+mn-lt"/>
                <a:ea typeface="+mn-ea"/>
                <a:cs typeface="+mn-cs"/>
              </a:rPr>
              <a:t>256%</a:t>
            </a:r>
            <a:r>
              <a:rPr lang="zh-CN" altLang="zh-CN" sz="1200" kern="1200" dirty="0" smtClean="0">
                <a:solidFill>
                  <a:schemeClr val="tx1"/>
                </a:solidFill>
                <a:effectLst/>
                <a:latin typeface="+mn-lt"/>
                <a:ea typeface="+mn-ea"/>
                <a:cs typeface="+mn-cs"/>
              </a:rPr>
              <a:t>）。截止去年年底，</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共进入</a:t>
            </a:r>
            <a:r>
              <a:rPr lang="en-US" altLang="zh-CN" sz="1200" kern="1200" dirty="0" smtClean="0">
                <a:solidFill>
                  <a:schemeClr val="tx1"/>
                </a:solidFill>
                <a:effectLst/>
                <a:latin typeface="+mn-lt"/>
                <a:ea typeface="+mn-ea"/>
                <a:cs typeface="+mn-cs"/>
              </a:rPr>
              <a:t>117</a:t>
            </a:r>
            <a:r>
              <a:rPr lang="zh-CN" altLang="zh-CN" sz="1200" kern="1200" dirty="0" smtClean="0">
                <a:solidFill>
                  <a:schemeClr val="tx1"/>
                </a:solidFill>
                <a:effectLst/>
                <a:latin typeface="+mn-lt"/>
                <a:ea typeface="+mn-ea"/>
                <a:cs typeface="+mn-cs"/>
              </a:rPr>
              <a:t>个市场，其中海外</a:t>
            </a:r>
            <a:r>
              <a:rPr lang="en-US" altLang="zh-CN" sz="1200" kern="1200" dirty="0" smtClean="0">
                <a:solidFill>
                  <a:schemeClr val="tx1"/>
                </a:solidFill>
                <a:effectLst/>
                <a:latin typeface="+mn-lt"/>
                <a:ea typeface="+mn-ea"/>
                <a:cs typeface="+mn-cs"/>
              </a:rPr>
              <a:t>56</a:t>
            </a:r>
            <a:r>
              <a:rPr lang="zh-CN" altLang="zh-CN" sz="1200" kern="1200" dirty="0" smtClean="0">
                <a:solidFill>
                  <a:schemeClr val="tx1"/>
                </a:solidFill>
                <a:effectLst/>
                <a:latin typeface="+mn-lt"/>
                <a:ea typeface="+mn-ea"/>
                <a:cs typeface="+mn-cs"/>
              </a:rPr>
              <a:t>个，主要集中在西欧。</a:t>
            </a:r>
            <a:r>
              <a:rPr lang="zh-CN" altLang="zh-CN" sz="1200" b="1" kern="1200" dirty="0" smtClean="0">
                <a:solidFill>
                  <a:schemeClr val="tx1"/>
                </a:solidFill>
                <a:effectLst/>
                <a:latin typeface="+mn-lt"/>
                <a:ea typeface="+mn-ea"/>
                <a:cs typeface="+mn-cs"/>
              </a:rPr>
              <a:t>收购兼并成为</a:t>
            </a:r>
            <a:r>
              <a:rPr lang="en-US" altLang="zh-CN" sz="1200" b="1" kern="1200" dirty="0" smtClean="0">
                <a:solidFill>
                  <a:schemeClr val="tx1"/>
                </a:solidFill>
                <a:effectLst/>
                <a:latin typeface="+mn-lt"/>
                <a:ea typeface="+mn-ea"/>
                <a:cs typeface="+mn-cs"/>
              </a:rPr>
              <a:t>YELP</a:t>
            </a:r>
            <a:r>
              <a:rPr lang="zh-CN" altLang="zh-CN" sz="1200" b="1" kern="1200" dirty="0" smtClean="0">
                <a:solidFill>
                  <a:schemeClr val="tx1"/>
                </a:solidFill>
                <a:effectLst/>
                <a:latin typeface="+mn-lt"/>
                <a:ea typeface="+mn-ea"/>
                <a:cs typeface="+mn-cs"/>
              </a:rPr>
              <a:t>未来扩展海外市场的捷径。</a:t>
            </a:r>
            <a:r>
              <a:rPr lang="zh-CN" altLang="zh-CN" sz="1200" kern="1200" dirty="0" smtClean="0">
                <a:solidFill>
                  <a:schemeClr val="tx1"/>
                </a:solidFill>
                <a:effectLst/>
                <a:latin typeface="+mn-lt"/>
                <a:ea typeface="+mn-ea"/>
                <a:cs typeface="+mn-cs"/>
              </a:rPr>
              <a:t>例如，去年四季度公司收购了德国同类网站</a:t>
            </a:r>
            <a:r>
              <a:rPr lang="en-US" altLang="zh-CN" sz="1200" kern="1200" dirty="0" err="1" smtClean="0">
                <a:solidFill>
                  <a:schemeClr val="tx1"/>
                </a:solidFill>
                <a:effectLst/>
                <a:latin typeface="+mn-lt"/>
                <a:ea typeface="+mn-ea"/>
                <a:cs typeface="+mn-cs"/>
              </a:rPr>
              <a:t>Qype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Qype</a:t>
            </a:r>
            <a:r>
              <a:rPr lang="zh-CN" altLang="zh-CN" sz="1200" kern="1200" dirty="0" smtClean="0">
                <a:solidFill>
                  <a:schemeClr val="tx1"/>
                </a:solidFill>
                <a:effectLst/>
                <a:latin typeface="+mn-lt"/>
                <a:ea typeface="+mn-ea"/>
                <a:cs typeface="+mn-cs"/>
              </a:rPr>
              <a:t>拥有</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万条累计评论数和</a:t>
            </a:r>
            <a:r>
              <a:rPr lang="en-US" altLang="zh-CN" sz="1200" kern="1200" dirty="0" smtClean="0">
                <a:solidFill>
                  <a:schemeClr val="tx1"/>
                </a:solidFill>
                <a:effectLst/>
                <a:latin typeface="+mn-lt"/>
                <a:ea typeface="+mn-ea"/>
                <a:cs typeface="+mn-cs"/>
              </a:rPr>
              <a:t>1500</a:t>
            </a:r>
            <a:r>
              <a:rPr lang="zh-CN" altLang="zh-CN" sz="1200" kern="1200" dirty="0" smtClean="0">
                <a:solidFill>
                  <a:schemeClr val="tx1"/>
                </a:solidFill>
                <a:effectLst/>
                <a:latin typeface="+mn-lt"/>
                <a:ea typeface="+mn-ea"/>
                <a:cs typeface="+mn-cs"/>
              </a:rPr>
              <a:t>万月独立访客，服务范围覆盖</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个国家。</a:t>
            </a:r>
            <a:r>
              <a:rPr lang="zh-CN" altLang="zh-CN" sz="1200" b="1"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新业务帮助提高</a:t>
            </a:r>
            <a:r>
              <a:rPr lang="en-US" altLang="zh-CN" sz="1200" b="1" kern="1200" dirty="0" smtClean="0">
                <a:solidFill>
                  <a:schemeClr val="tx1"/>
                </a:solidFill>
                <a:effectLst/>
                <a:latin typeface="+mn-lt"/>
                <a:ea typeface="+mn-ea"/>
                <a:cs typeface="+mn-cs"/>
              </a:rPr>
              <a:t>ARPM</a:t>
            </a:r>
            <a:r>
              <a:rPr lang="zh-CN"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月面向商户推出收入预测服务；</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月为付费商户提供</a:t>
            </a:r>
            <a:r>
              <a:rPr lang="en-US" altLang="zh-CN" sz="1200" kern="1200" dirty="0" smtClean="0">
                <a:solidFill>
                  <a:schemeClr val="tx1"/>
                </a:solidFill>
                <a:effectLst/>
                <a:latin typeface="+mn-lt"/>
                <a:ea typeface="+mn-ea"/>
                <a:cs typeface="+mn-cs"/>
              </a:rPr>
              <a:t>call to action</a:t>
            </a:r>
            <a:r>
              <a:rPr lang="zh-CN" altLang="zh-CN" sz="1200" kern="1200" dirty="0" smtClean="0">
                <a:solidFill>
                  <a:schemeClr val="tx1"/>
                </a:solidFill>
                <a:effectLst/>
                <a:latin typeface="+mn-lt"/>
                <a:ea typeface="+mn-ea"/>
                <a:cs typeface="+mn-cs"/>
              </a:rPr>
              <a:t>功能；</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月启动的</a:t>
            </a:r>
            <a:r>
              <a:rPr lang="en-US" altLang="zh-CN" sz="1200" kern="1200" dirty="0" smtClean="0">
                <a:solidFill>
                  <a:schemeClr val="tx1"/>
                </a:solidFill>
                <a:effectLst/>
                <a:latin typeface="+mn-lt"/>
                <a:ea typeface="+mn-ea"/>
                <a:cs typeface="+mn-cs"/>
              </a:rPr>
              <a:t>YELP platform</a:t>
            </a:r>
            <a:r>
              <a:rPr lang="zh-CN" altLang="zh-CN" sz="1200" kern="1200" dirty="0" smtClean="0">
                <a:solidFill>
                  <a:schemeClr val="tx1"/>
                </a:solidFill>
                <a:effectLst/>
                <a:latin typeface="+mn-lt"/>
                <a:ea typeface="+mn-ea"/>
                <a:cs typeface="+mn-cs"/>
              </a:rPr>
              <a:t>可使用户在</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上完成交易；</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年下半年还收购和整合了</a:t>
            </a:r>
            <a:r>
              <a:rPr lang="en-US" altLang="zh-CN" sz="1200" kern="1200" dirty="0" err="1" smtClean="0">
                <a:solidFill>
                  <a:schemeClr val="tx1"/>
                </a:solidFill>
                <a:effectLst/>
                <a:latin typeface="+mn-lt"/>
                <a:ea typeface="+mn-ea"/>
                <a:cs typeface="+mn-cs"/>
              </a:rPr>
              <a:t>SeatMe</a:t>
            </a:r>
            <a:r>
              <a:rPr lang="zh-CN" altLang="zh-CN" sz="1200" kern="1200" dirty="0" smtClean="0">
                <a:solidFill>
                  <a:schemeClr val="tx1"/>
                </a:solidFill>
                <a:effectLst/>
                <a:latin typeface="+mn-lt"/>
                <a:ea typeface="+mn-ea"/>
                <a:cs typeface="+mn-cs"/>
              </a:rPr>
              <a:t>，提供餐厅订位服务。在完成业务闭环之后，</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将可以更多地参与到用户和商户的互动中，创造基于交易的盈利模式，而不只是靠广告获取收入。</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进入了</a:t>
            </a:r>
            <a:r>
              <a:rPr lang="en-US" altLang="zh-CN" sz="1200" kern="1200" dirty="0" err="1" smtClean="0">
                <a:solidFill>
                  <a:schemeClr val="tx1"/>
                </a:solidFill>
                <a:effectLst/>
                <a:latin typeface="+mn-lt"/>
                <a:ea typeface="+mn-ea"/>
                <a:cs typeface="+mn-cs"/>
              </a:rPr>
              <a:t>OpenTable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OPEN</a:t>
            </a:r>
            <a:r>
              <a:rPr lang="zh-CN" altLang="zh-CN" sz="1200" kern="1200" dirty="0" smtClean="0">
                <a:solidFill>
                  <a:schemeClr val="tx1"/>
                </a:solidFill>
                <a:effectLst/>
                <a:latin typeface="+mn-lt"/>
                <a:ea typeface="+mn-ea"/>
                <a:cs typeface="+mn-cs"/>
              </a:rPr>
              <a:t>）的领域，成为后者有力的竞争者。</a:t>
            </a:r>
          </a:p>
          <a:p>
            <a:r>
              <a:rPr lang="zh-CN" altLang="en-US" sz="1200" b="1" kern="1200" dirty="0" smtClean="0">
                <a:solidFill>
                  <a:schemeClr val="tx1"/>
                </a:solidFill>
                <a:effectLst/>
                <a:latin typeface="+mn-lt"/>
                <a:ea typeface="+mn-ea"/>
                <a:cs typeface="+mn-cs"/>
              </a:rPr>
              <a:t>发展</a:t>
            </a:r>
            <a:r>
              <a:rPr lang="en-US" altLang="zh-CN" sz="1200" b="1" kern="1200" dirty="0" smtClean="0">
                <a:solidFill>
                  <a:schemeClr val="tx1"/>
                </a:solidFill>
                <a:effectLst/>
                <a:latin typeface="+mn-lt"/>
                <a:ea typeface="+mn-ea"/>
                <a:cs typeface="+mn-cs"/>
              </a:rPr>
              <a:t>APP</a:t>
            </a:r>
            <a:r>
              <a:rPr lang="zh-CN" altLang="en-US"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移动</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的普及，会帮助</a:t>
            </a:r>
            <a:r>
              <a:rPr lang="en-US" altLang="zh-CN" sz="1200" kern="1200" dirty="0" smtClean="0">
                <a:solidFill>
                  <a:schemeClr val="tx1"/>
                </a:solidFill>
                <a:effectLst/>
                <a:latin typeface="+mn-lt"/>
                <a:ea typeface="+mn-ea"/>
                <a:cs typeface="+mn-cs"/>
              </a:rPr>
              <a:t>YELP</a:t>
            </a:r>
            <a:r>
              <a:rPr lang="zh-CN" altLang="zh-CN" sz="1200" kern="1200" dirty="0" smtClean="0">
                <a:solidFill>
                  <a:schemeClr val="tx1"/>
                </a:solidFill>
                <a:effectLst/>
                <a:latin typeface="+mn-lt"/>
                <a:ea typeface="+mn-ea"/>
                <a:cs typeface="+mn-cs"/>
              </a:rPr>
              <a:t>降低对</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的依赖。</a:t>
            </a:r>
            <a:endParaRPr lang="zh-CN" altLang="en-US" dirty="0"/>
          </a:p>
        </p:txBody>
      </p:sp>
      <p:sp>
        <p:nvSpPr>
          <p:cNvPr id="4" name="灯片编号占位符 3"/>
          <p:cNvSpPr>
            <a:spLocks noGrp="1"/>
          </p:cNvSpPr>
          <p:nvPr>
            <p:ph type="sldNum" sz="quarter" idx="10"/>
          </p:nvPr>
        </p:nvSpPr>
        <p:spPr/>
        <p:txBody>
          <a:bodyPr/>
          <a:lstStyle/>
          <a:p>
            <a:fld id="{99EFCA9B-A44D-4730-A94C-FBECD92B1BD5}" type="slidenum">
              <a:rPr lang="zh-CN" altLang="en-US" smtClean="0"/>
              <a:pPr/>
              <a:t>14</a:t>
            </a:fld>
            <a:endParaRPr lang="zh-CN" altLang="en-US"/>
          </a:p>
        </p:txBody>
      </p:sp>
    </p:spTree>
    <p:extLst>
      <p:ext uri="{BB962C8B-B14F-4D97-AF65-F5344CB8AC3E}">
        <p14:creationId xmlns:p14="http://schemas.microsoft.com/office/powerpoint/2010/main" xmlns="" val="55265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pPr/>
              <a:t>7/24/2014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pPr/>
              <a:t>7/24/2014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pPr/>
              <a:t>7/24/2014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pPr/>
              <a:t>7/24/2014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9CAEA93-55E7-4DA9-90C2-089A26EEFEC4}" type="datetime1">
              <a:rPr lang="en-US" smtClean="0"/>
              <a:pPr/>
              <a:t>7/24/2014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pPr/>
              <a:t>7/24/2014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F7EAEB24-CE78-465C-A726-91D0868FA48F}" type="datetime1">
              <a:rPr lang="en-US" smtClean="0"/>
              <a:pPr/>
              <a:t>7/24/2014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pPr/>
              <a:t>7/24/2014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pPr/>
              <a:t>7/24/2014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BBB94-68E6-4675-A946-F1C5994EDBD7}" type="datetime1">
              <a:rPr lang="en-US" smtClean="0"/>
              <a:pPr/>
              <a:t>7/24/2014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C3B8377-21E3-4835-B75D-4E2847E2750F}" type="datetime1">
              <a:rPr lang="en-US" smtClean="0"/>
              <a:pPr/>
              <a:t>7/24/2014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pPr/>
              <a:t>7/24/2014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09429"/>
            <a:ext cx="7772400" cy="2916812"/>
          </a:xfrm>
        </p:spPr>
        <p:txBody>
          <a:bodyPr/>
          <a:lstStyle/>
          <a:p>
            <a:r>
              <a:rPr kumimoji="1" lang="zh-CN" altLang="en-US" b="1" dirty="0" smtClean="0">
                <a:solidFill>
                  <a:srgbClr val="FF6600"/>
                </a:solidFill>
              </a:rPr>
              <a:t>美国本地生活电商介绍</a:t>
            </a:r>
            <a:endParaRPr kumimoji="1" lang="zh-CN" altLang="en-US" b="1" dirty="0">
              <a:solidFill>
                <a:srgbClr val="FF6600"/>
              </a:solidFill>
            </a:endParaRPr>
          </a:p>
        </p:txBody>
      </p:sp>
      <p:sp>
        <p:nvSpPr>
          <p:cNvPr id="3" name="副标题 2"/>
          <p:cNvSpPr>
            <a:spLocks noGrp="1"/>
          </p:cNvSpPr>
          <p:nvPr>
            <p:ph type="subTitle" idx="1"/>
          </p:nvPr>
        </p:nvSpPr>
        <p:spPr>
          <a:xfrm>
            <a:off x="1371600" y="4153325"/>
            <a:ext cx="6400800" cy="770167"/>
          </a:xfrm>
        </p:spPr>
        <p:txBody>
          <a:bodyPr/>
          <a:lstStyle/>
          <a:p>
            <a:r>
              <a:rPr kumimoji="1" lang="en-US" altLang="zh-CN" b="1" dirty="0" smtClean="0">
                <a:latin typeface="微软雅黑"/>
                <a:ea typeface="微软雅黑"/>
                <a:cs typeface="微软雅黑"/>
              </a:rPr>
              <a:t>SOLOMO</a:t>
            </a:r>
            <a:r>
              <a:rPr kumimoji="1" lang="zh-CN" altLang="en-US" b="1" dirty="0" smtClean="0">
                <a:latin typeface="微软雅黑"/>
                <a:ea typeface="微软雅黑"/>
                <a:cs typeface="微软雅黑"/>
              </a:rPr>
              <a:t>时代的美好未来</a:t>
            </a:r>
            <a:endParaRPr kumimoji="1" lang="en-US" altLang="zh-CN" b="1" dirty="0" smtClean="0">
              <a:latin typeface="微软雅黑"/>
              <a:ea typeface="微软雅黑"/>
              <a:cs typeface="微软雅黑"/>
            </a:endParaRPr>
          </a:p>
          <a:p>
            <a:endParaRPr kumimoji="1" lang="zh-CN" altLang="en-US" dirty="0"/>
          </a:p>
        </p:txBody>
      </p:sp>
      <p:sp>
        <p:nvSpPr>
          <p:cNvPr id="4" name="副标题 2"/>
          <p:cNvSpPr txBox="1">
            <a:spLocks/>
          </p:cNvSpPr>
          <p:nvPr/>
        </p:nvSpPr>
        <p:spPr>
          <a:xfrm>
            <a:off x="4444480" y="4923492"/>
            <a:ext cx="4397684" cy="54443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kumimoji="1" lang="zh-CN" altLang="en-US" sz="2000" i="1" dirty="0" smtClean="0">
                <a:latin typeface="微软雅黑"/>
                <a:ea typeface="微软雅黑"/>
                <a:cs typeface="微软雅黑"/>
              </a:rPr>
              <a:t> </a:t>
            </a:r>
            <a:r>
              <a:rPr kumimoji="1" lang="en-US" altLang="zh-CN" sz="2000" i="1" dirty="0" smtClean="0">
                <a:latin typeface="微软雅黑"/>
                <a:ea typeface="微软雅黑"/>
                <a:cs typeface="微软雅黑"/>
              </a:rPr>
              <a:t>-</a:t>
            </a:r>
            <a:r>
              <a:rPr kumimoji="1" lang="zh-CN" altLang="en-US" sz="2000" i="1" dirty="0" smtClean="0">
                <a:latin typeface="微软雅黑"/>
                <a:ea typeface="微软雅黑"/>
                <a:cs typeface="微软雅黑"/>
              </a:rPr>
              <a:t> </a:t>
            </a:r>
            <a:r>
              <a:rPr kumimoji="1" lang="en-US" altLang="zh-CN" sz="2000" i="1" dirty="0" err="1" smtClean="0">
                <a:latin typeface="微软雅黑"/>
                <a:ea typeface="微软雅黑"/>
                <a:cs typeface="微软雅黑"/>
              </a:rPr>
              <a:t>PlayMeigu</a:t>
            </a:r>
            <a:r>
              <a:rPr kumimoji="1" lang="zh-CN" altLang="en-US" sz="2000" i="1" dirty="0" smtClean="0">
                <a:latin typeface="微软雅黑"/>
                <a:ea typeface="微软雅黑"/>
                <a:cs typeface="微软雅黑"/>
              </a:rPr>
              <a:t>分析师</a:t>
            </a:r>
            <a:r>
              <a:rPr kumimoji="1" lang="zh-CN" altLang="zh-CN" sz="2000" i="1" dirty="0">
                <a:latin typeface="微软雅黑"/>
                <a:ea typeface="微软雅黑"/>
                <a:cs typeface="微软雅黑"/>
              </a:rPr>
              <a:t>：</a:t>
            </a:r>
            <a:r>
              <a:rPr kumimoji="1" lang="en-US" altLang="zh-CN" sz="2000" i="1" dirty="0" err="1" smtClean="0">
                <a:latin typeface="微软雅黑"/>
                <a:ea typeface="微软雅黑"/>
                <a:cs typeface="微软雅黑"/>
              </a:rPr>
              <a:t>Weiwei</a:t>
            </a:r>
            <a:endParaRPr kumimoji="1" lang="en-US" altLang="zh-CN" sz="2000" i="1" dirty="0" smtClean="0">
              <a:latin typeface="微软雅黑"/>
              <a:ea typeface="微软雅黑"/>
              <a:cs typeface="微软雅黑"/>
            </a:endParaRPr>
          </a:p>
          <a:p>
            <a:r>
              <a:rPr kumimoji="1" lang="en-US" altLang="zh-CN" dirty="0" smtClean="0"/>
              <a:t>                    2014</a:t>
            </a:r>
            <a:r>
              <a:rPr kumimoji="1" lang="zh-CN" altLang="en-US" dirty="0" smtClean="0"/>
              <a:t>年</a:t>
            </a:r>
            <a:r>
              <a:rPr kumimoji="1" lang="en-US" altLang="zh-CN" dirty="0" smtClean="0"/>
              <a:t>7</a:t>
            </a:r>
            <a:r>
              <a:rPr kumimoji="1" lang="zh-CN" altLang="en-US" dirty="0" smtClean="0"/>
              <a:t>月</a:t>
            </a:r>
            <a:r>
              <a:rPr kumimoji="1" lang="en-US" altLang="zh-CN" dirty="0" smtClean="0"/>
              <a:t>22</a:t>
            </a:r>
            <a:r>
              <a:rPr kumimoji="1" lang="zh-CN" altLang="en-US" dirty="0" smtClean="0"/>
              <a:t>日</a:t>
            </a:r>
            <a:endParaRPr kumimoji="1" lang="zh-CN" altLang="en-US" dirty="0"/>
          </a:p>
        </p:txBody>
      </p:sp>
      <p:sp>
        <p:nvSpPr>
          <p:cNvPr id="6"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307480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美国本地生活电商介绍</a:t>
            </a:r>
            <a:endParaRPr kumimoji="1" lang="zh-CN" altLang="en-US" dirty="0"/>
          </a:p>
        </p:txBody>
      </p:sp>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xmlns="" val="2906223295"/>
              </p:ext>
            </p:extLst>
          </p:nvPr>
        </p:nvGraphicFramePr>
        <p:xfrm>
          <a:off x="286603" y="1600198"/>
          <a:ext cx="8707769" cy="4434839"/>
        </p:xfrm>
        <a:graphic>
          <a:graphicData uri="http://schemas.openxmlformats.org/drawingml/2006/table">
            <a:tbl>
              <a:tblPr>
                <a:tableStyleId>{5C22544A-7EE6-4342-B048-85BDC9FD1C3A}</a:tableStyleId>
              </a:tblPr>
              <a:tblGrid>
                <a:gridCol w="3391877"/>
                <a:gridCol w="2035127"/>
                <a:gridCol w="1807052"/>
                <a:gridCol w="1473713"/>
              </a:tblGrid>
              <a:tr h="384120">
                <a:tc>
                  <a:txBody>
                    <a:bodyPr/>
                    <a:lstStyle/>
                    <a:p>
                      <a:pPr algn="l" fontAlgn="ctr"/>
                      <a:r>
                        <a:rPr lang="zh-CN" altLang="en-US" sz="1600" u="none" strike="noStrike" dirty="0">
                          <a:effectLst/>
                          <a:latin typeface="+mj-ea"/>
                          <a:ea typeface="+mj-ea"/>
                        </a:rPr>
                        <a:t>　</a:t>
                      </a:r>
                      <a:endParaRPr lang="zh-CN" altLang="en-US" sz="1600" b="0" i="0" u="none" strike="noStrike" dirty="0">
                        <a:solidFill>
                          <a:srgbClr val="000000"/>
                        </a:solidFill>
                        <a:effectLst/>
                        <a:latin typeface="+mj-ea"/>
                        <a:ea typeface="+mj-ea"/>
                      </a:endParaRPr>
                    </a:p>
                  </a:txBody>
                  <a:tcPr marL="0" marR="0" marT="0" marB="0" anchor="ctr"/>
                </a:tc>
                <a:tc>
                  <a:txBody>
                    <a:bodyPr/>
                    <a:lstStyle/>
                    <a:p>
                      <a:pPr algn="ctr" fontAlgn="ctr"/>
                      <a:r>
                        <a:rPr lang="en-US" sz="1600" b="1" u="none" strike="noStrike" dirty="0">
                          <a:effectLst/>
                          <a:latin typeface="+mj-ea"/>
                          <a:ea typeface="+mj-ea"/>
                        </a:rPr>
                        <a:t>Yelp</a:t>
                      </a:r>
                      <a:endParaRPr lang="en-US" sz="1600" b="1" i="0" u="none" strike="noStrike" dirty="0">
                        <a:solidFill>
                          <a:srgbClr val="000000"/>
                        </a:solidFill>
                        <a:effectLst/>
                        <a:latin typeface="+mj-ea"/>
                        <a:ea typeface="+mj-ea"/>
                      </a:endParaRPr>
                    </a:p>
                  </a:txBody>
                  <a:tcPr marL="0" marR="0" marT="0" marB="0" anchor="ctr"/>
                </a:tc>
                <a:tc>
                  <a:txBody>
                    <a:bodyPr/>
                    <a:lstStyle/>
                    <a:p>
                      <a:pPr algn="ctr" fontAlgn="ctr"/>
                      <a:r>
                        <a:rPr lang="en-US" sz="1600" b="1" u="none" strike="noStrike" dirty="0" err="1">
                          <a:effectLst/>
                          <a:latin typeface="+mj-ea"/>
                          <a:ea typeface="+mj-ea"/>
                        </a:rPr>
                        <a:t>Groupon</a:t>
                      </a:r>
                      <a:endParaRPr lang="en-US" sz="1600" b="1" i="0" u="none" strike="noStrike" dirty="0">
                        <a:solidFill>
                          <a:srgbClr val="000000"/>
                        </a:solidFill>
                        <a:effectLst/>
                        <a:latin typeface="+mj-ea"/>
                        <a:ea typeface="+mj-ea"/>
                      </a:endParaRPr>
                    </a:p>
                  </a:txBody>
                  <a:tcPr marL="0" marR="0" marT="0" marB="0" anchor="ctr"/>
                </a:tc>
                <a:tc>
                  <a:txBody>
                    <a:bodyPr/>
                    <a:lstStyle/>
                    <a:p>
                      <a:pPr algn="ctr" fontAlgn="ctr"/>
                      <a:r>
                        <a:rPr lang="en-US" sz="1600" b="1" u="none" strike="noStrike" dirty="0" err="1">
                          <a:effectLst/>
                          <a:latin typeface="+mj-ea"/>
                          <a:ea typeface="+mj-ea"/>
                        </a:rPr>
                        <a:t>OpenTable</a:t>
                      </a:r>
                      <a:endParaRPr lang="en-US" sz="1600" b="1" i="0" u="none" strike="noStrike" dirty="0">
                        <a:solidFill>
                          <a:srgbClr val="000000"/>
                        </a:solidFill>
                        <a:effectLst/>
                        <a:latin typeface="+mj-ea"/>
                        <a:ea typeface="+mj-ea"/>
                      </a:endParaRPr>
                    </a:p>
                  </a:txBody>
                  <a:tcPr marL="0" marR="0" marT="0" marB="0" anchor="ctr"/>
                </a:tc>
              </a:tr>
              <a:tr h="384120">
                <a:tc>
                  <a:txBody>
                    <a:bodyPr/>
                    <a:lstStyle/>
                    <a:p>
                      <a:pPr algn="l" fontAlgn="ctr"/>
                      <a:r>
                        <a:rPr lang="zh-CN" altLang="en-US" sz="1600" u="none" strike="noStrike" dirty="0">
                          <a:effectLst/>
                          <a:latin typeface="+mj-ea"/>
                          <a:ea typeface="+mj-ea"/>
                        </a:rPr>
                        <a:t>成立</a:t>
                      </a:r>
                      <a:endParaRPr lang="zh-CN" altLang="en-US"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2004</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a:effectLst/>
                          <a:latin typeface="+mj-ea"/>
                          <a:ea typeface="+mj-ea"/>
                        </a:rPr>
                        <a:t>2008</a:t>
                      </a:r>
                      <a:endParaRPr lang="en-US" altLang="zh-CN"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u="none" strike="noStrike">
                          <a:effectLst/>
                          <a:latin typeface="+mj-ea"/>
                          <a:ea typeface="+mj-ea"/>
                        </a:rPr>
                        <a:t>1998</a:t>
                      </a:r>
                      <a:endParaRPr lang="en-US" altLang="zh-CN" sz="1600" b="0" i="0" u="none" strike="noStrike">
                        <a:solidFill>
                          <a:srgbClr val="000000"/>
                        </a:solidFill>
                        <a:effectLst/>
                        <a:latin typeface="+mj-ea"/>
                        <a:ea typeface="+mj-ea"/>
                      </a:endParaRPr>
                    </a:p>
                  </a:txBody>
                  <a:tcPr marL="0" marR="0" marT="0" marB="0" anchor="ctr"/>
                </a:tc>
              </a:tr>
              <a:tr h="384120">
                <a:tc>
                  <a:txBody>
                    <a:bodyPr/>
                    <a:lstStyle/>
                    <a:p>
                      <a:pPr algn="l" fontAlgn="ctr"/>
                      <a:r>
                        <a:rPr lang="zh-CN" altLang="en-US" sz="1600" u="none" strike="noStrike">
                          <a:effectLst/>
                          <a:latin typeface="+mj-ea"/>
                          <a:ea typeface="+mj-ea"/>
                        </a:rPr>
                        <a:t>总部</a:t>
                      </a:r>
                      <a:endParaRPr lang="zh-CN" altLang="en-US"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b="0" i="0" u="none" strike="noStrike" dirty="0" smtClean="0">
                          <a:solidFill>
                            <a:schemeClr val="tx1"/>
                          </a:solidFill>
                          <a:effectLst/>
                          <a:latin typeface="+mj-ea"/>
                          <a:ea typeface="+mj-ea"/>
                        </a:rPr>
                        <a:t>San Francisco</a:t>
                      </a:r>
                      <a:endParaRPr lang="en-US" sz="1600" b="0" i="0" u="none" strike="noStrike" dirty="0">
                        <a:solidFill>
                          <a:schemeClr val="tx1"/>
                        </a:solidFill>
                        <a:effectLst/>
                        <a:latin typeface="+mj-ea"/>
                        <a:ea typeface="+mj-ea"/>
                      </a:endParaRPr>
                    </a:p>
                  </a:txBody>
                  <a:tcPr marL="0" marR="0" marT="0" marB="0" anchor="ctr"/>
                </a:tc>
                <a:tc>
                  <a:txBody>
                    <a:bodyPr/>
                    <a:lstStyle/>
                    <a:p>
                      <a:pPr algn="ctr" fontAlgn="ctr"/>
                      <a:r>
                        <a:rPr lang="en-US" sz="1600" u="none" strike="noStrike" dirty="0">
                          <a:solidFill>
                            <a:schemeClr val="tx1"/>
                          </a:solidFill>
                          <a:effectLst/>
                          <a:latin typeface="+mj-ea"/>
                          <a:ea typeface="+mj-ea"/>
                        </a:rPr>
                        <a:t>Chicago</a:t>
                      </a:r>
                      <a:endParaRPr lang="en-US" sz="1600" b="0" i="0" u="none" strike="noStrike" dirty="0">
                        <a:solidFill>
                          <a:schemeClr val="tx1"/>
                        </a:solidFill>
                        <a:effectLst/>
                        <a:latin typeface="+mj-ea"/>
                        <a:ea typeface="+mj-ea"/>
                      </a:endParaRPr>
                    </a:p>
                  </a:txBody>
                  <a:tcPr marL="0" marR="0" marT="0" marB="0" anchor="ctr"/>
                </a:tc>
                <a:tc>
                  <a:txBody>
                    <a:bodyPr/>
                    <a:lstStyle/>
                    <a:p>
                      <a:pPr algn="ctr" fontAlgn="ctr"/>
                      <a:r>
                        <a:rPr lang="en-US" altLang="zh-CN" sz="1600" b="0" i="0" u="none" strike="noStrike" kern="1200" dirty="0" smtClean="0">
                          <a:solidFill>
                            <a:schemeClr val="tx1"/>
                          </a:solidFill>
                          <a:effectLst/>
                          <a:latin typeface="+mj-ea"/>
                          <a:ea typeface="+mn-ea"/>
                          <a:cs typeface="+mn-cs"/>
                        </a:rPr>
                        <a:t>San Francisco</a:t>
                      </a:r>
                      <a:endParaRPr lang="en-US" altLang="zh-CN" sz="1600" b="0" i="0" u="none" strike="noStrike" kern="1200" dirty="0">
                        <a:solidFill>
                          <a:schemeClr val="tx1"/>
                        </a:solidFill>
                        <a:effectLst/>
                        <a:latin typeface="+mj-ea"/>
                        <a:ea typeface="+mn-ea"/>
                        <a:cs typeface="+mn-cs"/>
                      </a:endParaRPr>
                    </a:p>
                  </a:txBody>
                  <a:tcPr marL="0" marR="0" marT="0" marB="0" anchor="ctr"/>
                </a:tc>
              </a:tr>
              <a:tr h="384120">
                <a:tc>
                  <a:txBody>
                    <a:bodyPr/>
                    <a:lstStyle/>
                    <a:p>
                      <a:pPr algn="l" fontAlgn="ctr"/>
                      <a:r>
                        <a:rPr lang="zh-CN" altLang="en-US" sz="1600" u="none" strike="noStrike">
                          <a:effectLst/>
                          <a:latin typeface="+mj-ea"/>
                          <a:ea typeface="+mj-ea"/>
                        </a:rPr>
                        <a:t>上市</a:t>
                      </a:r>
                      <a:endParaRPr lang="zh-CN" altLang="en-US"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2012.3</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a:effectLst/>
                          <a:latin typeface="+mj-ea"/>
                          <a:ea typeface="+mj-ea"/>
                        </a:rPr>
                        <a:t>2011.11</a:t>
                      </a:r>
                      <a:endParaRPr lang="en-US" altLang="zh-CN"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u="none" strike="noStrike">
                          <a:effectLst/>
                          <a:latin typeface="+mj-ea"/>
                          <a:ea typeface="+mj-ea"/>
                        </a:rPr>
                        <a:t>2009.5</a:t>
                      </a:r>
                      <a:endParaRPr lang="en-US" altLang="zh-CN" sz="1600" b="0" i="0" u="none" strike="noStrike">
                        <a:solidFill>
                          <a:srgbClr val="000000"/>
                        </a:solidFill>
                        <a:effectLst/>
                        <a:latin typeface="+mj-ea"/>
                        <a:ea typeface="+mj-ea"/>
                      </a:endParaRPr>
                    </a:p>
                  </a:txBody>
                  <a:tcPr marL="0" marR="0" marT="0" marB="0" anchor="ctr"/>
                </a:tc>
              </a:tr>
              <a:tr h="384120">
                <a:tc>
                  <a:txBody>
                    <a:bodyPr/>
                    <a:lstStyle/>
                    <a:p>
                      <a:pPr algn="l" fontAlgn="ctr"/>
                      <a:r>
                        <a:rPr lang="zh-CN" altLang="en-US" sz="1600" u="none" strike="noStrike">
                          <a:effectLst/>
                          <a:latin typeface="+mj-ea"/>
                          <a:ea typeface="+mj-ea"/>
                        </a:rPr>
                        <a:t>市值</a:t>
                      </a:r>
                      <a:r>
                        <a:rPr lang="en-US" altLang="zh-CN" sz="1600" u="none" strike="noStrike">
                          <a:effectLst/>
                          <a:latin typeface="+mj-ea"/>
                          <a:ea typeface="+mj-ea"/>
                        </a:rPr>
                        <a:t>(</a:t>
                      </a:r>
                      <a:r>
                        <a:rPr lang="zh-CN" altLang="en-US" sz="1600" u="none" strike="noStrike">
                          <a:effectLst/>
                          <a:latin typeface="+mj-ea"/>
                          <a:ea typeface="+mj-ea"/>
                        </a:rPr>
                        <a:t>亿美元</a:t>
                      </a:r>
                      <a:r>
                        <a:rPr lang="en-US" altLang="zh-CN" sz="1600" u="none" strike="noStrike">
                          <a:effectLst/>
                          <a:latin typeface="+mj-ea"/>
                          <a:ea typeface="+mj-ea"/>
                        </a:rPr>
                        <a:t>)</a:t>
                      </a:r>
                      <a:endParaRPr lang="en-US" altLang="zh-CN"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b="0" i="0" u="none" strike="noStrike" dirty="0" smtClean="0">
                          <a:solidFill>
                            <a:srgbClr val="000000"/>
                          </a:solidFill>
                          <a:effectLst/>
                          <a:latin typeface="+mj-ea"/>
                          <a:ea typeface="+mj-ea"/>
                        </a:rPr>
                        <a:t>49</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smtClean="0">
                          <a:effectLst/>
                          <a:latin typeface="+mj-ea"/>
                          <a:ea typeface="+mj-ea"/>
                        </a:rPr>
                        <a:t>43</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smtClean="0">
                          <a:effectLst/>
                          <a:latin typeface="+mj-ea"/>
                          <a:ea typeface="+mj-ea"/>
                        </a:rPr>
                        <a:t>24</a:t>
                      </a:r>
                      <a:endParaRPr lang="en-US" altLang="zh-CN" sz="1600" b="0" i="0" u="none" strike="noStrike" dirty="0">
                        <a:solidFill>
                          <a:srgbClr val="000000"/>
                        </a:solidFill>
                        <a:effectLst/>
                        <a:latin typeface="+mj-ea"/>
                        <a:ea typeface="+mj-ea"/>
                      </a:endParaRPr>
                    </a:p>
                  </a:txBody>
                  <a:tcPr marL="0" marR="0" marT="0" marB="0" anchor="ctr"/>
                </a:tc>
              </a:tr>
              <a:tr h="977759">
                <a:tc>
                  <a:txBody>
                    <a:bodyPr/>
                    <a:lstStyle/>
                    <a:p>
                      <a:pPr algn="l" fontAlgn="ctr"/>
                      <a:r>
                        <a:rPr lang="zh-CN" altLang="en-US" sz="1600" u="none" strike="noStrike">
                          <a:effectLst/>
                          <a:latin typeface="+mj-ea"/>
                          <a:ea typeface="+mj-ea"/>
                        </a:rPr>
                        <a:t>运营地域</a:t>
                      </a:r>
                      <a:endParaRPr lang="zh-CN" altLang="en-US" sz="1600" b="0" i="0" u="none" strike="noStrike">
                        <a:solidFill>
                          <a:srgbClr val="000000"/>
                        </a:solidFill>
                        <a:effectLst/>
                        <a:latin typeface="+mj-ea"/>
                        <a:ea typeface="+mj-ea"/>
                      </a:endParaRPr>
                    </a:p>
                  </a:txBody>
                  <a:tcPr marL="0" marR="0" marT="0" marB="0" anchor="ctr"/>
                </a:tc>
                <a:tc>
                  <a:txBody>
                    <a:bodyPr/>
                    <a:lstStyle/>
                    <a:p>
                      <a:pPr algn="ctr" fontAlgn="ctr"/>
                      <a:r>
                        <a:rPr lang="zh-CN" altLang="en-US" sz="1600" u="none" strike="noStrike" dirty="0">
                          <a:effectLst/>
                          <a:latin typeface="+mj-ea"/>
                          <a:ea typeface="+mj-ea"/>
                        </a:rPr>
                        <a:t>美国为主，全球共</a:t>
                      </a:r>
                      <a:r>
                        <a:rPr lang="en-US" altLang="zh-CN" sz="1600" u="none" strike="noStrike" dirty="0" smtClean="0">
                          <a:effectLst/>
                          <a:latin typeface="+mj-ea"/>
                          <a:ea typeface="+mj-ea"/>
                        </a:rPr>
                        <a:t>120</a:t>
                      </a:r>
                      <a:r>
                        <a:rPr lang="zh-CN" altLang="en-US" sz="1600" u="none" strike="noStrike" dirty="0" smtClean="0">
                          <a:effectLst/>
                          <a:latin typeface="+mj-ea"/>
                          <a:ea typeface="+mj-ea"/>
                        </a:rPr>
                        <a:t>多个</a:t>
                      </a:r>
                      <a:r>
                        <a:rPr lang="zh-CN" altLang="en-US" sz="1600" u="none" strike="noStrike" dirty="0">
                          <a:effectLst/>
                          <a:latin typeface="+mj-ea"/>
                          <a:ea typeface="+mj-ea"/>
                        </a:rPr>
                        <a:t>城市</a:t>
                      </a:r>
                      <a:endParaRPr lang="zh-CN" altLang="en-US" sz="1600" b="0" i="0" u="none" strike="noStrike" dirty="0">
                        <a:solidFill>
                          <a:srgbClr val="000000"/>
                        </a:solidFill>
                        <a:effectLst/>
                        <a:latin typeface="+mj-ea"/>
                        <a:ea typeface="+mj-ea"/>
                      </a:endParaRPr>
                    </a:p>
                  </a:txBody>
                  <a:tcPr marL="0" marR="0" marT="0" marB="0" anchor="ctr"/>
                </a:tc>
                <a:tc>
                  <a:txBody>
                    <a:bodyPr/>
                    <a:lstStyle/>
                    <a:p>
                      <a:pPr algn="ctr" fontAlgn="ctr"/>
                      <a:r>
                        <a:rPr lang="zh-CN" altLang="en-US" sz="1600" u="none" strike="noStrike" dirty="0">
                          <a:effectLst/>
                          <a:latin typeface="+mj-ea"/>
                          <a:ea typeface="+mj-ea"/>
                        </a:rPr>
                        <a:t>美国为主，全球</a:t>
                      </a:r>
                      <a:r>
                        <a:rPr lang="en-US" altLang="zh-CN" sz="1600" u="none" strike="noStrike" dirty="0">
                          <a:effectLst/>
                          <a:latin typeface="+mj-ea"/>
                          <a:ea typeface="+mj-ea"/>
                        </a:rPr>
                        <a:t>48</a:t>
                      </a:r>
                      <a:r>
                        <a:rPr lang="zh-CN" altLang="en-US" sz="1600" u="none" strike="noStrike" dirty="0">
                          <a:effectLst/>
                          <a:latin typeface="+mj-ea"/>
                          <a:ea typeface="+mj-ea"/>
                        </a:rPr>
                        <a:t>个国家</a:t>
                      </a:r>
                      <a:endParaRPr lang="zh-CN" altLang="en-US" sz="1600" b="0" i="0" u="none" strike="noStrike" dirty="0">
                        <a:solidFill>
                          <a:srgbClr val="000000"/>
                        </a:solidFill>
                        <a:effectLst/>
                        <a:latin typeface="+mj-ea"/>
                        <a:ea typeface="+mj-ea"/>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u="none" strike="noStrike" dirty="0">
                          <a:effectLst/>
                          <a:latin typeface="+mj-ea"/>
                          <a:ea typeface="+mj-ea"/>
                        </a:rPr>
                        <a:t>美国</a:t>
                      </a:r>
                      <a:r>
                        <a:rPr lang="zh-CN" altLang="en-US" sz="1600" u="none" strike="noStrike" dirty="0" smtClean="0">
                          <a:effectLst/>
                          <a:latin typeface="+mj-ea"/>
                          <a:ea typeface="+mj-ea"/>
                        </a:rPr>
                        <a:t>为主，海外主要是德</a:t>
                      </a:r>
                      <a:r>
                        <a:rPr lang="en-US" altLang="zh-CN" sz="1600" u="none" strike="noStrike" dirty="0" smtClean="0">
                          <a:effectLst/>
                          <a:latin typeface="+mj-ea"/>
                          <a:ea typeface="+mj-ea"/>
                        </a:rPr>
                        <a:t>,</a:t>
                      </a:r>
                      <a:r>
                        <a:rPr lang="zh-CN" altLang="en-US" sz="1600" u="none" strike="noStrike" kern="1200" dirty="0" smtClean="0">
                          <a:solidFill>
                            <a:schemeClr val="dk1"/>
                          </a:solidFill>
                          <a:effectLst/>
                          <a:latin typeface="+mj-ea"/>
                          <a:ea typeface="+mj-ea"/>
                          <a:cs typeface="+mn-cs"/>
                        </a:rPr>
                        <a:t>日</a:t>
                      </a:r>
                      <a:r>
                        <a:rPr lang="en-US" altLang="zh-CN" sz="1600" u="none" strike="noStrike" kern="1200" dirty="0" smtClean="0">
                          <a:solidFill>
                            <a:schemeClr val="dk1"/>
                          </a:solidFill>
                          <a:effectLst/>
                          <a:latin typeface="+mj-ea"/>
                          <a:ea typeface="+mj-ea"/>
                          <a:cs typeface="+mn-cs"/>
                        </a:rPr>
                        <a:t>,</a:t>
                      </a:r>
                      <a:r>
                        <a:rPr lang="zh-CN" altLang="en-US" sz="1600" u="none" strike="noStrike" kern="1200" dirty="0" smtClean="0">
                          <a:solidFill>
                            <a:schemeClr val="dk1"/>
                          </a:solidFill>
                          <a:effectLst/>
                          <a:latin typeface="+mj-ea"/>
                          <a:ea typeface="+mj-ea"/>
                          <a:cs typeface="+mn-cs"/>
                        </a:rPr>
                        <a:t>英</a:t>
                      </a:r>
                      <a:endParaRPr lang="zh-CN" altLang="en-US" sz="1600" b="0" i="0" u="none" strike="noStrike" dirty="0">
                        <a:solidFill>
                          <a:srgbClr val="000000"/>
                        </a:solidFill>
                        <a:effectLst/>
                        <a:latin typeface="+mj-ea"/>
                        <a:ea typeface="+mj-ea"/>
                      </a:endParaRPr>
                    </a:p>
                  </a:txBody>
                  <a:tcPr marL="0" marR="0" marT="0" marB="0" anchor="ctr"/>
                </a:tc>
              </a:tr>
              <a:tr h="384120">
                <a:tc>
                  <a:txBody>
                    <a:bodyPr/>
                    <a:lstStyle/>
                    <a:p>
                      <a:pPr algn="l" fontAlgn="ctr"/>
                      <a:r>
                        <a:rPr lang="en-US" altLang="zh-CN" sz="1600" u="none" strike="noStrike">
                          <a:effectLst/>
                          <a:latin typeface="+mj-ea"/>
                          <a:ea typeface="+mj-ea"/>
                        </a:rPr>
                        <a:t>2013</a:t>
                      </a:r>
                      <a:r>
                        <a:rPr lang="zh-CN" altLang="en-US" sz="1600" u="none" strike="noStrike">
                          <a:effectLst/>
                          <a:latin typeface="+mj-ea"/>
                          <a:ea typeface="+mj-ea"/>
                        </a:rPr>
                        <a:t>年营收</a:t>
                      </a:r>
                      <a:r>
                        <a:rPr lang="en-US" altLang="zh-CN" sz="1600" u="none" strike="noStrike">
                          <a:effectLst/>
                          <a:latin typeface="+mj-ea"/>
                          <a:ea typeface="+mj-ea"/>
                        </a:rPr>
                        <a:t>(</a:t>
                      </a:r>
                      <a:r>
                        <a:rPr lang="zh-CN" altLang="en-US" sz="1600" u="none" strike="noStrike">
                          <a:effectLst/>
                          <a:latin typeface="+mj-ea"/>
                          <a:ea typeface="+mj-ea"/>
                        </a:rPr>
                        <a:t>亿美元</a:t>
                      </a:r>
                      <a:r>
                        <a:rPr lang="en-US" altLang="zh-CN" sz="1600" u="none" strike="noStrike">
                          <a:effectLst/>
                          <a:latin typeface="+mj-ea"/>
                          <a:ea typeface="+mj-ea"/>
                        </a:rPr>
                        <a:t>)</a:t>
                      </a:r>
                      <a:endParaRPr lang="en-US" altLang="zh-CN"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2.3</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25.7</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1.9</a:t>
                      </a:r>
                      <a:endParaRPr lang="en-US" altLang="zh-CN" sz="1600" b="0" i="0" u="none" strike="noStrike" dirty="0">
                        <a:solidFill>
                          <a:srgbClr val="000000"/>
                        </a:solidFill>
                        <a:effectLst/>
                        <a:latin typeface="+mj-ea"/>
                        <a:ea typeface="+mj-ea"/>
                      </a:endParaRPr>
                    </a:p>
                  </a:txBody>
                  <a:tcPr marL="0" marR="0" marT="0" marB="0" anchor="ctr"/>
                </a:tc>
              </a:tr>
              <a:tr h="384120">
                <a:tc>
                  <a:txBody>
                    <a:bodyPr/>
                    <a:lstStyle/>
                    <a:p>
                      <a:pPr algn="l" fontAlgn="ctr"/>
                      <a:r>
                        <a:rPr lang="en-US" altLang="zh-CN" sz="1600" u="none" strike="noStrike" dirty="0" smtClean="0">
                          <a:effectLst/>
                          <a:latin typeface="+mj-ea"/>
                          <a:ea typeface="+mj-ea"/>
                        </a:rPr>
                        <a:t>2013</a:t>
                      </a:r>
                      <a:r>
                        <a:rPr lang="zh-CN" altLang="en-US" sz="1600" u="none" strike="noStrike" dirty="0" smtClean="0">
                          <a:effectLst/>
                          <a:latin typeface="+mj-ea"/>
                          <a:ea typeface="+mj-ea"/>
                        </a:rPr>
                        <a:t>年调整</a:t>
                      </a:r>
                      <a:r>
                        <a:rPr lang="en-US" sz="1600" u="none" strike="noStrike" dirty="0">
                          <a:effectLst/>
                          <a:latin typeface="+mj-ea"/>
                          <a:ea typeface="+mj-ea"/>
                        </a:rPr>
                        <a:t>EBITDA(</a:t>
                      </a:r>
                      <a:r>
                        <a:rPr lang="zh-CN" altLang="en-US" sz="1600" u="none" strike="noStrike" dirty="0">
                          <a:effectLst/>
                          <a:latin typeface="+mj-ea"/>
                          <a:ea typeface="+mj-ea"/>
                        </a:rPr>
                        <a:t>亿美元</a:t>
                      </a:r>
                      <a:r>
                        <a:rPr lang="en-US" altLang="zh-CN" sz="1600" u="none" strike="noStrike" dirty="0">
                          <a:effectLst/>
                          <a:latin typeface="+mj-ea"/>
                          <a:ea typeface="+mj-ea"/>
                        </a:rPr>
                        <a:t>)</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0.29</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2.87</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0.82</a:t>
                      </a:r>
                      <a:endParaRPr lang="en-US" altLang="zh-CN" sz="1600" b="0" i="0" u="none" strike="noStrike" dirty="0">
                        <a:solidFill>
                          <a:srgbClr val="000000"/>
                        </a:solidFill>
                        <a:effectLst/>
                        <a:latin typeface="+mj-ea"/>
                        <a:ea typeface="+mj-ea"/>
                      </a:endParaRPr>
                    </a:p>
                  </a:txBody>
                  <a:tcPr marL="0" marR="0" marT="0" marB="0" anchor="ctr"/>
                </a:tc>
              </a:tr>
              <a:tr h="384120">
                <a:tc>
                  <a:txBody>
                    <a:bodyPr/>
                    <a:lstStyle/>
                    <a:p>
                      <a:pPr algn="l" fontAlgn="ctr"/>
                      <a:r>
                        <a:rPr lang="en-US" sz="1600" u="none" strike="noStrike" dirty="0" smtClean="0">
                          <a:effectLst/>
                          <a:latin typeface="+mj-ea"/>
                          <a:ea typeface="+mj-ea"/>
                        </a:rPr>
                        <a:t>2013</a:t>
                      </a:r>
                      <a:r>
                        <a:rPr lang="zh-CN" altLang="en-US" sz="1600" u="none" strike="noStrike" dirty="0" smtClean="0">
                          <a:effectLst/>
                          <a:latin typeface="+mj-ea"/>
                          <a:ea typeface="+mj-ea"/>
                        </a:rPr>
                        <a:t>年</a:t>
                      </a:r>
                      <a:r>
                        <a:rPr lang="en-US" sz="1600" u="none" strike="noStrike" dirty="0" smtClean="0">
                          <a:effectLst/>
                          <a:latin typeface="+mj-ea"/>
                          <a:ea typeface="+mj-ea"/>
                        </a:rPr>
                        <a:t>Non-GAAP</a:t>
                      </a:r>
                      <a:r>
                        <a:rPr lang="zh-CN" altLang="en-US" sz="1600" u="none" strike="noStrike" dirty="0">
                          <a:effectLst/>
                          <a:latin typeface="+mj-ea"/>
                          <a:ea typeface="+mj-ea"/>
                        </a:rPr>
                        <a:t>净利润</a:t>
                      </a:r>
                      <a:r>
                        <a:rPr lang="en-US" altLang="zh-CN" sz="1600" u="none" strike="noStrike" dirty="0">
                          <a:effectLst/>
                          <a:latin typeface="+mj-ea"/>
                          <a:ea typeface="+mj-ea"/>
                        </a:rPr>
                        <a:t>(</a:t>
                      </a:r>
                      <a:r>
                        <a:rPr lang="zh-CN" altLang="en-US" sz="1600" u="none" strike="noStrike" dirty="0">
                          <a:effectLst/>
                          <a:latin typeface="+mj-ea"/>
                          <a:ea typeface="+mj-ea"/>
                        </a:rPr>
                        <a:t>亿美元</a:t>
                      </a:r>
                      <a:r>
                        <a:rPr lang="en-US" altLang="zh-CN" sz="1600" u="none" strike="noStrike" dirty="0">
                          <a:effectLst/>
                          <a:latin typeface="+mj-ea"/>
                          <a:ea typeface="+mj-ea"/>
                        </a:rPr>
                        <a:t>)</a:t>
                      </a:r>
                      <a:endParaRPr lang="en-US" altLang="zh-CN" sz="16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600" u="none" strike="noStrike">
                          <a:effectLst/>
                          <a:latin typeface="+mj-ea"/>
                          <a:ea typeface="+mj-ea"/>
                        </a:rPr>
                        <a:t>0.06</a:t>
                      </a:r>
                      <a:endParaRPr lang="en-US" altLang="zh-CN"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u="none" strike="noStrike">
                          <a:effectLst/>
                          <a:latin typeface="+mj-ea"/>
                          <a:ea typeface="+mj-ea"/>
                        </a:rPr>
                        <a:t>0.73</a:t>
                      </a:r>
                      <a:endParaRPr lang="en-US" altLang="zh-CN" sz="1600" b="0" i="0" u="none" strike="noStrike">
                        <a:solidFill>
                          <a:srgbClr val="000000"/>
                        </a:solidFill>
                        <a:effectLst/>
                        <a:latin typeface="+mj-ea"/>
                        <a:ea typeface="+mj-ea"/>
                      </a:endParaRPr>
                    </a:p>
                  </a:txBody>
                  <a:tcPr marL="0" marR="0" marT="0" marB="0" anchor="ctr"/>
                </a:tc>
                <a:tc>
                  <a:txBody>
                    <a:bodyPr/>
                    <a:lstStyle/>
                    <a:p>
                      <a:pPr algn="ctr" fontAlgn="ctr"/>
                      <a:r>
                        <a:rPr lang="en-US" altLang="zh-CN" sz="1600" u="none" strike="noStrike" dirty="0">
                          <a:effectLst/>
                          <a:latin typeface="+mj-ea"/>
                          <a:ea typeface="+mj-ea"/>
                        </a:rPr>
                        <a:t>0.49</a:t>
                      </a:r>
                      <a:endParaRPr lang="en-US" altLang="zh-CN" sz="1600" b="0" i="0" u="none" strike="noStrike" dirty="0">
                        <a:solidFill>
                          <a:srgbClr val="000000"/>
                        </a:solidFill>
                        <a:effectLst/>
                        <a:latin typeface="+mj-ea"/>
                        <a:ea typeface="+mj-ea"/>
                      </a:endParaRPr>
                    </a:p>
                  </a:txBody>
                  <a:tcPr marL="0" marR="0" marT="0" marB="0" anchor="ctr"/>
                </a:tc>
              </a:tr>
              <a:tr h="384120">
                <a:tc>
                  <a:txBody>
                    <a:bodyPr/>
                    <a:lstStyle/>
                    <a:p>
                      <a:pPr marL="0" algn="l" defTabSz="914400" rtl="0" eaLnBrk="1" fontAlgn="ctr" latinLnBrk="0" hangingPunct="1"/>
                      <a:r>
                        <a:rPr lang="en-US" altLang="zh-CN" sz="1600" u="none" strike="noStrike" kern="1200" dirty="0" smtClean="0">
                          <a:solidFill>
                            <a:schemeClr val="dk1"/>
                          </a:solidFill>
                          <a:effectLst/>
                          <a:latin typeface="+mj-ea"/>
                          <a:ea typeface="+mj-ea"/>
                          <a:cs typeface="+mn-cs"/>
                        </a:rPr>
                        <a:t>2013</a:t>
                      </a:r>
                      <a:r>
                        <a:rPr lang="zh-CN" altLang="en-US" sz="1600" u="none" strike="noStrike" kern="1200" dirty="0" smtClean="0">
                          <a:solidFill>
                            <a:schemeClr val="dk1"/>
                          </a:solidFill>
                          <a:effectLst/>
                          <a:latin typeface="+mj-ea"/>
                          <a:ea typeface="+mj-ea"/>
                          <a:cs typeface="+mn-cs"/>
                        </a:rPr>
                        <a:t>年底员工</a:t>
                      </a:r>
                      <a:r>
                        <a:rPr lang="zh-CN" altLang="en-US" sz="1600" u="none" strike="noStrike" kern="1200" dirty="0">
                          <a:solidFill>
                            <a:schemeClr val="dk1"/>
                          </a:solidFill>
                          <a:effectLst/>
                          <a:latin typeface="+mj-ea"/>
                          <a:ea typeface="+mj-ea"/>
                          <a:cs typeface="+mn-cs"/>
                        </a:rPr>
                        <a:t>人数</a:t>
                      </a:r>
                    </a:p>
                  </a:txBody>
                  <a:tcPr marL="0" marR="0" marT="0" marB="0" anchor="ctr"/>
                </a:tc>
                <a:tc>
                  <a:txBody>
                    <a:bodyPr/>
                    <a:lstStyle/>
                    <a:p>
                      <a:pPr marL="0" algn="ctr" defTabSz="914400" rtl="0" eaLnBrk="1" fontAlgn="ctr" latinLnBrk="0" hangingPunct="1"/>
                      <a:r>
                        <a:rPr lang="zh-CN" altLang="en-US" sz="1600" u="none" strike="noStrike" kern="1200" dirty="0">
                          <a:solidFill>
                            <a:schemeClr val="dk1"/>
                          </a:solidFill>
                          <a:effectLst/>
                          <a:latin typeface="+mj-ea"/>
                          <a:ea typeface="+mj-ea"/>
                          <a:cs typeface="+mn-cs"/>
                        </a:rPr>
                        <a:t> </a:t>
                      </a:r>
                      <a:r>
                        <a:rPr lang="en-US" altLang="zh-CN" sz="1600" u="none" strike="noStrike" kern="1200" dirty="0" smtClean="0">
                          <a:solidFill>
                            <a:schemeClr val="dk1"/>
                          </a:solidFill>
                          <a:effectLst/>
                          <a:latin typeface="+mj-ea"/>
                          <a:ea typeface="+mj-ea"/>
                          <a:cs typeface="+mn-cs"/>
                        </a:rPr>
                        <a:t>1,387 </a:t>
                      </a:r>
                      <a:endParaRPr lang="en-US" altLang="zh-CN" sz="1600" u="none" strike="noStrike" kern="1200" dirty="0">
                        <a:solidFill>
                          <a:schemeClr val="dk1"/>
                        </a:solidFill>
                        <a:effectLst/>
                        <a:latin typeface="+mj-ea"/>
                        <a:ea typeface="+mj-ea"/>
                        <a:cs typeface="+mn-cs"/>
                      </a:endParaRPr>
                    </a:p>
                  </a:txBody>
                  <a:tcPr marL="0" marR="0" marT="0" marB="0" anchor="ctr"/>
                </a:tc>
                <a:tc>
                  <a:txBody>
                    <a:bodyPr/>
                    <a:lstStyle/>
                    <a:p>
                      <a:pPr marL="0" algn="ctr" defTabSz="914400" rtl="0" eaLnBrk="1" fontAlgn="ctr" latinLnBrk="0" hangingPunct="1"/>
                      <a:r>
                        <a:rPr lang="zh-CN" altLang="en-US" sz="1600" u="none" strike="noStrike" kern="1200" dirty="0">
                          <a:solidFill>
                            <a:schemeClr val="dk1"/>
                          </a:solidFill>
                          <a:effectLst/>
                          <a:latin typeface="+mj-ea"/>
                          <a:ea typeface="+mj-ea"/>
                          <a:cs typeface="+mn-cs"/>
                        </a:rPr>
                        <a:t> </a:t>
                      </a:r>
                      <a:r>
                        <a:rPr lang="en-US" altLang="zh-CN" sz="1600" u="none" strike="noStrike" kern="1200" dirty="0" smtClean="0">
                          <a:solidFill>
                            <a:schemeClr val="dk1"/>
                          </a:solidFill>
                          <a:effectLst/>
                          <a:latin typeface="+mj-ea"/>
                          <a:ea typeface="+mj-ea"/>
                          <a:cs typeface="+mn-cs"/>
                        </a:rPr>
                        <a:t>3,362 </a:t>
                      </a:r>
                      <a:endParaRPr lang="en-US" altLang="zh-CN" sz="1600" u="none" strike="noStrike" kern="1200" dirty="0">
                        <a:solidFill>
                          <a:schemeClr val="dk1"/>
                        </a:solidFill>
                        <a:effectLst/>
                        <a:latin typeface="+mj-ea"/>
                        <a:ea typeface="+mj-ea"/>
                        <a:cs typeface="+mn-cs"/>
                      </a:endParaRPr>
                    </a:p>
                  </a:txBody>
                  <a:tcPr marL="0" marR="0" marT="0" marB="0" anchor="ctr"/>
                </a:tc>
                <a:tc>
                  <a:txBody>
                    <a:bodyPr/>
                    <a:lstStyle/>
                    <a:p>
                      <a:pPr marL="0" algn="ctr" defTabSz="914400" rtl="0" eaLnBrk="1" fontAlgn="ctr" latinLnBrk="0" hangingPunct="1"/>
                      <a:r>
                        <a:rPr lang="zh-CN" altLang="en-US" sz="1600" u="none" strike="noStrike" kern="1200" dirty="0" smtClean="0">
                          <a:solidFill>
                            <a:schemeClr val="dk1"/>
                          </a:solidFill>
                          <a:effectLst/>
                          <a:latin typeface="+mj-ea"/>
                          <a:ea typeface="+mj-ea"/>
                          <a:cs typeface="+mn-cs"/>
                        </a:rPr>
                        <a:t> </a:t>
                      </a:r>
                      <a:r>
                        <a:rPr lang="en-US" altLang="zh-CN" sz="1600" u="none" strike="noStrike" kern="1200" dirty="0">
                          <a:solidFill>
                            <a:schemeClr val="dk1"/>
                          </a:solidFill>
                          <a:effectLst/>
                          <a:latin typeface="+mj-ea"/>
                          <a:ea typeface="+mj-ea"/>
                          <a:cs typeface="+mn-cs"/>
                        </a:rPr>
                        <a:t>625 </a:t>
                      </a:r>
                    </a:p>
                  </a:txBody>
                  <a:tcPr marL="0" marR="0" marT="0" marB="0" anchor="ctr"/>
                </a:tc>
              </a:tr>
            </a:tbl>
          </a:graphicData>
        </a:graphic>
      </p:graphicFrame>
    </p:spTree>
    <p:extLst>
      <p:ext uri="{BB962C8B-B14F-4D97-AF65-F5344CB8AC3E}">
        <p14:creationId xmlns:p14="http://schemas.microsoft.com/office/powerpoint/2010/main" xmlns="" val="3133340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Yelp</a:t>
            </a:r>
            <a:r>
              <a:rPr kumimoji="1" lang="zh-CN" altLang="en-US" dirty="0" smtClean="0"/>
              <a:t>（</a:t>
            </a:r>
            <a:r>
              <a:rPr kumimoji="1" lang="en-US" altLang="zh-CN" dirty="0" smtClean="0"/>
              <a:t>$YELP</a:t>
            </a:r>
            <a:r>
              <a:rPr kumimoji="1" lang="zh-CN" altLang="en-US" dirty="0" smtClean="0"/>
              <a:t>）</a:t>
            </a:r>
            <a:endParaRPr kumimoji="1" lang="zh-CN" altLang="en-US" dirty="0"/>
          </a:p>
        </p:txBody>
      </p:sp>
      <p:sp>
        <p:nvSpPr>
          <p:cNvPr id="3" name="内容占位符 2"/>
          <p:cNvSpPr>
            <a:spLocks noGrp="1"/>
          </p:cNvSpPr>
          <p:nvPr>
            <p:ph idx="1"/>
          </p:nvPr>
        </p:nvSpPr>
        <p:spPr>
          <a:xfrm>
            <a:off x="457200" y="1600201"/>
            <a:ext cx="8229600" cy="1341032"/>
          </a:xfrm>
        </p:spPr>
        <p:txBody>
          <a:bodyPr>
            <a:normAutofit fontScale="92500" lnSpcReduction="20000"/>
          </a:bodyPr>
          <a:lstStyle/>
          <a:p>
            <a:r>
              <a:rPr lang="en-US" altLang="zh-CN" sz="2000" dirty="0">
                <a:latin typeface="微软雅黑"/>
                <a:ea typeface="微软雅黑"/>
                <a:cs typeface="微软雅黑"/>
              </a:rPr>
              <a:t>Yelp</a:t>
            </a:r>
            <a:r>
              <a:rPr lang="zh-CN" altLang="zh-CN" sz="2000" dirty="0">
                <a:latin typeface="微软雅黑"/>
                <a:ea typeface="微软雅黑"/>
                <a:cs typeface="微软雅黑"/>
              </a:rPr>
              <a:t>公司在其网站</a:t>
            </a:r>
            <a:r>
              <a:rPr lang="en-US" altLang="zh-CN" sz="2000" dirty="0" err="1">
                <a:latin typeface="微软雅黑"/>
                <a:ea typeface="微软雅黑"/>
                <a:cs typeface="微软雅黑"/>
              </a:rPr>
              <a:t>Yelp.com</a:t>
            </a:r>
            <a:r>
              <a:rPr lang="zh-CN" altLang="zh-CN" sz="2000" dirty="0">
                <a:latin typeface="微软雅黑"/>
                <a:ea typeface="微软雅黑"/>
                <a:cs typeface="微软雅黑"/>
              </a:rPr>
              <a:t>和手机</a:t>
            </a:r>
            <a:r>
              <a:rPr lang="en-US" altLang="zh-CN" sz="2000" dirty="0">
                <a:latin typeface="微软雅黑"/>
                <a:ea typeface="微软雅黑"/>
                <a:cs typeface="微软雅黑"/>
              </a:rPr>
              <a:t>App</a:t>
            </a:r>
            <a:r>
              <a:rPr lang="zh-CN" altLang="zh-CN" sz="2000" dirty="0">
                <a:latin typeface="微软雅黑"/>
                <a:ea typeface="微软雅黑"/>
                <a:cs typeface="微软雅黑"/>
              </a:rPr>
              <a:t>上帮助消费者发表和获得商户的评论信息。它覆盖的服务类别包括餐饮、购物、美容美体、教育、医疗与健康、家政等众多领域</a:t>
            </a:r>
            <a:r>
              <a:rPr lang="zh-CN" altLang="zh-CN" sz="2000" dirty="0" smtClean="0">
                <a:latin typeface="微软雅黑"/>
                <a:ea typeface="微软雅黑"/>
                <a:cs typeface="微软雅黑"/>
              </a:rPr>
              <a:t>。</a:t>
            </a:r>
            <a:r>
              <a:rPr lang="zh-CN" altLang="en-US" sz="2000" dirty="0" smtClean="0">
                <a:latin typeface="微软雅黑"/>
                <a:ea typeface="微软雅黑"/>
                <a:cs typeface="微软雅黑"/>
              </a:rPr>
              <a:t>公司从</a:t>
            </a:r>
            <a:r>
              <a:rPr lang="zh-CN" altLang="zh-CN" sz="2000" dirty="0" smtClean="0">
                <a:latin typeface="微软雅黑"/>
                <a:ea typeface="微软雅黑"/>
                <a:cs typeface="微软雅黑"/>
              </a:rPr>
              <a:t>目前</a:t>
            </a:r>
            <a:r>
              <a:rPr lang="en-US" altLang="zh-CN" sz="2000" dirty="0">
                <a:latin typeface="微软雅黑"/>
                <a:ea typeface="微软雅黑"/>
                <a:cs typeface="微软雅黑"/>
              </a:rPr>
              <a:t>Yelp</a:t>
            </a:r>
            <a:r>
              <a:rPr lang="zh-CN" altLang="zh-CN" sz="2000" dirty="0">
                <a:latin typeface="微软雅黑"/>
                <a:ea typeface="微软雅黑"/>
                <a:cs typeface="微软雅黑"/>
              </a:rPr>
              <a:t>已经在</a:t>
            </a:r>
            <a:r>
              <a:rPr lang="en-US" altLang="zh-CN" sz="2000" dirty="0">
                <a:latin typeface="微软雅黑"/>
                <a:ea typeface="微软雅黑"/>
                <a:cs typeface="微软雅黑"/>
              </a:rPr>
              <a:t>24</a:t>
            </a:r>
            <a:r>
              <a:rPr lang="zh-CN" altLang="zh-CN" sz="2000" dirty="0">
                <a:latin typeface="微软雅黑"/>
                <a:ea typeface="微软雅黑"/>
                <a:cs typeface="微软雅黑"/>
              </a:rPr>
              <a:t>个国家共</a:t>
            </a:r>
            <a:r>
              <a:rPr lang="en-US" altLang="zh-CN" sz="2000" dirty="0">
                <a:latin typeface="微软雅黑"/>
                <a:ea typeface="微软雅黑"/>
                <a:cs typeface="微软雅黑"/>
              </a:rPr>
              <a:t>117</a:t>
            </a:r>
            <a:r>
              <a:rPr lang="zh-CN" altLang="zh-CN" sz="2000" dirty="0">
                <a:latin typeface="微软雅黑"/>
                <a:ea typeface="微软雅黑"/>
                <a:cs typeface="微软雅黑"/>
              </a:rPr>
              <a:t>个城市开展业务</a:t>
            </a:r>
            <a:r>
              <a:rPr lang="zh-CN" altLang="zh-CN" sz="2000" dirty="0" smtClean="0">
                <a:latin typeface="微软雅黑"/>
                <a:ea typeface="微软雅黑"/>
                <a:cs typeface="微软雅黑"/>
              </a:rPr>
              <a:t>。</a:t>
            </a:r>
            <a:r>
              <a:rPr lang="zh-CN" altLang="en-US" sz="2000" dirty="0" smtClean="0">
                <a:latin typeface="微软雅黑"/>
                <a:ea typeface="微软雅黑"/>
                <a:cs typeface="微软雅黑"/>
              </a:rPr>
              <a:t>其中海外</a:t>
            </a:r>
            <a:r>
              <a:rPr lang="en-US" altLang="zh-CN" sz="2000" dirty="0" smtClean="0">
                <a:latin typeface="微软雅黑"/>
                <a:ea typeface="微软雅黑"/>
                <a:cs typeface="微软雅黑"/>
              </a:rPr>
              <a:t>56</a:t>
            </a:r>
            <a:r>
              <a:rPr lang="zh-CN" altLang="en-US" sz="2000" dirty="0" smtClean="0">
                <a:latin typeface="微软雅黑"/>
                <a:ea typeface="微软雅黑"/>
                <a:cs typeface="微软雅黑"/>
              </a:rPr>
              <a:t>个城市，贡献了总评论数的</a:t>
            </a:r>
            <a:r>
              <a:rPr lang="en-US" altLang="zh-CN" sz="2000" dirty="0" smtClean="0">
                <a:latin typeface="微软雅黑"/>
                <a:ea typeface="微软雅黑"/>
                <a:cs typeface="微软雅黑"/>
              </a:rPr>
              <a:t>11%</a:t>
            </a:r>
            <a:r>
              <a:rPr lang="zh-CN" altLang="en-US" sz="2000" dirty="0" smtClean="0">
                <a:latin typeface="微软雅黑"/>
                <a:ea typeface="微软雅黑"/>
                <a:cs typeface="微软雅黑"/>
              </a:rPr>
              <a:t>，总</a:t>
            </a:r>
            <a:r>
              <a:rPr lang="en-US" altLang="zh-CN" sz="2000" dirty="0" smtClean="0">
                <a:latin typeface="微软雅黑"/>
                <a:ea typeface="微软雅黑"/>
                <a:cs typeface="微软雅黑"/>
              </a:rPr>
              <a:t>UV</a:t>
            </a:r>
            <a:r>
              <a:rPr lang="zh-CN" altLang="en-US" sz="2000" dirty="0" smtClean="0">
                <a:latin typeface="微软雅黑"/>
                <a:ea typeface="微软雅黑"/>
                <a:cs typeface="微软雅黑"/>
              </a:rPr>
              <a:t>的</a:t>
            </a:r>
            <a:r>
              <a:rPr lang="en-US" altLang="zh-CN" sz="2000" dirty="0" smtClean="0">
                <a:latin typeface="微软雅黑"/>
                <a:ea typeface="微软雅黑"/>
                <a:cs typeface="微软雅黑"/>
              </a:rPr>
              <a:t>22%</a:t>
            </a:r>
            <a:r>
              <a:rPr lang="zh-CN" altLang="en-US" sz="2000" dirty="0" smtClean="0">
                <a:latin typeface="微软雅黑"/>
                <a:ea typeface="微软雅黑"/>
                <a:cs typeface="微软雅黑"/>
              </a:rPr>
              <a:t>，总收入的</a:t>
            </a:r>
            <a:r>
              <a:rPr lang="en-US" altLang="zh-CN" sz="2000" dirty="0" smtClean="0">
                <a:latin typeface="微软雅黑"/>
                <a:ea typeface="微软雅黑"/>
                <a:cs typeface="微软雅黑"/>
              </a:rPr>
              <a:t>5%</a:t>
            </a:r>
            <a:r>
              <a:rPr lang="zh-CN" altLang="en-US" sz="2000" dirty="0">
                <a:latin typeface="微软雅黑"/>
                <a:ea typeface="微软雅黑"/>
                <a:cs typeface="微软雅黑"/>
              </a:rPr>
              <a:t>。</a:t>
            </a:r>
            <a:endParaRPr lang="zh-CN" altLang="zh-CN" sz="2000" dirty="0">
              <a:latin typeface="微软雅黑"/>
              <a:ea typeface="微软雅黑"/>
              <a:cs typeface="微软雅黑"/>
            </a:endParaRPr>
          </a:p>
          <a:p>
            <a:endParaRPr lang="en-US" altLang="zh-CN" sz="2000" b="1" dirty="0" smtClean="0">
              <a:latin typeface="微软雅黑"/>
              <a:ea typeface="微软雅黑"/>
              <a:cs typeface="微软雅黑"/>
            </a:endParaRPr>
          </a:p>
          <a:p>
            <a:endParaRPr kumimoji="1" lang="zh-CN" altLang="en-US" dirty="0"/>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内容占位符 7"/>
          <p:cNvGraphicFramePr>
            <a:graphicFrameLocks/>
          </p:cNvGraphicFramePr>
          <p:nvPr>
            <p:extLst>
              <p:ext uri="{D42A27DB-BD31-4B8C-83A1-F6EECF244321}">
                <p14:modId xmlns:p14="http://schemas.microsoft.com/office/powerpoint/2010/main" xmlns="" val="389434191"/>
              </p:ext>
            </p:extLst>
          </p:nvPr>
        </p:nvGraphicFramePr>
        <p:xfrm>
          <a:off x="200506" y="3232148"/>
          <a:ext cx="4845610" cy="3118170"/>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1203047" y="2969818"/>
            <a:ext cx="2990911" cy="323165"/>
          </a:xfrm>
          <a:prstGeom prst="rect">
            <a:avLst/>
          </a:prstGeom>
          <a:noFill/>
        </p:spPr>
        <p:txBody>
          <a:bodyPr wrap="square" rtlCol="0">
            <a:spAutoFit/>
          </a:bodyPr>
          <a:lstStyle/>
          <a:p>
            <a:r>
              <a:rPr kumimoji="1" lang="en-US" altLang="zh-CN" sz="1500" b="1" dirty="0" smtClean="0">
                <a:latin typeface="微软雅黑"/>
                <a:ea typeface="微软雅黑"/>
                <a:cs typeface="微软雅黑"/>
              </a:rPr>
              <a:t>Yelp</a:t>
            </a:r>
            <a:r>
              <a:rPr kumimoji="1" lang="zh-CN" altLang="zh-CN" sz="1500" b="1" dirty="0">
                <a:latin typeface="微软雅黑"/>
                <a:ea typeface="微软雅黑"/>
                <a:cs typeface="微软雅黑"/>
              </a:rPr>
              <a:t> </a:t>
            </a:r>
            <a:r>
              <a:rPr kumimoji="1" lang="en-US" altLang="zh-CN" sz="1500" b="1" dirty="0" smtClean="0">
                <a:latin typeface="微软雅黑"/>
                <a:ea typeface="微软雅黑"/>
                <a:cs typeface="微软雅黑"/>
              </a:rPr>
              <a:t>2013</a:t>
            </a:r>
            <a:r>
              <a:rPr kumimoji="1" lang="zh-CN" altLang="en-US" sz="1500" b="1" dirty="0" smtClean="0">
                <a:latin typeface="微软雅黑"/>
                <a:ea typeface="微软雅黑"/>
                <a:cs typeface="微软雅黑"/>
              </a:rPr>
              <a:t>年四季度收入分解</a:t>
            </a:r>
            <a:endParaRPr kumimoji="1" lang="zh-CN" altLang="en-US" sz="1500" b="1" dirty="0">
              <a:latin typeface="微软雅黑"/>
              <a:ea typeface="微软雅黑"/>
              <a:cs typeface="微软雅黑"/>
            </a:endParaRPr>
          </a:p>
        </p:txBody>
      </p:sp>
      <p:sp>
        <p:nvSpPr>
          <p:cNvPr id="12" name="文本框 11"/>
          <p:cNvSpPr txBox="1"/>
          <p:nvPr/>
        </p:nvSpPr>
        <p:spPr>
          <a:xfrm>
            <a:off x="5148390" y="2934314"/>
            <a:ext cx="2990911" cy="323165"/>
          </a:xfrm>
          <a:prstGeom prst="rect">
            <a:avLst/>
          </a:prstGeom>
          <a:noFill/>
        </p:spPr>
        <p:txBody>
          <a:bodyPr wrap="square" rtlCol="0">
            <a:spAutoFit/>
          </a:bodyPr>
          <a:lstStyle/>
          <a:p>
            <a:pPr algn="ctr"/>
            <a:r>
              <a:rPr kumimoji="1" lang="en-US" altLang="zh-CN" sz="1500" b="1" dirty="0" smtClean="0">
                <a:latin typeface="微软雅黑"/>
                <a:ea typeface="微软雅黑"/>
                <a:cs typeface="微软雅黑"/>
              </a:rPr>
              <a:t>Yelp</a:t>
            </a:r>
            <a:r>
              <a:rPr kumimoji="1" lang="zh-CN" altLang="en-US" sz="1500" b="1" dirty="0" smtClean="0">
                <a:latin typeface="微软雅黑"/>
                <a:ea typeface="微软雅黑"/>
                <a:cs typeface="微软雅黑"/>
              </a:rPr>
              <a:t>点评分类（</a:t>
            </a:r>
            <a:r>
              <a:rPr kumimoji="1" lang="en-US" altLang="zh-CN" sz="1500" b="1" dirty="0" smtClean="0">
                <a:latin typeface="微软雅黑"/>
                <a:ea typeface="微软雅黑"/>
                <a:cs typeface="微软雅黑"/>
              </a:rPr>
              <a:t>2013</a:t>
            </a:r>
            <a:r>
              <a:rPr kumimoji="1" lang="zh-CN" altLang="en-US" sz="1500" b="1" dirty="0" smtClean="0">
                <a:latin typeface="微软雅黑"/>
                <a:ea typeface="微软雅黑"/>
                <a:cs typeface="微软雅黑"/>
              </a:rPr>
              <a:t>年）</a:t>
            </a:r>
            <a:endParaRPr kumimoji="1" lang="zh-CN" altLang="en-US" sz="1500" b="1" dirty="0">
              <a:latin typeface="微软雅黑"/>
              <a:ea typeface="微软雅黑"/>
              <a:cs typeface="微软雅黑"/>
            </a:endParaRPr>
          </a:p>
        </p:txBody>
      </p:sp>
      <p:graphicFrame>
        <p:nvGraphicFramePr>
          <p:cNvPr id="11" name="图表 10"/>
          <p:cNvGraphicFramePr>
            <a:graphicFrameLocks/>
          </p:cNvGraphicFramePr>
          <p:nvPr>
            <p:extLst>
              <p:ext uri="{D42A27DB-BD31-4B8C-83A1-F6EECF244321}">
                <p14:modId xmlns:p14="http://schemas.microsoft.com/office/powerpoint/2010/main" xmlns="" val="3452535919"/>
              </p:ext>
            </p:extLst>
          </p:nvPr>
        </p:nvGraphicFramePr>
        <p:xfrm>
          <a:off x="4193958" y="3225726"/>
          <a:ext cx="4572000" cy="30573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4041413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WeiweiZuo\Desktop\Yelp ads-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6" y="0"/>
            <a:ext cx="6400800" cy="4362027"/>
          </a:xfrm>
          <a:prstGeom prst="rect">
            <a:avLst/>
          </a:prstGeom>
          <a:noFill/>
          <a:extLst>
            <a:ext uri="{909E8E84-426E-40DD-AFC4-6F175D3DCCD1}">
              <a14:hiddenFill xmlns:a14="http://schemas.microsoft.com/office/drawing/2010/main" xmlns="">
                <a:solidFill>
                  <a:srgbClr val="FFFFFF"/>
                </a:solidFill>
              </a14:hiddenFill>
            </a:ext>
          </a:extLst>
        </p:spPr>
      </p:pic>
      <p:pic>
        <p:nvPicPr>
          <p:cNvPr id="4101" name="Picture 5" descr="C:\Users\WeiweiZuo\Desktop\Yelp reservation through OpenTable.jpg"/>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4190563" y="4698338"/>
            <a:ext cx="4905517" cy="215966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圆角矩形 4"/>
          <p:cNvSpPr/>
          <p:nvPr/>
        </p:nvSpPr>
        <p:spPr>
          <a:xfrm>
            <a:off x="2378026" y="953726"/>
            <a:ext cx="1645920"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zh-CN" altLang="en-US" sz="1400" dirty="0" smtClean="0">
                <a:latin typeface="+mj-ea"/>
                <a:ea typeface="+mj-ea"/>
              </a:rPr>
              <a:t>本地广告</a:t>
            </a:r>
            <a:endParaRPr lang="zh-CN" altLang="en-US" sz="1400" dirty="0">
              <a:latin typeface="+mj-ea"/>
              <a:ea typeface="+mj-ea"/>
            </a:endParaRPr>
          </a:p>
        </p:txBody>
      </p:sp>
      <p:sp>
        <p:nvSpPr>
          <p:cNvPr id="9" name="圆角矩形 8"/>
          <p:cNvSpPr/>
          <p:nvPr/>
        </p:nvSpPr>
        <p:spPr>
          <a:xfrm>
            <a:off x="7450160" y="4702879"/>
            <a:ext cx="1645920"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zh-CN" altLang="en-US" sz="1400" dirty="0" smtClean="0">
                <a:latin typeface="+mj-ea"/>
                <a:ea typeface="+mj-ea"/>
              </a:rPr>
              <a:t>餐厅预定</a:t>
            </a:r>
            <a:endParaRPr lang="zh-CN" altLang="en-US" sz="1400" dirty="0">
              <a:latin typeface="+mj-ea"/>
              <a:ea typeface="+mj-ea"/>
            </a:endParaRPr>
          </a:p>
        </p:txBody>
      </p:sp>
      <p:sp>
        <p:nvSpPr>
          <p:cNvPr id="11"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圆角矩形 9"/>
          <p:cNvSpPr/>
          <p:nvPr/>
        </p:nvSpPr>
        <p:spPr>
          <a:xfrm>
            <a:off x="4345086" y="3498274"/>
            <a:ext cx="1645920"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zh-CN" altLang="en-US" sz="1400" dirty="0" smtClean="0">
                <a:latin typeface="+mj-ea"/>
                <a:ea typeface="+mj-ea"/>
              </a:rPr>
              <a:t>品牌广告</a:t>
            </a:r>
            <a:endParaRPr lang="zh-CN" altLang="en-US" sz="1400" dirty="0">
              <a:latin typeface="+mj-ea"/>
              <a:ea typeface="+mj-ea"/>
            </a:endParaRPr>
          </a:p>
        </p:txBody>
      </p:sp>
    </p:spTree>
    <p:extLst>
      <p:ext uri="{BB962C8B-B14F-4D97-AF65-F5344CB8AC3E}">
        <p14:creationId xmlns:p14="http://schemas.microsoft.com/office/powerpoint/2010/main" xmlns="" val="22277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付费商户增长是收入增长主要驱动因素</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405305819"/>
              </p:ext>
            </p:extLst>
          </p:nvPr>
        </p:nvGraphicFramePr>
        <p:xfrm>
          <a:off x="457200" y="1670856"/>
          <a:ext cx="7151425" cy="4577072"/>
        </p:xfrm>
        <a:graphic>
          <a:graphicData uri="http://schemas.openxmlformats.org/drawingml/2006/table">
            <a:tbl>
              <a:tblPr>
                <a:tableStyleId>{5C22544A-7EE6-4342-B048-85BDC9FD1C3A}</a:tableStyleId>
              </a:tblPr>
              <a:tblGrid>
                <a:gridCol w="1834190"/>
                <a:gridCol w="1248008"/>
                <a:gridCol w="1356409"/>
                <a:gridCol w="1356409"/>
                <a:gridCol w="1356409"/>
              </a:tblGrid>
              <a:tr h="416313">
                <a:tc>
                  <a:txBody>
                    <a:bodyPr/>
                    <a:lstStyle/>
                    <a:p>
                      <a:pPr algn="l" fontAlgn="t"/>
                      <a:r>
                        <a:rPr lang="zh-CN" altLang="en-US" sz="1600" u="none" strike="noStrike" dirty="0">
                          <a:effectLst/>
                          <a:latin typeface="+mj-ea"/>
                          <a:ea typeface="+mj-ea"/>
                        </a:rPr>
                        <a:t>　</a:t>
                      </a:r>
                      <a:endParaRPr lang="zh-CN" altLang="en-US" sz="1600" b="0" i="0" u="none" strike="noStrike" dirty="0">
                        <a:solidFill>
                          <a:srgbClr val="000000"/>
                        </a:solidFill>
                        <a:effectLst/>
                        <a:latin typeface="+mj-ea"/>
                        <a:ea typeface="+mj-ea"/>
                      </a:endParaRPr>
                    </a:p>
                  </a:txBody>
                  <a:tcPr marL="9525" marR="9525" marT="9525" marB="0"/>
                </a:tc>
                <a:tc>
                  <a:txBody>
                    <a:bodyPr/>
                    <a:lstStyle/>
                    <a:p>
                      <a:pPr algn="ctr" fontAlgn="ctr"/>
                      <a:r>
                        <a:rPr lang="en-US" sz="1600" b="0" i="0" u="none" strike="noStrike">
                          <a:solidFill>
                            <a:srgbClr val="000000"/>
                          </a:solidFill>
                          <a:effectLst/>
                          <a:latin typeface="+mj-ea"/>
                          <a:ea typeface="+mj-ea"/>
                        </a:rPr>
                        <a:t>2010A</a:t>
                      </a:r>
                    </a:p>
                  </a:txBody>
                  <a:tcPr marL="9525" marR="9525" marT="9525" marB="0" anchor="ctr"/>
                </a:tc>
                <a:tc>
                  <a:txBody>
                    <a:bodyPr/>
                    <a:lstStyle/>
                    <a:p>
                      <a:pPr algn="ctr" fontAlgn="ctr"/>
                      <a:r>
                        <a:rPr lang="en-US" sz="1600" b="0" i="0" u="none" strike="noStrike">
                          <a:solidFill>
                            <a:srgbClr val="000000"/>
                          </a:solidFill>
                          <a:effectLst/>
                          <a:latin typeface="+mj-ea"/>
                          <a:ea typeface="+mj-ea"/>
                        </a:rPr>
                        <a:t>2011A</a:t>
                      </a:r>
                    </a:p>
                  </a:txBody>
                  <a:tcPr marL="9525" marR="9525" marT="9525" marB="0" anchor="ctr"/>
                </a:tc>
                <a:tc>
                  <a:txBody>
                    <a:bodyPr/>
                    <a:lstStyle/>
                    <a:p>
                      <a:pPr algn="ctr" fontAlgn="ctr"/>
                      <a:r>
                        <a:rPr lang="en-US" sz="1600" b="0" i="0" u="none" strike="noStrike">
                          <a:solidFill>
                            <a:srgbClr val="000000"/>
                          </a:solidFill>
                          <a:effectLst/>
                          <a:latin typeface="+mj-ea"/>
                          <a:ea typeface="+mj-ea"/>
                        </a:rPr>
                        <a:t>2012A</a:t>
                      </a:r>
                    </a:p>
                  </a:txBody>
                  <a:tcPr marL="9525" marR="9525" marT="9525" marB="0" anchor="ctr"/>
                </a:tc>
                <a:tc>
                  <a:txBody>
                    <a:bodyPr/>
                    <a:lstStyle/>
                    <a:p>
                      <a:pPr algn="ctr" fontAlgn="ctr"/>
                      <a:r>
                        <a:rPr lang="en-US" sz="1600" b="0" i="0" u="none" strike="noStrike" dirty="0">
                          <a:solidFill>
                            <a:srgbClr val="000000"/>
                          </a:solidFill>
                          <a:effectLst/>
                          <a:latin typeface="+mj-ea"/>
                          <a:ea typeface="+mj-ea"/>
                        </a:rPr>
                        <a:t>2013A</a:t>
                      </a:r>
                    </a:p>
                  </a:txBody>
                  <a:tcPr marL="9525" marR="9525" marT="9525" marB="0" anchor="ctr"/>
                </a:tc>
              </a:tr>
              <a:tr h="745579">
                <a:tc>
                  <a:txBody>
                    <a:bodyPr/>
                    <a:lstStyle/>
                    <a:p>
                      <a:pPr algn="l" fontAlgn="ctr"/>
                      <a:r>
                        <a:rPr lang="zh-CN" altLang="en-US" sz="1600" b="0" i="0" u="none" strike="noStrike" dirty="0">
                          <a:solidFill>
                            <a:srgbClr val="000000"/>
                          </a:solidFill>
                          <a:effectLst/>
                          <a:latin typeface="+mj-ea"/>
                          <a:ea typeface="+mj-ea"/>
                        </a:rPr>
                        <a:t>商户页面</a:t>
                      </a:r>
                      <a:r>
                        <a:rPr lang="zh-CN" altLang="en-US" sz="1600" b="0" i="0" u="none" strike="noStrike" dirty="0" smtClean="0">
                          <a:solidFill>
                            <a:srgbClr val="000000"/>
                          </a:solidFill>
                          <a:effectLst/>
                          <a:latin typeface="+mj-ea"/>
                          <a:ea typeface="+mj-ea"/>
                        </a:rPr>
                        <a:t>数（</a:t>
                      </a:r>
                      <a:r>
                        <a:rPr lang="en-US" altLang="zh-CN" sz="1600" b="0" i="0" u="none" strike="noStrike" dirty="0" smtClean="0">
                          <a:solidFill>
                            <a:srgbClr val="000000"/>
                          </a:solidFill>
                          <a:effectLst/>
                          <a:latin typeface="+mj-ea"/>
                          <a:ea typeface="+mj-ea"/>
                        </a:rPr>
                        <a:t>000</a:t>
                      </a:r>
                      <a:r>
                        <a:rPr lang="zh-CN" altLang="en-US" sz="1600" b="0" i="0" u="none" strike="noStrike" dirty="0" smtClean="0">
                          <a:solidFill>
                            <a:srgbClr val="000000"/>
                          </a:solidFill>
                          <a:effectLst/>
                          <a:latin typeface="+mj-ea"/>
                          <a:ea typeface="+mj-ea"/>
                        </a:rPr>
                        <a:t>）</a:t>
                      </a:r>
                      <a:endParaRPr lang="zh-CN" altLang="en-US" sz="16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600" b="0" i="0" u="none" strike="noStrike" dirty="0" smtClean="0">
                          <a:solidFill>
                            <a:srgbClr val="000000"/>
                          </a:solidFill>
                          <a:effectLst/>
                          <a:latin typeface="+mj-ea"/>
                          <a:ea typeface="+mj-ea"/>
                        </a:rPr>
                        <a:t>307 </a:t>
                      </a:r>
                      <a:endParaRPr lang="en-US" altLang="zh-CN" sz="16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600" b="0" i="0" u="none" strike="noStrike" dirty="0" smtClean="0">
                          <a:solidFill>
                            <a:srgbClr val="000000"/>
                          </a:solidFill>
                          <a:effectLst/>
                          <a:latin typeface="+mj-ea"/>
                          <a:ea typeface="+mj-ea"/>
                        </a:rPr>
                        <a:t>606 </a:t>
                      </a:r>
                      <a:endParaRPr lang="en-US" altLang="zh-CN" sz="16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600" b="0" i="0" u="none" strike="noStrike" dirty="0" smtClean="0">
                          <a:solidFill>
                            <a:srgbClr val="000000"/>
                          </a:solidFill>
                          <a:effectLst/>
                          <a:latin typeface="+mj-ea"/>
                          <a:ea typeface="+mj-ea"/>
                        </a:rPr>
                        <a:t>994 </a:t>
                      </a:r>
                      <a:endParaRPr lang="en-US" altLang="zh-CN" sz="16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600" b="0" i="0" u="none" strike="noStrike" dirty="0" smtClean="0">
                          <a:solidFill>
                            <a:srgbClr val="000000"/>
                          </a:solidFill>
                          <a:effectLst/>
                          <a:latin typeface="+mj-ea"/>
                          <a:ea typeface="+mj-ea"/>
                        </a:rPr>
                        <a:t>1,500 </a:t>
                      </a:r>
                      <a:endParaRPr lang="en-US" altLang="zh-CN" sz="1600" b="0" i="0" u="none" strike="noStrike" dirty="0">
                        <a:solidFill>
                          <a:srgbClr val="000000"/>
                        </a:solidFill>
                        <a:effectLst/>
                        <a:latin typeface="+mj-ea"/>
                        <a:ea typeface="+mj-ea"/>
                      </a:endParaRPr>
                    </a:p>
                  </a:txBody>
                  <a:tcPr marL="9525" marR="9525" marT="9525" marB="0" anchor="ctr"/>
                </a:tc>
              </a:tr>
              <a:tr h="340619">
                <a:tc>
                  <a:txBody>
                    <a:bodyPr/>
                    <a:lstStyle/>
                    <a:p>
                      <a:pPr algn="ctr" fontAlgn="ctr"/>
                      <a:r>
                        <a:rPr lang="zh-CN" altLang="en-US" sz="1600" b="0" i="0" u="none" strike="noStrike" dirty="0" smtClean="0">
                          <a:solidFill>
                            <a:srgbClr val="000000"/>
                          </a:solidFill>
                          <a:effectLst/>
                          <a:latin typeface="+mj-ea"/>
                          <a:ea typeface="+mj-ea"/>
                        </a:rPr>
                        <a:t>同比增长</a:t>
                      </a:r>
                      <a:endParaRPr lang="zh-CN" altLang="en-US" sz="16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600" b="0" i="0" u="none" strike="noStrike" dirty="0">
                          <a:solidFill>
                            <a:srgbClr val="000000"/>
                          </a:solidFill>
                          <a:effectLst/>
                          <a:latin typeface="+mj-ea"/>
                          <a:ea typeface="+mj-ea"/>
                        </a:rPr>
                        <a:t>156%</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97%</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64%</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51%</a:t>
                      </a:r>
                    </a:p>
                  </a:txBody>
                  <a:tcPr marL="9525" marR="9525" marT="9525" marB="0" anchor="ctr"/>
                </a:tc>
              </a:tr>
              <a:tr h="745579">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mj-ea"/>
                          <a:ea typeface="+mj-ea"/>
                        </a:rPr>
                        <a:t>付费商户转化率</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3.6%</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4.0%</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4.0%</a:t>
                      </a:r>
                    </a:p>
                  </a:txBody>
                  <a:tcPr marL="9525" marR="9525" marT="9525" marB="0" anchor="ctr"/>
                </a:tc>
                <a:tc>
                  <a:txBody>
                    <a:bodyPr/>
                    <a:lstStyle/>
                    <a:p>
                      <a:pPr algn="ctr" fontAlgn="ctr"/>
                      <a:r>
                        <a:rPr lang="en-US" altLang="zh-CN" sz="1600" b="0" i="0" u="none" strike="noStrike" dirty="0">
                          <a:solidFill>
                            <a:srgbClr val="000000"/>
                          </a:solidFill>
                          <a:effectLst/>
                          <a:latin typeface="+mj-ea"/>
                          <a:ea typeface="+mj-ea"/>
                        </a:rPr>
                        <a:t>4.2%</a:t>
                      </a:r>
                    </a:p>
                  </a:txBody>
                  <a:tcPr marL="9525" marR="9525" marT="9525" marB="0" anchor="ctr"/>
                </a:tc>
              </a:tr>
              <a:tr h="745579">
                <a:tc>
                  <a:txBody>
                    <a:bodyPr/>
                    <a:lstStyle/>
                    <a:p>
                      <a:pPr algn="l" fontAlgn="ctr"/>
                      <a:r>
                        <a:rPr lang="zh-CN" altLang="en-US" sz="1600" b="0" i="0" u="none" strike="noStrike" dirty="0">
                          <a:solidFill>
                            <a:srgbClr val="000000"/>
                          </a:solidFill>
                          <a:effectLst/>
                          <a:latin typeface="+mj-ea"/>
                          <a:ea typeface="+mj-ea"/>
                        </a:rPr>
                        <a:t>付费商户</a:t>
                      </a:r>
                      <a:r>
                        <a:rPr lang="zh-CN" altLang="en-US" sz="1600" b="0" i="0" u="none" strike="noStrike" dirty="0" smtClean="0">
                          <a:solidFill>
                            <a:srgbClr val="000000"/>
                          </a:solidFill>
                          <a:effectLst/>
                          <a:latin typeface="+mj-ea"/>
                          <a:ea typeface="+mj-ea"/>
                        </a:rPr>
                        <a:t>数</a:t>
                      </a:r>
                      <a:r>
                        <a:rPr lang="en-US" altLang="zh-CN" sz="1600" b="0" i="0" u="none" strike="noStrike" dirty="0" smtClean="0">
                          <a:solidFill>
                            <a:srgbClr val="000000"/>
                          </a:solidFill>
                          <a:effectLst/>
                          <a:latin typeface="+mj-ea"/>
                          <a:ea typeface="+mj-ea"/>
                        </a:rPr>
                        <a:t>(000)</a:t>
                      </a:r>
                      <a:endParaRPr lang="zh-CN" altLang="en-US" sz="16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600" b="0" i="0" u="none" strike="noStrike" dirty="0">
                          <a:solidFill>
                            <a:srgbClr val="000000"/>
                          </a:solidFill>
                          <a:effectLst/>
                          <a:latin typeface="+mj-ea"/>
                          <a:ea typeface="+mj-ea"/>
                        </a:rPr>
                        <a:t>11</a:t>
                      </a:r>
                    </a:p>
                  </a:txBody>
                  <a:tcPr marL="9525" marR="9525" marT="9525" marB="0" anchor="ctr"/>
                </a:tc>
                <a:tc>
                  <a:txBody>
                    <a:bodyPr/>
                    <a:lstStyle/>
                    <a:p>
                      <a:pPr algn="ctr" fontAlgn="ctr"/>
                      <a:r>
                        <a:rPr lang="en-US" altLang="zh-CN" sz="1600" b="0" i="0" u="none" strike="noStrike" dirty="0">
                          <a:solidFill>
                            <a:srgbClr val="000000"/>
                          </a:solidFill>
                          <a:effectLst/>
                          <a:latin typeface="+mj-ea"/>
                          <a:ea typeface="+mj-ea"/>
                        </a:rPr>
                        <a:t>24</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40</a:t>
                      </a:r>
                    </a:p>
                  </a:txBody>
                  <a:tcPr marL="9525" marR="9525" marT="9525" marB="0" anchor="ctr"/>
                </a:tc>
                <a:tc>
                  <a:txBody>
                    <a:bodyPr/>
                    <a:lstStyle/>
                    <a:p>
                      <a:pPr algn="ctr" fontAlgn="ctr"/>
                      <a:r>
                        <a:rPr lang="en-US" altLang="zh-CN" sz="1600" b="0" i="0" u="none" strike="noStrike" dirty="0">
                          <a:solidFill>
                            <a:srgbClr val="000000"/>
                          </a:solidFill>
                          <a:effectLst/>
                          <a:latin typeface="+mj-ea"/>
                          <a:ea typeface="+mj-ea"/>
                        </a:rPr>
                        <a:t>63</a:t>
                      </a:r>
                    </a:p>
                  </a:txBody>
                  <a:tcPr marL="9525" marR="9525" marT="9525" marB="0" anchor="ctr"/>
                </a:tc>
              </a:tr>
              <a:tr h="340619">
                <a:tc>
                  <a:txBody>
                    <a:bodyPr/>
                    <a:lstStyle/>
                    <a:p>
                      <a:pPr algn="ctr" fontAlgn="ctr"/>
                      <a:r>
                        <a:rPr lang="zh-CN" altLang="en-US" sz="1600" b="0" i="0" u="none" strike="noStrike" dirty="0">
                          <a:solidFill>
                            <a:srgbClr val="000000"/>
                          </a:solidFill>
                          <a:effectLst/>
                          <a:latin typeface="+mj-ea"/>
                          <a:ea typeface="+mj-ea"/>
                        </a:rPr>
                        <a:t>同比增长</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57%</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118%</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67%</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59%</a:t>
                      </a:r>
                    </a:p>
                  </a:txBody>
                  <a:tcPr marL="9525" marR="9525" marT="9525" marB="0" anchor="ctr"/>
                </a:tc>
              </a:tr>
              <a:tr h="745579">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mj-ea"/>
                          <a:ea typeface="+mj-ea"/>
                        </a:rPr>
                        <a:t>平均每商户</a:t>
                      </a:r>
                      <a:endParaRPr lang="en-US" altLang="zh-CN" sz="1600" b="0" i="0" u="none" strike="noStrike" dirty="0" smtClean="0">
                        <a:solidFill>
                          <a:srgbClr val="000000"/>
                        </a:solidFill>
                        <a:effectLst/>
                        <a:latin typeface="+mj-ea"/>
                        <a:ea typeface="+mj-ea"/>
                      </a:endParaRPr>
                    </a:p>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mj-ea"/>
                          <a:ea typeface="+mj-ea"/>
                        </a:rPr>
                        <a:t>年付费（</a:t>
                      </a:r>
                      <a:r>
                        <a:rPr lang="en-US" altLang="zh-CN" sz="1600" b="0" i="0" u="none" strike="noStrike" dirty="0" smtClean="0">
                          <a:solidFill>
                            <a:srgbClr val="000000"/>
                          </a:solidFill>
                          <a:effectLst/>
                          <a:latin typeface="+mj-ea"/>
                          <a:ea typeface="+mj-ea"/>
                        </a:rPr>
                        <a:t>$</a:t>
                      </a:r>
                      <a:r>
                        <a:rPr lang="zh-CN" altLang="en-US" sz="1600" b="0" i="0" u="none" strike="noStrike" dirty="0" smtClean="0">
                          <a:solidFill>
                            <a:srgbClr val="000000"/>
                          </a:solidFill>
                          <a:effectLst/>
                          <a:latin typeface="+mj-ea"/>
                          <a:ea typeface="+mj-ea"/>
                        </a:rPr>
                        <a:t>）</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3,751 </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3,341 </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3,411 </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3,611 </a:t>
                      </a:r>
                    </a:p>
                  </a:txBody>
                  <a:tcPr marL="9525" marR="9525" marT="9525" marB="0" anchor="ctr"/>
                </a:tc>
              </a:tr>
              <a:tr h="44864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mj-ea"/>
                          <a:ea typeface="+mj-ea"/>
                        </a:rPr>
                        <a:t>同比增长</a:t>
                      </a:r>
                    </a:p>
                    <a:p>
                      <a:pPr algn="l" fontAlgn="ctr"/>
                      <a:endParaRPr lang="zh-CN" altLang="en-US" sz="1600" b="0" i="0" u="none" strike="noStrike" dirty="0">
                        <a:solidFill>
                          <a:srgbClr val="000000"/>
                        </a:solidFill>
                        <a:effectLst/>
                        <a:latin typeface="+mj-ea"/>
                        <a:ea typeface="+mj-ea"/>
                      </a:endParaRPr>
                    </a:p>
                  </a:txBody>
                  <a:tcPr marL="9525" marR="9525" marT="9525" marB="0" anchor="ctr"/>
                </a:tc>
                <a:tc>
                  <a:txBody>
                    <a:bodyPr/>
                    <a:lstStyle/>
                    <a:p>
                      <a:pPr algn="ctr" fontAlgn="ctr"/>
                      <a:r>
                        <a:rPr lang="zh-CN" altLang="en-US" sz="1600" b="0" i="0" u="none" strike="noStrike">
                          <a:solidFill>
                            <a:srgbClr val="000000"/>
                          </a:solidFill>
                          <a:effectLst/>
                          <a:latin typeface="+mj-ea"/>
                          <a:ea typeface="+mj-ea"/>
                        </a:rPr>
                        <a:t>　</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-11%</a:t>
                      </a:r>
                    </a:p>
                  </a:txBody>
                  <a:tcPr marL="9525" marR="9525" marT="9525" marB="0" anchor="ctr"/>
                </a:tc>
                <a:tc>
                  <a:txBody>
                    <a:bodyPr/>
                    <a:lstStyle/>
                    <a:p>
                      <a:pPr algn="ctr" fontAlgn="ctr"/>
                      <a:r>
                        <a:rPr lang="en-US" altLang="zh-CN" sz="1600" b="0" i="0" u="none" strike="noStrike">
                          <a:solidFill>
                            <a:srgbClr val="000000"/>
                          </a:solidFill>
                          <a:effectLst/>
                          <a:latin typeface="+mj-ea"/>
                          <a:ea typeface="+mj-ea"/>
                        </a:rPr>
                        <a:t>2%</a:t>
                      </a:r>
                    </a:p>
                  </a:txBody>
                  <a:tcPr marL="9525" marR="9525" marT="9525" marB="0" anchor="ctr"/>
                </a:tc>
                <a:tc>
                  <a:txBody>
                    <a:bodyPr/>
                    <a:lstStyle/>
                    <a:p>
                      <a:pPr algn="ctr" fontAlgn="ctr"/>
                      <a:r>
                        <a:rPr lang="en-US" altLang="zh-CN" sz="1600" b="0" i="0" u="none" strike="noStrike" dirty="0">
                          <a:solidFill>
                            <a:srgbClr val="000000"/>
                          </a:solidFill>
                          <a:effectLst/>
                          <a:latin typeface="+mj-ea"/>
                          <a:ea typeface="+mj-ea"/>
                        </a:rPr>
                        <a:t>6%</a:t>
                      </a:r>
                    </a:p>
                  </a:txBody>
                  <a:tcPr marL="9525" marR="9525" marT="9525" marB="0" anchor="ctr"/>
                </a:tc>
              </a:tr>
            </a:tbl>
          </a:graphicData>
        </a:graphic>
      </p:graphicFrame>
      <p:sp>
        <p:nvSpPr>
          <p:cNvPr id="6" name="矩形标注 5"/>
          <p:cNvSpPr/>
          <p:nvPr/>
        </p:nvSpPr>
        <p:spPr>
          <a:xfrm>
            <a:off x="7747463" y="2088107"/>
            <a:ext cx="1287356" cy="1255594"/>
          </a:xfrm>
          <a:prstGeom prst="wedgeRectCallout">
            <a:avLst>
              <a:gd name="adj1" fmla="val -69583"/>
              <a:gd name="adj2" fmla="val 7119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mj-ea"/>
                <a:ea typeface="+mj-ea"/>
              </a:rPr>
              <a:t>4Q13</a:t>
            </a:r>
            <a:r>
              <a:rPr lang="zh-CN" altLang="en-US" sz="1600" dirty="0" smtClean="0">
                <a:latin typeface="+mj-ea"/>
                <a:ea typeface="+mj-ea"/>
              </a:rPr>
              <a:t>的转化率达到</a:t>
            </a:r>
            <a:r>
              <a:rPr lang="en-US" altLang="zh-CN" sz="1600" dirty="0" smtClean="0">
                <a:latin typeface="+mj-ea"/>
                <a:ea typeface="+mj-ea"/>
              </a:rPr>
              <a:t>4.5%</a:t>
            </a:r>
            <a:r>
              <a:rPr lang="zh-CN" altLang="en-US" sz="1600" dirty="0" smtClean="0">
                <a:latin typeface="+mj-ea"/>
                <a:ea typeface="+mj-ea"/>
              </a:rPr>
              <a:t>，依然偏低</a:t>
            </a:r>
            <a:endParaRPr lang="zh-CN" altLang="en-US" sz="1600" dirty="0">
              <a:latin typeface="+mj-ea"/>
              <a:ea typeface="+mj-ea"/>
            </a:endParaRPr>
          </a:p>
        </p:txBody>
      </p:sp>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494985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发展</a:t>
            </a:r>
            <a:r>
              <a:rPr lang="zh-CN" altLang="en-US" dirty="0" smtClean="0"/>
              <a:t>战略</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深耕已有市场，并通过</a:t>
            </a:r>
            <a:r>
              <a:rPr lang="zh-CN" altLang="en-US" dirty="0">
                <a:solidFill>
                  <a:srgbClr val="FF0000"/>
                </a:solidFill>
              </a:rPr>
              <a:t>自营和收购拓展业务到更多城市</a:t>
            </a:r>
            <a:r>
              <a:rPr lang="zh-CN" altLang="en-US" dirty="0" smtClean="0">
                <a:solidFill>
                  <a:srgbClr val="FF0000"/>
                </a:solidFill>
              </a:rPr>
              <a:t>。</a:t>
            </a:r>
            <a:r>
              <a:rPr lang="zh-CN" altLang="zh-CN" dirty="0" smtClean="0"/>
              <a:t>去年四季度公司收购</a:t>
            </a:r>
            <a:r>
              <a:rPr lang="zh-CN" altLang="en-US" dirty="0" smtClean="0"/>
              <a:t>的</a:t>
            </a:r>
            <a:r>
              <a:rPr lang="zh-CN" altLang="zh-CN" dirty="0" smtClean="0"/>
              <a:t>德国同类网站</a:t>
            </a:r>
            <a:r>
              <a:rPr lang="en-US" altLang="zh-CN" dirty="0" err="1" smtClean="0"/>
              <a:t>Qype</a:t>
            </a:r>
            <a:r>
              <a:rPr lang="zh-CN" altLang="zh-CN" dirty="0" smtClean="0"/>
              <a:t>拥有</a:t>
            </a:r>
            <a:r>
              <a:rPr lang="en-US" altLang="zh-CN" dirty="0" smtClean="0"/>
              <a:t>200</a:t>
            </a:r>
            <a:r>
              <a:rPr lang="zh-CN" altLang="zh-CN" dirty="0" smtClean="0"/>
              <a:t>万条累计评论数和</a:t>
            </a:r>
            <a:r>
              <a:rPr lang="en-US" altLang="zh-CN" dirty="0" smtClean="0"/>
              <a:t>1500</a:t>
            </a:r>
            <a:r>
              <a:rPr lang="zh-CN" altLang="zh-CN" dirty="0" smtClean="0"/>
              <a:t>万月独立访客，</a:t>
            </a:r>
            <a:r>
              <a:rPr lang="zh-CN" altLang="en-US" dirty="0" smtClean="0"/>
              <a:t>占比</a:t>
            </a:r>
            <a:r>
              <a:rPr lang="en-US" altLang="zh-CN" dirty="0" smtClean="0"/>
              <a:t>4%</a:t>
            </a:r>
            <a:r>
              <a:rPr lang="zh-CN" altLang="en-US" dirty="0" smtClean="0"/>
              <a:t>和</a:t>
            </a:r>
            <a:r>
              <a:rPr lang="en-US" altLang="zh-CN" dirty="0" smtClean="0"/>
              <a:t>12.5%</a:t>
            </a:r>
            <a:r>
              <a:rPr lang="zh-CN" altLang="zh-CN" dirty="0" smtClean="0"/>
              <a:t>。 </a:t>
            </a:r>
            <a:endParaRPr lang="en-US" altLang="zh-CN" dirty="0" smtClean="0"/>
          </a:p>
          <a:p>
            <a:endParaRPr lang="en-US" altLang="zh-CN" dirty="0"/>
          </a:p>
          <a:p>
            <a:r>
              <a:rPr lang="zh-CN" altLang="en-US" dirty="0" smtClean="0">
                <a:solidFill>
                  <a:srgbClr val="FF0000"/>
                </a:solidFill>
              </a:rPr>
              <a:t>为商家提供更多服务，提升付费商户转化率和平均</a:t>
            </a:r>
            <a:r>
              <a:rPr lang="zh-CN" altLang="en-US" dirty="0">
                <a:solidFill>
                  <a:srgbClr val="FF0000"/>
                </a:solidFill>
              </a:rPr>
              <a:t>每商户收入贡献</a:t>
            </a:r>
            <a:r>
              <a:rPr lang="zh-CN" altLang="en-US" dirty="0" smtClean="0">
                <a:solidFill>
                  <a:srgbClr val="FF0000"/>
                </a:solidFill>
              </a:rPr>
              <a:t>。</a:t>
            </a:r>
            <a:r>
              <a:rPr lang="zh-CN" altLang="en-US" dirty="0" smtClean="0"/>
              <a:t>更多服务如收入预测、打折商品展示，提供餐饮订位服务。</a:t>
            </a:r>
            <a:endParaRPr lang="en-US" altLang="zh-CN" dirty="0" smtClean="0"/>
          </a:p>
          <a:p>
            <a:endParaRPr lang="en-US" altLang="zh-CN" dirty="0" smtClean="0"/>
          </a:p>
          <a:p>
            <a:r>
              <a:rPr lang="zh-CN" altLang="en-US" dirty="0" smtClean="0"/>
              <a:t>添加</a:t>
            </a:r>
            <a:r>
              <a:rPr lang="zh-CN" altLang="en-US" dirty="0"/>
              <a:t>交易功能</a:t>
            </a:r>
            <a:r>
              <a:rPr lang="zh-CN" altLang="en-US" dirty="0" smtClean="0"/>
              <a:t>，创造基于交易的盈利模式，带来新的收入增长点。</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xmlns="" val="1575171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Yelp</a:t>
            </a:r>
            <a:r>
              <a:rPr kumimoji="1" lang="zh-CN" altLang="en-US" dirty="0" smtClean="0"/>
              <a:t> </a:t>
            </a:r>
            <a:r>
              <a:rPr kumimoji="1" lang="en-US" altLang="zh-CN" dirty="0" smtClean="0"/>
              <a:t>Vs </a:t>
            </a:r>
            <a:r>
              <a:rPr kumimoji="1" lang="zh-CN" altLang="en-US" dirty="0" smtClean="0"/>
              <a:t>大众点评</a:t>
            </a:r>
            <a:endParaRPr kumimoji="1" lang="zh-CN" altLang="en-US" dirty="0"/>
          </a:p>
        </p:txBody>
      </p:sp>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副标题 2"/>
          <p:cNvSpPr txBox="1">
            <a:spLocks/>
          </p:cNvSpPr>
          <p:nvPr/>
        </p:nvSpPr>
        <p:spPr>
          <a:xfrm>
            <a:off x="750625" y="5919706"/>
            <a:ext cx="7802502" cy="3938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ctr">
              <a:buNone/>
            </a:pPr>
            <a:r>
              <a:rPr lang="zh-CN" altLang="en-US" sz="800" i="1" dirty="0" smtClean="0">
                <a:solidFill>
                  <a:schemeClr val="tx1"/>
                </a:solidFill>
                <a:latin typeface="+mj-ea"/>
                <a:ea typeface="+mj-ea"/>
                <a:cs typeface="微软雅黑"/>
              </a:rPr>
              <a:t>数据来源：公司数据，</a:t>
            </a:r>
            <a:r>
              <a:rPr lang="en-US" altLang="zh-CN" sz="800" i="1" dirty="0" err="1">
                <a:solidFill>
                  <a:schemeClr val="tx1"/>
                </a:solidFill>
                <a:latin typeface="+mj-ea"/>
                <a:ea typeface="+mj-ea"/>
                <a:cs typeface="微软雅黑"/>
              </a:rPr>
              <a:t>PlayMeigu</a:t>
            </a:r>
            <a:r>
              <a:rPr lang="zh-CN" altLang="en-US" sz="800" i="1" dirty="0">
                <a:solidFill>
                  <a:schemeClr val="tx1"/>
                </a:solidFill>
                <a:latin typeface="+mj-ea"/>
                <a:ea typeface="+mj-ea"/>
                <a:cs typeface="微软雅黑"/>
              </a:rPr>
              <a:t>根据公开资料</a:t>
            </a:r>
            <a:r>
              <a:rPr lang="zh-CN" altLang="en-US" sz="800" i="1" dirty="0" smtClean="0">
                <a:solidFill>
                  <a:schemeClr val="tx1"/>
                </a:solidFill>
                <a:latin typeface="+mj-ea"/>
                <a:ea typeface="+mj-ea"/>
                <a:cs typeface="微软雅黑"/>
              </a:rPr>
              <a:t>估算</a:t>
            </a:r>
            <a:endParaRPr lang="en-US" altLang="zh-CN" sz="800" i="1" dirty="0" smtClean="0">
              <a:solidFill>
                <a:schemeClr val="tx1"/>
              </a:solidFill>
              <a:latin typeface="+mj-ea"/>
              <a:ea typeface="+mj-ea"/>
              <a:cs typeface="微软雅黑"/>
            </a:endParaRPr>
          </a:p>
          <a:p>
            <a:pPr marL="0" indent="0" fontAlgn="ctr">
              <a:buNone/>
            </a:pPr>
            <a:r>
              <a:rPr lang="zh-CN" altLang="en-US" sz="800" i="1" dirty="0" smtClean="0">
                <a:solidFill>
                  <a:schemeClr val="tx1"/>
                </a:solidFill>
                <a:latin typeface="+mj-ea"/>
                <a:ea typeface="+mj-ea"/>
                <a:cs typeface="微软雅黑"/>
              </a:rPr>
              <a:t>注：</a:t>
            </a:r>
            <a:r>
              <a:rPr lang="en-US" altLang="zh-CN" sz="800" i="1" dirty="0" smtClean="0">
                <a:solidFill>
                  <a:schemeClr val="tx1"/>
                </a:solidFill>
                <a:latin typeface="+mj-ea"/>
                <a:ea typeface="+mj-ea"/>
                <a:cs typeface="微软雅黑"/>
              </a:rPr>
              <a:t>Yelp</a:t>
            </a:r>
            <a:r>
              <a:rPr lang="zh-CN" altLang="en-US" sz="800" i="1" dirty="0" smtClean="0">
                <a:solidFill>
                  <a:schemeClr val="tx1"/>
                </a:solidFill>
                <a:latin typeface="+mj-ea"/>
                <a:ea typeface="+mj-ea"/>
                <a:cs typeface="微软雅黑"/>
              </a:rPr>
              <a:t>移动端数据为月</a:t>
            </a:r>
            <a:r>
              <a:rPr lang="en-US" altLang="zh-CN" sz="800" i="1" dirty="0" smtClean="0">
                <a:solidFill>
                  <a:schemeClr val="tx1"/>
                </a:solidFill>
                <a:latin typeface="+mj-ea"/>
                <a:ea typeface="+mj-ea"/>
                <a:cs typeface="微软雅黑"/>
              </a:rPr>
              <a:t>UV</a:t>
            </a:r>
            <a:r>
              <a:rPr lang="zh-CN" altLang="en-US" sz="800" i="1" dirty="0" smtClean="0">
                <a:solidFill>
                  <a:schemeClr val="tx1"/>
                </a:solidFill>
                <a:latin typeface="+mj-ea"/>
                <a:ea typeface="+mj-ea"/>
                <a:cs typeface="微软雅黑"/>
              </a:rPr>
              <a:t>占比，大众点评网</a:t>
            </a:r>
            <a:r>
              <a:rPr lang="zh-CN" altLang="en-US" sz="800" i="1" dirty="0">
                <a:solidFill>
                  <a:schemeClr val="tx1"/>
                </a:solidFill>
                <a:latin typeface="+mj-ea"/>
                <a:ea typeface="+mj-ea"/>
              </a:rPr>
              <a:t>移动</a:t>
            </a:r>
            <a:r>
              <a:rPr lang="zh-CN" altLang="en-US" sz="800" i="1" dirty="0" smtClean="0">
                <a:solidFill>
                  <a:schemeClr val="tx1"/>
                </a:solidFill>
                <a:latin typeface="+mj-ea"/>
                <a:ea typeface="+mj-ea"/>
              </a:rPr>
              <a:t>端数据为浏览</a:t>
            </a:r>
            <a:r>
              <a:rPr lang="zh-CN" altLang="en-US" sz="800" i="1" dirty="0">
                <a:solidFill>
                  <a:schemeClr val="tx1"/>
                </a:solidFill>
                <a:latin typeface="+mj-ea"/>
                <a:ea typeface="+mj-ea"/>
              </a:rPr>
              <a:t>量占</a:t>
            </a:r>
            <a:r>
              <a:rPr lang="zh-CN" altLang="en-US" sz="800" i="1" dirty="0" smtClean="0">
                <a:solidFill>
                  <a:schemeClr val="tx1"/>
                </a:solidFill>
                <a:latin typeface="+mj-ea"/>
                <a:ea typeface="+mj-ea"/>
              </a:rPr>
              <a:t>比。</a:t>
            </a:r>
            <a:endParaRPr lang="en-US" altLang="zh-CN" sz="800" i="1" dirty="0">
              <a:solidFill>
                <a:schemeClr val="tx1"/>
              </a:solidFill>
              <a:latin typeface="+mj-ea"/>
              <a:ea typeface="+mj-ea"/>
              <a:cs typeface="微软雅黑"/>
            </a:endParaRPr>
          </a:p>
        </p:txBody>
      </p:sp>
      <p:graphicFrame>
        <p:nvGraphicFramePr>
          <p:cNvPr id="3" name="表格 2"/>
          <p:cNvGraphicFramePr>
            <a:graphicFrameLocks noGrp="1"/>
          </p:cNvGraphicFramePr>
          <p:nvPr>
            <p:extLst>
              <p:ext uri="{D42A27DB-BD31-4B8C-83A1-F6EECF244321}">
                <p14:modId xmlns:p14="http://schemas.microsoft.com/office/powerpoint/2010/main" xmlns="" val="1342969594"/>
              </p:ext>
            </p:extLst>
          </p:nvPr>
        </p:nvGraphicFramePr>
        <p:xfrm>
          <a:off x="939311" y="1927827"/>
          <a:ext cx="6956459" cy="3933329"/>
        </p:xfrm>
        <a:graphic>
          <a:graphicData uri="http://schemas.openxmlformats.org/drawingml/2006/table">
            <a:tbl>
              <a:tblPr>
                <a:tableStyleId>{5C22544A-7EE6-4342-B048-85BDC9FD1C3A}</a:tableStyleId>
              </a:tblPr>
              <a:tblGrid>
                <a:gridCol w="2107697"/>
                <a:gridCol w="1278578"/>
                <a:gridCol w="1278578"/>
                <a:gridCol w="1022685"/>
                <a:gridCol w="1268921"/>
              </a:tblGrid>
              <a:tr h="585436">
                <a:tc>
                  <a:txBody>
                    <a:bodyPr/>
                    <a:lstStyle/>
                    <a:p>
                      <a:pPr algn="l" fontAlgn="ctr"/>
                      <a:r>
                        <a:rPr lang="zh-CN" altLang="en-US" sz="1800" u="none" strike="noStrike" dirty="0">
                          <a:effectLst/>
                          <a:latin typeface="+mj-ea"/>
                          <a:ea typeface="+mj-ea"/>
                        </a:rPr>
                        <a:t>　</a:t>
                      </a:r>
                      <a:endParaRPr lang="zh-CN" altLang="en-US" sz="1800" b="0" i="0" u="none" strike="noStrike" dirty="0">
                        <a:solidFill>
                          <a:srgbClr val="000000"/>
                        </a:solidFill>
                        <a:effectLst/>
                        <a:latin typeface="+mj-ea"/>
                        <a:ea typeface="+mj-ea"/>
                      </a:endParaRPr>
                    </a:p>
                  </a:txBody>
                  <a:tcPr marL="0" marR="0" marT="0" marB="0" anchor="ctr"/>
                </a:tc>
                <a:tc>
                  <a:txBody>
                    <a:bodyPr/>
                    <a:lstStyle/>
                    <a:p>
                      <a:pPr algn="ctr" fontAlgn="ctr"/>
                      <a:r>
                        <a:rPr lang="en-US" sz="1800" u="none" strike="noStrike" kern="1200" dirty="0" smtClean="0">
                          <a:solidFill>
                            <a:schemeClr val="dk1"/>
                          </a:solidFill>
                          <a:effectLst/>
                          <a:latin typeface="+mj-ea"/>
                          <a:ea typeface="+mn-ea"/>
                          <a:cs typeface="+mn-cs"/>
                        </a:rPr>
                        <a:t>Yelp</a:t>
                      </a:r>
                    </a:p>
                    <a:p>
                      <a:pPr algn="ctr" fontAlgn="ctr"/>
                      <a:r>
                        <a:rPr lang="en-US" sz="1800" u="none" strike="noStrike" kern="1200" dirty="0" smtClean="0">
                          <a:solidFill>
                            <a:schemeClr val="dk1"/>
                          </a:solidFill>
                          <a:effectLst/>
                          <a:latin typeface="+mj-ea"/>
                          <a:ea typeface="+mn-ea"/>
                          <a:cs typeface="+mn-cs"/>
                        </a:rPr>
                        <a:t>4Q13</a:t>
                      </a:r>
                    </a:p>
                  </a:txBody>
                  <a:tcPr marL="0" marR="0" marT="0" marB="0" anchor="ctr"/>
                </a:tc>
                <a:tc>
                  <a:txBody>
                    <a:bodyPr/>
                    <a:lstStyle/>
                    <a:p>
                      <a:pPr algn="ctr" fontAlgn="ctr"/>
                      <a:r>
                        <a:rPr lang="en-US" sz="1800" u="none" strike="noStrike" dirty="0" smtClean="0">
                          <a:effectLst/>
                          <a:latin typeface="+mj-ea"/>
                          <a:ea typeface="+mj-ea"/>
                        </a:rPr>
                        <a:t>Yelp</a:t>
                      </a:r>
                    </a:p>
                    <a:p>
                      <a:pPr algn="ctr" fontAlgn="ctr"/>
                      <a:r>
                        <a:rPr lang="en-US" sz="1800" u="none" strike="noStrike" dirty="0" smtClean="0">
                          <a:effectLst/>
                          <a:latin typeface="+mj-ea"/>
                          <a:ea typeface="+mj-ea"/>
                        </a:rPr>
                        <a:t>1Q14</a:t>
                      </a:r>
                    </a:p>
                  </a:txBody>
                  <a:tcPr marL="0" marR="0" marT="0" marB="0" anchor="ctr"/>
                </a:tc>
                <a:tc>
                  <a:txBody>
                    <a:bodyPr/>
                    <a:lstStyle/>
                    <a:p>
                      <a:pPr algn="ctr" fontAlgn="ctr"/>
                      <a:r>
                        <a:rPr lang="zh-CN" altLang="en-US" sz="1800" u="none" strike="noStrike" dirty="0">
                          <a:effectLst/>
                          <a:latin typeface="+mj-ea"/>
                          <a:ea typeface="+mj-ea"/>
                        </a:rPr>
                        <a:t>大众</a:t>
                      </a:r>
                      <a:r>
                        <a:rPr lang="zh-CN" altLang="en-US" sz="1800" u="none" strike="noStrike" dirty="0" smtClean="0">
                          <a:effectLst/>
                          <a:latin typeface="+mj-ea"/>
                          <a:ea typeface="+mj-ea"/>
                        </a:rPr>
                        <a:t>点评</a:t>
                      </a:r>
                      <a:endParaRPr lang="en-US" altLang="zh-CN" sz="1800" u="none" strike="noStrike" dirty="0" smtClean="0">
                        <a:effectLst/>
                        <a:latin typeface="+mj-ea"/>
                        <a:ea typeface="+mj-ea"/>
                      </a:endParaRPr>
                    </a:p>
                    <a:p>
                      <a:pPr algn="ctr" fontAlgn="ctr"/>
                      <a:r>
                        <a:rPr lang="en-US" altLang="zh-CN" sz="1800" b="0" i="0" u="none" strike="noStrike" dirty="0" smtClean="0">
                          <a:solidFill>
                            <a:srgbClr val="000000"/>
                          </a:solidFill>
                          <a:effectLst/>
                          <a:latin typeface="+mj-ea"/>
                          <a:ea typeface="+mj-ea"/>
                        </a:rPr>
                        <a:t>1Q14</a:t>
                      </a:r>
                      <a:endParaRPr lang="zh-CN" altLang="en-US" sz="1800" b="0" i="0" u="none" strike="noStrike" dirty="0">
                        <a:solidFill>
                          <a:srgbClr val="000000"/>
                        </a:solidFill>
                        <a:effectLst/>
                        <a:latin typeface="+mj-ea"/>
                        <a:ea typeface="+mj-ea"/>
                      </a:endParaRPr>
                    </a:p>
                  </a:txBody>
                  <a:tcPr marL="0" marR="0" marT="0" marB="0" anchor="ctr"/>
                </a:tc>
                <a:tc>
                  <a:txBody>
                    <a:bodyPr/>
                    <a:lstStyle/>
                    <a:p>
                      <a:pPr marL="0" algn="ctr" defTabSz="914400" rtl="0" eaLnBrk="1" fontAlgn="ctr" latinLnBrk="0" hangingPunct="1"/>
                      <a:r>
                        <a:rPr lang="zh-CN" altLang="en-US" sz="1800" u="none" strike="noStrike" kern="1200" dirty="0" smtClean="0">
                          <a:solidFill>
                            <a:schemeClr val="dk1"/>
                          </a:solidFill>
                          <a:effectLst/>
                          <a:latin typeface="+mj-ea"/>
                          <a:ea typeface="+mj-ea"/>
                          <a:cs typeface="+mn-cs"/>
                        </a:rPr>
                        <a:t>大众点评</a:t>
                      </a:r>
                      <a:endParaRPr lang="en-US" altLang="zh-CN" sz="1800" u="none" strike="noStrike" kern="1200" dirty="0" smtClean="0">
                        <a:solidFill>
                          <a:schemeClr val="dk1"/>
                        </a:solidFill>
                        <a:effectLst/>
                        <a:latin typeface="+mj-ea"/>
                        <a:ea typeface="+mj-ea"/>
                        <a:cs typeface="+mn-cs"/>
                      </a:endParaRPr>
                    </a:p>
                    <a:p>
                      <a:pPr marL="0" algn="ctr" defTabSz="914400" rtl="0" eaLnBrk="1" fontAlgn="ctr" latinLnBrk="0" hangingPunct="1"/>
                      <a:r>
                        <a:rPr lang="en-US" altLang="zh-CN" sz="1800" u="none" strike="noStrike" kern="1200" dirty="0" smtClean="0">
                          <a:solidFill>
                            <a:schemeClr val="dk1"/>
                          </a:solidFill>
                          <a:effectLst/>
                          <a:latin typeface="+mj-ea"/>
                          <a:ea typeface="+mj-ea"/>
                          <a:cs typeface="+mn-cs"/>
                        </a:rPr>
                        <a:t>2Q14</a:t>
                      </a:r>
                      <a:endParaRPr lang="zh-CN" altLang="en-US" sz="1800" u="none" strike="noStrike" kern="1200" dirty="0">
                        <a:solidFill>
                          <a:schemeClr val="dk1"/>
                        </a:solidFill>
                        <a:effectLst/>
                        <a:latin typeface="+mj-ea"/>
                        <a:ea typeface="+mj-ea"/>
                        <a:cs typeface="+mn-cs"/>
                      </a:endParaRPr>
                    </a:p>
                  </a:txBody>
                  <a:tcPr marL="0" marR="0" marT="0" marB="0" anchor="ctr"/>
                </a:tc>
              </a:tr>
              <a:tr h="390291">
                <a:tc>
                  <a:txBody>
                    <a:bodyPr/>
                    <a:lstStyle/>
                    <a:p>
                      <a:pPr algn="l" fontAlgn="ctr"/>
                      <a:r>
                        <a:rPr lang="zh-CN" altLang="en-US" sz="1800" u="none" strike="noStrike" dirty="0">
                          <a:effectLst/>
                          <a:latin typeface="+mj-ea"/>
                          <a:ea typeface="+mj-ea"/>
                        </a:rPr>
                        <a:t>月活</a:t>
                      </a:r>
                      <a:r>
                        <a:rPr lang="en-US" altLang="zh-CN" sz="1800" u="none" strike="noStrike" dirty="0">
                          <a:effectLst/>
                          <a:latin typeface="+mj-ea"/>
                          <a:ea typeface="+mj-ea"/>
                        </a:rPr>
                        <a:t>/</a:t>
                      </a:r>
                      <a:r>
                        <a:rPr lang="zh-CN" altLang="en-US" sz="1800" u="none" strike="noStrike" dirty="0">
                          <a:effectLst/>
                          <a:latin typeface="+mj-ea"/>
                          <a:ea typeface="+mj-ea"/>
                        </a:rPr>
                        <a:t>月</a:t>
                      </a:r>
                      <a:r>
                        <a:rPr lang="en-US" sz="1800" u="none" strike="noStrike" dirty="0" smtClean="0">
                          <a:effectLst/>
                          <a:latin typeface="+mj-ea"/>
                          <a:ea typeface="+mj-ea"/>
                        </a:rPr>
                        <a:t>UV</a:t>
                      </a:r>
                      <a:r>
                        <a:rPr lang="zh-CN" altLang="en-US" sz="1800" u="none" strike="noStrike" dirty="0" smtClean="0">
                          <a:effectLst/>
                          <a:latin typeface="+mj-ea"/>
                          <a:ea typeface="+mj-ea"/>
                        </a:rPr>
                        <a:t>（万人）</a:t>
                      </a:r>
                      <a:endParaRPr lang="en-US"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12,000</a:t>
                      </a:r>
                    </a:p>
                    <a:p>
                      <a:pPr algn="ctr" fontAlgn="ctr"/>
                      <a:r>
                        <a:rPr lang="en-US" altLang="zh-CN" sz="1800" b="0" i="0" u="none" strike="noStrike" dirty="0" smtClean="0">
                          <a:solidFill>
                            <a:srgbClr val="000000"/>
                          </a:solidFill>
                          <a:effectLst/>
                          <a:latin typeface="+mj-ea"/>
                          <a:ea typeface="+mj-ea"/>
                        </a:rPr>
                        <a:t>(+39%)</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u="none" strike="noStrike" dirty="0" smtClean="0">
                          <a:effectLst/>
                          <a:latin typeface="+mj-ea"/>
                          <a:ea typeface="+mj-ea"/>
                        </a:rPr>
                        <a:t>13,200</a:t>
                      </a:r>
                    </a:p>
                    <a:p>
                      <a:pPr algn="ctr" fontAlgn="ctr"/>
                      <a:r>
                        <a:rPr lang="en-US" altLang="zh-CN" sz="1800" b="0" i="0" u="none" strike="noStrike" dirty="0" smtClean="0">
                          <a:solidFill>
                            <a:srgbClr val="000000"/>
                          </a:solidFill>
                          <a:effectLst/>
                          <a:latin typeface="+mj-ea"/>
                          <a:ea typeface="+mj-ea"/>
                        </a:rPr>
                        <a:t>(+30%)</a:t>
                      </a:r>
                      <a:endParaRPr lang="en-US" altLang="zh-CN" sz="1800" b="0" i="0" u="none" strike="noStrike" dirty="0">
                        <a:solidFill>
                          <a:srgbClr val="000000"/>
                        </a:solidFill>
                        <a:effectLst/>
                        <a:latin typeface="+mj-ea"/>
                        <a:ea typeface="+mj-ea"/>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dirty="0" smtClean="0">
                          <a:effectLst/>
                          <a:latin typeface="+mj-ea"/>
                          <a:ea typeface="+mj-ea"/>
                        </a:rPr>
                        <a:t>10,000</a:t>
                      </a: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kern="1200" dirty="0" smtClean="0">
                          <a:solidFill>
                            <a:srgbClr val="000000"/>
                          </a:solidFill>
                          <a:effectLst/>
                          <a:latin typeface="+mj-ea"/>
                          <a:ea typeface="+mn-ea"/>
                          <a:cs typeface="+mn-cs"/>
                        </a:rPr>
                        <a:t>(+67%)</a:t>
                      </a:r>
                      <a:endParaRPr lang="en-US" altLang="zh-CN" sz="1800" b="0" i="0" u="none" strike="noStrike" dirty="0">
                        <a:solidFill>
                          <a:srgbClr val="000000"/>
                        </a:solidFill>
                        <a:effectLst/>
                        <a:latin typeface="+mj-ea"/>
                        <a:ea typeface="+mj-ea"/>
                      </a:endParaRPr>
                    </a:p>
                  </a:txBody>
                  <a:tcPr marL="0" marR="0" marT="0" marB="0" anchor="ctr"/>
                </a:tc>
                <a:tc>
                  <a:txBody>
                    <a:bodyPr/>
                    <a:lstStyle/>
                    <a:p>
                      <a:pPr marL="0" algn="ctr" defTabSz="914400" rtl="0" eaLnBrk="1" fontAlgn="ctr" latinLnBrk="0" hangingPunct="1"/>
                      <a:r>
                        <a:rPr lang="en-US" altLang="zh-CN" sz="1800" u="none" strike="noStrike" kern="1200" dirty="0" smtClean="0">
                          <a:solidFill>
                            <a:schemeClr val="dk1"/>
                          </a:solidFill>
                          <a:effectLst/>
                          <a:latin typeface="+mj-ea"/>
                          <a:ea typeface="+mj-ea"/>
                          <a:cs typeface="+mn-cs"/>
                        </a:rPr>
                        <a:t>13,000</a:t>
                      </a:r>
                    </a:p>
                    <a:p>
                      <a:pPr marL="0" algn="ctr" defTabSz="914400" rtl="0" eaLnBrk="1" fontAlgn="ctr" latinLnBrk="0" hangingPunct="1"/>
                      <a:r>
                        <a:rPr lang="en-US" altLang="zh-CN" sz="1800" u="none" strike="noStrike" kern="1200" dirty="0" smtClean="0">
                          <a:solidFill>
                            <a:schemeClr val="dk1"/>
                          </a:solidFill>
                          <a:effectLst/>
                          <a:latin typeface="+mj-ea"/>
                          <a:ea typeface="+mj-ea"/>
                          <a:cs typeface="+mn-cs"/>
                        </a:rPr>
                        <a:t>(+86%)</a:t>
                      </a:r>
                      <a:endParaRPr lang="en-US" altLang="zh-CN" sz="1800" u="none" strike="noStrike" kern="1200" dirty="0">
                        <a:solidFill>
                          <a:schemeClr val="dk1"/>
                        </a:solidFill>
                        <a:effectLst/>
                        <a:latin typeface="+mj-ea"/>
                        <a:ea typeface="+mj-ea"/>
                        <a:cs typeface="+mn-cs"/>
                      </a:endParaRPr>
                    </a:p>
                  </a:txBody>
                  <a:tcPr marL="0" marR="0" marT="0" marB="0" anchor="ctr"/>
                </a:tc>
              </a:tr>
              <a:tr h="390291">
                <a:tc>
                  <a:txBody>
                    <a:bodyPr/>
                    <a:lstStyle/>
                    <a:p>
                      <a:pPr algn="l" fontAlgn="ctr"/>
                      <a:r>
                        <a:rPr lang="zh-CN" altLang="en-US" sz="1800" u="none" strike="noStrike" dirty="0">
                          <a:effectLst/>
                          <a:latin typeface="+mj-ea"/>
                          <a:ea typeface="+mj-ea"/>
                        </a:rPr>
                        <a:t>累计评论</a:t>
                      </a:r>
                      <a:r>
                        <a:rPr lang="zh-CN" altLang="en-US" sz="1800" u="none" strike="noStrike" dirty="0" smtClean="0">
                          <a:effectLst/>
                          <a:latin typeface="+mj-ea"/>
                          <a:ea typeface="+mj-ea"/>
                        </a:rPr>
                        <a:t>数（万条）</a:t>
                      </a:r>
                      <a:endParaRPr lang="zh-CN" altLang="en-US" sz="1800" b="0" i="0" u="none" strike="noStrike" dirty="0">
                        <a:solidFill>
                          <a:srgbClr val="000000"/>
                        </a:solidFill>
                        <a:effectLst/>
                        <a:latin typeface="+mj-ea"/>
                        <a:ea typeface="+mj-ea"/>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dirty="0" smtClean="0">
                          <a:solidFill>
                            <a:srgbClr val="000000"/>
                          </a:solidFill>
                          <a:effectLst/>
                          <a:latin typeface="+mj-ea"/>
                          <a:ea typeface="+mj-ea"/>
                        </a:rPr>
                        <a:t>5,300</a:t>
                      </a: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kern="1200" dirty="0" smtClean="0">
                          <a:solidFill>
                            <a:srgbClr val="000000"/>
                          </a:solidFill>
                          <a:effectLst/>
                          <a:latin typeface="+mj-ea"/>
                          <a:ea typeface="+mj-ea"/>
                          <a:cs typeface="+mn-cs"/>
                        </a:rPr>
                        <a:t>(</a:t>
                      </a:r>
                      <a:r>
                        <a:rPr lang="en-US" altLang="zh-CN" sz="1800" b="0" i="0" u="none" strike="noStrike" kern="1200" dirty="0" smtClean="0">
                          <a:solidFill>
                            <a:srgbClr val="000000"/>
                          </a:solidFill>
                          <a:effectLst/>
                          <a:latin typeface="+mj-ea"/>
                          <a:ea typeface="+mn-ea"/>
                          <a:cs typeface="+mn-cs"/>
                        </a:rPr>
                        <a:t>+47%)</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u="none" strike="noStrike" dirty="0" smtClean="0">
                          <a:effectLst/>
                          <a:latin typeface="+mj-ea"/>
                          <a:ea typeface="+mj-ea"/>
                        </a:rPr>
                        <a:t>5,700</a:t>
                      </a:r>
                    </a:p>
                    <a:p>
                      <a:pPr algn="ctr" fontAlgn="ctr"/>
                      <a:r>
                        <a:rPr lang="en-US" altLang="zh-CN" sz="1800" b="0" i="0" u="none" strike="noStrike" dirty="0" smtClean="0">
                          <a:solidFill>
                            <a:srgbClr val="000000"/>
                          </a:solidFill>
                          <a:effectLst/>
                          <a:latin typeface="+mj-ea"/>
                          <a:ea typeface="+mj-ea"/>
                        </a:rPr>
                        <a:t>(+46%)</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u="none" strike="noStrike" dirty="0" smtClean="0">
                          <a:effectLst/>
                          <a:latin typeface="+mj-ea"/>
                          <a:ea typeface="+mj-ea"/>
                        </a:rPr>
                        <a:t>3,300</a:t>
                      </a:r>
                    </a:p>
                    <a:p>
                      <a:pPr algn="ctr" fontAlgn="ctr"/>
                      <a:r>
                        <a:rPr lang="en-US" altLang="zh-CN" sz="1800" b="0" i="0" u="none" strike="noStrike" dirty="0" smtClean="0">
                          <a:solidFill>
                            <a:srgbClr val="000000"/>
                          </a:solidFill>
                          <a:effectLst/>
                          <a:latin typeface="+mj-ea"/>
                          <a:ea typeface="+mj-ea"/>
                        </a:rPr>
                        <a:t>(+32%)</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3,600</a:t>
                      </a: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kern="1200" dirty="0" smtClean="0">
                          <a:solidFill>
                            <a:srgbClr val="000000"/>
                          </a:solidFill>
                          <a:effectLst/>
                          <a:latin typeface="+mj-ea"/>
                          <a:ea typeface="+mn-ea"/>
                          <a:cs typeface="+mn-cs"/>
                        </a:rPr>
                        <a:t>(+38%)</a:t>
                      </a:r>
                    </a:p>
                  </a:txBody>
                  <a:tcPr marL="0" marR="0" marT="0" marB="0" anchor="ctr"/>
                </a:tc>
              </a:tr>
              <a:tr h="294866">
                <a:tc>
                  <a:txBody>
                    <a:bodyPr/>
                    <a:lstStyle/>
                    <a:p>
                      <a:pPr algn="l" fontAlgn="ctr"/>
                      <a:r>
                        <a:rPr lang="zh-CN" altLang="en-US" sz="1800" u="none" strike="noStrike" dirty="0" smtClean="0">
                          <a:effectLst/>
                          <a:latin typeface="+mj-ea"/>
                          <a:ea typeface="+mj-ea"/>
                        </a:rPr>
                        <a:t>收录商户数（万家）</a:t>
                      </a:r>
                      <a:endParaRPr lang="zh-CN" altLang="en-US"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5,450</a:t>
                      </a: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5,450</a:t>
                      </a:r>
                    </a:p>
                  </a:txBody>
                  <a:tcPr marL="0" marR="0" marT="0" marB="0" anchor="ctr"/>
                </a:tc>
                <a:tc>
                  <a:txBody>
                    <a:bodyPr/>
                    <a:lstStyle/>
                    <a:p>
                      <a:pPr algn="ctr" fontAlgn="ctr"/>
                      <a:r>
                        <a:rPr lang="en-US" altLang="zh-CN" sz="1800" u="none" strike="noStrike" dirty="0" smtClean="0">
                          <a:effectLst/>
                          <a:latin typeface="+mj-ea"/>
                          <a:ea typeface="+mj-ea"/>
                        </a:rPr>
                        <a:t>&gt;1,000</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&gt;1,000</a:t>
                      </a:r>
                      <a:endParaRPr lang="en-US" altLang="zh-CN" sz="1800" b="0" i="0" u="none" strike="noStrike" dirty="0">
                        <a:solidFill>
                          <a:srgbClr val="000000"/>
                        </a:solidFill>
                        <a:effectLst/>
                        <a:latin typeface="+mj-ea"/>
                        <a:ea typeface="+mj-ea"/>
                      </a:endParaRPr>
                    </a:p>
                  </a:txBody>
                  <a:tcPr marL="0" marR="0" marT="0" marB="0" anchor="ctr"/>
                </a:tc>
              </a:tr>
              <a:tr h="585436">
                <a:tc>
                  <a:txBody>
                    <a:bodyPr/>
                    <a:lstStyle/>
                    <a:p>
                      <a:pPr algn="l" fontAlgn="ctr"/>
                      <a:r>
                        <a:rPr lang="zh-CN" altLang="en-US" sz="1800" u="none" strike="noStrike" dirty="0" smtClean="0">
                          <a:effectLst/>
                          <a:latin typeface="+mj-ea"/>
                          <a:ea typeface="+mj-ea"/>
                        </a:rPr>
                        <a:t>年收入规模</a:t>
                      </a:r>
                      <a:endParaRPr lang="zh-CN" altLang="en-US" sz="1800" b="0" i="0" u="none" strike="noStrike" dirty="0">
                        <a:solidFill>
                          <a:srgbClr val="000000"/>
                        </a:solidFill>
                        <a:effectLst/>
                        <a:latin typeface="+mj-ea"/>
                        <a:ea typeface="+mj-ea"/>
                      </a:endParaRPr>
                    </a:p>
                  </a:txBody>
                  <a:tcPr marL="0" marR="0" marT="0" marB="0" anchor="ctr"/>
                </a:tc>
                <a:tc gridSpan="2">
                  <a:txBody>
                    <a:bodyPr/>
                    <a:lstStyle/>
                    <a:p>
                      <a:pPr algn="ctr" fontAlgn="ctr"/>
                      <a:r>
                        <a:rPr lang="en-US" sz="1800" u="none" strike="noStrike" kern="1200" dirty="0" smtClean="0">
                          <a:solidFill>
                            <a:schemeClr val="dk1"/>
                          </a:solidFill>
                          <a:effectLst/>
                          <a:latin typeface="+mj-ea"/>
                          <a:ea typeface="+mn-ea"/>
                          <a:cs typeface="+mn-cs"/>
                        </a:rPr>
                        <a:t>$233 </a:t>
                      </a:r>
                      <a:r>
                        <a:rPr lang="en-US" sz="1800" u="none" strike="noStrike" kern="1200" dirty="0" err="1" smtClean="0">
                          <a:solidFill>
                            <a:schemeClr val="dk1"/>
                          </a:solidFill>
                          <a:effectLst/>
                          <a:latin typeface="+mj-ea"/>
                          <a:ea typeface="+mn-ea"/>
                          <a:cs typeface="+mn-cs"/>
                        </a:rPr>
                        <a:t>mln</a:t>
                      </a:r>
                      <a:r>
                        <a:rPr lang="zh-CN" altLang="en-US" sz="1800" u="none" strike="noStrike" kern="1200" dirty="0" smtClean="0">
                          <a:solidFill>
                            <a:schemeClr val="dk1"/>
                          </a:solidFill>
                          <a:effectLst/>
                          <a:latin typeface="+mj-ea"/>
                          <a:ea typeface="+mn-ea"/>
                          <a:cs typeface="+mn-cs"/>
                        </a:rPr>
                        <a:t>（</a:t>
                      </a:r>
                      <a:r>
                        <a:rPr lang="en-US" altLang="zh-CN" sz="1800" u="none" strike="noStrike" kern="1200" dirty="0" smtClean="0">
                          <a:solidFill>
                            <a:schemeClr val="dk1"/>
                          </a:solidFill>
                          <a:effectLst/>
                          <a:latin typeface="+mj-ea"/>
                          <a:ea typeface="+mn-ea"/>
                          <a:cs typeface="+mn-cs"/>
                        </a:rPr>
                        <a:t>2013A</a:t>
                      </a:r>
                      <a:r>
                        <a:rPr lang="zh-CN" altLang="en-US" sz="1800" u="none" strike="noStrike" kern="1200" dirty="0" smtClean="0">
                          <a:solidFill>
                            <a:schemeClr val="dk1"/>
                          </a:solidFill>
                          <a:effectLst/>
                          <a:latin typeface="+mj-ea"/>
                          <a:ea typeface="+mn-ea"/>
                          <a:cs typeface="+mn-cs"/>
                        </a:rPr>
                        <a:t>）</a:t>
                      </a:r>
                      <a:endParaRPr lang="en-US" sz="1800" b="0" i="0" u="none" strike="noStrike" kern="1200" dirty="0">
                        <a:solidFill>
                          <a:srgbClr val="000000"/>
                        </a:solidFill>
                        <a:effectLst/>
                        <a:latin typeface="+mj-ea"/>
                        <a:ea typeface="+mn-ea"/>
                        <a:cs typeface="+mn-cs"/>
                      </a:endParaRPr>
                    </a:p>
                  </a:txBody>
                  <a:tcPr marL="0" marR="0" marT="0" marB="0" anchor="ctr"/>
                </a:tc>
                <a:tc hMerge="1">
                  <a:txBody>
                    <a:bodyPr/>
                    <a:lstStyle/>
                    <a:p>
                      <a:pPr algn="ctr" fontAlgn="ctr"/>
                      <a:endParaRPr lang="en-US" sz="1800" b="0" i="0" u="none" strike="noStrike" dirty="0">
                        <a:solidFill>
                          <a:srgbClr val="000000"/>
                        </a:solidFill>
                        <a:effectLst/>
                        <a:latin typeface="+mj-ea"/>
                        <a:ea typeface="+mj-ea"/>
                      </a:endParaRPr>
                    </a:p>
                  </a:txBody>
                  <a:tcPr marL="0" marR="0" marT="0" marB="0" anchor="ctr"/>
                </a:tc>
                <a:tc gridSpan="2">
                  <a:txBody>
                    <a:bodyPr/>
                    <a:lstStyle/>
                    <a:p>
                      <a:pPr algn="ctr" fontAlgn="ctr"/>
                      <a:r>
                        <a:rPr lang="en-US" sz="1800" u="none" strike="noStrike" kern="1200" dirty="0" smtClean="0">
                          <a:solidFill>
                            <a:schemeClr val="dk1"/>
                          </a:solidFill>
                          <a:effectLst/>
                          <a:latin typeface="+mj-ea"/>
                          <a:ea typeface="+mn-ea"/>
                          <a:cs typeface="+mn-cs"/>
                        </a:rPr>
                        <a:t>$174 </a:t>
                      </a:r>
                      <a:r>
                        <a:rPr lang="en-US" altLang="zh-CN" sz="1800" b="0" i="0" u="none" strike="noStrike" kern="1200" dirty="0" err="1" smtClean="0">
                          <a:solidFill>
                            <a:srgbClr val="000000"/>
                          </a:solidFill>
                          <a:effectLst/>
                          <a:latin typeface="+mj-ea"/>
                          <a:ea typeface="+mj-ea"/>
                          <a:cs typeface="+mn-cs"/>
                        </a:rPr>
                        <a:t>mln</a:t>
                      </a:r>
                      <a:r>
                        <a:rPr lang="zh-CN" altLang="en-US" sz="1800" b="0" i="0" u="none" strike="noStrike" kern="1200" dirty="0" smtClean="0">
                          <a:solidFill>
                            <a:srgbClr val="000000"/>
                          </a:solidFill>
                          <a:effectLst/>
                          <a:latin typeface="+mj-ea"/>
                          <a:ea typeface="+mj-ea"/>
                          <a:cs typeface="+mn-cs"/>
                        </a:rPr>
                        <a:t>（</a:t>
                      </a:r>
                      <a:r>
                        <a:rPr lang="en-US" altLang="zh-CN" sz="1800" b="0" i="0" u="none" strike="noStrike" kern="1200" dirty="0" smtClean="0">
                          <a:solidFill>
                            <a:srgbClr val="000000"/>
                          </a:solidFill>
                          <a:effectLst/>
                          <a:latin typeface="+mj-ea"/>
                          <a:ea typeface="+mj-ea"/>
                          <a:cs typeface="+mn-cs"/>
                        </a:rPr>
                        <a:t>2013E</a:t>
                      </a:r>
                      <a:r>
                        <a:rPr lang="zh-CN" altLang="en-US" sz="1800" b="0" i="0" u="none" strike="noStrike" kern="1200" dirty="0" smtClean="0">
                          <a:solidFill>
                            <a:schemeClr val="dk1"/>
                          </a:solidFill>
                          <a:effectLst/>
                          <a:latin typeface="+mj-ea"/>
                          <a:ea typeface="+mn-ea"/>
                          <a:cs typeface="+mn-cs"/>
                        </a:rPr>
                        <a:t>）</a:t>
                      </a:r>
                      <a:endParaRPr lang="en-US" sz="1800" b="0" i="0" u="none" strike="noStrike" kern="1200" dirty="0">
                        <a:solidFill>
                          <a:srgbClr val="000000"/>
                        </a:solidFill>
                        <a:effectLst/>
                        <a:latin typeface="+mj-ea"/>
                        <a:ea typeface="+mn-ea"/>
                        <a:cs typeface="+mn-cs"/>
                      </a:endParaRPr>
                    </a:p>
                  </a:txBody>
                  <a:tcPr marL="0" marR="0" marT="0" marB="0" anchor="ctr"/>
                </a:tc>
                <a:tc hMerge="1">
                  <a:txBody>
                    <a:bodyPr/>
                    <a:lstStyle/>
                    <a:p>
                      <a:pPr algn="ctr" fontAlgn="ctr"/>
                      <a:endParaRPr lang="en-US" sz="1800" b="0" i="0" u="none" strike="noStrike" dirty="0">
                        <a:solidFill>
                          <a:srgbClr val="000000"/>
                        </a:solidFill>
                        <a:effectLst/>
                        <a:latin typeface="+mj-ea"/>
                        <a:ea typeface="+mj-ea"/>
                      </a:endParaRPr>
                    </a:p>
                  </a:txBody>
                  <a:tcPr marL="0" marR="0" marT="0" marB="0" anchor="ctr"/>
                </a:tc>
              </a:tr>
              <a:tr h="780581">
                <a:tc>
                  <a:txBody>
                    <a:bodyPr/>
                    <a:lstStyle/>
                    <a:p>
                      <a:pPr algn="l" fontAlgn="ctr"/>
                      <a:r>
                        <a:rPr lang="zh-CN" altLang="en-US" sz="1800" u="none" strike="noStrike" dirty="0">
                          <a:effectLst/>
                          <a:latin typeface="+mj-ea"/>
                          <a:ea typeface="+mj-ea"/>
                        </a:rPr>
                        <a:t>移动端</a:t>
                      </a:r>
                      <a:r>
                        <a:rPr lang="zh-CN" altLang="en-US" sz="1800" u="none" strike="noStrike" dirty="0" smtClean="0">
                          <a:effectLst/>
                          <a:latin typeface="+mj-ea"/>
                          <a:ea typeface="+mj-ea"/>
                        </a:rPr>
                        <a:t>月</a:t>
                      </a:r>
                      <a:r>
                        <a:rPr lang="en-US" altLang="zh-CN" sz="1800" u="none" strike="noStrike" dirty="0" smtClean="0">
                          <a:effectLst/>
                          <a:latin typeface="+mj-ea"/>
                          <a:ea typeface="+mj-ea"/>
                        </a:rPr>
                        <a:t>UV</a:t>
                      </a:r>
                      <a:r>
                        <a:rPr lang="zh-CN" altLang="en-US" sz="1800" u="none" strike="noStrike" dirty="0" smtClean="0">
                          <a:effectLst/>
                          <a:latin typeface="+mj-ea"/>
                          <a:ea typeface="+mj-ea"/>
                        </a:rPr>
                        <a:t>占比</a:t>
                      </a:r>
                      <a:endParaRPr lang="en-US" altLang="zh-CN" sz="1800" u="none" strike="noStrike" dirty="0" smtClean="0">
                        <a:effectLst/>
                        <a:latin typeface="+mj-ea"/>
                        <a:ea typeface="+mj-ea"/>
                      </a:endParaRPr>
                    </a:p>
                    <a:p>
                      <a:pPr algn="l" fontAlgn="ctr"/>
                      <a:r>
                        <a:rPr lang="en-US" altLang="zh-CN" sz="1800" u="none" strike="noStrike" dirty="0" smtClean="0">
                          <a:effectLst/>
                          <a:latin typeface="+mj-ea"/>
                          <a:ea typeface="+mj-ea"/>
                        </a:rPr>
                        <a:t>/</a:t>
                      </a:r>
                      <a:r>
                        <a:rPr lang="zh-CN" altLang="en-US" sz="1800" u="none" strike="noStrike" dirty="0" smtClean="0">
                          <a:effectLst/>
                          <a:latin typeface="+mj-ea"/>
                          <a:ea typeface="+mj-ea"/>
                        </a:rPr>
                        <a:t>移动端浏览</a:t>
                      </a:r>
                      <a:r>
                        <a:rPr lang="zh-CN" altLang="en-US" sz="1800" u="none" strike="noStrike" dirty="0">
                          <a:effectLst/>
                          <a:latin typeface="+mj-ea"/>
                          <a:ea typeface="+mj-ea"/>
                        </a:rPr>
                        <a:t>量占比</a:t>
                      </a:r>
                      <a:endParaRPr lang="zh-CN" altLang="en-US" sz="1800" b="0" i="0" u="none" strike="noStrike" dirty="0">
                        <a:solidFill>
                          <a:srgbClr val="000000"/>
                        </a:solidFill>
                        <a:effectLst/>
                        <a:latin typeface="+mj-ea"/>
                        <a:ea typeface="+mj-ea"/>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dirty="0" smtClean="0">
                          <a:effectLst/>
                          <a:latin typeface="+mj-ea"/>
                          <a:ea typeface="+mj-ea"/>
                        </a:rPr>
                        <a:t>44%</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46%</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u="none" strike="noStrike" dirty="0">
                          <a:effectLst/>
                          <a:latin typeface="+mj-ea"/>
                          <a:ea typeface="+mj-ea"/>
                        </a:rPr>
                        <a:t>75%</a:t>
                      </a:r>
                      <a:endParaRPr lang="en-US" altLang="zh-CN" sz="1800" b="0" i="0" u="none" strike="noStrike" dirty="0">
                        <a:solidFill>
                          <a:srgbClr val="000000"/>
                        </a:solidFill>
                        <a:effectLst/>
                        <a:latin typeface="+mj-ea"/>
                        <a:ea typeface="+mj-ea"/>
                      </a:endParaRPr>
                    </a:p>
                  </a:txBody>
                  <a:tcPr marL="0" marR="0" marT="0" marB="0" anchor="ctr"/>
                </a:tc>
                <a:tc>
                  <a:txBody>
                    <a:bodyPr/>
                    <a:lstStyle/>
                    <a:p>
                      <a:pPr algn="ctr" fontAlgn="ctr"/>
                      <a:r>
                        <a:rPr lang="en-US" altLang="zh-CN" sz="1800" b="0" i="0" u="none" strike="noStrike" dirty="0" smtClean="0">
                          <a:solidFill>
                            <a:srgbClr val="000000"/>
                          </a:solidFill>
                          <a:effectLst/>
                          <a:latin typeface="+mj-ea"/>
                          <a:ea typeface="+mj-ea"/>
                        </a:rPr>
                        <a:t>80%</a:t>
                      </a:r>
                      <a:endParaRPr lang="en-US" altLang="zh-CN" sz="1800" b="0" i="0" u="none" strike="noStrike" dirty="0">
                        <a:solidFill>
                          <a:srgbClr val="000000"/>
                        </a:solidFill>
                        <a:effectLst/>
                        <a:latin typeface="+mj-ea"/>
                        <a:ea typeface="+mj-ea"/>
                      </a:endParaRPr>
                    </a:p>
                  </a:txBody>
                  <a:tcPr marL="0" marR="0" marT="0" marB="0" anchor="ctr"/>
                </a:tc>
              </a:tr>
              <a:tr h="589730">
                <a:tc>
                  <a:txBody>
                    <a:bodyPr/>
                    <a:lstStyle/>
                    <a:p>
                      <a:pPr algn="l" fontAlgn="ctr"/>
                      <a:r>
                        <a:rPr lang="zh-CN" altLang="en-US" sz="1800" b="0" i="0" u="none" strike="noStrike" dirty="0" smtClean="0">
                          <a:solidFill>
                            <a:srgbClr val="000000"/>
                          </a:solidFill>
                          <a:effectLst/>
                          <a:latin typeface="+mj-ea"/>
                          <a:ea typeface="+mj-ea"/>
                        </a:rPr>
                        <a:t>盈利模式</a:t>
                      </a:r>
                      <a:endParaRPr lang="zh-CN" altLang="en-US" sz="1800" b="0" i="0" u="none" strike="noStrike" dirty="0">
                        <a:solidFill>
                          <a:srgbClr val="000000"/>
                        </a:solidFill>
                        <a:effectLst/>
                        <a:latin typeface="+mj-ea"/>
                        <a:ea typeface="+mj-ea"/>
                      </a:endParaRPr>
                    </a:p>
                  </a:txBody>
                  <a:tcPr marL="0" marR="0" marT="0" marB="0" anchor="ct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800" b="0" i="0" u="none" strike="noStrike" kern="1200" dirty="0" smtClean="0">
                          <a:solidFill>
                            <a:srgbClr val="000000"/>
                          </a:solidFill>
                          <a:effectLst/>
                          <a:latin typeface="+mj-ea"/>
                          <a:ea typeface="+mn-ea"/>
                          <a:cs typeface="+mn-cs"/>
                        </a:rPr>
                        <a:t>广告</a:t>
                      </a:r>
                      <a:endParaRPr lang="en-US" altLang="zh-CN" sz="1800" b="0" i="0" u="none" strike="noStrike" kern="1200" dirty="0" smtClean="0">
                        <a:solidFill>
                          <a:srgbClr val="000000"/>
                        </a:solidFill>
                        <a:effectLst/>
                        <a:latin typeface="+mj-ea"/>
                        <a:ea typeface="+mn-ea"/>
                        <a:cs typeface="+mn-cs"/>
                      </a:endParaRPr>
                    </a:p>
                  </a:txBody>
                  <a:tcPr marL="0" marR="0" marT="0" marB="0" anchor="ctr"/>
                </a:tc>
                <a:tc hMerge="1">
                  <a:txBody>
                    <a:bodyPr/>
                    <a:lstStyle/>
                    <a:p>
                      <a:pPr algn="ctr" fontAlgn="ctr"/>
                      <a:endParaRPr lang="en-US" altLang="zh-CN" sz="1800" b="0" i="0" u="none" strike="noStrike" dirty="0">
                        <a:solidFill>
                          <a:srgbClr val="000000"/>
                        </a:solidFill>
                        <a:effectLst/>
                        <a:latin typeface="+mj-ea"/>
                        <a:ea typeface="+mj-ea"/>
                      </a:endParaRPr>
                    </a:p>
                  </a:txBody>
                  <a:tcPr marL="0" marR="0" marT="0" marB="0" anchor="ct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800" b="0" i="0" u="none" strike="noStrike" kern="1200" dirty="0" smtClean="0">
                          <a:solidFill>
                            <a:srgbClr val="000000"/>
                          </a:solidFill>
                          <a:effectLst/>
                          <a:latin typeface="+mj-ea"/>
                          <a:ea typeface="+mn-ea"/>
                          <a:cs typeface="+mn-cs"/>
                        </a:rPr>
                        <a:t>广告</a:t>
                      </a:r>
                      <a:r>
                        <a:rPr lang="en-US" altLang="zh-CN" sz="1800" b="0" i="0" u="none" strike="noStrike" kern="1200" dirty="0" smtClean="0">
                          <a:solidFill>
                            <a:srgbClr val="000000"/>
                          </a:solidFill>
                          <a:effectLst/>
                          <a:latin typeface="+mj-ea"/>
                          <a:ea typeface="+mn-ea"/>
                          <a:cs typeface="+mn-cs"/>
                        </a:rPr>
                        <a:t>/</a:t>
                      </a:r>
                      <a:r>
                        <a:rPr lang="zh-CN" altLang="en-US" sz="1800" b="0" i="0" u="none" strike="noStrike" kern="1200" dirty="0" smtClean="0">
                          <a:solidFill>
                            <a:srgbClr val="000000"/>
                          </a:solidFill>
                          <a:effectLst/>
                          <a:latin typeface="+mj-ea"/>
                          <a:ea typeface="+mn-ea"/>
                          <a:cs typeface="+mn-cs"/>
                        </a:rPr>
                        <a:t>团购</a:t>
                      </a:r>
                      <a:endParaRPr lang="en-US" altLang="zh-CN" sz="1800" b="0" i="0" u="none" strike="noStrike" kern="1200" dirty="0" smtClean="0">
                        <a:solidFill>
                          <a:srgbClr val="000000"/>
                        </a:solidFill>
                        <a:effectLst/>
                        <a:latin typeface="+mj-ea"/>
                        <a:ea typeface="+mn-ea"/>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kern="1200" dirty="0" smtClean="0">
                          <a:solidFill>
                            <a:srgbClr val="000000"/>
                          </a:solidFill>
                          <a:effectLst/>
                          <a:latin typeface="+mj-ea"/>
                          <a:ea typeface="+mn-ea"/>
                          <a:cs typeface="+mn-cs"/>
                        </a:rPr>
                        <a:t>/</a:t>
                      </a:r>
                      <a:r>
                        <a:rPr lang="zh-CN" altLang="en-US" sz="1800" b="0" i="0" u="none" strike="noStrike" kern="1200" dirty="0" smtClean="0">
                          <a:solidFill>
                            <a:srgbClr val="000000"/>
                          </a:solidFill>
                          <a:effectLst/>
                          <a:latin typeface="+mj-ea"/>
                          <a:ea typeface="+mn-ea"/>
                          <a:cs typeface="+mn-cs"/>
                        </a:rPr>
                        <a:t>订餐</a:t>
                      </a:r>
                      <a:r>
                        <a:rPr lang="en-US" altLang="zh-CN" sz="1800" b="0" i="0" u="none" strike="noStrike" kern="1200" dirty="0" smtClean="0">
                          <a:solidFill>
                            <a:srgbClr val="000000"/>
                          </a:solidFill>
                          <a:effectLst/>
                          <a:latin typeface="+mj-ea"/>
                          <a:ea typeface="+mn-ea"/>
                          <a:cs typeface="+mn-cs"/>
                        </a:rPr>
                        <a:t>/</a:t>
                      </a:r>
                      <a:r>
                        <a:rPr lang="zh-CN" altLang="en-US" sz="1800" b="0" i="0" u="none" strike="noStrike" kern="1200" dirty="0" smtClean="0">
                          <a:solidFill>
                            <a:srgbClr val="000000"/>
                          </a:solidFill>
                          <a:effectLst/>
                          <a:latin typeface="+mj-ea"/>
                          <a:ea typeface="+mn-ea"/>
                          <a:cs typeface="+mn-cs"/>
                        </a:rPr>
                        <a:t>旅游</a:t>
                      </a:r>
                      <a:r>
                        <a:rPr lang="en-US" altLang="zh-CN" sz="1800" b="0" i="0" u="none" strike="noStrike" kern="1200" dirty="0" smtClean="0">
                          <a:solidFill>
                            <a:srgbClr val="000000"/>
                          </a:solidFill>
                          <a:effectLst/>
                          <a:latin typeface="+mj-ea"/>
                          <a:ea typeface="+mn-ea"/>
                          <a:cs typeface="+mn-cs"/>
                        </a:rPr>
                        <a:t>/</a:t>
                      </a:r>
                      <a:r>
                        <a:rPr lang="zh-CN" altLang="en-US" sz="1800" b="0" i="0" u="none" strike="noStrike" kern="1200" dirty="0" smtClean="0">
                          <a:solidFill>
                            <a:srgbClr val="000000"/>
                          </a:solidFill>
                          <a:effectLst/>
                          <a:latin typeface="+mj-ea"/>
                          <a:ea typeface="+mn-ea"/>
                          <a:cs typeface="+mn-cs"/>
                        </a:rPr>
                        <a:t>其他</a:t>
                      </a:r>
                      <a:endParaRPr lang="en-US" altLang="zh-CN" sz="1800" b="0" i="0" u="none" strike="noStrike" kern="1200" dirty="0">
                        <a:solidFill>
                          <a:srgbClr val="000000"/>
                        </a:solidFill>
                        <a:effectLst/>
                        <a:latin typeface="+mj-ea"/>
                        <a:ea typeface="+mn-ea"/>
                        <a:cs typeface="+mn-cs"/>
                      </a:endParaRPr>
                    </a:p>
                  </a:txBody>
                  <a:tcPr marL="0" marR="0" marT="0" marB="0" anchor="ctr"/>
                </a:tc>
                <a:tc hMerge="1">
                  <a:txBody>
                    <a:bodyPr/>
                    <a:lstStyle/>
                    <a:p>
                      <a:endParaRPr lang="zh-CN" altLang="en-US" dirty="0"/>
                    </a:p>
                  </a:txBody>
                  <a:tcPr marL="0" marR="0" marT="0" marB="0" anchor="ctr"/>
                </a:tc>
              </a:tr>
            </a:tbl>
          </a:graphicData>
        </a:graphic>
      </p:graphicFrame>
    </p:spTree>
    <p:extLst>
      <p:ext uri="{BB962C8B-B14F-4D97-AF65-F5344CB8AC3E}">
        <p14:creationId xmlns:p14="http://schemas.microsoft.com/office/powerpoint/2010/main" xmlns="" val="4134615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进入收获期的城市收入</a:t>
            </a:r>
            <a:r>
              <a:rPr lang="en-US" altLang="zh-CN" dirty="0" smtClean="0"/>
              <a:t/>
            </a:r>
            <a:br>
              <a:rPr lang="en-US" altLang="zh-CN" dirty="0" smtClean="0"/>
            </a:br>
            <a:r>
              <a:rPr lang="zh-CN" altLang="en-US" dirty="0" smtClean="0"/>
              <a:t>仍保持高速增长</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 y="2707948"/>
            <a:ext cx="9143999" cy="26641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比如费城</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600200"/>
            <a:ext cx="9144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Yelp</a:t>
            </a:r>
            <a:r>
              <a:rPr lang="zh-CN" altLang="en-US" dirty="0" smtClean="0"/>
              <a:t>专业壁垒高</a:t>
            </a:r>
            <a:r>
              <a:rPr lang="en-US" altLang="zh-CN" dirty="0" smtClean="0"/>
              <a:t>,</a:t>
            </a:r>
            <a:br>
              <a:rPr lang="en-US" altLang="zh-CN" dirty="0" smtClean="0"/>
            </a:br>
            <a:r>
              <a:rPr lang="zh-CN" altLang="en-US" dirty="0" smtClean="0"/>
              <a:t>竞争对手不足为惧</a:t>
            </a:r>
            <a:endParaRPr lang="zh-CN" altLang="en-US" dirty="0"/>
          </a:p>
        </p:txBody>
      </p:sp>
      <p:sp>
        <p:nvSpPr>
          <p:cNvPr id="3" name="内容占位符 2"/>
          <p:cNvSpPr>
            <a:spLocks noGrp="1"/>
          </p:cNvSpPr>
          <p:nvPr>
            <p:ph idx="1"/>
          </p:nvPr>
        </p:nvSpPr>
        <p:spPr/>
        <p:txBody>
          <a:bodyPr>
            <a:normAutofit fontScale="85000" lnSpcReduction="20000"/>
          </a:bodyPr>
          <a:lstStyle/>
          <a:p>
            <a:pPr lvl="0"/>
            <a:r>
              <a:rPr lang="zh-CN" altLang="en-US" dirty="0" smtClean="0"/>
              <a:t>互联网巨头，如</a:t>
            </a:r>
            <a:r>
              <a:rPr lang="en-US" altLang="zh-CN" dirty="0" smtClean="0"/>
              <a:t>Google</a:t>
            </a:r>
            <a:r>
              <a:rPr lang="zh-CN" altLang="en-US" dirty="0" smtClean="0"/>
              <a:t>和</a:t>
            </a:r>
            <a:r>
              <a:rPr lang="en-US" altLang="zh-CN" dirty="0" err="1" smtClean="0"/>
              <a:t>FaceBook</a:t>
            </a:r>
            <a:r>
              <a:rPr lang="zh-CN" altLang="en-US" dirty="0" smtClean="0"/>
              <a:t>。</a:t>
            </a:r>
            <a:r>
              <a:rPr lang="en-US" altLang="zh-CN" dirty="0" smtClean="0"/>
              <a:t>Google</a:t>
            </a:r>
            <a:r>
              <a:rPr lang="zh-CN" altLang="en-US" dirty="0" smtClean="0"/>
              <a:t>和</a:t>
            </a:r>
            <a:r>
              <a:rPr lang="en-US" altLang="zh-CN" dirty="0" err="1" smtClean="0"/>
              <a:t>FaceBook</a:t>
            </a:r>
            <a:r>
              <a:rPr lang="zh-CN" altLang="en-US" dirty="0" smtClean="0"/>
              <a:t>分别</a:t>
            </a:r>
            <a:r>
              <a:rPr lang="zh-CN" altLang="zh-CN" dirty="0" smtClean="0"/>
              <a:t>利用搜索</a:t>
            </a:r>
            <a:r>
              <a:rPr lang="zh-CN" altLang="en-US" dirty="0" smtClean="0"/>
              <a:t>和社交网络</a:t>
            </a:r>
            <a:r>
              <a:rPr lang="zh-CN" altLang="zh-CN" dirty="0" smtClean="0"/>
              <a:t>成为</a:t>
            </a:r>
            <a:r>
              <a:rPr lang="en-US" altLang="zh-CN" dirty="0"/>
              <a:t>YELP</a:t>
            </a:r>
            <a:r>
              <a:rPr lang="zh-CN" altLang="zh-CN" dirty="0"/>
              <a:t>的竞争</a:t>
            </a:r>
            <a:r>
              <a:rPr lang="zh-CN" altLang="zh-CN" dirty="0" smtClean="0"/>
              <a:t>对手</a:t>
            </a:r>
            <a:r>
              <a:rPr lang="zh-CN" altLang="en-US" dirty="0" smtClean="0"/>
              <a:t>，但巨头往往有自己的聚焦，很难什么事情都做好。</a:t>
            </a:r>
            <a:endParaRPr lang="en-US" altLang="zh-CN" dirty="0" smtClean="0"/>
          </a:p>
          <a:p>
            <a:pPr lvl="0"/>
            <a:endParaRPr lang="en-US" altLang="zh-CN" dirty="0" smtClean="0"/>
          </a:p>
          <a:p>
            <a:pPr lvl="0"/>
            <a:r>
              <a:rPr lang="en-US" altLang="zh-CN" dirty="0" smtClean="0"/>
              <a:t>Angie’s list</a:t>
            </a:r>
            <a:r>
              <a:rPr lang="zh-CN" altLang="en-US" dirty="0" smtClean="0"/>
              <a:t>。其</a:t>
            </a:r>
            <a:r>
              <a:rPr lang="zh-CN" altLang="zh-CN" dirty="0" smtClean="0"/>
              <a:t>独立</a:t>
            </a:r>
            <a:r>
              <a:rPr lang="zh-CN" altLang="zh-CN" dirty="0"/>
              <a:t>用户数只有</a:t>
            </a:r>
            <a:r>
              <a:rPr lang="en-US" altLang="zh-CN" dirty="0"/>
              <a:t>YELP</a:t>
            </a:r>
            <a:r>
              <a:rPr lang="zh-CN" altLang="zh-CN" dirty="0"/>
              <a:t>的八分之一，且专注于家政、医疗和汽车等少数几个品类</a:t>
            </a:r>
            <a:r>
              <a:rPr lang="zh-CN" altLang="zh-CN" dirty="0" smtClean="0"/>
              <a:t>。</a:t>
            </a:r>
            <a:endParaRPr lang="en-US" altLang="zh-CN" dirty="0" smtClean="0"/>
          </a:p>
          <a:p>
            <a:pPr lvl="0"/>
            <a:endParaRPr lang="en-US" altLang="zh-CN" dirty="0" smtClean="0"/>
          </a:p>
          <a:p>
            <a:pPr lvl="0"/>
            <a:r>
              <a:rPr lang="en-US" altLang="zh-CN" dirty="0" err="1" smtClean="0"/>
              <a:t>Groupon</a:t>
            </a:r>
            <a:r>
              <a:rPr lang="zh-CN" altLang="en-US" dirty="0" smtClean="0"/>
              <a:t>。</a:t>
            </a:r>
            <a:r>
              <a:rPr lang="zh-CN" altLang="zh-CN" dirty="0" smtClean="0"/>
              <a:t>主要</a:t>
            </a:r>
            <a:r>
              <a:rPr lang="zh-CN" altLang="zh-CN" dirty="0"/>
              <a:t>提供团购服务，这一点与</a:t>
            </a:r>
            <a:r>
              <a:rPr lang="en-US" altLang="zh-CN" dirty="0"/>
              <a:t>Yelp</a:t>
            </a:r>
            <a:r>
              <a:rPr lang="zh-CN" altLang="zh-CN" dirty="0"/>
              <a:t>目前的广告为主的盈利模式大不</a:t>
            </a:r>
            <a:r>
              <a:rPr lang="zh-CN" altLang="zh-CN" dirty="0" smtClean="0"/>
              <a:t>相同</a:t>
            </a:r>
            <a:r>
              <a:rPr lang="zh-CN" altLang="en-US" dirty="0" smtClean="0"/>
              <a:t>，且用户粘性远不如</a:t>
            </a:r>
            <a:r>
              <a:rPr lang="en-US" altLang="zh-CN" dirty="0" smtClean="0"/>
              <a:t>Yelp</a:t>
            </a:r>
            <a:r>
              <a:rPr lang="zh-CN" altLang="en-US" dirty="0" smtClean="0"/>
              <a:t>。而点评网站做团购可以借力高质量评论，具有天然的优势。</a:t>
            </a:r>
            <a:endParaRPr lang="en-US" altLang="zh-CN" dirty="0" smtClean="0"/>
          </a:p>
          <a:p>
            <a:pPr lvl="0"/>
            <a:endParaRPr lang="en-US" altLang="zh-CN" dirty="0" smtClean="0"/>
          </a:p>
          <a:p>
            <a:pPr lvl="0"/>
            <a:r>
              <a:rPr lang="en-US" altLang="zh-CN" dirty="0" err="1" smtClean="0"/>
              <a:t>Yellowpages</a:t>
            </a:r>
            <a:r>
              <a:rPr lang="zh-CN" altLang="en-US" dirty="0" smtClean="0"/>
              <a:t>。</a:t>
            </a:r>
            <a:r>
              <a:rPr lang="zh-CN" altLang="zh-CN" dirty="0" smtClean="0"/>
              <a:t>起源于</a:t>
            </a:r>
            <a:r>
              <a:rPr lang="zh-CN" altLang="zh-CN" dirty="0"/>
              <a:t>电话簿，其网页上评论数很少，对消费者的参考意义小，更多用于查电话号码</a:t>
            </a:r>
            <a:r>
              <a:rPr lang="zh-CN" altLang="zh-CN" dirty="0" smtClean="0"/>
              <a:t>。</a:t>
            </a:r>
            <a:endParaRPr lang="en-US" altLang="zh-CN" dirty="0" smtClean="0"/>
          </a:p>
          <a:p>
            <a:pPr lvl="0"/>
            <a:endParaRPr lang="en-US" altLang="zh-CN" dirty="0" smtClean="0"/>
          </a:p>
          <a:p>
            <a:pPr lvl="0"/>
            <a:r>
              <a:rPr lang="zh-CN" altLang="en-US" dirty="0" smtClean="0">
                <a:solidFill>
                  <a:srgbClr val="FF0000"/>
                </a:solidFill>
              </a:rPr>
              <a:t>结论：</a:t>
            </a:r>
            <a:r>
              <a:rPr lang="en-US" altLang="zh-CN" dirty="0" smtClean="0">
                <a:solidFill>
                  <a:srgbClr val="FF0000"/>
                </a:solidFill>
              </a:rPr>
              <a:t>Yelp</a:t>
            </a:r>
            <a:r>
              <a:rPr lang="zh-CN" altLang="en-US" dirty="0">
                <a:solidFill>
                  <a:srgbClr val="FF0000"/>
                </a:solidFill>
              </a:rPr>
              <a:t>在</a:t>
            </a:r>
            <a:r>
              <a:rPr lang="zh-CN" altLang="en-US" dirty="0" smtClean="0">
                <a:solidFill>
                  <a:srgbClr val="FF0000"/>
                </a:solidFill>
              </a:rPr>
              <a:t>本地消费信息搜索，辅助决策方面是消费者最好的选择，相对于上述竞争对手具有无可比拟的优势。</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xmlns="" val="3798476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收入高速增长，</a:t>
            </a:r>
            <a:r>
              <a:rPr kumimoji="1" lang="en-US" altLang="zh-CN" dirty="0" smtClean="0"/>
              <a:t/>
            </a:r>
            <a:br>
              <a:rPr kumimoji="1" lang="en-US" altLang="zh-CN" dirty="0" smtClean="0"/>
            </a:br>
            <a:r>
              <a:rPr kumimoji="1" lang="zh-CN" altLang="en-US" dirty="0" smtClean="0"/>
              <a:t>利润率改善空间大</a:t>
            </a:r>
            <a:endParaRPr kumimoji="1" lang="zh-CN" altLang="en-US" dirty="0"/>
          </a:p>
        </p:txBody>
      </p:sp>
      <p:graphicFrame>
        <p:nvGraphicFramePr>
          <p:cNvPr id="4" name="内容占位符 4"/>
          <p:cNvGraphicFramePr>
            <a:graphicFrameLocks/>
          </p:cNvGraphicFramePr>
          <p:nvPr>
            <p:extLst>
              <p:ext uri="{D42A27DB-BD31-4B8C-83A1-F6EECF244321}">
                <p14:modId xmlns:p14="http://schemas.microsoft.com/office/powerpoint/2010/main" xmlns="" val="2757266650"/>
              </p:ext>
            </p:extLst>
          </p:nvPr>
        </p:nvGraphicFramePr>
        <p:xfrm>
          <a:off x="0" y="2523444"/>
          <a:ext cx="4514878" cy="3790126"/>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p:cNvSpPr txBox="1"/>
          <p:nvPr/>
        </p:nvSpPr>
        <p:spPr>
          <a:xfrm>
            <a:off x="690535" y="1999852"/>
            <a:ext cx="2990911" cy="323165"/>
          </a:xfrm>
          <a:prstGeom prst="rect">
            <a:avLst/>
          </a:prstGeom>
          <a:noFill/>
        </p:spPr>
        <p:txBody>
          <a:bodyPr wrap="square" rtlCol="0">
            <a:spAutoFit/>
          </a:bodyPr>
          <a:lstStyle/>
          <a:p>
            <a:pPr algn="ctr"/>
            <a:r>
              <a:rPr kumimoji="1" lang="en-US" altLang="zh-CN" sz="1500" b="1" dirty="0" smtClean="0">
                <a:latin typeface="微软雅黑"/>
                <a:ea typeface="微软雅黑"/>
                <a:cs typeface="微软雅黑"/>
              </a:rPr>
              <a:t>Yelp</a:t>
            </a:r>
            <a:r>
              <a:rPr kumimoji="1" lang="en-US" altLang="en-US" sz="1500" b="1" dirty="0">
                <a:latin typeface="微软雅黑"/>
                <a:ea typeface="微软雅黑"/>
                <a:cs typeface="微软雅黑"/>
              </a:rPr>
              <a:t> </a:t>
            </a:r>
            <a:r>
              <a:rPr kumimoji="1" lang="en-US" altLang="en-US" sz="1500" b="1" dirty="0" smtClean="0">
                <a:latin typeface="微软雅黑"/>
                <a:ea typeface="微软雅黑"/>
                <a:cs typeface="微软雅黑"/>
              </a:rPr>
              <a:t>收入与增长率</a:t>
            </a:r>
            <a:endParaRPr kumimoji="1" lang="zh-CN" altLang="en-US" sz="1500" b="1" dirty="0">
              <a:latin typeface="微软雅黑"/>
              <a:ea typeface="微软雅黑"/>
              <a:cs typeface="微软雅黑"/>
            </a:endParaRPr>
          </a:p>
        </p:txBody>
      </p:sp>
      <p:sp>
        <p:nvSpPr>
          <p:cNvPr id="7"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内容占位符 4"/>
          <p:cNvGraphicFramePr>
            <a:graphicFrameLocks noGrp="1"/>
          </p:cNvGraphicFramePr>
          <p:nvPr>
            <p:ph idx="1"/>
            <p:extLst>
              <p:ext uri="{D42A27DB-BD31-4B8C-83A1-F6EECF244321}">
                <p14:modId xmlns:p14="http://schemas.microsoft.com/office/powerpoint/2010/main" xmlns="" val="156485286"/>
              </p:ext>
            </p:extLst>
          </p:nvPr>
        </p:nvGraphicFramePr>
        <p:xfrm>
          <a:off x="4678521" y="2523443"/>
          <a:ext cx="4465480" cy="3790127"/>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5571582" y="1999852"/>
            <a:ext cx="2990911" cy="323165"/>
          </a:xfrm>
          <a:prstGeom prst="rect">
            <a:avLst/>
          </a:prstGeom>
          <a:noFill/>
        </p:spPr>
        <p:txBody>
          <a:bodyPr wrap="square" rtlCol="0">
            <a:spAutoFit/>
          </a:bodyPr>
          <a:lstStyle/>
          <a:p>
            <a:pPr algn="ctr"/>
            <a:r>
              <a:rPr kumimoji="1" lang="en-US" altLang="zh-CN" sz="1500" b="1" dirty="0" smtClean="0">
                <a:latin typeface="微软雅黑"/>
                <a:ea typeface="微软雅黑"/>
                <a:cs typeface="微软雅黑"/>
              </a:rPr>
              <a:t>Yelp</a:t>
            </a:r>
            <a:r>
              <a:rPr kumimoji="1" lang="en-US" altLang="en-US" sz="1500" b="1" dirty="0">
                <a:latin typeface="微软雅黑"/>
                <a:ea typeface="微软雅黑"/>
                <a:cs typeface="微软雅黑"/>
              </a:rPr>
              <a:t> </a:t>
            </a:r>
            <a:r>
              <a:rPr kumimoji="1" lang="zh-CN" altLang="en-US" sz="1500" b="1" dirty="0" smtClean="0">
                <a:latin typeface="微软雅黑"/>
                <a:ea typeface="微软雅黑"/>
                <a:cs typeface="微软雅黑"/>
              </a:rPr>
              <a:t>利润率</a:t>
            </a:r>
            <a:endParaRPr kumimoji="1" lang="zh-CN" altLang="en-US" sz="1500" b="1" dirty="0">
              <a:latin typeface="微软雅黑"/>
              <a:ea typeface="微软雅黑"/>
              <a:cs typeface="微软雅黑"/>
            </a:endParaRPr>
          </a:p>
        </p:txBody>
      </p:sp>
    </p:spTree>
    <p:extLst>
      <p:ext uri="{BB962C8B-B14F-4D97-AF65-F5344CB8AC3E}">
        <p14:creationId xmlns:p14="http://schemas.microsoft.com/office/powerpoint/2010/main" xmlns="" val="1226136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sz="3000" dirty="0"/>
              <a:t>高</a:t>
            </a:r>
            <a:r>
              <a:rPr kumimoji="1" lang="zh-CN" altLang="en-US" sz="3000" dirty="0" smtClean="0"/>
              <a:t>人均收入为美国生活电</a:t>
            </a:r>
            <a:r>
              <a:rPr kumimoji="1" lang="zh-CN" altLang="en-US" sz="3000" dirty="0"/>
              <a:t>商</a:t>
            </a:r>
            <a:r>
              <a:rPr kumimoji="1" lang="zh-CN" altLang="en-US" sz="3000" dirty="0" smtClean="0"/>
              <a:t>提供广阔发展空间</a:t>
            </a:r>
            <a:endParaRPr kumimoji="1" lang="zh-CN" altLang="en-US" sz="3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502597704"/>
              </p:ext>
            </p:extLst>
          </p:nvPr>
        </p:nvGraphicFramePr>
        <p:xfrm>
          <a:off x="457200" y="2009265"/>
          <a:ext cx="8229600" cy="2311400"/>
        </p:xfrm>
        <a:graphic>
          <a:graphicData uri="http://schemas.openxmlformats.org/drawingml/2006/table">
            <a:tbl>
              <a:tblPr/>
              <a:tblGrid>
                <a:gridCol w="3136626"/>
                <a:gridCol w="1746162"/>
                <a:gridCol w="1665322"/>
                <a:gridCol w="1681490"/>
              </a:tblGrid>
              <a:tr h="330200">
                <a:tc>
                  <a:txBody>
                    <a:bodyPr/>
                    <a:lstStyle/>
                    <a:p>
                      <a:pPr algn="l" fontAlgn="ctr"/>
                      <a:r>
                        <a:rPr lang="zh-CN" altLang="en-US" sz="1800" b="1" i="0" u="none" strike="noStrike" dirty="0" smtClean="0">
                          <a:solidFill>
                            <a:srgbClr val="FFFFFF"/>
                          </a:solidFill>
                          <a:effectLst/>
                          <a:latin typeface="+mj-ea"/>
                          <a:ea typeface="+mj-ea"/>
                        </a:rPr>
                        <a:t>（</a:t>
                      </a:r>
                      <a:r>
                        <a:rPr lang="en-US" altLang="zh-CN" sz="1800" b="1" i="0" u="none" strike="noStrike" dirty="0" smtClean="0">
                          <a:solidFill>
                            <a:srgbClr val="FFFFFF"/>
                          </a:solidFill>
                          <a:effectLst/>
                          <a:latin typeface="+mj-ea"/>
                          <a:ea typeface="+mj-ea"/>
                        </a:rPr>
                        <a:t>2013</a:t>
                      </a:r>
                      <a:r>
                        <a:rPr lang="zh-CN" altLang="en-US" sz="1800" b="1" i="0" u="none" strike="noStrike" dirty="0" smtClean="0">
                          <a:solidFill>
                            <a:srgbClr val="FFFFFF"/>
                          </a:solidFill>
                          <a:effectLst/>
                          <a:latin typeface="+mj-ea"/>
                          <a:ea typeface="+mj-ea"/>
                        </a:rPr>
                        <a:t>年，美元</a:t>
                      </a:r>
                      <a:r>
                        <a:rPr lang="zh-CN" altLang="en-US" sz="1800" b="1" i="0" u="none" strike="noStrike" dirty="0">
                          <a:solidFill>
                            <a:srgbClr val="FFFFFF"/>
                          </a:solidFill>
                          <a:effectLst/>
                          <a:latin typeface="+mj-ea"/>
                          <a:ea typeface="+mj-ea"/>
                        </a:rPr>
                        <a:t>：亿）</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c>
                  <a:txBody>
                    <a:bodyPr/>
                    <a:lstStyle/>
                    <a:p>
                      <a:pPr algn="r" fontAlgn="ctr"/>
                      <a:r>
                        <a:rPr lang="zh-CN" altLang="en-US" sz="1800" b="1" i="0" u="none" strike="noStrike" dirty="0" smtClean="0">
                          <a:solidFill>
                            <a:srgbClr val="FFFFFF"/>
                          </a:solidFill>
                          <a:effectLst/>
                          <a:latin typeface="+mj-ea"/>
                          <a:ea typeface="+mj-ea"/>
                        </a:rPr>
                        <a:t>美国</a:t>
                      </a:r>
                      <a:endParaRPr lang="zh-CN" altLang="en-US" sz="1800" b="1" i="0" u="none" strike="noStrike" dirty="0">
                        <a:solidFill>
                          <a:srgbClr val="FFFFFF"/>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c>
                  <a:txBody>
                    <a:bodyPr/>
                    <a:lstStyle/>
                    <a:p>
                      <a:pPr algn="r" fontAlgn="ctr"/>
                      <a:r>
                        <a:rPr lang="zh-CN" altLang="en-US" sz="1800" b="1" i="0" u="none" strike="noStrike" dirty="0" smtClean="0">
                          <a:solidFill>
                            <a:srgbClr val="FFFFFF"/>
                          </a:solidFill>
                          <a:effectLst/>
                          <a:latin typeface="+mj-ea"/>
                          <a:ea typeface="+mj-ea"/>
                        </a:rPr>
                        <a:t>中国</a:t>
                      </a:r>
                      <a:endParaRPr lang="zh-CN" altLang="en-US" sz="1800" b="1" i="0" u="none" strike="noStrike" dirty="0">
                        <a:solidFill>
                          <a:srgbClr val="FFFFFF"/>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c>
                  <a:txBody>
                    <a:bodyPr/>
                    <a:lstStyle/>
                    <a:p>
                      <a:pPr algn="r" fontAlgn="ctr"/>
                      <a:r>
                        <a:rPr lang="zh-CN" altLang="en-US" sz="1800" b="1" i="0" u="none" strike="noStrike">
                          <a:solidFill>
                            <a:srgbClr val="FFFFFF"/>
                          </a:solidFill>
                          <a:effectLst/>
                          <a:latin typeface="+mj-ea"/>
                          <a:ea typeface="+mj-ea"/>
                        </a:rPr>
                        <a:t>中国</a:t>
                      </a:r>
                      <a:r>
                        <a:rPr lang="en-US" altLang="zh-CN" sz="1800" b="1" i="0" u="none" strike="noStrike">
                          <a:solidFill>
                            <a:srgbClr val="FFFFFF"/>
                          </a:solidFill>
                          <a:effectLst/>
                          <a:latin typeface="+mj-ea"/>
                          <a:ea typeface="+mj-ea"/>
                        </a:rPr>
                        <a:t>/</a:t>
                      </a:r>
                      <a:r>
                        <a:rPr lang="zh-CN" altLang="en-US" sz="1800" b="1" i="0" u="none" strike="noStrike">
                          <a:solidFill>
                            <a:srgbClr val="FFFFFF"/>
                          </a:solidFill>
                          <a:effectLst/>
                          <a:latin typeface="+mj-ea"/>
                          <a:ea typeface="+mj-ea"/>
                        </a:rPr>
                        <a:t>美国</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r>
              <a:tr h="330200">
                <a:tc>
                  <a:txBody>
                    <a:bodyPr/>
                    <a:lstStyle/>
                    <a:p>
                      <a:pPr algn="l" fontAlgn="ctr"/>
                      <a:r>
                        <a:rPr lang="en-US" altLang="zh-TW" sz="1800" b="0" i="0" u="none" strike="noStrike" dirty="0">
                          <a:solidFill>
                            <a:srgbClr val="000000"/>
                          </a:solidFill>
                          <a:effectLst/>
                          <a:latin typeface="+mj-ea"/>
                          <a:ea typeface="+mj-ea"/>
                        </a:rPr>
                        <a:t>GDP</a:t>
                      </a:r>
                      <a:r>
                        <a:rPr lang="zh-TW" altLang="en-US" sz="1800" b="0" i="0" u="none" strike="noStrike" dirty="0">
                          <a:solidFill>
                            <a:srgbClr val="000000"/>
                          </a:solidFill>
                          <a:effectLst/>
                          <a:latin typeface="+mj-ea"/>
                          <a:ea typeface="+mj-ea"/>
                        </a:rPr>
                        <a:t>（</a:t>
                      </a:r>
                      <a:r>
                        <a:rPr lang="en-US" altLang="zh-TW" sz="1800" b="0" i="0" u="none" strike="noStrike" dirty="0">
                          <a:solidFill>
                            <a:srgbClr val="000000"/>
                          </a:solidFill>
                          <a:effectLst/>
                          <a:latin typeface="+mj-ea"/>
                          <a:ea typeface="+mj-ea"/>
                        </a:rPr>
                        <a:t>$</a:t>
                      </a:r>
                      <a:r>
                        <a:rPr lang="zh-TW" altLang="en-US" sz="1800" b="0" i="0" u="none" strike="noStrike" dirty="0">
                          <a:solidFill>
                            <a:srgbClr val="000000"/>
                          </a:solidFill>
                          <a:effectLst/>
                          <a:latin typeface="+mj-ea"/>
                          <a:ea typeface="+mj-ea"/>
                        </a:rPr>
                        <a:t>亿）</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162,400</a:t>
                      </a:r>
                      <a:r>
                        <a:rPr lang="zh-CN" altLang="en-US" sz="1800" b="0" i="0" u="none" strike="noStrike" dirty="0" smtClean="0">
                          <a:solidFill>
                            <a:srgbClr val="000000"/>
                          </a:solidFill>
                          <a:effectLst/>
                          <a:latin typeface="+mj-ea"/>
                          <a:ea typeface="+mj-ea"/>
                        </a:rPr>
                        <a:t>*</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93,253</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30200">
                <a:tc>
                  <a:txBody>
                    <a:bodyPr/>
                    <a:lstStyle/>
                    <a:p>
                      <a:pPr algn="l" fontAlgn="ctr"/>
                      <a:r>
                        <a:rPr lang="zh-CN" altLang="en-US" sz="1800" b="0" i="0" u="none" strike="noStrike" dirty="0" smtClean="0">
                          <a:solidFill>
                            <a:srgbClr val="000000"/>
                          </a:solidFill>
                          <a:effectLst/>
                          <a:latin typeface="+mj-ea"/>
                          <a:ea typeface="+mj-ea"/>
                        </a:rPr>
                        <a:t>人均可支配收入</a:t>
                      </a:r>
                      <a:r>
                        <a:rPr lang="zh-CN" altLang="en-US" sz="1800" b="0" i="0" u="none" strike="noStrike" dirty="0">
                          <a:solidFill>
                            <a:srgbClr val="000000"/>
                          </a:solidFill>
                          <a:effectLst/>
                          <a:latin typeface="+mj-ea"/>
                          <a:ea typeface="+mj-ea"/>
                        </a:rPr>
                        <a:t>（</a:t>
                      </a:r>
                      <a:r>
                        <a:rPr lang="en-US" altLang="zh-CN" sz="1800" b="0" i="0" u="none" strike="noStrike" dirty="0">
                          <a:solidFill>
                            <a:srgbClr val="000000"/>
                          </a:solidFill>
                          <a:effectLst/>
                          <a:latin typeface="+mj-ea"/>
                          <a:ea typeface="+mj-ea"/>
                        </a:rPr>
                        <a:t>$</a:t>
                      </a:r>
                      <a:r>
                        <a:rPr lang="zh-CN" altLang="en-US" sz="1800" b="0" i="0" u="none" strike="noStrike" dirty="0">
                          <a:solidFill>
                            <a:srgbClr val="000000"/>
                          </a:solidFill>
                          <a:effectLst/>
                          <a:latin typeface="+mj-ea"/>
                          <a:ea typeface="+mj-ea"/>
                        </a:rPr>
                        <a: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37,877</a:t>
                      </a:r>
                      <a:r>
                        <a:rPr lang="zh-CN" altLang="en-US" sz="1800" b="0" i="0" u="none" strike="noStrike" dirty="0" smtClean="0">
                          <a:solidFill>
                            <a:srgbClr val="000000"/>
                          </a:solidFill>
                          <a:effectLst/>
                          <a:latin typeface="+mj-ea"/>
                          <a:ea typeface="+mj-ea"/>
                        </a:rPr>
                        <a:t>*</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4,419</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30200">
                <a:tc>
                  <a:txBody>
                    <a:bodyPr/>
                    <a:lstStyle/>
                    <a:p>
                      <a:pPr algn="l" fontAlgn="ctr"/>
                      <a:r>
                        <a:rPr lang="zh-CN" altLang="en-US" sz="1800" b="0" i="0" u="none" strike="noStrike" dirty="0">
                          <a:solidFill>
                            <a:srgbClr val="000000"/>
                          </a:solidFill>
                          <a:effectLst/>
                          <a:latin typeface="+mj-ea"/>
                          <a:ea typeface="+mj-ea"/>
                        </a:rPr>
                        <a:t>零售总额（</a:t>
                      </a:r>
                      <a:r>
                        <a:rPr lang="en-US" altLang="zh-CN" sz="1800" b="0" i="0" u="none" strike="noStrike" dirty="0">
                          <a:solidFill>
                            <a:srgbClr val="000000"/>
                          </a:solidFill>
                          <a:effectLst/>
                          <a:latin typeface="+mj-ea"/>
                          <a:ea typeface="+mj-ea"/>
                        </a:rPr>
                        <a:t>$</a:t>
                      </a:r>
                      <a:r>
                        <a:rPr lang="zh-CN" altLang="en-US" sz="1800" b="0" i="0" u="none" strike="noStrike" dirty="0">
                          <a:solidFill>
                            <a:srgbClr val="000000"/>
                          </a:solidFill>
                          <a:effectLst/>
                          <a:latin typeface="+mj-ea"/>
                          <a:ea typeface="+mj-ea"/>
                        </a:rPr>
                        <a:t>亿）</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r" defTabSz="914400" rtl="0" eaLnBrk="1" fontAlgn="ctr" latinLnBrk="0" hangingPunct="1"/>
                      <a:r>
                        <a:rPr lang="zh-CN" altLang="en-US" sz="1800" b="0" i="0" u="none" strike="noStrike" kern="1200" dirty="0">
                          <a:solidFill>
                            <a:srgbClr val="000000"/>
                          </a:solidFill>
                          <a:effectLst/>
                          <a:latin typeface="+mj-ea"/>
                          <a:ea typeface="+mj-ea"/>
                          <a:cs typeface="+mn-cs"/>
                        </a:rPr>
                        <a:t>       </a:t>
                      </a:r>
                      <a:r>
                        <a:rPr lang="en-US" altLang="zh-CN" sz="1800" b="0" i="0" u="none" strike="noStrike" kern="1200" dirty="0" smtClean="0">
                          <a:solidFill>
                            <a:srgbClr val="000000"/>
                          </a:solidFill>
                          <a:effectLst/>
                          <a:latin typeface="+mj-ea"/>
                          <a:ea typeface="+mj-ea"/>
                          <a:cs typeface="+mn-cs"/>
                        </a:rPr>
                        <a:t>45,329 </a:t>
                      </a:r>
                      <a:endParaRPr lang="en-US" altLang="zh-CN" sz="1800" b="0" i="0" u="none" strike="noStrike" kern="1200" dirty="0">
                        <a:solidFill>
                          <a:srgbClr val="000000"/>
                        </a:solidFill>
                        <a:effectLst/>
                        <a:latin typeface="+mj-ea"/>
                        <a:ea typeface="+mj-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r" defTabSz="914400" rtl="0" eaLnBrk="1" fontAlgn="ctr" latinLnBrk="0" hangingPunct="1"/>
                      <a:r>
                        <a:rPr lang="zh-CN" altLang="en-US" sz="1800" b="0" i="0" u="none" strike="noStrike" kern="1200" dirty="0">
                          <a:solidFill>
                            <a:srgbClr val="000000"/>
                          </a:solidFill>
                          <a:effectLst/>
                          <a:latin typeface="+mj-ea"/>
                          <a:ea typeface="+mj-ea"/>
                          <a:cs typeface="+mn-cs"/>
                        </a:rPr>
                        <a:t>     </a:t>
                      </a:r>
                      <a:r>
                        <a:rPr lang="en-US" altLang="zh-CN" sz="1800" b="0" i="0" u="none" strike="noStrike" kern="1200" dirty="0">
                          <a:solidFill>
                            <a:srgbClr val="000000"/>
                          </a:solidFill>
                          <a:effectLst/>
                          <a:latin typeface="+mj-ea"/>
                          <a:ea typeface="+mj-ea"/>
                          <a:cs typeface="+mn-cs"/>
                        </a:rPr>
                        <a:t>38,423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0.8X</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30200">
                <a:tc>
                  <a:txBody>
                    <a:bodyPr/>
                    <a:lstStyle/>
                    <a:p>
                      <a:pPr algn="l" fontAlgn="ctr"/>
                      <a:r>
                        <a:rPr lang="zh-CN" altLang="en-US" sz="1800" b="0" i="0" u="none" strike="noStrike" dirty="0">
                          <a:solidFill>
                            <a:srgbClr val="000000"/>
                          </a:solidFill>
                          <a:effectLst/>
                          <a:latin typeface="+mj-ea"/>
                          <a:ea typeface="+mj-ea"/>
                        </a:rPr>
                        <a:t>在线零售总额（</a:t>
                      </a:r>
                      <a:r>
                        <a:rPr lang="en-US" altLang="zh-CN" sz="1800" b="0" i="0" u="none" strike="noStrike" dirty="0">
                          <a:solidFill>
                            <a:srgbClr val="000000"/>
                          </a:solidFill>
                          <a:effectLst/>
                          <a:latin typeface="+mj-ea"/>
                          <a:ea typeface="+mj-ea"/>
                        </a:rPr>
                        <a:t>$</a:t>
                      </a:r>
                      <a:r>
                        <a:rPr lang="zh-CN" altLang="en-US" sz="1800" b="0" i="0" u="none" strike="noStrike" dirty="0">
                          <a:solidFill>
                            <a:srgbClr val="000000"/>
                          </a:solidFill>
                          <a:effectLst/>
                          <a:latin typeface="+mj-ea"/>
                          <a:ea typeface="+mj-ea"/>
                        </a:rPr>
                        <a:t>亿）</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r" defTabSz="914400" rtl="0" eaLnBrk="1" fontAlgn="ctr" latinLnBrk="0" hangingPunct="1"/>
                      <a:r>
                        <a:rPr lang="zh-CN" altLang="en-US" sz="1800" b="0" i="0" u="none" strike="noStrike" kern="1200" dirty="0">
                          <a:solidFill>
                            <a:srgbClr val="000000"/>
                          </a:solidFill>
                          <a:effectLst/>
                          <a:latin typeface="+mj-ea"/>
                          <a:ea typeface="+mj-ea"/>
                          <a:cs typeface="+mn-cs"/>
                        </a:rPr>
                        <a:t>         </a:t>
                      </a:r>
                      <a:r>
                        <a:rPr lang="en-US" altLang="zh-CN" sz="1800" b="0" i="0" u="none" strike="noStrike" kern="1200" dirty="0" smtClean="0">
                          <a:solidFill>
                            <a:srgbClr val="000000"/>
                          </a:solidFill>
                          <a:effectLst/>
                          <a:latin typeface="+mj-ea"/>
                          <a:ea typeface="+mj-ea"/>
                          <a:cs typeface="+mn-cs"/>
                        </a:rPr>
                        <a:t>2,633 </a:t>
                      </a:r>
                      <a:endParaRPr lang="en-US" altLang="zh-CN" sz="1800" b="0" i="0" u="none" strike="noStrike" kern="1200" dirty="0">
                        <a:solidFill>
                          <a:srgbClr val="000000"/>
                        </a:solidFill>
                        <a:effectLst/>
                        <a:latin typeface="+mj-ea"/>
                        <a:ea typeface="+mj-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r" defTabSz="914400" rtl="0" eaLnBrk="1" fontAlgn="ctr" latinLnBrk="0" hangingPunct="1"/>
                      <a:r>
                        <a:rPr lang="zh-CN" altLang="en-US" sz="1800" b="0" i="0" u="none" strike="noStrike" kern="1200" dirty="0">
                          <a:solidFill>
                            <a:srgbClr val="000000"/>
                          </a:solidFill>
                          <a:effectLst/>
                          <a:latin typeface="+mj-ea"/>
                          <a:ea typeface="+mj-ea"/>
                          <a:cs typeface="+mn-cs"/>
                        </a:rPr>
                        <a:t>       </a:t>
                      </a:r>
                      <a:r>
                        <a:rPr lang="en-US" altLang="zh-CN" sz="1800" b="0" i="0" u="none" strike="noStrike" kern="1200" dirty="0">
                          <a:solidFill>
                            <a:srgbClr val="000000"/>
                          </a:solidFill>
                          <a:effectLst/>
                          <a:latin typeface="+mj-ea"/>
                          <a:ea typeface="+mj-ea"/>
                          <a:cs typeface="+mn-cs"/>
                        </a:rPr>
                        <a:t>3,090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1.2X</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30200">
                <a:tc>
                  <a:txBody>
                    <a:bodyPr/>
                    <a:lstStyle/>
                    <a:p>
                      <a:pPr algn="l" fontAlgn="ctr"/>
                      <a:r>
                        <a:rPr lang="zh-CN" altLang="en-US" sz="1800" b="0" i="0" u="none" strike="noStrike" dirty="0">
                          <a:solidFill>
                            <a:srgbClr val="000000"/>
                          </a:solidFill>
                          <a:effectLst/>
                          <a:latin typeface="+mj-ea"/>
                          <a:ea typeface="+mj-ea"/>
                        </a:rPr>
                        <a:t>在线零售渗透率</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a:solidFill>
                            <a:srgbClr val="000000"/>
                          </a:solidFill>
                          <a:effectLst/>
                          <a:latin typeface="+mj-ea"/>
                          <a:ea typeface="+mj-ea"/>
                        </a:rPr>
                        <a:t>6</a:t>
                      </a:r>
                      <a:r>
                        <a:rPr lang="en-US" altLang="zh-CN" sz="1800" b="0" i="0" u="none" strike="noStrike" dirty="0" smtClean="0">
                          <a:solidFill>
                            <a:srgbClr val="000000"/>
                          </a:solidFill>
                          <a:effectLst/>
                          <a:latin typeface="+mj-ea"/>
                          <a:ea typeface="+mj-ea"/>
                        </a:rPr>
                        <a:t>%</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a:solidFill>
                            <a:srgbClr val="000000"/>
                          </a:solidFill>
                          <a:effectLst/>
                          <a:latin typeface="+mj-ea"/>
                          <a:ea typeface="+mj-ea"/>
                        </a:rPr>
                        <a:t>8%</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endParaRPr lang="en-US"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30200">
                <a:tc>
                  <a:txBody>
                    <a:bodyPr/>
                    <a:lstStyle/>
                    <a:p>
                      <a:pPr algn="l" fontAlgn="ctr"/>
                      <a:r>
                        <a:rPr lang="zh-CN" altLang="en-US" sz="1800" b="0" i="0" u="none" strike="noStrike" dirty="0" smtClean="0">
                          <a:solidFill>
                            <a:srgbClr val="000000"/>
                          </a:solidFill>
                          <a:effectLst/>
                          <a:latin typeface="+mj-ea"/>
                          <a:ea typeface="+mj-ea"/>
                        </a:rPr>
                        <a:t>每平方公里人口</a:t>
                      </a:r>
                      <a:endParaRPr lang="zh-CN" altLang="en-US"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34*</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altLang="zh-CN" sz="1800" b="0" i="0" u="none" strike="noStrike" dirty="0" smtClean="0">
                          <a:solidFill>
                            <a:srgbClr val="000000"/>
                          </a:solidFill>
                          <a:effectLst/>
                          <a:latin typeface="+mj-ea"/>
                          <a:ea typeface="+mj-ea"/>
                        </a:rPr>
                        <a:t>144*</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sz="1800" b="0" i="0" u="none" strike="noStrike" dirty="0" smtClean="0">
                          <a:solidFill>
                            <a:srgbClr val="000000"/>
                          </a:solidFill>
                          <a:effectLst/>
                          <a:latin typeface="+mj-ea"/>
                          <a:ea typeface="+mj-ea"/>
                        </a:rPr>
                        <a:t>4.2X</a:t>
                      </a:r>
                      <a:endParaRPr lang="en-US"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bl>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副标题 2"/>
          <p:cNvSpPr txBox="1">
            <a:spLocks/>
          </p:cNvSpPr>
          <p:nvPr/>
        </p:nvSpPr>
        <p:spPr>
          <a:xfrm>
            <a:off x="457200" y="4923492"/>
            <a:ext cx="8229600" cy="139007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kumimoji="1" lang="zh-CN" altLang="en-US" dirty="0" smtClean="0">
                <a:solidFill>
                  <a:schemeClr val="tx1"/>
                </a:solidFill>
                <a:latin typeface="+mj-ea"/>
                <a:ea typeface="+mj-ea"/>
              </a:rPr>
              <a:t>美国人均可支配收入超过中国城镇人口人均可支配收入的</a:t>
            </a:r>
            <a:r>
              <a:rPr kumimoji="1" lang="en-US" altLang="zh-CN" dirty="0" smtClean="0">
                <a:solidFill>
                  <a:schemeClr val="tx1"/>
                </a:solidFill>
                <a:latin typeface="+mj-ea"/>
                <a:ea typeface="+mj-ea"/>
              </a:rPr>
              <a:t>9</a:t>
            </a:r>
            <a:r>
              <a:rPr kumimoji="1" lang="zh-CN" altLang="en-US" dirty="0" smtClean="0">
                <a:solidFill>
                  <a:schemeClr val="tx1"/>
                </a:solidFill>
                <a:latin typeface="+mj-ea"/>
                <a:ea typeface="+mj-ea"/>
              </a:rPr>
              <a:t>倍，在线零售总额却已被中国超越，部分原因是美国人口密度低导致配送效率不高，纯线上电商相对线下并无很大优势。</a:t>
            </a:r>
            <a:endParaRPr kumimoji="1" lang="en-US" altLang="zh-CN" dirty="0" smtClean="0">
              <a:solidFill>
                <a:schemeClr val="tx1"/>
              </a:solidFill>
              <a:latin typeface="+mj-ea"/>
              <a:ea typeface="+mj-ea"/>
            </a:endParaRPr>
          </a:p>
          <a:p>
            <a:r>
              <a:rPr kumimoji="1" lang="zh-CN" altLang="en-US" dirty="0" smtClean="0">
                <a:solidFill>
                  <a:schemeClr val="tx1"/>
                </a:solidFill>
                <a:latin typeface="+mj-ea"/>
                <a:ea typeface="+mj-ea"/>
              </a:rPr>
              <a:t>美国本地生活服务电商不存在远程配送问题，而高人均收入将为美国本地生活服务电商提供了广阔的发展空间。</a:t>
            </a:r>
            <a:endParaRPr kumimoji="1" lang="en-US" altLang="zh-CN" dirty="0" smtClean="0">
              <a:solidFill>
                <a:schemeClr val="tx1"/>
              </a:solidFill>
              <a:latin typeface="+mj-ea"/>
              <a:ea typeface="+mj-ea"/>
            </a:endParaRPr>
          </a:p>
        </p:txBody>
      </p:sp>
      <p:sp>
        <p:nvSpPr>
          <p:cNvPr id="3" name="矩形 2"/>
          <p:cNvSpPr/>
          <p:nvPr/>
        </p:nvSpPr>
        <p:spPr>
          <a:xfrm>
            <a:off x="457200" y="4383727"/>
            <a:ext cx="7273636" cy="338554"/>
          </a:xfrm>
          <a:prstGeom prst="rect">
            <a:avLst/>
          </a:prstGeom>
        </p:spPr>
        <p:txBody>
          <a:bodyPr wrap="square">
            <a:spAutoFit/>
          </a:bodyPr>
          <a:lstStyle/>
          <a:p>
            <a:r>
              <a:rPr kumimoji="1" lang="zh-CN" altLang="en-US" sz="800" i="1" dirty="0"/>
              <a:t>数据来源：世界银行，</a:t>
            </a:r>
            <a:r>
              <a:rPr kumimoji="1" lang="en-US" altLang="zh-CN" sz="800" i="1" dirty="0"/>
              <a:t>NBS</a:t>
            </a:r>
            <a:r>
              <a:rPr kumimoji="1" lang="zh-CN" altLang="en-US" sz="800" i="1" dirty="0"/>
              <a:t>，</a:t>
            </a:r>
            <a:r>
              <a:rPr kumimoji="1" lang="en-US" altLang="zh-CN" sz="800" i="1" dirty="0"/>
              <a:t>BLS</a:t>
            </a:r>
            <a:r>
              <a:rPr kumimoji="1" lang="zh-CN" altLang="en-US" sz="800" i="1" dirty="0"/>
              <a:t>，</a:t>
            </a:r>
            <a:r>
              <a:rPr kumimoji="1" lang="en-US" altLang="zh-CN" sz="800" i="1" dirty="0"/>
              <a:t>Census Bureau</a:t>
            </a:r>
            <a:r>
              <a:rPr kumimoji="1" lang="zh-CN" altLang="en-US" sz="800" i="1" dirty="0"/>
              <a:t>，</a:t>
            </a:r>
            <a:r>
              <a:rPr kumimoji="1" lang="en-US" altLang="zh-CN" sz="800" i="1" dirty="0"/>
              <a:t>CNNIC</a:t>
            </a:r>
            <a:r>
              <a:rPr kumimoji="1" lang="zh-CN" altLang="en-US" sz="800" i="1" dirty="0"/>
              <a:t>，中国电子商务研究中心。</a:t>
            </a:r>
            <a:endParaRPr kumimoji="1" lang="en-US" altLang="zh-CN" sz="800" i="1" dirty="0"/>
          </a:p>
          <a:p>
            <a:r>
              <a:rPr kumimoji="1" lang="zh-CN" altLang="en-US" sz="800" i="1" dirty="0"/>
              <a:t>注：每平方公里人口数据为</a:t>
            </a:r>
            <a:r>
              <a:rPr kumimoji="1" lang="en-US" altLang="zh-CN" sz="800" i="1" dirty="0"/>
              <a:t>2011</a:t>
            </a:r>
            <a:r>
              <a:rPr kumimoji="1" lang="zh-CN" altLang="en-US" sz="800" i="1" dirty="0"/>
              <a:t>年数字</a:t>
            </a:r>
            <a:r>
              <a:rPr kumimoji="1" lang="zh-CN" altLang="en-US" sz="800" i="1" dirty="0" smtClean="0"/>
              <a:t>，美国</a:t>
            </a:r>
            <a:r>
              <a:rPr kumimoji="1" lang="en-US" altLang="zh-CN" sz="800" i="1" dirty="0" smtClean="0"/>
              <a:t>GDP</a:t>
            </a:r>
            <a:r>
              <a:rPr kumimoji="1" lang="zh-CN" altLang="en-US" sz="800" i="1" dirty="0" smtClean="0"/>
              <a:t>和人均可支配收入为</a:t>
            </a:r>
            <a:r>
              <a:rPr kumimoji="1" lang="en-US" altLang="zh-CN" sz="800" i="1" dirty="0" smtClean="0"/>
              <a:t>2012</a:t>
            </a:r>
            <a:r>
              <a:rPr kumimoji="1" lang="zh-CN" altLang="en-US" sz="800" i="1" dirty="0" smtClean="0"/>
              <a:t>年数字</a:t>
            </a:r>
            <a:r>
              <a:rPr kumimoji="1" lang="zh-CN" altLang="en-US" sz="800" i="1" dirty="0"/>
              <a:t>，中国人均可支配收入为城镇人口人均可支配收入。</a:t>
            </a:r>
            <a:endParaRPr kumimoji="1" lang="en-US" altLang="zh-CN" sz="800" i="1" dirty="0"/>
          </a:p>
        </p:txBody>
      </p:sp>
    </p:spTree>
    <p:extLst>
      <p:ext uri="{BB962C8B-B14F-4D97-AF65-F5344CB8AC3E}">
        <p14:creationId xmlns:p14="http://schemas.microsoft.com/office/powerpoint/2010/main" xmlns="" val="1603976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Yelp</a:t>
            </a:r>
            <a:r>
              <a:rPr kumimoji="1" lang="zh-CN" altLang="en-US" dirty="0" smtClean="0"/>
              <a:t>投资亮点和风险分析</a:t>
            </a:r>
            <a:endParaRPr kumimoji="1" lang="zh-CN" altLang="en-US" dirty="0"/>
          </a:p>
        </p:txBody>
      </p:sp>
      <p:sp>
        <p:nvSpPr>
          <p:cNvPr id="3" name="内容占位符 2"/>
          <p:cNvSpPr>
            <a:spLocks noGrp="1"/>
          </p:cNvSpPr>
          <p:nvPr>
            <p:ph idx="1"/>
          </p:nvPr>
        </p:nvSpPr>
        <p:spPr/>
        <p:txBody>
          <a:bodyPr>
            <a:normAutofit/>
          </a:bodyPr>
          <a:lstStyle/>
          <a:p>
            <a:r>
              <a:rPr lang="zh-CN" altLang="en-US" sz="2200" b="1" dirty="0">
                <a:latin typeface="微软雅黑"/>
                <a:ea typeface="微软雅黑"/>
                <a:cs typeface="微软雅黑"/>
              </a:rPr>
              <a:t>投资亮点</a:t>
            </a:r>
            <a:endParaRPr lang="en-US" altLang="zh-CN" sz="2200" b="1" dirty="0">
              <a:latin typeface="微软雅黑"/>
              <a:ea typeface="微软雅黑"/>
              <a:cs typeface="微软雅黑"/>
            </a:endParaRPr>
          </a:p>
          <a:p>
            <a:pPr lvl="1">
              <a:buFont typeface="Wingdings" charset="2"/>
              <a:buAutoNum type="circleNumWdBlackPlain"/>
            </a:pPr>
            <a:r>
              <a:rPr lang="zh-CN" altLang="zh-CN" sz="1500" dirty="0" smtClean="0">
                <a:latin typeface="微软雅黑"/>
                <a:ea typeface="微软雅黑"/>
                <a:cs typeface="微软雅黑"/>
              </a:rPr>
              <a:t>本地广告从线下转移到线上是广告行业发</a:t>
            </a:r>
            <a:r>
              <a:rPr lang="zh-CN" altLang="zh-CN" sz="1500" dirty="0">
                <a:latin typeface="微软雅黑"/>
                <a:ea typeface="微软雅黑"/>
                <a:cs typeface="微软雅黑"/>
              </a:rPr>
              <a:t>展的必然趋势（</a:t>
            </a:r>
            <a:r>
              <a:rPr lang="en-US" altLang="zh-CN" sz="1500" dirty="0">
                <a:latin typeface="微软雅黑"/>
                <a:ea typeface="微软雅黑"/>
                <a:cs typeface="微软雅黑"/>
              </a:rPr>
              <a:t>Yelp</a:t>
            </a:r>
            <a:r>
              <a:rPr lang="zh-CN" altLang="zh-CN" sz="1500" dirty="0">
                <a:latin typeface="微软雅黑"/>
                <a:ea typeface="微软雅黑"/>
                <a:cs typeface="微软雅黑"/>
              </a:rPr>
              <a:t>按月广告成本显著低于</a:t>
            </a:r>
            <a:r>
              <a:rPr lang="en-US" altLang="zh-CN" sz="1500" dirty="0" err="1">
                <a:latin typeface="微软雅黑"/>
                <a:ea typeface="微软雅黑"/>
                <a:cs typeface="微软雅黑"/>
              </a:rPr>
              <a:t>Yellowpages</a:t>
            </a:r>
            <a:r>
              <a:rPr lang="zh-CN" altLang="zh-CN" sz="1500" dirty="0">
                <a:latin typeface="微软雅黑"/>
                <a:ea typeface="微软雅黑"/>
                <a:cs typeface="微软雅黑"/>
              </a:rPr>
              <a:t>的广告成本）</a:t>
            </a:r>
            <a:r>
              <a:rPr lang="zh-CN" altLang="zh-CN" sz="1500" dirty="0" smtClean="0">
                <a:latin typeface="微软雅黑"/>
                <a:ea typeface="微软雅黑"/>
                <a:cs typeface="微软雅黑"/>
              </a:rPr>
              <a:t>；</a:t>
            </a:r>
            <a:endParaRPr lang="en-US" altLang="zh-CN" sz="1500" dirty="0" smtClean="0">
              <a:latin typeface="微软雅黑"/>
              <a:ea typeface="微软雅黑"/>
              <a:cs typeface="微软雅黑"/>
            </a:endParaRPr>
          </a:p>
          <a:p>
            <a:pPr lvl="1">
              <a:buFont typeface="Wingdings" charset="2"/>
              <a:buAutoNum type="circleNumWdBlackPlain"/>
            </a:pPr>
            <a:r>
              <a:rPr lang="en-US" altLang="zh-CN" sz="1500" dirty="0" smtClean="0">
                <a:latin typeface="微软雅黑"/>
                <a:ea typeface="微软雅黑"/>
                <a:cs typeface="微软雅黑"/>
              </a:rPr>
              <a:t>YELP</a:t>
            </a:r>
            <a:r>
              <a:rPr lang="zh-CN" altLang="zh-CN" sz="1500" dirty="0">
                <a:latin typeface="微软雅黑"/>
                <a:ea typeface="微软雅黑"/>
                <a:cs typeface="微软雅黑"/>
              </a:rPr>
              <a:t>在本地市场居于明显领先地位，海量的评论构成了极高的壁垒，网络效应明显，有望形成垄断优势</a:t>
            </a:r>
            <a:r>
              <a:rPr lang="zh-CN" altLang="zh-CN" sz="1500" dirty="0" smtClean="0">
                <a:latin typeface="微软雅黑"/>
                <a:ea typeface="微软雅黑"/>
                <a:cs typeface="微软雅黑"/>
              </a:rPr>
              <a:t>；</a:t>
            </a:r>
            <a:endParaRPr lang="en-US" altLang="zh-CN" sz="1500" dirty="0" smtClean="0">
              <a:latin typeface="微软雅黑"/>
              <a:ea typeface="微软雅黑"/>
              <a:cs typeface="微软雅黑"/>
            </a:endParaRPr>
          </a:p>
          <a:p>
            <a:pPr lvl="1">
              <a:buFont typeface="Wingdings" charset="2"/>
              <a:buAutoNum type="circleNumWdBlackPlain"/>
            </a:pPr>
            <a:r>
              <a:rPr lang="zh-CN" altLang="zh-CN" sz="1500" dirty="0" smtClean="0">
                <a:latin typeface="微软雅黑"/>
                <a:ea typeface="微软雅黑"/>
                <a:cs typeface="微软雅黑"/>
              </a:rPr>
              <a:t>公司</a:t>
            </a:r>
            <a:r>
              <a:rPr lang="zh-CN" altLang="zh-CN" sz="1500" dirty="0">
                <a:latin typeface="微软雅黑"/>
                <a:ea typeface="微软雅黑"/>
                <a:cs typeface="微软雅黑"/>
              </a:rPr>
              <a:t>加大营销支出以获取广告客户，付费商户</a:t>
            </a:r>
            <a:r>
              <a:rPr lang="zh-CN" altLang="zh-CN" sz="1500" dirty="0" smtClean="0">
                <a:latin typeface="微软雅黑"/>
                <a:ea typeface="微软雅黑"/>
                <a:cs typeface="微软雅黑"/>
              </a:rPr>
              <a:t>转化率</a:t>
            </a:r>
            <a:r>
              <a:rPr lang="zh-CN" altLang="en-US" sz="1500" dirty="0" smtClean="0">
                <a:latin typeface="微软雅黑"/>
                <a:ea typeface="微软雅黑"/>
                <a:cs typeface="微软雅黑"/>
              </a:rPr>
              <a:t>很低，空间很大，</a:t>
            </a:r>
            <a:r>
              <a:rPr lang="zh-CN" altLang="zh-CN" sz="1500" dirty="0" smtClean="0">
                <a:latin typeface="微软雅黑"/>
                <a:ea typeface="微软雅黑"/>
                <a:cs typeface="微软雅黑"/>
              </a:rPr>
              <a:t>提高</a:t>
            </a:r>
            <a:r>
              <a:rPr lang="zh-CN" altLang="zh-CN" sz="1500" dirty="0">
                <a:latin typeface="微软雅黑"/>
                <a:ea typeface="微软雅黑"/>
                <a:cs typeface="微软雅黑"/>
              </a:rPr>
              <a:t>使收入得以快速增长</a:t>
            </a:r>
            <a:r>
              <a:rPr lang="zh-CN" altLang="zh-CN" sz="1500" dirty="0" smtClean="0">
                <a:latin typeface="微软雅黑"/>
                <a:ea typeface="微软雅黑"/>
                <a:cs typeface="微软雅黑"/>
              </a:rPr>
              <a:t>；</a:t>
            </a:r>
            <a:endParaRPr lang="en-US" altLang="zh-CN" sz="1500" dirty="0" smtClean="0">
              <a:latin typeface="微软雅黑"/>
              <a:ea typeface="微软雅黑"/>
              <a:cs typeface="微软雅黑"/>
            </a:endParaRPr>
          </a:p>
          <a:p>
            <a:pPr lvl="1">
              <a:buFont typeface="Wingdings" charset="2"/>
              <a:buAutoNum type="circleNumWdBlackPlain"/>
            </a:pPr>
            <a:r>
              <a:rPr lang="zh-CN" altLang="zh-CN" sz="1500" dirty="0" smtClean="0">
                <a:latin typeface="微软雅黑"/>
                <a:ea typeface="微软雅黑"/>
                <a:cs typeface="微软雅黑"/>
              </a:rPr>
              <a:t>公司尚处于盈亏</a:t>
            </a:r>
            <a:r>
              <a:rPr lang="zh-CN" altLang="zh-CN" sz="1500" dirty="0">
                <a:latin typeface="微软雅黑"/>
                <a:ea typeface="微软雅黑"/>
                <a:cs typeface="微软雅黑"/>
              </a:rPr>
              <a:t>平衡点附近，高运营杠杆将带来盈利高增长</a:t>
            </a:r>
            <a:r>
              <a:rPr lang="zh-CN" altLang="zh-CN" sz="1500" dirty="0" smtClean="0">
                <a:latin typeface="微软雅黑"/>
                <a:ea typeface="微软雅黑"/>
                <a:cs typeface="微软雅黑"/>
              </a:rPr>
              <a:t>；</a:t>
            </a:r>
            <a:endParaRPr lang="en-US" altLang="zh-CN" sz="1500" dirty="0" smtClean="0">
              <a:latin typeface="微软雅黑"/>
              <a:ea typeface="微软雅黑"/>
              <a:cs typeface="微软雅黑"/>
            </a:endParaRPr>
          </a:p>
          <a:p>
            <a:pPr lvl="1">
              <a:buFont typeface="Wingdings" charset="2"/>
              <a:buAutoNum type="circleNumWdBlackPlain"/>
            </a:pPr>
            <a:r>
              <a:rPr lang="zh-CN" altLang="zh-CN" sz="1500" dirty="0" smtClean="0">
                <a:latin typeface="微软雅黑"/>
                <a:ea typeface="微软雅黑"/>
                <a:cs typeface="微软雅黑"/>
              </a:rPr>
              <a:t>并购价值</a:t>
            </a:r>
            <a:r>
              <a:rPr lang="zh-CN" altLang="zh-CN" sz="1500" dirty="0">
                <a:latin typeface="微软雅黑"/>
                <a:ea typeface="微软雅黑"/>
                <a:cs typeface="微软雅黑"/>
              </a:rPr>
              <a:t>，可能的战略并购将为</a:t>
            </a:r>
            <a:r>
              <a:rPr lang="en-US" altLang="zh-CN" sz="1500" dirty="0">
                <a:latin typeface="微软雅黑"/>
                <a:ea typeface="微软雅黑"/>
                <a:cs typeface="微软雅黑"/>
              </a:rPr>
              <a:t>Yelp</a:t>
            </a:r>
            <a:r>
              <a:rPr lang="zh-CN" altLang="zh-CN" sz="1500" dirty="0">
                <a:latin typeface="微软雅黑"/>
                <a:ea typeface="微软雅黑"/>
                <a:cs typeface="微软雅黑"/>
              </a:rPr>
              <a:t>带来并购溢价</a:t>
            </a:r>
            <a:r>
              <a:rPr lang="zh-CN" altLang="zh-CN" sz="1500" dirty="0" smtClean="0">
                <a:latin typeface="微软雅黑"/>
                <a:ea typeface="微软雅黑"/>
                <a:cs typeface="微软雅黑"/>
              </a:rPr>
              <a:t>；</a:t>
            </a:r>
            <a:endParaRPr lang="en-US" altLang="zh-CN" sz="1500" dirty="0" smtClean="0">
              <a:latin typeface="微软雅黑"/>
              <a:ea typeface="微软雅黑"/>
              <a:cs typeface="微软雅黑"/>
            </a:endParaRPr>
          </a:p>
          <a:p>
            <a:pPr lvl="1">
              <a:buFont typeface="Wingdings" charset="2"/>
              <a:buAutoNum type="circleNumWdBlackPlain"/>
            </a:pPr>
            <a:r>
              <a:rPr lang="zh-CN" altLang="zh-CN" sz="1500" dirty="0" smtClean="0">
                <a:latin typeface="微软雅黑"/>
                <a:ea typeface="微软雅黑"/>
                <a:cs typeface="微软雅黑"/>
              </a:rPr>
              <a:t>新的基于</a:t>
            </a:r>
            <a:r>
              <a:rPr lang="zh-CN" altLang="zh-CN" sz="1500" dirty="0">
                <a:latin typeface="微软雅黑"/>
                <a:ea typeface="微软雅黑"/>
                <a:cs typeface="微软雅黑"/>
              </a:rPr>
              <a:t>交易的收入模式可望形成新的收入增长点。</a:t>
            </a:r>
          </a:p>
          <a:p>
            <a:pPr lvl="0"/>
            <a:endParaRPr lang="en-US" altLang="zh-CN" sz="1700" b="1" dirty="0" smtClean="0">
              <a:latin typeface="微软雅黑"/>
              <a:ea typeface="微软雅黑"/>
              <a:cs typeface="微软雅黑"/>
            </a:endParaRPr>
          </a:p>
          <a:p>
            <a:pPr lvl="0"/>
            <a:r>
              <a:rPr lang="zh-CN" altLang="zh-CN" sz="2000" b="1" dirty="0" smtClean="0">
                <a:latin typeface="微软雅黑"/>
                <a:ea typeface="微软雅黑"/>
                <a:cs typeface="微软雅黑"/>
              </a:rPr>
              <a:t>风险</a:t>
            </a:r>
            <a:r>
              <a:rPr lang="zh-CN" altLang="zh-CN" sz="2000" b="1" dirty="0">
                <a:latin typeface="微软雅黑"/>
                <a:ea typeface="微软雅黑"/>
                <a:cs typeface="微软雅黑"/>
              </a:rPr>
              <a:t>分析：</a:t>
            </a:r>
            <a:endParaRPr lang="en-US" altLang="zh-CN" sz="2000" b="1" dirty="0">
              <a:latin typeface="微软雅黑"/>
              <a:ea typeface="微软雅黑"/>
              <a:cs typeface="微软雅黑"/>
            </a:endParaRPr>
          </a:p>
          <a:p>
            <a:pPr lvl="1">
              <a:buFont typeface="+mj-ea"/>
              <a:buAutoNum type="circleNumDbPlain"/>
            </a:pPr>
            <a:r>
              <a:rPr lang="zh-CN" altLang="en-US" sz="1400" dirty="0" smtClean="0">
                <a:latin typeface="微软雅黑"/>
                <a:ea typeface="微软雅黑"/>
                <a:cs typeface="微软雅黑"/>
              </a:rPr>
              <a:t>估值不便宜</a:t>
            </a:r>
            <a:endParaRPr lang="zh-CN" altLang="en-US" sz="1400" dirty="0">
              <a:latin typeface="微软雅黑"/>
              <a:ea typeface="微软雅黑"/>
              <a:cs typeface="微软雅黑"/>
            </a:endParaRPr>
          </a:p>
          <a:p>
            <a:endParaRPr kumimoji="1" lang="zh-CN" altLang="en-US" dirty="0"/>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1546617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Groupon</a:t>
            </a:r>
            <a:r>
              <a:rPr kumimoji="1" lang="en-US" altLang="zh-CN" dirty="0" smtClean="0"/>
              <a:t>($GRPN)</a:t>
            </a:r>
            <a:endParaRPr kumimoji="1" lang="zh-CN" altLang="en-US" dirty="0"/>
          </a:p>
        </p:txBody>
      </p:sp>
      <p:sp>
        <p:nvSpPr>
          <p:cNvPr id="3" name="内容占位符 2"/>
          <p:cNvSpPr>
            <a:spLocks noGrp="1"/>
          </p:cNvSpPr>
          <p:nvPr>
            <p:ph idx="1"/>
          </p:nvPr>
        </p:nvSpPr>
        <p:spPr>
          <a:xfrm>
            <a:off x="457200" y="1600200"/>
            <a:ext cx="8229600" cy="1591705"/>
          </a:xfrm>
        </p:spPr>
        <p:txBody>
          <a:bodyPr>
            <a:normAutofit/>
          </a:bodyPr>
          <a:lstStyle/>
          <a:p>
            <a:r>
              <a:rPr lang="en-US" altLang="zh-CN" sz="2000" dirty="0" err="1">
                <a:latin typeface="微软雅黑"/>
                <a:ea typeface="微软雅黑"/>
                <a:cs typeface="微软雅黑"/>
              </a:rPr>
              <a:t>Groupon</a:t>
            </a:r>
            <a:r>
              <a:rPr lang="zh-CN" altLang="zh-CN" sz="2000" dirty="0">
                <a:latin typeface="微软雅黑"/>
                <a:ea typeface="微软雅黑"/>
                <a:cs typeface="微软雅黑"/>
              </a:rPr>
              <a:t>是全球</a:t>
            </a:r>
            <a:r>
              <a:rPr lang="zh-CN" altLang="zh-CN" sz="2000" dirty="0" smtClean="0">
                <a:latin typeface="微软雅黑"/>
                <a:ea typeface="微软雅黑"/>
                <a:cs typeface="微软雅黑"/>
              </a:rPr>
              <a:t>最大的团购网站</a:t>
            </a:r>
            <a:r>
              <a:rPr lang="zh-CN" altLang="zh-CN" sz="2000" dirty="0">
                <a:latin typeface="微软雅黑"/>
                <a:ea typeface="微软雅黑"/>
                <a:cs typeface="微软雅黑"/>
              </a:rPr>
              <a:t>。</a:t>
            </a:r>
            <a:r>
              <a:rPr lang="en-US" altLang="zh-CN" sz="2000" dirty="0" err="1" smtClean="0">
                <a:latin typeface="微软雅黑"/>
                <a:ea typeface="微软雅黑"/>
                <a:cs typeface="微软雅黑"/>
              </a:rPr>
              <a:t>Groupon</a:t>
            </a:r>
            <a:r>
              <a:rPr lang="zh-CN" altLang="zh-CN" sz="2000" dirty="0">
                <a:latin typeface="微软雅黑"/>
                <a:ea typeface="微软雅黑"/>
                <a:cs typeface="微软雅黑"/>
              </a:rPr>
              <a:t>的价值体现在用户可以通过它的平台购买到打折的商品和服务。公司通过网站、电子邮件和移动应用获得顾客，既作为中间商提供折扣券和代金券，也直接销售商品</a:t>
            </a:r>
            <a:r>
              <a:rPr lang="zh-CN" altLang="zh-CN" sz="2000" dirty="0" smtClean="0">
                <a:latin typeface="微软雅黑"/>
                <a:ea typeface="微软雅黑"/>
                <a:cs typeface="微软雅黑"/>
              </a:rPr>
              <a:t>。</a:t>
            </a:r>
            <a:endParaRPr kumimoji="1" lang="zh-CN" altLang="en-US" sz="2000" dirty="0">
              <a:latin typeface="微软雅黑"/>
              <a:ea typeface="微软雅黑"/>
              <a:cs typeface="微软雅黑"/>
            </a:endParaRPr>
          </a:p>
        </p:txBody>
      </p:sp>
      <p:graphicFrame>
        <p:nvGraphicFramePr>
          <p:cNvPr id="4" name="内容占位符 4"/>
          <p:cNvGraphicFramePr>
            <a:graphicFrameLocks/>
          </p:cNvGraphicFramePr>
          <p:nvPr>
            <p:extLst>
              <p:ext uri="{D42A27DB-BD31-4B8C-83A1-F6EECF244321}">
                <p14:modId xmlns:p14="http://schemas.microsoft.com/office/powerpoint/2010/main" xmlns="" val="3162333853"/>
              </p:ext>
            </p:extLst>
          </p:nvPr>
        </p:nvGraphicFramePr>
        <p:xfrm>
          <a:off x="0" y="3225328"/>
          <a:ext cx="4254738" cy="290092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601523" y="3078249"/>
            <a:ext cx="3208129" cy="323165"/>
          </a:xfrm>
          <a:prstGeom prst="rect">
            <a:avLst/>
          </a:prstGeom>
          <a:noFill/>
        </p:spPr>
        <p:txBody>
          <a:bodyPr wrap="square" rtlCol="0">
            <a:spAutoFit/>
          </a:bodyPr>
          <a:lstStyle/>
          <a:p>
            <a:r>
              <a:rPr kumimoji="1" lang="en-US" altLang="zh-CN" sz="1500" b="1" dirty="0" err="1" smtClean="0">
                <a:latin typeface="微软雅黑"/>
                <a:ea typeface="微软雅黑"/>
                <a:cs typeface="微软雅黑"/>
              </a:rPr>
              <a:t>Groupon</a:t>
            </a:r>
            <a:r>
              <a:rPr kumimoji="1" lang="zh-CN" altLang="zh-CN" sz="1500" b="1" dirty="0" smtClean="0">
                <a:latin typeface="微软雅黑"/>
                <a:ea typeface="微软雅黑"/>
                <a:cs typeface="微软雅黑"/>
              </a:rPr>
              <a:t> </a:t>
            </a:r>
            <a:r>
              <a:rPr kumimoji="1" lang="en-US" altLang="zh-CN" sz="1500" b="1" dirty="0" smtClean="0">
                <a:latin typeface="微软雅黑"/>
                <a:ea typeface="微软雅黑"/>
                <a:cs typeface="微软雅黑"/>
              </a:rPr>
              <a:t>2014</a:t>
            </a:r>
            <a:r>
              <a:rPr kumimoji="1" lang="zh-CN" altLang="en-US" sz="1500" b="1" dirty="0" smtClean="0">
                <a:latin typeface="微软雅黑"/>
                <a:ea typeface="微软雅黑"/>
                <a:cs typeface="微软雅黑"/>
              </a:rPr>
              <a:t>年一季度</a:t>
            </a:r>
            <a:r>
              <a:rPr kumimoji="1" lang="en-US" altLang="zh-CN" sz="1500" b="1" dirty="0" smtClean="0">
                <a:latin typeface="微软雅黑"/>
                <a:ea typeface="微软雅黑"/>
                <a:cs typeface="微软雅黑"/>
              </a:rPr>
              <a:t>GMV</a:t>
            </a:r>
            <a:r>
              <a:rPr kumimoji="1" lang="zh-CN" altLang="en-US" sz="1500" b="1" dirty="0" smtClean="0">
                <a:latin typeface="微软雅黑"/>
                <a:ea typeface="微软雅黑"/>
                <a:cs typeface="微软雅黑"/>
              </a:rPr>
              <a:t>分解</a:t>
            </a:r>
            <a:endParaRPr kumimoji="1" lang="zh-CN" altLang="en-US" sz="1500" b="1" dirty="0">
              <a:latin typeface="微软雅黑"/>
              <a:ea typeface="微软雅黑"/>
              <a:cs typeface="微软雅黑"/>
            </a:endParaRPr>
          </a:p>
        </p:txBody>
      </p:sp>
      <p:sp>
        <p:nvSpPr>
          <p:cNvPr id="7"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1" name="图表 10"/>
          <p:cNvGraphicFramePr>
            <a:graphicFrameLocks/>
          </p:cNvGraphicFramePr>
          <p:nvPr>
            <p:extLst>
              <p:ext uri="{D42A27DB-BD31-4B8C-83A1-F6EECF244321}">
                <p14:modId xmlns:p14="http://schemas.microsoft.com/office/powerpoint/2010/main" xmlns="" val="4174379490"/>
              </p:ext>
            </p:extLst>
          </p:nvPr>
        </p:nvGraphicFramePr>
        <p:xfrm>
          <a:off x="3698543" y="3191905"/>
          <a:ext cx="4851779" cy="2934343"/>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4"/>
          <p:cNvSpPr txBox="1"/>
          <p:nvPr/>
        </p:nvSpPr>
        <p:spPr>
          <a:xfrm>
            <a:off x="4685532" y="3078249"/>
            <a:ext cx="3208129" cy="323165"/>
          </a:xfrm>
          <a:prstGeom prst="rect">
            <a:avLst/>
          </a:prstGeom>
          <a:noFill/>
        </p:spPr>
        <p:txBody>
          <a:bodyPr wrap="square" rtlCol="0">
            <a:spAutoFit/>
          </a:bodyPr>
          <a:lstStyle/>
          <a:p>
            <a:r>
              <a:rPr kumimoji="1" lang="en-US" altLang="zh-CN" sz="1500" b="1" dirty="0" err="1" smtClean="0">
                <a:latin typeface="微软雅黑"/>
                <a:ea typeface="微软雅黑"/>
                <a:cs typeface="微软雅黑"/>
              </a:rPr>
              <a:t>Groupon</a:t>
            </a:r>
            <a:r>
              <a:rPr kumimoji="1" lang="zh-CN" altLang="zh-CN" sz="1500" b="1" dirty="0" smtClean="0">
                <a:latin typeface="微软雅黑"/>
                <a:ea typeface="微软雅黑"/>
                <a:cs typeface="微软雅黑"/>
              </a:rPr>
              <a:t> </a:t>
            </a:r>
            <a:r>
              <a:rPr kumimoji="1" lang="en-US" altLang="zh-CN" sz="1500" b="1" dirty="0" smtClean="0">
                <a:latin typeface="微软雅黑"/>
                <a:ea typeface="微软雅黑"/>
                <a:cs typeface="微软雅黑"/>
              </a:rPr>
              <a:t>2014</a:t>
            </a:r>
            <a:r>
              <a:rPr kumimoji="1" lang="zh-CN" altLang="en-US" sz="1500" b="1" dirty="0" smtClean="0">
                <a:latin typeface="微软雅黑"/>
                <a:ea typeface="微软雅黑"/>
                <a:cs typeface="微软雅黑"/>
              </a:rPr>
              <a:t>年一季度收入分解</a:t>
            </a:r>
            <a:endParaRPr kumimoji="1" lang="zh-CN" altLang="en-US" sz="1500" b="1" dirty="0">
              <a:latin typeface="微软雅黑"/>
              <a:ea typeface="微软雅黑"/>
              <a:cs typeface="微软雅黑"/>
            </a:endParaRPr>
          </a:p>
        </p:txBody>
      </p:sp>
    </p:spTree>
    <p:extLst>
      <p:ext uri="{BB962C8B-B14F-4D97-AF65-F5344CB8AC3E}">
        <p14:creationId xmlns:p14="http://schemas.microsoft.com/office/powerpoint/2010/main" xmlns="" val="3073898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WeiweiZuo\Desktop\Groupon step 1.jpg"/>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688124" y="0"/>
            <a:ext cx="5465928" cy="412779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圆角矩形 5"/>
          <p:cNvSpPr/>
          <p:nvPr/>
        </p:nvSpPr>
        <p:spPr>
          <a:xfrm>
            <a:off x="3598128" y="688997"/>
            <a:ext cx="1645920"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zh-CN" altLang="en-US" sz="1400" dirty="0" smtClean="0">
                <a:latin typeface="+mj-ea"/>
                <a:ea typeface="+mj-ea"/>
              </a:rPr>
              <a:t>本地团购</a:t>
            </a:r>
            <a:endParaRPr lang="zh-CN" altLang="en-US" sz="1400" dirty="0">
              <a:latin typeface="+mj-ea"/>
              <a:ea typeface="+mj-ea"/>
            </a:endParaRPr>
          </a:p>
        </p:txBody>
      </p:sp>
      <p:sp>
        <p:nvSpPr>
          <p:cNvPr id="7"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074" name="Picture 2" descr="C:\Users\WeiweiZuo\Desktop\Groupon goods.PNG"/>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0" y="2308637"/>
            <a:ext cx="5000234" cy="385970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圆角矩形 8"/>
          <p:cNvSpPr/>
          <p:nvPr/>
        </p:nvSpPr>
        <p:spPr>
          <a:xfrm>
            <a:off x="737616" y="4617166"/>
            <a:ext cx="1645920"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zh-CN" altLang="en-US" sz="1400" dirty="0" smtClean="0">
                <a:latin typeface="+mj-ea"/>
                <a:ea typeface="+mj-ea"/>
              </a:rPr>
              <a:t>商品销售</a:t>
            </a:r>
            <a:endParaRPr lang="zh-CN" altLang="en-US" sz="1400" dirty="0">
              <a:latin typeface="+mj-ea"/>
              <a:ea typeface="+mj-ea"/>
            </a:endParaRPr>
          </a:p>
        </p:txBody>
      </p:sp>
      <p:pic>
        <p:nvPicPr>
          <p:cNvPr id="3075" name="Picture 3" descr="C:\Users\WeiweiZuo\Desktop\Groupon travel 2.PNG"/>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4178937" y="2810571"/>
            <a:ext cx="4928769" cy="3315592"/>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圆角矩形 10"/>
          <p:cNvSpPr/>
          <p:nvPr/>
        </p:nvSpPr>
        <p:spPr>
          <a:xfrm>
            <a:off x="7040880" y="4030673"/>
            <a:ext cx="1645920"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zh-CN" altLang="en-US" sz="1400" dirty="0" smtClean="0">
                <a:latin typeface="+mj-ea"/>
                <a:ea typeface="+mj-ea"/>
              </a:rPr>
              <a:t>旅游团购</a:t>
            </a:r>
            <a:endParaRPr lang="zh-CN" altLang="en-US" sz="1400" dirty="0">
              <a:latin typeface="+mj-ea"/>
              <a:ea typeface="+mj-ea"/>
            </a:endParaRPr>
          </a:p>
        </p:txBody>
      </p:sp>
    </p:spTree>
    <p:extLst>
      <p:ext uri="{BB962C8B-B14F-4D97-AF65-F5344CB8AC3E}">
        <p14:creationId xmlns:p14="http://schemas.microsoft.com/office/powerpoint/2010/main" xmlns="" val="1045923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b="1" dirty="0" smtClean="0">
                <a:latin typeface="微软雅黑"/>
                <a:cs typeface="微软雅黑"/>
              </a:rPr>
              <a:t>团购前景不明，移动端或为仅有机会</a:t>
            </a:r>
            <a:endParaRPr lang="zh-CN" altLang="en-US" sz="3600" dirty="0"/>
          </a:p>
        </p:txBody>
      </p:sp>
      <p:pic>
        <p:nvPicPr>
          <p:cNvPr id="8194" name="Picture 2"/>
          <p:cNvPicPr>
            <a:picLocks noGrp="1" noChangeAspect="1" noChangeArrowheads="1"/>
          </p:cNvPicPr>
          <p:nvPr>
            <p:ph idx="1"/>
          </p:nvPr>
        </p:nvPicPr>
        <p:blipFill>
          <a:blip r:embed="rId3" cstate="email">
            <a:extLst>
              <a:ext uri="{28A0092B-C50C-407E-A947-70E740481C1C}">
                <a14:useLocalDpi xmlns:a14="http://schemas.microsoft.com/office/drawing/2010/main" xmlns="" val="0"/>
              </a:ext>
            </a:extLst>
          </a:blip>
          <a:srcRect/>
          <a:stretch>
            <a:fillRect/>
          </a:stretch>
        </p:blipFill>
        <p:spPr bwMode="auto">
          <a:xfrm>
            <a:off x="4587598" y="2180230"/>
            <a:ext cx="4099202" cy="2502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图表 3"/>
          <p:cNvGraphicFramePr>
            <a:graphicFrameLocks/>
          </p:cNvGraphicFramePr>
          <p:nvPr>
            <p:extLst>
              <p:ext uri="{D42A27DB-BD31-4B8C-83A1-F6EECF244321}">
                <p14:modId xmlns:p14="http://schemas.microsoft.com/office/powerpoint/2010/main" xmlns="" val="154397766"/>
              </p:ext>
            </p:extLst>
          </p:nvPr>
        </p:nvGraphicFramePr>
        <p:xfrm>
          <a:off x="0" y="218023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587598" y="4743353"/>
            <a:ext cx="3988676" cy="215444"/>
          </a:xfrm>
          <a:prstGeom prst="rect">
            <a:avLst/>
          </a:prstGeom>
          <a:noFill/>
        </p:spPr>
        <p:txBody>
          <a:bodyPr wrap="square" rtlCol="0">
            <a:spAutoFit/>
          </a:bodyPr>
          <a:lstStyle/>
          <a:p>
            <a:r>
              <a:rPr lang="zh-CN" altLang="en-US" sz="800" i="1" dirty="0" smtClean="0">
                <a:latin typeface="+mj-ea"/>
                <a:ea typeface="+mj-ea"/>
              </a:rPr>
              <a:t>数据来源：</a:t>
            </a:r>
            <a:r>
              <a:rPr lang="en-US" altLang="zh-CN" sz="800" i="1" dirty="0" smtClean="0">
                <a:latin typeface="+mj-ea"/>
                <a:ea typeface="+mj-ea"/>
              </a:rPr>
              <a:t>Internet Retailer</a:t>
            </a:r>
            <a:endParaRPr lang="zh-CN" altLang="en-US" sz="800" i="1" dirty="0">
              <a:latin typeface="+mj-ea"/>
              <a:ea typeface="+mj-ea"/>
            </a:endParaRPr>
          </a:p>
        </p:txBody>
      </p:sp>
      <p:sp>
        <p:nvSpPr>
          <p:cNvPr id="6"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1242179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Groupon</a:t>
            </a:r>
            <a:r>
              <a:rPr kumimoji="1" lang="zh-CN" altLang="en-US" dirty="0" smtClean="0"/>
              <a:t>和国内团购业务比较</a:t>
            </a:r>
            <a:endParaRPr kumimoji="1" lang="zh-CN" altLang="en-US" dirty="0"/>
          </a:p>
        </p:txBody>
      </p:sp>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副标题 2"/>
          <p:cNvSpPr txBox="1">
            <a:spLocks/>
          </p:cNvSpPr>
          <p:nvPr/>
        </p:nvSpPr>
        <p:spPr>
          <a:xfrm>
            <a:off x="982640" y="5966716"/>
            <a:ext cx="7570487" cy="3938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ctr">
              <a:buNone/>
            </a:pPr>
            <a:r>
              <a:rPr lang="zh-CN" altLang="en-US" sz="800" i="1" dirty="0" smtClean="0">
                <a:solidFill>
                  <a:schemeClr val="tx1"/>
                </a:solidFill>
                <a:latin typeface="微软雅黑"/>
                <a:ea typeface="微软雅黑"/>
                <a:cs typeface="微软雅黑"/>
              </a:rPr>
              <a:t>数据来源：公司数据，</a:t>
            </a:r>
            <a:r>
              <a:rPr lang="en-US" altLang="zh-CN" sz="800" i="1" dirty="0" err="1" smtClean="0">
                <a:solidFill>
                  <a:schemeClr val="tx1"/>
                </a:solidFill>
                <a:latin typeface="微软雅黑"/>
                <a:ea typeface="微软雅黑"/>
                <a:cs typeface="微软雅黑"/>
              </a:rPr>
              <a:t>PlayMeigu</a:t>
            </a:r>
            <a:r>
              <a:rPr lang="zh-CN" altLang="en-US" sz="800" i="1" dirty="0" smtClean="0">
                <a:solidFill>
                  <a:schemeClr val="tx1"/>
                </a:solidFill>
                <a:latin typeface="微软雅黑"/>
                <a:ea typeface="微软雅黑"/>
                <a:cs typeface="微软雅黑"/>
              </a:rPr>
              <a:t>根据公开资料估算</a:t>
            </a:r>
            <a:endParaRPr lang="en-US" altLang="zh-CN" sz="800" i="1" dirty="0" smtClean="0">
              <a:solidFill>
                <a:schemeClr val="tx1"/>
              </a:solidFill>
              <a:latin typeface="微软雅黑"/>
              <a:ea typeface="微软雅黑"/>
              <a:cs typeface="微软雅黑"/>
            </a:endParaRPr>
          </a:p>
          <a:p>
            <a:pPr marL="0" indent="0" fontAlgn="ctr">
              <a:buNone/>
            </a:pPr>
            <a:r>
              <a:rPr lang="zh-CN" altLang="en-US" sz="800" i="1" dirty="0">
                <a:solidFill>
                  <a:schemeClr val="tx1"/>
                </a:solidFill>
                <a:latin typeface="+mj-ea"/>
                <a:cs typeface="微软雅黑"/>
              </a:rPr>
              <a:t>注</a:t>
            </a:r>
            <a:r>
              <a:rPr lang="zh-CN" altLang="en-US" sz="800" i="1" dirty="0" smtClean="0">
                <a:solidFill>
                  <a:schemeClr val="tx1"/>
                </a:solidFill>
                <a:latin typeface="+mj-ea"/>
                <a:cs typeface="微软雅黑"/>
              </a:rPr>
              <a:t>：大众</a:t>
            </a:r>
            <a:r>
              <a:rPr lang="zh-CN" altLang="en-US" sz="800" i="1" dirty="0">
                <a:solidFill>
                  <a:schemeClr val="tx1"/>
                </a:solidFill>
                <a:latin typeface="+mj-ea"/>
                <a:cs typeface="微软雅黑"/>
              </a:rPr>
              <a:t>点评网</a:t>
            </a:r>
            <a:r>
              <a:rPr lang="zh-CN" altLang="en-US" sz="800" i="1" dirty="0">
                <a:solidFill>
                  <a:schemeClr val="tx1"/>
                </a:solidFill>
                <a:latin typeface="+mj-ea"/>
              </a:rPr>
              <a:t>移动端浏览量占比为</a:t>
            </a:r>
            <a:r>
              <a:rPr lang="en-US" altLang="zh-CN" sz="800" i="1" dirty="0">
                <a:solidFill>
                  <a:schemeClr val="tx1"/>
                </a:solidFill>
                <a:latin typeface="+mj-ea"/>
              </a:rPr>
              <a:t>75</a:t>
            </a:r>
            <a:r>
              <a:rPr lang="en-US" altLang="zh-CN" sz="800" i="1" dirty="0" smtClean="0">
                <a:solidFill>
                  <a:schemeClr val="tx1"/>
                </a:solidFill>
                <a:latin typeface="+mj-ea"/>
              </a:rPr>
              <a:t>%</a:t>
            </a:r>
            <a:r>
              <a:rPr lang="zh-CN" altLang="en-US" sz="800" i="1" dirty="0" smtClean="0">
                <a:solidFill>
                  <a:schemeClr val="tx1"/>
                </a:solidFill>
                <a:latin typeface="+mj-ea"/>
              </a:rPr>
              <a:t>，美团移动端交易额占比约七成。</a:t>
            </a:r>
            <a:endParaRPr lang="en-US" altLang="zh-CN" sz="800" i="1" dirty="0">
              <a:solidFill>
                <a:schemeClr val="tx1"/>
              </a:solidFill>
              <a:latin typeface="+mj-ea"/>
              <a:cs typeface="微软雅黑"/>
            </a:endParaRPr>
          </a:p>
          <a:p>
            <a:pPr marL="0" indent="0" fontAlgn="ctr">
              <a:buNone/>
            </a:pPr>
            <a:endParaRPr lang="en-US" altLang="zh-CN" sz="800" i="1" dirty="0">
              <a:solidFill>
                <a:schemeClr val="tx1"/>
              </a:solidFill>
              <a:latin typeface="微软雅黑"/>
              <a:ea typeface="微软雅黑"/>
              <a:cs typeface="微软雅黑"/>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876712541"/>
              </p:ext>
            </p:extLst>
          </p:nvPr>
        </p:nvGraphicFramePr>
        <p:xfrm>
          <a:off x="982640" y="1705969"/>
          <a:ext cx="7397085" cy="4135272"/>
        </p:xfrm>
        <a:graphic>
          <a:graphicData uri="http://schemas.openxmlformats.org/drawingml/2006/table">
            <a:tbl>
              <a:tblPr>
                <a:tableStyleId>{5C22544A-7EE6-4342-B048-85BDC9FD1C3A}</a:tableStyleId>
              </a:tblPr>
              <a:tblGrid>
                <a:gridCol w="1479417"/>
                <a:gridCol w="1479417"/>
                <a:gridCol w="1479417"/>
                <a:gridCol w="1479417"/>
                <a:gridCol w="1479417"/>
              </a:tblGrid>
              <a:tr h="1550727">
                <a:tc>
                  <a:txBody>
                    <a:bodyPr/>
                    <a:lstStyle/>
                    <a:p>
                      <a:pPr algn="l" fontAlgn="ctr"/>
                      <a:endParaRPr lang="zh-CN" alt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err="1" smtClean="0">
                          <a:solidFill>
                            <a:srgbClr val="000000"/>
                          </a:solidFill>
                          <a:effectLst/>
                          <a:latin typeface="+mj-ea"/>
                          <a:ea typeface="+mj-ea"/>
                        </a:rPr>
                        <a:t>Groupon</a:t>
                      </a:r>
                      <a:endParaRPr lang="en-US" sz="1800" b="0" i="0" u="none" strike="noStrike" dirty="0" smtClean="0">
                        <a:solidFill>
                          <a:srgbClr val="000000"/>
                        </a:solidFill>
                        <a:effectLst/>
                        <a:latin typeface="+mj-ea"/>
                        <a:ea typeface="+mj-ea"/>
                      </a:endParaRPr>
                    </a:p>
                    <a:p>
                      <a:pPr algn="ctr" fontAlgn="ctr"/>
                      <a:r>
                        <a:rPr lang="en-US" altLang="zh-CN" sz="1800" b="0" i="0" u="none" strike="noStrike" dirty="0" smtClean="0">
                          <a:solidFill>
                            <a:srgbClr val="000000"/>
                          </a:solidFill>
                          <a:effectLst/>
                          <a:latin typeface="+mj-ea"/>
                          <a:ea typeface="+mj-ea"/>
                        </a:rPr>
                        <a:t>2013A</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zh-CN" altLang="en-US" sz="1800" b="0" i="0" u="none" strike="noStrike" dirty="0">
                          <a:solidFill>
                            <a:srgbClr val="000000"/>
                          </a:solidFill>
                          <a:effectLst/>
                          <a:latin typeface="+mj-ea"/>
                          <a:ea typeface="+mj-ea"/>
                        </a:rPr>
                        <a:t>大众点评</a:t>
                      </a:r>
                      <a:r>
                        <a:rPr lang="zh-CN" altLang="en-US" sz="1800" b="0" i="0" u="none" strike="noStrike" dirty="0" smtClean="0">
                          <a:solidFill>
                            <a:srgbClr val="000000"/>
                          </a:solidFill>
                          <a:effectLst/>
                          <a:latin typeface="+mj-ea"/>
                          <a:ea typeface="+mj-ea"/>
                        </a:rPr>
                        <a:t>网</a:t>
                      </a:r>
                      <a:endParaRPr lang="en-US" altLang="zh-CN" sz="1800" b="0" i="0" u="none" strike="noStrike" dirty="0" smtClean="0">
                        <a:solidFill>
                          <a:srgbClr val="000000"/>
                        </a:solidFill>
                        <a:effectLst/>
                        <a:latin typeface="+mj-ea"/>
                        <a:ea typeface="+mj-ea"/>
                      </a:endParaRPr>
                    </a:p>
                    <a:p>
                      <a:pPr algn="ctr" fontAlgn="ctr"/>
                      <a:r>
                        <a:rPr lang="zh-CN" altLang="en-US" sz="1500" b="0" i="0" u="none" strike="noStrike" dirty="0" smtClean="0">
                          <a:solidFill>
                            <a:srgbClr val="000000"/>
                          </a:solidFill>
                          <a:effectLst/>
                          <a:latin typeface="+mj-ea"/>
                          <a:ea typeface="+mj-ea"/>
                        </a:rPr>
                        <a:t>团购</a:t>
                      </a:r>
                      <a:r>
                        <a:rPr lang="en-US" altLang="zh-CN" sz="1500" b="0" i="0" u="none" strike="noStrike" dirty="0" smtClean="0">
                          <a:solidFill>
                            <a:srgbClr val="000000"/>
                          </a:solidFill>
                          <a:effectLst/>
                          <a:latin typeface="+mj-ea"/>
                          <a:ea typeface="+mj-ea"/>
                        </a:rPr>
                        <a:t>, 2013E</a:t>
                      </a:r>
                      <a:endParaRPr lang="zh-CN" altLang="en-US" sz="1400" b="0" i="0" u="none" strike="noStrike" dirty="0">
                        <a:solidFill>
                          <a:srgbClr val="000000"/>
                        </a:solidFill>
                        <a:effectLst/>
                        <a:latin typeface="+mj-ea"/>
                        <a:ea typeface="+mj-ea"/>
                      </a:endParaRPr>
                    </a:p>
                  </a:txBody>
                  <a:tcPr marL="9525" marR="9525" marT="9525" marB="0" anchor="ctr"/>
                </a:tc>
                <a:tc>
                  <a:txBody>
                    <a:bodyPr/>
                    <a:lstStyle/>
                    <a:p>
                      <a:pPr algn="ctr" fontAlgn="ctr"/>
                      <a:r>
                        <a:rPr lang="zh-CN" altLang="en-US" sz="1800" b="0" i="0" u="none" strike="noStrike" dirty="0">
                          <a:solidFill>
                            <a:srgbClr val="000000"/>
                          </a:solidFill>
                          <a:effectLst/>
                          <a:latin typeface="+mj-ea"/>
                          <a:ea typeface="+mj-ea"/>
                        </a:rPr>
                        <a:t>美</a:t>
                      </a:r>
                      <a:r>
                        <a:rPr lang="zh-CN" altLang="en-US" sz="1800" b="0" i="0" u="none" strike="noStrike" dirty="0" smtClean="0">
                          <a:solidFill>
                            <a:srgbClr val="000000"/>
                          </a:solidFill>
                          <a:effectLst/>
                          <a:latin typeface="+mj-ea"/>
                          <a:ea typeface="+mj-ea"/>
                        </a:rPr>
                        <a:t>团网</a:t>
                      </a:r>
                      <a:endParaRPr lang="en-US" altLang="zh-CN" sz="1800" b="0" i="0" u="none" strike="noStrike" dirty="0" smtClean="0">
                        <a:solidFill>
                          <a:srgbClr val="000000"/>
                        </a:solidFill>
                        <a:effectLst/>
                        <a:latin typeface="+mj-ea"/>
                        <a:ea typeface="+mj-ea"/>
                      </a:endParaRPr>
                    </a:p>
                    <a:p>
                      <a:pPr algn="ctr" fontAlgn="ctr"/>
                      <a:r>
                        <a:rPr lang="en-US" altLang="zh-CN" sz="1800" b="0" i="0" u="none" strike="noStrike" dirty="0" smtClean="0">
                          <a:solidFill>
                            <a:srgbClr val="000000"/>
                          </a:solidFill>
                          <a:effectLst/>
                          <a:latin typeface="+mj-ea"/>
                          <a:ea typeface="+mj-ea"/>
                        </a:rPr>
                        <a:t>2013E</a:t>
                      </a:r>
                      <a:endParaRPr lang="zh-CN" altLang="en-US" sz="1800" b="0" i="0" u="none" strike="noStrike" dirty="0">
                        <a:solidFill>
                          <a:srgbClr val="000000"/>
                        </a:solidFill>
                        <a:effectLst/>
                        <a:latin typeface="+mj-ea"/>
                        <a:ea typeface="+mj-ea"/>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800" b="0" i="0" u="none" strike="noStrike" kern="1200" dirty="0" smtClean="0">
                          <a:solidFill>
                            <a:srgbClr val="000000"/>
                          </a:solidFill>
                          <a:effectLst/>
                          <a:latin typeface="+mj-ea"/>
                          <a:ea typeface="+mj-ea"/>
                          <a:cs typeface="+mn-cs"/>
                        </a:rPr>
                        <a:t>美团网</a:t>
                      </a:r>
                    </a:p>
                    <a:p>
                      <a:pPr algn="ctr" fontAlgn="ctr"/>
                      <a:r>
                        <a:rPr lang="en-US" altLang="zh-CN" sz="1800" b="0" i="0" u="none" strike="noStrike" dirty="0" smtClean="0">
                          <a:solidFill>
                            <a:srgbClr val="000000"/>
                          </a:solidFill>
                          <a:effectLst/>
                          <a:latin typeface="+mj-ea"/>
                          <a:ea typeface="+mj-ea"/>
                        </a:rPr>
                        <a:t>2014F</a:t>
                      </a:r>
                      <a:endParaRPr lang="zh-CN" altLang="en-US" sz="1800" b="0" i="0" u="none" strike="noStrike" dirty="0">
                        <a:solidFill>
                          <a:srgbClr val="000000"/>
                        </a:solidFill>
                        <a:effectLst/>
                        <a:latin typeface="+mj-ea"/>
                        <a:ea typeface="+mj-ea"/>
                      </a:endParaRPr>
                    </a:p>
                  </a:txBody>
                  <a:tcPr marL="9525" marR="9525" marT="9525" marB="0" anchor="ctr"/>
                </a:tc>
              </a:tr>
              <a:tr h="516909">
                <a:tc>
                  <a:txBody>
                    <a:bodyPr/>
                    <a:lstStyle/>
                    <a:p>
                      <a:pPr algn="l" fontAlgn="ctr"/>
                      <a:r>
                        <a:rPr lang="en-US" sz="1800" b="0" i="0" u="none" strike="noStrike" dirty="0">
                          <a:solidFill>
                            <a:srgbClr val="000000"/>
                          </a:solidFill>
                          <a:effectLst/>
                          <a:latin typeface="+mj-ea"/>
                          <a:ea typeface="+mj-ea"/>
                        </a:rPr>
                        <a:t>GMV</a:t>
                      </a:r>
                    </a:p>
                  </a:txBody>
                  <a:tcPr marL="9525" marR="9525" marT="9525" marB="0" anchor="ctr"/>
                </a:tc>
                <a:tc>
                  <a:txBody>
                    <a:bodyPr/>
                    <a:lstStyle/>
                    <a:p>
                      <a:pPr algn="ctr" fontAlgn="ctr"/>
                      <a:r>
                        <a:rPr lang="en-US" sz="1800" b="0" i="0" u="none" strike="noStrike" dirty="0">
                          <a:solidFill>
                            <a:srgbClr val="000000"/>
                          </a:solidFill>
                          <a:effectLst/>
                          <a:latin typeface="+mj-ea"/>
                          <a:ea typeface="+mj-ea"/>
                        </a:rPr>
                        <a:t>$</a:t>
                      </a:r>
                      <a:r>
                        <a:rPr lang="en-US" sz="1800" b="0" i="0" u="none" strike="noStrike" dirty="0" smtClean="0">
                          <a:solidFill>
                            <a:srgbClr val="000000"/>
                          </a:solidFill>
                          <a:effectLst/>
                          <a:latin typeface="+mj-ea"/>
                          <a:ea typeface="+mj-ea"/>
                        </a:rPr>
                        <a:t>5.8bln</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a:solidFill>
                            <a:srgbClr val="000000"/>
                          </a:solidFill>
                          <a:effectLst/>
                          <a:latin typeface="+mj-ea"/>
                          <a:ea typeface="+mj-ea"/>
                        </a:rPr>
                        <a:t>$</a:t>
                      </a:r>
                      <a:r>
                        <a:rPr lang="en-US" sz="1800" b="0" i="0" u="none" strike="noStrike" dirty="0" smtClean="0">
                          <a:solidFill>
                            <a:srgbClr val="000000"/>
                          </a:solidFill>
                          <a:effectLst/>
                          <a:latin typeface="+mj-ea"/>
                          <a:ea typeface="+mj-ea"/>
                        </a:rPr>
                        <a:t>1.6 </a:t>
                      </a:r>
                      <a:r>
                        <a:rPr lang="en-US" sz="1800" b="0" i="0" u="none" strike="noStrike" dirty="0" err="1" smtClean="0">
                          <a:solidFill>
                            <a:srgbClr val="000000"/>
                          </a:solidFill>
                          <a:effectLst/>
                          <a:latin typeface="+mj-ea"/>
                          <a:ea typeface="+mj-ea"/>
                        </a:rPr>
                        <a:t>ln</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a:solidFill>
                            <a:srgbClr val="000000"/>
                          </a:solidFill>
                          <a:effectLst/>
                          <a:latin typeface="+mj-ea"/>
                          <a:ea typeface="+mj-ea"/>
                        </a:rPr>
                        <a:t>$</a:t>
                      </a:r>
                      <a:r>
                        <a:rPr lang="en-US" sz="1800" b="0" i="0" u="none" strike="noStrike" dirty="0" smtClean="0">
                          <a:solidFill>
                            <a:srgbClr val="000000"/>
                          </a:solidFill>
                          <a:effectLst/>
                          <a:latin typeface="+mj-ea"/>
                          <a:ea typeface="+mj-ea"/>
                        </a:rPr>
                        <a:t>2.6bln</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smtClean="0">
                          <a:solidFill>
                            <a:srgbClr val="000000"/>
                          </a:solidFill>
                          <a:effectLst/>
                          <a:latin typeface="+mj-ea"/>
                          <a:ea typeface="+mj-ea"/>
                        </a:rPr>
                        <a:t>$6.5bln</a:t>
                      </a:r>
                      <a:endParaRPr lang="en-US" sz="1800" b="0" i="0" u="none" strike="noStrike" dirty="0">
                        <a:solidFill>
                          <a:srgbClr val="000000"/>
                        </a:solidFill>
                        <a:effectLst/>
                        <a:latin typeface="+mj-ea"/>
                        <a:ea typeface="+mj-ea"/>
                      </a:endParaRPr>
                    </a:p>
                  </a:txBody>
                  <a:tcPr marL="9525" marR="9525" marT="9525" marB="0" anchor="ctr"/>
                </a:tc>
              </a:tr>
              <a:tr h="516909">
                <a:tc>
                  <a:txBody>
                    <a:bodyPr/>
                    <a:lstStyle/>
                    <a:p>
                      <a:pPr algn="l" fontAlgn="ctr"/>
                      <a:r>
                        <a:rPr lang="zh-CN" altLang="en-US" sz="1800" b="0" i="0" u="none" strike="noStrike" dirty="0">
                          <a:solidFill>
                            <a:srgbClr val="000000"/>
                          </a:solidFill>
                          <a:effectLst/>
                          <a:latin typeface="+mj-ea"/>
                          <a:ea typeface="+mj-ea"/>
                        </a:rPr>
                        <a:t>佣金率</a:t>
                      </a: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34.0%</a:t>
                      </a:r>
                      <a:endParaRPr lang="en-US" altLang="zh-CN"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5.5%</a:t>
                      </a:r>
                      <a:endParaRPr lang="en-US" altLang="zh-CN"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7.5%</a:t>
                      </a:r>
                      <a:endParaRPr lang="en-US" altLang="zh-CN"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4.8%</a:t>
                      </a:r>
                      <a:endParaRPr lang="en-US" altLang="zh-CN" sz="1800" b="0" i="0" u="none" strike="noStrike" dirty="0">
                        <a:solidFill>
                          <a:srgbClr val="000000"/>
                        </a:solidFill>
                        <a:effectLst/>
                        <a:latin typeface="+mj-ea"/>
                        <a:ea typeface="+mj-ea"/>
                      </a:endParaRPr>
                    </a:p>
                  </a:txBody>
                  <a:tcPr marL="9525" marR="9525" marT="9525" marB="0" anchor="ctr"/>
                </a:tc>
              </a:tr>
              <a:tr h="516909">
                <a:tc>
                  <a:txBody>
                    <a:bodyPr/>
                    <a:lstStyle/>
                    <a:p>
                      <a:pPr algn="l" fontAlgn="ctr"/>
                      <a:r>
                        <a:rPr lang="zh-CN" altLang="en-US" sz="1800" b="0" i="0" u="none" strike="noStrike" dirty="0">
                          <a:solidFill>
                            <a:srgbClr val="000000"/>
                          </a:solidFill>
                          <a:effectLst/>
                          <a:latin typeface="+mj-ea"/>
                          <a:ea typeface="+mj-ea"/>
                        </a:rPr>
                        <a:t>收入</a:t>
                      </a:r>
                    </a:p>
                  </a:txBody>
                  <a:tcPr marL="9525" marR="9525" marT="9525" marB="0" anchor="ctr"/>
                </a:tc>
                <a:tc>
                  <a:txBody>
                    <a:bodyPr/>
                    <a:lstStyle/>
                    <a:p>
                      <a:pPr algn="ctr" fontAlgn="ctr"/>
                      <a:r>
                        <a:rPr lang="en-US" sz="1800" b="0" i="0" u="none" strike="noStrike" dirty="0">
                          <a:solidFill>
                            <a:srgbClr val="000000"/>
                          </a:solidFill>
                          <a:effectLst/>
                          <a:latin typeface="+mj-ea"/>
                          <a:ea typeface="+mj-ea"/>
                        </a:rPr>
                        <a:t>$</a:t>
                      </a:r>
                      <a:r>
                        <a:rPr lang="en-US" sz="1800" b="0" i="0" u="none" strike="noStrike" dirty="0" smtClean="0">
                          <a:solidFill>
                            <a:srgbClr val="000000"/>
                          </a:solidFill>
                          <a:effectLst/>
                          <a:latin typeface="+mj-ea"/>
                          <a:ea typeface="+mj-ea"/>
                        </a:rPr>
                        <a:t>2.6bln</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a:solidFill>
                            <a:srgbClr val="000000"/>
                          </a:solidFill>
                          <a:effectLst/>
                          <a:latin typeface="+mj-ea"/>
                          <a:ea typeface="+mj-ea"/>
                        </a:rPr>
                        <a:t>$</a:t>
                      </a:r>
                      <a:r>
                        <a:rPr lang="en-US" sz="1800" b="0" i="0" u="none" strike="noStrike" dirty="0" smtClean="0">
                          <a:solidFill>
                            <a:srgbClr val="000000"/>
                          </a:solidFill>
                          <a:effectLst/>
                          <a:latin typeface="+mj-ea"/>
                          <a:ea typeface="+mj-ea"/>
                        </a:rPr>
                        <a:t>87mln</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a:solidFill>
                            <a:srgbClr val="000000"/>
                          </a:solidFill>
                          <a:effectLst/>
                          <a:latin typeface="+mj-ea"/>
                          <a:ea typeface="+mj-ea"/>
                        </a:rPr>
                        <a:t>$</a:t>
                      </a:r>
                      <a:r>
                        <a:rPr lang="en-US" sz="1800" b="0" i="0" u="none" strike="noStrike" dirty="0" smtClean="0">
                          <a:solidFill>
                            <a:srgbClr val="000000"/>
                          </a:solidFill>
                          <a:effectLst/>
                          <a:latin typeface="+mj-ea"/>
                          <a:ea typeface="+mj-ea"/>
                        </a:rPr>
                        <a:t>195mln</a:t>
                      </a:r>
                      <a:endParaRPr lang="en-US"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sz="1800" b="0" i="0" u="none" strike="noStrike" dirty="0" smtClean="0">
                          <a:solidFill>
                            <a:srgbClr val="000000"/>
                          </a:solidFill>
                          <a:effectLst/>
                          <a:latin typeface="+mj-ea"/>
                          <a:ea typeface="+mj-ea"/>
                        </a:rPr>
                        <a:t>$312mln</a:t>
                      </a:r>
                      <a:endParaRPr lang="en-US" sz="1800" b="0" i="0" u="none" strike="noStrike" dirty="0">
                        <a:solidFill>
                          <a:srgbClr val="000000"/>
                        </a:solidFill>
                        <a:effectLst/>
                        <a:latin typeface="+mj-ea"/>
                        <a:ea typeface="+mj-ea"/>
                      </a:endParaRPr>
                    </a:p>
                  </a:txBody>
                  <a:tcPr marL="9525" marR="9525" marT="9525" marB="0" anchor="ctr"/>
                </a:tc>
              </a:tr>
              <a:tr h="1033818">
                <a:tc>
                  <a:txBody>
                    <a:bodyPr/>
                    <a:lstStyle/>
                    <a:p>
                      <a:pPr algn="l" fontAlgn="ctr"/>
                      <a:r>
                        <a:rPr lang="zh-CN" altLang="en-US" sz="1800" b="0" i="0" u="none" strike="noStrike" dirty="0">
                          <a:solidFill>
                            <a:srgbClr val="000000"/>
                          </a:solidFill>
                          <a:effectLst/>
                          <a:latin typeface="+mj-ea"/>
                          <a:ea typeface="+mj-ea"/>
                        </a:rPr>
                        <a:t>移动端</a:t>
                      </a:r>
                      <a:r>
                        <a:rPr lang="zh-CN" altLang="en-US" sz="1800" b="0" i="0" u="none" strike="noStrike" dirty="0" smtClean="0">
                          <a:solidFill>
                            <a:srgbClr val="000000"/>
                          </a:solidFill>
                          <a:effectLst/>
                          <a:latin typeface="+mj-ea"/>
                          <a:ea typeface="+mj-ea"/>
                        </a:rPr>
                        <a:t>交易</a:t>
                      </a:r>
                      <a:endParaRPr lang="en-US" altLang="zh-CN" sz="1800" b="0" i="0" u="none" strike="noStrike" dirty="0" smtClean="0">
                        <a:solidFill>
                          <a:srgbClr val="000000"/>
                        </a:solidFill>
                        <a:effectLst/>
                        <a:latin typeface="+mj-ea"/>
                        <a:ea typeface="+mj-ea"/>
                      </a:endParaRPr>
                    </a:p>
                    <a:p>
                      <a:pPr algn="l" fontAlgn="ctr"/>
                      <a:r>
                        <a:rPr lang="en-US" altLang="zh-CN" sz="1800" b="0" i="0" u="none" strike="noStrike" dirty="0" smtClean="0">
                          <a:solidFill>
                            <a:srgbClr val="000000"/>
                          </a:solidFill>
                          <a:effectLst/>
                          <a:latin typeface="+mj-ea"/>
                          <a:ea typeface="+mj-ea"/>
                        </a:rPr>
                        <a:t>/</a:t>
                      </a:r>
                      <a:r>
                        <a:rPr lang="zh-CN" altLang="en-US" sz="1800" b="0" i="0" u="none" strike="noStrike" dirty="0" smtClean="0">
                          <a:solidFill>
                            <a:srgbClr val="000000"/>
                          </a:solidFill>
                          <a:effectLst/>
                          <a:latin typeface="+mj-ea"/>
                          <a:ea typeface="+mj-ea"/>
                        </a:rPr>
                        <a:t>浏览量占</a:t>
                      </a:r>
                      <a:r>
                        <a:rPr lang="zh-CN" altLang="en-US" sz="1800" b="0" i="0" u="none" strike="noStrike" dirty="0">
                          <a:solidFill>
                            <a:srgbClr val="000000"/>
                          </a:solidFill>
                          <a:effectLst/>
                          <a:latin typeface="+mj-ea"/>
                          <a:ea typeface="+mj-ea"/>
                        </a:rPr>
                        <a:t>比</a:t>
                      </a: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50.0%</a:t>
                      </a:r>
                      <a:endParaRPr lang="en-US" altLang="zh-CN"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75.0%</a:t>
                      </a:r>
                      <a:endParaRPr lang="en-US" altLang="zh-CN"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67.5%</a:t>
                      </a:r>
                      <a:endParaRPr lang="en-US" altLang="zh-CN" sz="1800" b="0" i="0" u="none" strike="noStrike" dirty="0">
                        <a:solidFill>
                          <a:srgbClr val="000000"/>
                        </a:solidFill>
                        <a:effectLst/>
                        <a:latin typeface="+mj-ea"/>
                        <a:ea typeface="+mj-ea"/>
                      </a:endParaRPr>
                    </a:p>
                  </a:txBody>
                  <a:tcPr marL="9525" marR="9525" marT="9525" marB="0" anchor="ctr"/>
                </a:tc>
                <a:tc>
                  <a:txBody>
                    <a:bodyPr/>
                    <a:lstStyle/>
                    <a:p>
                      <a:pPr algn="ctr" fontAlgn="ctr"/>
                      <a:r>
                        <a:rPr lang="en-US" altLang="zh-CN" sz="1800" b="0" i="0" u="none" strike="noStrike" dirty="0" smtClean="0">
                          <a:solidFill>
                            <a:srgbClr val="000000"/>
                          </a:solidFill>
                          <a:effectLst/>
                          <a:latin typeface="+mj-ea"/>
                          <a:ea typeface="+mj-ea"/>
                        </a:rPr>
                        <a:t>&gt;70%</a:t>
                      </a:r>
                      <a:endParaRPr lang="en-US" altLang="zh-CN" sz="1800" b="0" i="0" u="none" strike="noStrike" dirty="0">
                        <a:solidFill>
                          <a:srgbClr val="000000"/>
                        </a:solidFill>
                        <a:effectLst/>
                        <a:latin typeface="+mj-ea"/>
                        <a:ea typeface="+mj-ea"/>
                      </a:endParaRPr>
                    </a:p>
                  </a:txBody>
                  <a:tcPr marL="9525" marR="9525" marT="9525" marB="0" anchor="ctr"/>
                </a:tc>
              </a:tr>
            </a:tbl>
          </a:graphicData>
        </a:graphic>
      </p:graphicFrame>
    </p:spTree>
    <p:extLst>
      <p:ext uri="{BB962C8B-B14F-4D97-AF65-F5344CB8AC3E}">
        <p14:creationId xmlns:p14="http://schemas.microsoft.com/office/powerpoint/2010/main" xmlns="" val="2556963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发展战略</a:t>
            </a:r>
          </a:p>
        </p:txBody>
      </p:sp>
      <p:sp>
        <p:nvSpPr>
          <p:cNvPr id="3" name="内容占位符 2"/>
          <p:cNvSpPr>
            <a:spLocks noGrp="1"/>
          </p:cNvSpPr>
          <p:nvPr>
            <p:ph idx="1"/>
          </p:nvPr>
        </p:nvSpPr>
        <p:spPr/>
        <p:txBody>
          <a:bodyPr>
            <a:noAutofit/>
          </a:bodyPr>
          <a:lstStyle/>
          <a:p>
            <a:endParaRPr lang="en-US" altLang="zh-CN" sz="1800" b="1" dirty="0" smtClean="0"/>
          </a:p>
          <a:p>
            <a:r>
              <a:rPr lang="zh-CN" altLang="en-US" sz="1800" b="1" dirty="0" smtClean="0"/>
              <a:t>增加搜索功能，</a:t>
            </a:r>
            <a:r>
              <a:rPr lang="zh-CN" altLang="zh-CN" sz="1800" b="1" dirty="0" smtClean="0"/>
              <a:t>变得更象商场运营</a:t>
            </a:r>
            <a:r>
              <a:rPr lang="zh-CN" altLang="en-US" sz="1800" b="1" dirty="0" smtClean="0"/>
              <a:t>。这样可以</a:t>
            </a:r>
            <a:r>
              <a:rPr lang="zh-CN" altLang="zh-CN" sz="1800" b="1" dirty="0" smtClean="0"/>
              <a:t>改变</a:t>
            </a:r>
            <a:r>
              <a:rPr lang="zh-CN" altLang="zh-CN" sz="1800" b="1" dirty="0"/>
              <a:t>商业</a:t>
            </a:r>
            <a:r>
              <a:rPr lang="zh-CN" altLang="zh-CN" sz="1800" b="1" dirty="0" smtClean="0"/>
              <a:t>模型</a:t>
            </a:r>
            <a:r>
              <a:rPr lang="zh-CN" altLang="en-US" sz="1800" b="1" dirty="0"/>
              <a:t>，</a:t>
            </a:r>
            <a:r>
              <a:rPr lang="zh-CN" altLang="zh-CN" sz="1800" b="1" dirty="0" smtClean="0"/>
              <a:t>变 </a:t>
            </a:r>
            <a:r>
              <a:rPr lang="zh-CN" altLang="zh-CN" sz="1800" b="1" dirty="0"/>
              <a:t>“推”为</a:t>
            </a:r>
            <a:r>
              <a:rPr lang="zh-CN" altLang="zh-CN" sz="1800" b="1" dirty="0" smtClean="0"/>
              <a:t>“拉”</a:t>
            </a:r>
            <a:r>
              <a:rPr lang="zh-CN" altLang="en-US" sz="1800" b="1" dirty="0" smtClean="0"/>
              <a:t>；</a:t>
            </a:r>
            <a:endParaRPr lang="en-US" altLang="zh-CN" sz="1800" b="1" dirty="0" smtClean="0"/>
          </a:p>
          <a:p>
            <a:pPr marL="0" indent="0">
              <a:buNone/>
            </a:pPr>
            <a:endParaRPr lang="en-US" altLang="zh-CN" sz="1800" b="1" dirty="0"/>
          </a:p>
          <a:p>
            <a:endParaRPr lang="en-US" altLang="zh-CN" sz="1800" dirty="0" smtClean="0"/>
          </a:p>
          <a:p>
            <a:r>
              <a:rPr lang="zh-CN" altLang="en-US" sz="1800" b="1" dirty="0" smtClean="0"/>
              <a:t>发展</a:t>
            </a:r>
            <a:r>
              <a:rPr lang="zh-CN" altLang="zh-CN" sz="1800" b="1" dirty="0"/>
              <a:t>移动端，</a:t>
            </a:r>
            <a:r>
              <a:rPr lang="zh-CN" altLang="en-US" sz="1800" b="1" dirty="0"/>
              <a:t>加快</a:t>
            </a:r>
            <a:r>
              <a:rPr lang="zh-CN" altLang="zh-CN" sz="1800" b="1" dirty="0"/>
              <a:t>转变为移动</a:t>
            </a:r>
            <a:r>
              <a:rPr lang="zh-CN" altLang="en-US" sz="1800" b="1" dirty="0"/>
              <a:t>本地生活</a:t>
            </a:r>
            <a:r>
              <a:rPr lang="zh-CN" altLang="zh-CN" sz="1800" b="1" dirty="0" smtClean="0"/>
              <a:t>门户</a:t>
            </a:r>
            <a:r>
              <a:rPr lang="zh-CN" altLang="en-US" sz="1800" b="1" dirty="0" smtClean="0"/>
              <a:t>；</a:t>
            </a:r>
            <a:endParaRPr lang="en-US" altLang="zh-CN" sz="1800" b="1" dirty="0" smtClean="0"/>
          </a:p>
          <a:p>
            <a:endParaRPr lang="en-US" altLang="zh-CN" sz="1800" b="1" dirty="0" smtClean="0">
              <a:solidFill>
                <a:schemeClr val="tx1"/>
              </a:solidFill>
            </a:endParaRPr>
          </a:p>
          <a:p>
            <a:endParaRPr lang="en-US" altLang="zh-CN" sz="1800" b="1" dirty="0">
              <a:solidFill>
                <a:schemeClr val="tx1"/>
              </a:solidFill>
            </a:endParaRPr>
          </a:p>
          <a:p>
            <a:r>
              <a:rPr lang="zh-CN" altLang="en-US" sz="1800" b="1" dirty="0"/>
              <a:t>我们认为</a:t>
            </a:r>
            <a:r>
              <a:rPr lang="en-US" altLang="zh-CN" sz="1800" b="1" dirty="0" err="1"/>
              <a:t>Groupon</a:t>
            </a:r>
            <a:r>
              <a:rPr lang="zh-CN" altLang="en-US" sz="1800" b="1" dirty="0"/>
              <a:t>应该</a:t>
            </a:r>
            <a:r>
              <a:rPr lang="zh-CN" altLang="zh-CN" sz="1800" b="1" dirty="0"/>
              <a:t>有选择地加强细分区域和细分领域投资。</a:t>
            </a:r>
            <a:endParaRPr lang="en-US" altLang="zh-CN" sz="1800" b="1" dirty="0"/>
          </a:p>
          <a:p>
            <a:pPr marL="0" indent="0">
              <a:buNone/>
            </a:pPr>
            <a:endParaRPr lang="zh-CN" altLang="zh-CN" sz="1800" dirty="0">
              <a:solidFill>
                <a:schemeClr val="tx1"/>
              </a:solidFill>
            </a:endParaRPr>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903077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mj-ea"/>
              </a:rPr>
              <a:t>预期收入增长乏力，利润率改善空间不大</a:t>
            </a:r>
            <a:endParaRPr kumimoji="1" lang="zh-CN" altLang="en-US" dirty="0">
              <a:latin typeface="+mj-ea"/>
            </a:endParaRPr>
          </a:p>
        </p:txBody>
      </p:sp>
      <p:graphicFrame>
        <p:nvGraphicFramePr>
          <p:cNvPr id="4" name="内容占位符 4"/>
          <p:cNvGraphicFramePr>
            <a:graphicFrameLocks noGrp="1"/>
          </p:cNvGraphicFramePr>
          <p:nvPr>
            <p:ph idx="1"/>
            <p:extLst>
              <p:ext uri="{D42A27DB-BD31-4B8C-83A1-F6EECF244321}">
                <p14:modId xmlns:p14="http://schemas.microsoft.com/office/powerpoint/2010/main" xmlns="" val="351144037"/>
              </p:ext>
            </p:extLst>
          </p:nvPr>
        </p:nvGraphicFramePr>
        <p:xfrm>
          <a:off x="4561556" y="2445900"/>
          <a:ext cx="4582443" cy="3867670"/>
        </p:xfrm>
        <a:graphic>
          <a:graphicData uri="http://schemas.openxmlformats.org/drawingml/2006/chart">
            <c:chart xmlns:c="http://schemas.openxmlformats.org/drawingml/2006/chart" xmlns:r="http://schemas.openxmlformats.org/officeDocument/2006/relationships" r:id="rId3"/>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mj-ea"/>
                <a:ea typeface="+mj-ea"/>
                <a:cs typeface="Times New Roman" panose="02020603050405020304" pitchFamily="18" charset="0"/>
              </a:rPr>
              <a:t>PlayMeigu</a:t>
            </a:r>
            <a:r>
              <a:rPr lang="en-US" altLang="zh-CN" sz="2000" dirty="0" smtClean="0">
                <a:solidFill>
                  <a:srgbClr val="000000"/>
                </a:solidFill>
                <a:latin typeface="+mj-ea"/>
                <a:ea typeface="+mj-ea"/>
                <a:cs typeface="Times New Roman" panose="02020603050405020304" pitchFamily="18" charset="0"/>
              </a:rPr>
              <a:t>|</a:t>
            </a:r>
            <a:r>
              <a:rPr lang="zh-CN" altLang="en-US" sz="2000" b="1" dirty="0" smtClean="0">
                <a:solidFill>
                  <a:srgbClr val="FF6600"/>
                </a:solidFill>
                <a:latin typeface="+mj-ea"/>
                <a:ea typeface="+mj-ea"/>
                <a:cs typeface="Times New Roman" panose="02020603050405020304" pitchFamily="18" charset="0"/>
              </a:rPr>
              <a:t>玩美股</a:t>
            </a:r>
            <a:endParaRPr lang="en-US" altLang="zh-CN" sz="2000" b="1" dirty="0">
              <a:solidFill>
                <a:srgbClr val="FF6600"/>
              </a:solidFill>
              <a:latin typeface="+mj-ea"/>
              <a:ea typeface="+mj-ea"/>
              <a:cs typeface="Times New Roman" panose="02020603050405020304" pitchFamily="18" charset="0"/>
            </a:endParaRPr>
          </a:p>
        </p:txBody>
      </p:sp>
      <p:sp>
        <p:nvSpPr>
          <p:cNvPr id="6" name="文本框 5"/>
          <p:cNvSpPr txBox="1"/>
          <p:nvPr/>
        </p:nvSpPr>
        <p:spPr>
          <a:xfrm>
            <a:off x="5147866" y="1999852"/>
            <a:ext cx="2990911" cy="323165"/>
          </a:xfrm>
          <a:prstGeom prst="rect">
            <a:avLst/>
          </a:prstGeom>
          <a:noFill/>
        </p:spPr>
        <p:txBody>
          <a:bodyPr wrap="square" rtlCol="0">
            <a:spAutoFit/>
          </a:bodyPr>
          <a:lstStyle/>
          <a:p>
            <a:pPr algn="ctr"/>
            <a:r>
              <a:rPr kumimoji="1" lang="en-US" altLang="zh-CN" sz="1500" b="1" dirty="0" err="1" smtClean="0">
                <a:latin typeface="+mj-ea"/>
                <a:ea typeface="+mj-ea"/>
                <a:cs typeface="微软雅黑"/>
              </a:rPr>
              <a:t>Groupon</a:t>
            </a:r>
            <a:r>
              <a:rPr kumimoji="1" lang="en-US" altLang="en-US" sz="1500" b="1" dirty="0" smtClean="0">
                <a:latin typeface="+mj-ea"/>
                <a:ea typeface="+mj-ea"/>
                <a:cs typeface="微软雅黑"/>
              </a:rPr>
              <a:t> </a:t>
            </a:r>
            <a:r>
              <a:rPr kumimoji="1" lang="zh-CN" altLang="en-US" sz="1500" b="1" dirty="0" smtClean="0">
                <a:latin typeface="+mj-ea"/>
                <a:ea typeface="+mj-ea"/>
                <a:cs typeface="微软雅黑"/>
              </a:rPr>
              <a:t>利润率</a:t>
            </a:r>
            <a:endParaRPr kumimoji="1" lang="zh-CN" altLang="en-US" sz="1500" b="1" dirty="0">
              <a:latin typeface="+mj-ea"/>
              <a:ea typeface="+mj-ea"/>
              <a:cs typeface="微软雅黑"/>
            </a:endParaRPr>
          </a:p>
        </p:txBody>
      </p:sp>
      <p:graphicFrame>
        <p:nvGraphicFramePr>
          <p:cNvPr id="7" name="内容占位符 4"/>
          <p:cNvGraphicFramePr>
            <a:graphicFrameLocks/>
          </p:cNvGraphicFramePr>
          <p:nvPr>
            <p:extLst>
              <p:ext uri="{D42A27DB-BD31-4B8C-83A1-F6EECF244321}">
                <p14:modId xmlns:p14="http://schemas.microsoft.com/office/powerpoint/2010/main" xmlns="" val="1602574655"/>
              </p:ext>
            </p:extLst>
          </p:nvPr>
        </p:nvGraphicFramePr>
        <p:xfrm>
          <a:off x="85039" y="2445900"/>
          <a:ext cx="4276010" cy="3867670"/>
        </p:xfrm>
        <a:graphic>
          <a:graphicData uri="http://schemas.openxmlformats.org/drawingml/2006/chart">
            <c:chart xmlns:c="http://schemas.openxmlformats.org/drawingml/2006/chart" xmlns:r="http://schemas.openxmlformats.org/officeDocument/2006/relationships" r:id="rId4"/>
          </a:graphicData>
        </a:graphic>
      </p:graphicFrame>
      <p:sp>
        <p:nvSpPr>
          <p:cNvPr id="8" name="文本框 7"/>
          <p:cNvSpPr txBox="1"/>
          <p:nvPr/>
        </p:nvSpPr>
        <p:spPr>
          <a:xfrm>
            <a:off x="638455" y="2013394"/>
            <a:ext cx="2990911" cy="323165"/>
          </a:xfrm>
          <a:prstGeom prst="rect">
            <a:avLst/>
          </a:prstGeom>
          <a:noFill/>
        </p:spPr>
        <p:txBody>
          <a:bodyPr wrap="square" rtlCol="0">
            <a:spAutoFit/>
          </a:bodyPr>
          <a:lstStyle/>
          <a:p>
            <a:pPr algn="ctr"/>
            <a:r>
              <a:rPr kumimoji="1" lang="en-US" altLang="zh-CN" sz="1500" b="1" dirty="0" err="1" smtClean="0">
                <a:latin typeface="+mj-ea"/>
                <a:ea typeface="+mj-ea"/>
                <a:cs typeface="微软雅黑"/>
              </a:rPr>
              <a:t>Groupon</a:t>
            </a:r>
            <a:r>
              <a:rPr kumimoji="1" lang="en-US" altLang="en-US" sz="1500" b="1" dirty="0" smtClean="0">
                <a:latin typeface="+mj-ea"/>
                <a:ea typeface="+mj-ea"/>
                <a:cs typeface="微软雅黑"/>
              </a:rPr>
              <a:t> </a:t>
            </a:r>
            <a:r>
              <a:rPr kumimoji="1" lang="zh-CN" altLang="en-US" sz="1500" b="1" dirty="0" smtClean="0">
                <a:latin typeface="+mj-ea"/>
                <a:ea typeface="+mj-ea"/>
                <a:cs typeface="微软雅黑"/>
              </a:rPr>
              <a:t>收入与增长率</a:t>
            </a:r>
            <a:endParaRPr kumimoji="1" lang="zh-CN" altLang="en-US" sz="1500" b="1" dirty="0">
              <a:latin typeface="+mj-ea"/>
              <a:ea typeface="+mj-ea"/>
              <a:cs typeface="微软雅黑"/>
            </a:endParaRPr>
          </a:p>
        </p:txBody>
      </p:sp>
      <p:sp>
        <p:nvSpPr>
          <p:cNvPr id="3" name="TextBox 2"/>
          <p:cNvSpPr txBox="1"/>
          <p:nvPr/>
        </p:nvSpPr>
        <p:spPr>
          <a:xfrm>
            <a:off x="85039" y="2161434"/>
            <a:ext cx="811776" cy="369332"/>
          </a:xfrm>
          <a:prstGeom prst="rect">
            <a:avLst/>
          </a:prstGeom>
          <a:noFill/>
        </p:spPr>
        <p:txBody>
          <a:bodyPr wrap="square" rtlCol="0">
            <a:spAutoFit/>
          </a:bodyPr>
          <a:lstStyle/>
          <a:p>
            <a:r>
              <a:rPr lang="en-US" altLang="zh-CN" dirty="0" smtClean="0">
                <a:latin typeface="+mj-ea"/>
                <a:ea typeface="+mj-ea"/>
              </a:rPr>
              <a:t>$</a:t>
            </a:r>
            <a:r>
              <a:rPr lang="en-US" altLang="zh-CN" dirty="0" err="1" smtClean="0">
                <a:latin typeface="+mj-ea"/>
                <a:ea typeface="+mj-ea"/>
              </a:rPr>
              <a:t>mn</a:t>
            </a:r>
            <a:endParaRPr lang="zh-CN" altLang="en-US" dirty="0">
              <a:latin typeface="+mj-ea"/>
              <a:ea typeface="+mj-ea"/>
            </a:endParaRPr>
          </a:p>
        </p:txBody>
      </p:sp>
    </p:spTree>
    <p:extLst>
      <p:ext uri="{BB962C8B-B14F-4D97-AF65-F5344CB8AC3E}">
        <p14:creationId xmlns:p14="http://schemas.microsoft.com/office/powerpoint/2010/main" xmlns="" val="1399483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Groupon</a:t>
            </a:r>
            <a:r>
              <a:rPr kumimoji="1" lang="zh-CN" altLang="en-US" dirty="0" smtClean="0"/>
              <a:t>投资亮点和风险分析</a:t>
            </a:r>
            <a:endParaRPr kumimoji="1" lang="zh-CN" altLang="en-US" dirty="0"/>
          </a:p>
        </p:txBody>
      </p:sp>
      <p:sp>
        <p:nvSpPr>
          <p:cNvPr id="3" name="内容占位符 2"/>
          <p:cNvSpPr>
            <a:spLocks noGrp="1"/>
          </p:cNvSpPr>
          <p:nvPr>
            <p:ph idx="1"/>
          </p:nvPr>
        </p:nvSpPr>
        <p:spPr/>
        <p:txBody>
          <a:bodyPr>
            <a:normAutofit/>
          </a:bodyPr>
          <a:lstStyle/>
          <a:p>
            <a:endParaRPr lang="en-US" altLang="zh-CN" sz="2200" b="1" dirty="0" smtClean="0">
              <a:latin typeface="微软雅黑"/>
              <a:ea typeface="微软雅黑"/>
              <a:cs typeface="微软雅黑"/>
            </a:endParaRPr>
          </a:p>
          <a:p>
            <a:r>
              <a:rPr lang="zh-CN" altLang="en-US" sz="2200" b="1" dirty="0" smtClean="0">
                <a:latin typeface="微软雅黑"/>
                <a:ea typeface="微软雅黑"/>
                <a:cs typeface="微软雅黑"/>
              </a:rPr>
              <a:t>投资</a:t>
            </a:r>
            <a:r>
              <a:rPr lang="zh-CN" altLang="en-US" sz="2200" b="1" dirty="0">
                <a:latin typeface="微软雅黑"/>
                <a:ea typeface="微软雅黑"/>
                <a:cs typeface="微软雅黑"/>
              </a:rPr>
              <a:t>亮点</a:t>
            </a:r>
            <a:endParaRPr lang="en-US" altLang="zh-CN" sz="2200" b="1" dirty="0">
              <a:latin typeface="微软雅黑"/>
              <a:ea typeface="微软雅黑"/>
              <a:cs typeface="微软雅黑"/>
            </a:endParaRPr>
          </a:p>
          <a:p>
            <a:pPr marL="857250" lvl="1" indent="-457200">
              <a:buFont typeface="Wingdings" charset="2"/>
              <a:buAutoNum type="circleNumWdBlackPlain"/>
            </a:pPr>
            <a:r>
              <a:rPr lang="zh-CN" altLang="zh-CN" dirty="0" smtClean="0"/>
              <a:t>市场份额仍</a:t>
            </a:r>
            <a:r>
              <a:rPr lang="zh-CN" altLang="zh-CN" dirty="0"/>
              <a:t>然保持第一，在消费者和商家之间知名度领先</a:t>
            </a:r>
            <a:r>
              <a:rPr lang="zh-CN" altLang="zh-CN" dirty="0" smtClean="0"/>
              <a:t>；</a:t>
            </a:r>
            <a:endParaRPr lang="en-US" altLang="zh-CN" dirty="0" smtClean="0"/>
          </a:p>
          <a:p>
            <a:pPr marL="857250" lvl="1" indent="-457200">
              <a:buFont typeface="Wingdings" charset="2"/>
              <a:buAutoNum type="circleNumWdBlackPlain"/>
            </a:pPr>
            <a:r>
              <a:rPr lang="zh-CN" altLang="zh-CN" dirty="0" smtClean="0"/>
              <a:t>移动端</a:t>
            </a:r>
            <a:r>
              <a:rPr lang="en-US" altLang="zh-CN" dirty="0"/>
              <a:t>App</a:t>
            </a:r>
            <a:r>
              <a:rPr lang="zh-CN" altLang="zh-CN" dirty="0"/>
              <a:t>的发展喜人，帮助</a:t>
            </a:r>
            <a:r>
              <a:rPr lang="en-US" altLang="zh-CN" dirty="0" err="1"/>
              <a:t>Groupon</a:t>
            </a:r>
            <a:r>
              <a:rPr lang="zh-CN" altLang="zh-CN" dirty="0"/>
              <a:t>在移动时代本地电商中占据先机</a:t>
            </a:r>
            <a:r>
              <a:rPr lang="zh-CN" altLang="zh-CN" dirty="0" smtClean="0"/>
              <a:t>；</a:t>
            </a:r>
            <a:endParaRPr lang="en-US" altLang="zh-CN" dirty="0" smtClean="0"/>
          </a:p>
          <a:p>
            <a:pPr marL="857250" lvl="1" indent="-457200">
              <a:buFont typeface="Wingdings" charset="2"/>
              <a:buAutoNum type="circleNumWdBlackPlain"/>
            </a:pPr>
            <a:r>
              <a:rPr lang="zh-CN" altLang="zh-CN" dirty="0" smtClean="0"/>
              <a:t>潜在的</a:t>
            </a:r>
            <a:r>
              <a:rPr lang="zh-CN" altLang="en-US" dirty="0" smtClean="0"/>
              <a:t>被</a:t>
            </a:r>
            <a:r>
              <a:rPr lang="zh-CN" altLang="zh-CN" dirty="0" smtClean="0"/>
              <a:t>并购对</a:t>
            </a:r>
            <a:r>
              <a:rPr lang="zh-CN" altLang="zh-CN" dirty="0"/>
              <a:t>象。</a:t>
            </a:r>
          </a:p>
          <a:p>
            <a:pPr lvl="0"/>
            <a:endParaRPr lang="en-US" altLang="zh-CN" sz="1700" b="1" dirty="0" smtClean="0">
              <a:latin typeface="微软雅黑"/>
              <a:ea typeface="微软雅黑"/>
              <a:cs typeface="微软雅黑"/>
            </a:endParaRPr>
          </a:p>
          <a:p>
            <a:pPr lvl="0"/>
            <a:r>
              <a:rPr lang="zh-CN" altLang="zh-CN" sz="2000" b="1" dirty="0" smtClean="0">
                <a:latin typeface="微软雅黑"/>
                <a:ea typeface="微软雅黑"/>
                <a:cs typeface="微软雅黑"/>
              </a:rPr>
              <a:t>风险</a:t>
            </a:r>
            <a:r>
              <a:rPr lang="zh-CN" altLang="zh-CN" sz="2000" b="1" dirty="0">
                <a:latin typeface="微软雅黑"/>
                <a:ea typeface="微软雅黑"/>
                <a:cs typeface="微软雅黑"/>
              </a:rPr>
              <a:t>分析：</a:t>
            </a:r>
            <a:endParaRPr lang="en-US" altLang="zh-CN" sz="2000" b="1" dirty="0">
              <a:latin typeface="微软雅黑"/>
              <a:ea typeface="微软雅黑"/>
              <a:cs typeface="微软雅黑"/>
            </a:endParaRPr>
          </a:p>
          <a:p>
            <a:pPr marL="857250" lvl="1" indent="-457200">
              <a:buFont typeface="+mj-ea"/>
              <a:buAutoNum type="circleNumDbPlain"/>
            </a:pPr>
            <a:r>
              <a:rPr lang="zh-CN" altLang="zh-CN" dirty="0"/>
              <a:t>来自对手的竞争，</a:t>
            </a:r>
            <a:r>
              <a:rPr lang="zh-CN" altLang="zh-CN" dirty="0" smtClean="0"/>
              <a:t>包括</a:t>
            </a:r>
            <a:r>
              <a:rPr lang="en-US" altLang="zh-CN" dirty="0"/>
              <a:t>Amazon</a:t>
            </a:r>
            <a:r>
              <a:rPr lang="zh-CN" altLang="zh-CN" dirty="0" smtClean="0"/>
              <a:t>，</a:t>
            </a:r>
            <a:r>
              <a:rPr lang="en-US" altLang="zh-CN" dirty="0"/>
              <a:t>Yelp </a:t>
            </a:r>
            <a:r>
              <a:rPr lang="zh-CN" altLang="zh-CN" dirty="0"/>
              <a:t>和</a:t>
            </a:r>
            <a:r>
              <a:rPr lang="en-US" altLang="zh-CN" dirty="0"/>
              <a:t>Google</a:t>
            </a:r>
            <a:r>
              <a:rPr lang="zh-CN" altLang="zh-CN" dirty="0" smtClean="0"/>
              <a:t>；</a:t>
            </a:r>
            <a:endParaRPr lang="en-US" altLang="zh-CN" dirty="0" smtClean="0"/>
          </a:p>
          <a:p>
            <a:pPr marL="857250" lvl="1" indent="-457200">
              <a:buFont typeface="+mj-ea"/>
              <a:buAutoNum type="circleNumDbPlain"/>
            </a:pPr>
            <a:r>
              <a:rPr lang="en-US" altLang="zh-CN" dirty="0" err="1" smtClean="0"/>
              <a:t>Groupon</a:t>
            </a:r>
            <a:r>
              <a:rPr lang="zh-CN" altLang="zh-CN" dirty="0"/>
              <a:t>团购的佣金率高，对商户没有吸引力，限制了团购业务的规模</a:t>
            </a:r>
            <a:r>
              <a:rPr lang="zh-CN" altLang="zh-CN" dirty="0" smtClean="0"/>
              <a:t>；</a:t>
            </a:r>
            <a:endParaRPr lang="en-US" altLang="zh-CN" dirty="0" smtClean="0"/>
          </a:p>
          <a:p>
            <a:pPr marL="857250" lvl="1" indent="-457200">
              <a:buFont typeface="+mj-ea"/>
              <a:buAutoNum type="circleNumDbPlain"/>
            </a:pPr>
            <a:r>
              <a:rPr lang="zh-CN" altLang="zh-CN" dirty="0" smtClean="0"/>
              <a:t>盈</a:t>
            </a:r>
            <a:r>
              <a:rPr lang="zh-CN" altLang="zh-CN" dirty="0"/>
              <a:t>利前景不明朗。</a:t>
            </a:r>
          </a:p>
          <a:p>
            <a:endParaRPr kumimoji="1" lang="zh-CN" altLang="en-US" dirty="0"/>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562039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OpenTable</a:t>
            </a:r>
            <a:r>
              <a:rPr kumimoji="1" lang="en-US" altLang="zh-CN" dirty="0" smtClean="0"/>
              <a:t>($OPEN)</a:t>
            </a:r>
            <a:endParaRPr kumimoji="1" lang="zh-CN" altLang="en-US" dirty="0"/>
          </a:p>
        </p:txBody>
      </p:sp>
      <p:sp>
        <p:nvSpPr>
          <p:cNvPr id="3" name="内容占位符 2"/>
          <p:cNvSpPr>
            <a:spLocks noGrp="1"/>
          </p:cNvSpPr>
          <p:nvPr>
            <p:ph idx="1"/>
          </p:nvPr>
        </p:nvSpPr>
        <p:spPr/>
        <p:txBody>
          <a:bodyPr>
            <a:normAutofit/>
          </a:bodyPr>
          <a:lstStyle/>
          <a:p>
            <a:r>
              <a:rPr lang="en-US" altLang="zh-CN" sz="1800" dirty="0" err="1" smtClean="0">
                <a:latin typeface="微软雅黑"/>
                <a:ea typeface="微软雅黑"/>
                <a:cs typeface="微软雅黑"/>
              </a:rPr>
              <a:t>OpenTable</a:t>
            </a:r>
            <a:r>
              <a:rPr lang="zh-CN" altLang="zh-CN" sz="1800" dirty="0" smtClean="0">
                <a:latin typeface="微软雅黑"/>
                <a:ea typeface="微软雅黑"/>
                <a:cs typeface="微软雅黑"/>
              </a:rPr>
              <a:t>提供在线餐饮预订服务</a:t>
            </a:r>
            <a:r>
              <a:rPr lang="zh-CN" altLang="en-US" sz="1800" dirty="0" smtClean="0">
                <a:latin typeface="微软雅黑"/>
                <a:ea typeface="微软雅黑"/>
                <a:cs typeface="微软雅黑"/>
              </a:rPr>
              <a:t>。</a:t>
            </a:r>
            <a:r>
              <a:rPr lang="zh-CN" altLang="zh-CN" sz="1800" dirty="0" smtClean="0">
                <a:latin typeface="微软雅黑"/>
                <a:ea typeface="微软雅黑"/>
                <a:cs typeface="微软雅黑"/>
              </a:rPr>
              <a:t>公司的主要产品为</a:t>
            </a:r>
            <a:r>
              <a:rPr lang="en-US" altLang="zh-CN" sz="1800" dirty="0">
                <a:latin typeface="微软雅黑"/>
                <a:ea typeface="微软雅黑"/>
                <a:cs typeface="微软雅黑"/>
              </a:rPr>
              <a:t>ERB</a:t>
            </a:r>
            <a:r>
              <a:rPr lang="zh-CN" altLang="zh-CN" sz="1800" dirty="0">
                <a:latin typeface="微软雅黑"/>
                <a:ea typeface="微软雅黑"/>
                <a:cs typeface="微软雅黑"/>
              </a:rPr>
              <a:t>（</a:t>
            </a:r>
            <a:r>
              <a:rPr lang="en-US" altLang="zh-CN" sz="1800" dirty="0">
                <a:latin typeface="微软雅黑"/>
                <a:ea typeface="微软雅黑"/>
                <a:cs typeface="微软雅黑"/>
              </a:rPr>
              <a:t>Electronic Reservation Book</a:t>
            </a:r>
            <a:r>
              <a:rPr lang="zh-CN" altLang="zh-CN" sz="1800" dirty="0">
                <a:latin typeface="微软雅黑"/>
                <a:ea typeface="微软雅黑"/>
                <a:cs typeface="微软雅黑"/>
              </a:rPr>
              <a:t>，电子预订薄）和</a:t>
            </a:r>
            <a:r>
              <a:rPr lang="en-US" altLang="zh-CN" sz="1800" dirty="0" smtClean="0">
                <a:latin typeface="微软雅黑"/>
                <a:ea typeface="微软雅黑"/>
                <a:cs typeface="微软雅黑"/>
              </a:rPr>
              <a:t>Connect</a:t>
            </a:r>
            <a:endParaRPr lang="en-US" altLang="zh-CN" sz="1800" dirty="0">
              <a:latin typeface="微软雅黑"/>
              <a:ea typeface="微软雅黑"/>
              <a:cs typeface="微软雅黑"/>
            </a:endParaRPr>
          </a:p>
          <a:p>
            <a:pPr lvl="1"/>
            <a:r>
              <a:rPr lang="en-US" altLang="zh-CN" sz="1200" dirty="0" smtClean="0">
                <a:latin typeface="微软雅黑"/>
                <a:ea typeface="微软雅黑"/>
                <a:cs typeface="微软雅黑"/>
              </a:rPr>
              <a:t>ERB</a:t>
            </a:r>
            <a:r>
              <a:rPr lang="zh-CN" altLang="zh-CN" sz="1200" dirty="0">
                <a:latin typeface="微软雅黑"/>
                <a:ea typeface="微软雅黑"/>
                <a:cs typeface="微软雅黑"/>
              </a:rPr>
              <a:t>是出售给餐厅的电子预订系统，该系统运行在专用的触屏设备上，餐厅为此支付一次性的系统安装费和后续按月结算的系统使用费</a:t>
            </a:r>
            <a:r>
              <a:rPr lang="zh-CN" altLang="zh-CN" sz="1200" dirty="0" smtClean="0">
                <a:latin typeface="微软雅黑"/>
                <a:ea typeface="微软雅黑"/>
                <a:cs typeface="微软雅黑"/>
              </a:rPr>
              <a:t>。</a:t>
            </a:r>
            <a:endParaRPr lang="en-US" altLang="zh-CN" sz="1200" dirty="0" smtClean="0">
              <a:latin typeface="微软雅黑"/>
              <a:ea typeface="微软雅黑"/>
              <a:cs typeface="微软雅黑"/>
            </a:endParaRPr>
          </a:p>
          <a:p>
            <a:pPr lvl="1"/>
            <a:r>
              <a:rPr lang="en-US" altLang="zh-CN" sz="1200" dirty="0" smtClean="0">
                <a:latin typeface="微软雅黑"/>
                <a:ea typeface="微软雅黑"/>
                <a:cs typeface="微软雅黑"/>
              </a:rPr>
              <a:t>Connect</a:t>
            </a:r>
            <a:r>
              <a:rPr lang="zh-CN" altLang="zh-CN" sz="1200" dirty="0">
                <a:latin typeface="微软雅黑"/>
                <a:ea typeface="微软雅黑"/>
                <a:cs typeface="微软雅黑"/>
              </a:rPr>
              <a:t>则是基于网页的解决方案，面向不需要安装</a:t>
            </a:r>
            <a:r>
              <a:rPr lang="en-US" altLang="zh-CN" sz="1200" dirty="0">
                <a:latin typeface="微软雅黑"/>
                <a:ea typeface="微软雅黑"/>
                <a:cs typeface="微软雅黑"/>
              </a:rPr>
              <a:t>ERP</a:t>
            </a:r>
            <a:r>
              <a:rPr lang="zh-CN" altLang="zh-CN" sz="1200" dirty="0">
                <a:latin typeface="微软雅黑"/>
                <a:ea typeface="微软雅黑"/>
                <a:cs typeface="微软雅黑"/>
              </a:rPr>
              <a:t>系统的客户，餐厅通过这个系统接受来自</a:t>
            </a:r>
            <a:r>
              <a:rPr lang="en-US" altLang="zh-CN" sz="1200" dirty="0" err="1">
                <a:latin typeface="微软雅黑"/>
                <a:ea typeface="微软雅黑"/>
                <a:cs typeface="微软雅黑"/>
              </a:rPr>
              <a:t>OpenTable</a:t>
            </a:r>
            <a:r>
              <a:rPr lang="zh-CN" altLang="zh-CN" sz="1200" dirty="0">
                <a:latin typeface="微软雅黑"/>
                <a:ea typeface="微软雅黑"/>
                <a:cs typeface="微软雅黑"/>
              </a:rPr>
              <a:t>的用餐预订，并且按人头向</a:t>
            </a:r>
            <a:r>
              <a:rPr lang="en-US" altLang="zh-CN" sz="1200" dirty="0" err="1">
                <a:latin typeface="微软雅黑"/>
                <a:ea typeface="微软雅黑"/>
                <a:cs typeface="微软雅黑"/>
              </a:rPr>
              <a:t>OpenTable</a:t>
            </a:r>
            <a:r>
              <a:rPr lang="zh-CN" altLang="zh-CN" sz="1200" dirty="0">
                <a:latin typeface="微软雅黑"/>
                <a:ea typeface="微软雅黑"/>
                <a:cs typeface="微软雅黑"/>
              </a:rPr>
              <a:t>支付订位服务费</a:t>
            </a:r>
            <a:r>
              <a:rPr lang="zh-CN" altLang="zh-CN" sz="1200" dirty="0" smtClean="0">
                <a:latin typeface="微软雅黑"/>
                <a:ea typeface="微软雅黑"/>
                <a:cs typeface="微软雅黑"/>
              </a:rPr>
              <a:t>。</a:t>
            </a:r>
            <a:endParaRPr lang="en-US" altLang="zh-CN" sz="1200" dirty="0" smtClean="0">
              <a:latin typeface="微软雅黑"/>
              <a:ea typeface="微软雅黑"/>
              <a:cs typeface="微软雅黑"/>
            </a:endParaRPr>
          </a:p>
          <a:p>
            <a:pPr lvl="1"/>
            <a:r>
              <a:rPr lang="en-US" altLang="zh-CN" sz="1200" dirty="0" err="1" smtClean="0">
                <a:latin typeface="微软雅黑"/>
                <a:ea typeface="微软雅黑"/>
                <a:cs typeface="微软雅黑"/>
              </a:rPr>
              <a:t>OpenTable</a:t>
            </a:r>
            <a:r>
              <a:rPr lang="zh-CN" altLang="zh-CN" sz="1200" dirty="0">
                <a:latin typeface="微软雅黑"/>
                <a:ea typeface="微软雅黑"/>
                <a:cs typeface="微软雅黑"/>
              </a:rPr>
              <a:t>的数据</a:t>
            </a:r>
            <a:r>
              <a:rPr lang="zh-CN" altLang="zh-CN" sz="1200" dirty="0" smtClean="0">
                <a:latin typeface="微软雅黑"/>
                <a:ea typeface="微软雅黑"/>
                <a:cs typeface="微软雅黑"/>
              </a:rPr>
              <a:t>表明</a:t>
            </a:r>
            <a:r>
              <a:rPr lang="zh-CN" altLang="en-US" sz="1200" dirty="0" smtClean="0">
                <a:latin typeface="微软雅黑"/>
                <a:ea typeface="微软雅黑"/>
                <a:cs typeface="微软雅黑"/>
              </a:rPr>
              <a:t>，</a:t>
            </a:r>
            <a:r>
              <a:rPr lang="en-US" altLang="zh-CN" sz="1200" dirty="0" smtClean="0">
                <a:latin typeface="微软雅黑"/>
                <a:ea typeface="微软雅黑"/>
                <a:cs typeface="微软雅黑"/>
              </a:rPr>
              <a:t>2013</a:t>
            </a:r>
            <a:r>
              <a:rPr lang="zh-CN" altLang="zh-CN" sz="1200" dirty="0">
                <a:latin typeface="微软雅黑"/>
                <a:ea typeface="微软雅黑"/>
                <a:cs typeface="微软雅黑"/>
              </a:rPr>
              <a:t>年</a:t>
            </a:r>
            <a:r>
              <a:rPr lang="en-US" altLang="zh-CN" sz="1200" dirty="0" err="1" smtClean="0">
                <a:latin typeface="微软雅黑"/>
                <a:ea typeface="微软雅黑"/>
                <a:cs typeface="微软雅黑"/>
              </a:rPr>
              <a:t>OpenTable</a:t>
            </a:r>
            <a:r>
              <a:rPr lang="zh-CN" altLang="en-US" sz="1200" dirty="0" smtClean="0">
                <a:latin typeface="微软雅黑"/>
                <a:ea typeface="微软雅黑"/>
                <a:cs typeface="微软雅黑"/>
              </a:rPr>
              <a:t>在北美</a:t>
            </a:r>
            <a:r>
              <a:rPr lang="zh-CN" altLang="zh-CN" sz="1200" dirty="0" smtClean="0">
                <a:latin typeface="微软雅黑"/>
                <a:ea typeface="微软雅黑"/>
                <a:cs typeface="微软雅黑"/>
              </a:rPr>
              <a:t>完成</a:t>
            </a:r>
            <a:r>
              <a:rPr lang="zh-CN" altLang="zh-CN" sz="1200" dirty="0">
                <a:latin typeface="微软雅黑"/>
                <a:ea typeface="微软雅黑"/>
                <a:cs typeface="微软雅黑"/>
              </a:rPr>
              <a:t>了约</a:t>
            </a:r>
            <a:r>
              <a:rPr lang="en-US" altLang="zh-CN" sz="1200" dirty="0" smtClean="0">
                <a:latin typeface="微软雅黑"/>
                <a:ea typeface="微软雅黑"/>
                <a:cs typeface="微软雅黑"/>
              </a:rPr>
              <a:t>1.4</a:t>
            </a:r>
            <a:r>
              <a:rPr lang="zh-CN" altLang="zh-CN" sz="1200" dirty="0" smtClean="0">
                <a:latin typeface="微软雅黑"/>
                <a:ea typeface="微软雅黑"/>
                <a:cs typeface="微软雅黑"/>
              </a:rPr>
              <a:t>亿</a:t>
            </a:r>
            <a:r>
              <a:rPr lang="zh-CN" altLang="en-US" sz="1200" dirty="0" smtClean="0">
                <a:latin typeface="微软雅黑"/>
                <a:ea typeface="微软雅黑"/>
                <a:cs typeface="微软雅黑"/>
              </a:rPr>
              <a:t>人</a:t>
            </a:r>
            <a:r>
              <a:rPr lang="zh-CN" altLang="zh-CN" sz="1200" dirty="0" smtClean="0">
                <a:latin typeface="微软雅黑"/>
                <a:ea typeface="微软雅黑"/>
                <a:cs typeface="微软雅黑"/>
              </a:rPr>
              <a:t>次</a:t>
            </a:r>
            <a:r>
              <a:rPr lang="zh-CN" altLang="zh-CN" sz="1200" dirty="0">
                <a:latin typeface="微软雅黑"/>
                <a:ea typeface="微软雅黑"/>
                <a:cs typeface="微软雅黑"/>
              </a:rPr>
              <a:t>餐饮预订，占北美总餐饮预订量的</a:t>
            </a:r>
            <a:r>
              <a:rPr lang="en-US" altLang="zh-CN" sz="1200" dirty="0">
                <a:latin typeface="微软雅黑"/>
                <a:ea typeface="微软雅黑"/>
                <a:cs typeface="微软雅黑"/>
              </a:rPr>
              <a:t>19%</a:t>
            </a:r>
            <a:r>
              <a:rPr lang="zh-CN" altLang="zh-CN" sz="1200" dirty="0">
                <a:latin typeface="微软雅黑"/>
                <a:ea typeface="微软雅黑"/>
                <a:cs typeface="微软雅黑"/>
              </a:rPr>
              <a:t>，在市场中占有领导地位。 </a:t>
            </a:r>
            <a:endParaRPr kumimoji="1" lang="zh-CN" altLang="en-US" sz="1200" dirty="0">
              <a:latin typeface="微软雅黑"/>
              <a:ea typeface="微软雅黑"/>
              <a:cs typeface="微软雅黑"/>
            </a:endParaRPr>
          </a:p>
        </p:txBody>
      </p:sp>
      <p:graphicFrame>
        <p:nvGraphicFramePr>
          <p:cNvPr id="4" name="内容占位符 4"/>
          <p:cNvGraphicFramePr>
            <a:graphicFrameLocks/>
          </p:cNvGraphicFramePr>
          <p:nvPr>
            <p:extLst>
              <p:ext uri="{D42A27DB-BD31-4B8C-83A1-F6EECF244321}">
                <p14:modId xmlns:p14="http://schemas.microsoft.com/office/powerpoint/2010/main" xmlns="" val="1326359600"/>
              </p:ext>
            </p:extLst>
          </p:nvPr>
        </p:nvGraphicFramePr>
        <p:xfrm>
          <a:off x="0" y="3559524"/>
          <a:ext cx="4617741" cy="2960482"/>
        </p:xfrm>
        <a:graphic>
          <a:graphicData uri="http://schemas.openxmlformats.org/drawingml/2006/chart">
            <c:chart xmlns:c="http://schemas.openxmlformats.org/drawingml/2006/chart" xmlns:r="http://schemas.openxmlformats.org/officeDocument/2006/relationships" r:id="rId3"/>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2974202" y="3453641"/>
            <a:ext cx="2890658" cy="323165"/>
          </a:xfrm>
          <a:prstGeom prst="rect">
            <a:avLst/>
          </a:prstGeom>
          <a:noFill/>
        </p:spPr>
        <p:txBody>
          <a:bodyPr wrap="square" rtlCol="0">
            <a:spAutoFit/>
          </a:bodyPr>
          <a:lstStyle/>
          <a:p>
            <a:r>
              <a:rPr kumimoji="1" lang="en-US" altLang="zh-CN" sz="1500" b="1" dirty="0" smtClean="0">
                <a:latin typeface="微软雅黑"/>
                <a:ea typeface="微软雅黑"/>
                <a:cs typeface="微软雅黑"/>
              </a:rPr>
              <a:t>OPEN</a:t>
            </a:r>
            <a:r>
              <a:rPr kumimoji="1" lang="zh-CN" altLang="zh-CN" sz="1500" b="1" dirty="0" smtClean="0">
                <a:latin typeface="微软雅黑"/>
                <a:ea typeface="微软雅黑"/>
                <a:cs typeface="微软雅黑"/>
              </a:rPr>
              <a:t> </a:t>
            </a:r>
            <a:r>
              <a:rPr kumimoji="1" lang="en-US" altLang="zh-CN" sz="1500" b="1" dirty="0" smtClean="0">
                <a:latin typeface="微软雅黑"/>
                <a:ea typeface="微软雅黑"/>
                <a:cs typeface="微软雅黑"/>
              </a:rPr>
              <a:t>2013</a:t>
            </a:r>
            <a:r>
              <a:rPr kumimoji="1" lang="zh-CN" altLang="en-US" sz="1500" b="1" dirty="0" smtClean="0">
                <a:latin typeface="微软雅黑"/>
                <a:ea typeface="微软雅黑"/>
                <a:cs typeface="微软雅黑"/>
              </a:rPr>
              <a:t>年四季度收入分解</a:t>
            </a:r>
            <a:endParaRPr kumimoji="1" lang="zh-CN" altLang="en-US" sz="1500" b="1" dirty="0">
              <a:latin typeface="微软雅黑"/>
              <a:ea typeface="微软雅黑"/>
              <a:cs typeface="微软雅黑"/>
            </a:endParaRPr>
          </a:p>
        </p:txBody>
      </p:sp>
      <p:graphicFrame>
        <p:nvGraphicFramePr>
          <p:cNvPr id="7" name="图表 6"/>
          <p:cNvGraphicFramePr>
            <a:graphicFrameLocks/>
          </p:cNvGraphicFramePr>
          <p:nvPr>
            <p:extLst>
              <p:ext uri="{D42A27DB-BD31-4B8C-83A1-F6EECF244321}">
                <p14:modId xmlns:p14="http://schemas.microsoft.com/office/powerpoint/2010/main" xmlns="" val="2490094880"/>
              </p:ext>
            </p:extLst>
          </p:nvPr>
        </p:nvGraphicFramePr>
        <p:xfrm>
          <a:off x="3811860" y="3615223"/>
          <a:ext cx="4854311" cy="29047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3974162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WeiweiZuo\Desktop\OpenTable reservation step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83" y="0"/>
            <a:ext cx="6191250" cy="3048000"/>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C:\Users\WeiweiZuo\Desktop\OpenTable reservation step4.jpg"/>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0" y="3359503"/>
            <a:ext cx="6953534" cy="349849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098" name="Picture 2" descr="C:\Users\WeiweiZuo\Desktop\OpenTable review.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76767" y="1131678"/>
            <a:ext cx="5591956" cy="479174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7198822" y="4194989"/>
            <a:ext cx="1945178" cy="369332"/>
          </a:xfrm>
          <a:prstGeom prst="rect">
            <a:avLst/>
          </a:prstGeom>
          <a:noFill/>
        </p:spPr>
        <p:txBody>
          <a:bodyPr wrap="square" rtlCol="0">
            <a:spAutoFit/>
          </a:bodyPr>
          <a:lstStyle/>
          <a:p>
            <a:pPr algn="ctr"/>
            <a:r>
              <a:rPr lang="zh-CN" altLang="en-US" b="1" dirty="0" smtClean="0">
                <a:solidFill>
                  <a:srgbClr val="FF0000"/>
                </a:solidFill>
              </a:rPr>
              <a:t>评论页</a:t>
            </a:r>
            <a:endParaRPr lang="zh-CN" altLang="en-US" b="1" dirty="0">
              <a:solidFill>
                <a:srgbClr val="FF0000"/>
              </a:solidFill>
            </a:endParaRPr>
          </a:p>
        </p:txBody>
      </p:sp>
      <p:sp>
        <p:nvSpPr>
          <p:cNvPr id="9" name="TextBox 8"/>
          <p:cNvSpPr txBox="1"/>
          <p:nvPr/>
        </p:nvSpPr>
        <p:spPr>
          <a:xfrm>
            <a:off x="4236589" y="453664"/>
            <a:ext cx="1945178" cy="369332"/>
          </a:xfrm>
          <a:prstGeom prst="rect">
            <a:avLst/>
          </a:prstGeom>
          <a:noFill/>
        </p:spPr>
        <p:txBody>
          <a:bodyPr wrap="square" rtlCol="0">
            <a:spAutoFit/>
          </a:bodyPr>
          <a:lstStyle/>
          <a:p>
            <a:pPr algn="ctr"/>
            <a:r>
              <a:rPr lang="zh-CN" altLang="en-US" b="1" dirty="0">
                <a:solidFill>
                  <a:srgbClr val="FF0000"/>
                </a:solidFill>
              </a:rPr>
              <a:t>首页</a:t>
            </a:r>
          </a:p>
        </p:txBody>
      </p:sp>
      <p:sp>
        <p:nvSpPr>
          <p:cNvPr id="10" name="TextBox 9"/>
          <p:cNvSpPr txBox="1"/>
          <p:nvPr/>
        </p:nvSpPr>
        <p:spPr>
          <a:xfrm>
            <a:off x="0" y="6053159"/>
            <a:ext cx="1945178" cy="369332"/>
          </a:xfrm>
          <a:prstGeom prst="rect">
            <a:avLst/>
          </a:prstGeom>
          <a:noFill/>
        </p:spPr>
        <p:txBody>
          <a:bodyPr wrap="square" rtlCol="0">
            <a:spAutoFit/>
          </a:bodyPr>
          <a:lstStyle/>
          <a:p>
            <a:pPr algn="ctr"/>
            <a:r>
              <a:rPr lang="zh-CN" altLang="en-US" b="1" dirty="0" smtClean="0">
                <a:solidFill>
                  <a:srgbClr val="FF0000"/>
                </a:solidFill>
              </a:rPr>
              <a:t>预订页面</a:t>
            </a:r>
            <a:endParaRPr lang="zh-CN" altLang="en-US" b="1" dirty="0">
              <a:solidFill>
                <a:srgbClr val="FF0000"/>
              </a:solidFill>
            </a:endParaRPr>
          </a:p>
        </p:txBody>
      </p:sp>
    </p:spTree>
    <p:extLst>
      <p:ext uri="{BB962C8B-B14F-4D97-AF65-F5344CB8AC3E}">
        <p14:creationId xmlns:p14="http://schemas.microsoft.com/office/powerpoint/2010/main" xmlns="" val="18825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413" y="-16625"/>
            <a:ext cx="8537171" cy="1600200"/>
          </a:xfrm>
        </p:spPr>
        <p:txBody>
          <a:bodyPr/>
          <a:lstStyle/>
          <a:p>
            <a:r>
              <a:rPr kumimoji="1" lang="zh-CN" altLang="en-US" dirty="0" smtClean="0"/>
              <a:t>美国网购用户渗透率近</a:t>
            </a:r>
            <a:r>
              <a:rPr kumimoji="1" lang="en-US" altLang="zh-CN" dirty="0" smtClean="0"/>
              <a:t>80%</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81105147"/>
              </p:ext>
            </p:extLst>
          </p:nvPr>
        </p:nvGraphicFramePr>
        <p:xfrm>
          <a:off x="1435665" y="1848622"/>
          <a:ext cx="6272668" cy="3126384"/>
        </p:xfrm>
        <a:graphic>
          <a:graphicData uri="http://schemas.openxmlformats.org/drawingml/2006/table">
            <a:tbl>
              <a:tblPr/>
              <a:tblGrid>
                <a:gridCol w="3354742"/>
                <a:gridCol w="1432754"/>
                <a:gridCol w="1485172"/>
              </a:tblGrid>
              <a:tr h="390798">
                <a:tc>
                  <a:txBody>
                    <a:bodyPr/>
                    <a:lstStyle/>
                    <a:p>
                      <a:pPr algn="l" fontAlgn="ctr"/>
                      <a:r>
                        <a:rPr lang="zh-CN" altLang="en-US" sz="1800" b="1" i="0" u="none" strike="noStrike" dirty="0" smtClean="0">
                          <a:solidFill>
                            <a:srgbClr val="FFFFFF"/>
                          </a:solidFill>
                          <a:effectLst/>
                          <a:latin typeface="+mj-ea"/>
                          <a:ea typeface="+mj-ea"/>
                        </a:rPr>
                        <a:t>（</a:t>
                      </a:r>
                      <a:r>
                        <a:rPr lang="en-US" altLang="zh-CN" sz="1800" b="1" i="0" u="none" strike="noStrike" dirty="0" smtClean="0">
                          <a:solidFill>
                            <a:srgbClr val="FFFFFF"/>
                          </a:solidFill>
                          <a:effectLst/>
                          <a:latin typeface="+mj-ea"/>
                          <a:ea typeface="+mj-ea"/>
                        </a:rPr>
                        <a:t>2013</a:t>
                      </a:r>
                      <a:r>
                        <a:rPr lang="zh-CN" altLang="en-US" sz="1800" b="1" i="0" u="none" strike="noStrike" dirty="0" smtClean="0">
                          <a:solidFill>
                            <a:srgbClr val="FFFFFF"/>
                          </a:solidFill>
                          <a:effectLst/>
                          <a:latin typeface="+mj-ea"/>
                          <a:ea typeface="+mj-ea"/>
                        </a:rPr>
                        <a:t>年，单位</a:t>
                      </a:r>
                      <a:r>
                        <a:rPr lang="zh-CN" altLang="en-US" sz="1800" b="1" i="0" u="none" strike="noStrike" dirty="0">
                          <a:solidFill>
                            <a:srgbClr val="FFFFFF"/>
                          </a:solidFill>
                          <a:effectLst/>
                          <a:latin typeface="+mj-ea"/>
                          <a:ea typeface="+mj-ea"/>
                        </a:rPr>
                        <a:t>：</a:t>
                      </a:r>
                      <a:r>
                        <a:rPr lang="zh-CN" altLang="en-US" sz="1800" b="1" i="0" u="none" strike="noStrike" dirty="0" smtClean="0">
                          <a:solidFill>
                            <a:srgbClr val="FFFFFF"/>
                          </a:solidFill>
                          <a:effectLst/>
                          <a:latin typeface="+mj-ea"/>
                          <a:ea typeface="+mj-ea"/>
                        </a:rPr>
                        <a:t>亿）</a:t>
                      </a:r>
                      <a:endParaRPr lang="zh-CN" altLang="en-US" sz="1800" b="1" i="0" u="none" strike="noStrike" dirty="0">
                        <a:solidFill>
                          <a:srgbClr val="FFFFFF"/>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c>
                  <a:txBody>
                    <a:bodyPr/>
                    <a:lstStyle/>
                    <a:p>
                      <a:pPr algn="ctr" fontAlgn="ctr"/>
                      <a:r>
                        <a:rPr lang="zh-CN" altLang="en-US" sz="1800" b="1" i="0" u="none" strike="noStrike" dirty="0">
                          <a:solidFill>
                            <a:srgbClr val="FFFFFF"/>
                          </a:solidFill>
                          <a:effectLst/>
                          <a:latin typeface="+mj-ea"/>
                          <a:ea typeface="+mj-ea"/>
                        </a:rPr>
                        <a:t>美国</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c>
                  <a:txBody>
                    <a:bodyPr/>
                    <a:lstStyle/>
                    <a:p>
                      <a:pPr algn="ctr" fontAlgn="ctr"/>
                      <a:r>
                        <a:rPr lang="zh-CN" altLang="en-US" sz="1800" b="1" i="0" u="none" strike="noStrike">
                          <a:solidFill>
                            <a:srgbClr val="FFFFFF"/>
                          </a:solidFill>
                          <a:effectLst/>
                          <a:latin typeface="+mj-ea"/>
                          <a:ea typeface="+mj-ea"/>
                        </a:rPr>
                        <a:t>中国</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6365C"/>
                    </a:solidFill>
                  </a:tcPr>
                </a:tc>
              </a:tr>
              <a:tr h="390798">
                <a:tc>
                  <a:txBody>
                    <a:bodyPr/>
                    <a:lstStyle/>
                    <a:p>
                      <a:pPr algn="l" fontAlgn="ctr"/>
                      <a:r>
                        <a:rPr lang="zh-CN" altLang="en-US" sz="1800" b="0" i="0" u="none" strike="noStrike">
                          <a:solidFill>
                            <a:srgbClr val="000000"/>
                          </a:solidFill>
                          <a:effectLst/>
                          <a:latin typeface="+mj-ea"/>
                          <a:ea typeface="+mj-ea"/>
                        </a:rPr>
                        <a:t>总人口</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3.1</a:t>
                      </a:r>
                      <a:r>
                        <a:rPr lang="zh-CN" altLang="en-US" sz="1800" b="0" i="0" u="none" strike="noStrike" dirty="0" smtClean="0">
                          <a:solidFill>
                            <a:srgbClr val="000000"/>
                          </a:solidFill>
                          <a:effectLst/>
                          <a:latin typeface="+mj-ea"/>
                          <a:ea typeface="+mj-ea"/>
                        </a:rPr>
                        <a:t>*</a:t>
                      </a:r>
                      <a:r>
                        <a:rPr lang="en-US" altLang="zh-CN" sz="1800" b="0" i="0" u="none" strike="noStrike" dirty="0" smtClean="0">
                          <a:solidFill>
                            <a:srgbClr val="000000"/>
                          </a:solidFill>
                          <a:effectLst/>
                          <a:latin typeface="+mj-ea"/>
                          <a:ea typeface="+mj-ea"/>
                        </a:rPr>
                        <a:t> </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a:solidFill>
                            <a:srgbClr val="000000"/>
                          </a:solidFill>
                          <a:effectLst/>
                          <a:latin typeface="+mj-ea"/>
                          <a:ea typeface="+mj-ea"/>
                        </a:rPr>
                        <a:t>13.5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90798">
                <a:tc>
                  <a:txBody>
                    <a:bodyPr/>
                    <a:lstStyle/>
                    <a:p>
                      <a:pPr algn="l" fontAlgn="ctr"/>
                      <a:r>
                        <a:rPr lang="zh-CN" altLang="en-US" sz="1800" b="0" i="0" u="none" strike="noStrike">
                          <a:solidFill>
                            <a:srgbClr val="000000"/>
                          </a:solidFill>
                          <a:effectLst/>
                          <a:latin typeface="+mj-ea"/>
                          <a:ea typeface="+mj-ea"/>
                        </a:rPr>
                        <a:t>互联网用户</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2.5</a:t>
                      </a:r>
                      <a:r>
                        <a:rPr lang="zh-CN" altLang="en-US" sz="1800" b="0" i="0" u="none" strike="noStrike" dirty="0" smtClean="0">
                          <a:solidFill>
                            <a:srgbClr val="000000"/>
                          </a:solidFill>
                          <a:effectLst/>
                          <a:latin typeface="+mj-ea"/>
                          <a:ea typeface="+mj-ea"/>
                        </a:rPr>
                        <a:t>*</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a:solidFill>
                            <a:srgbClr val="000000"/>
                          </a:solidFill>
                          <a:effectLst/>
                          <a:latin typeface="+mj-ea"/>
                          <a:ea typeface="+mj-ea"/>
                        </a:rPr>
                        <a:t>6.2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90798">
                <a:tc>
                  <a:txBody>
                    <a:bodyPr/>
                    <a:lstStyle/>
                    <a:p>
                      <a:pPr algn="l" fontAlgn="ctr"/>
                      <a:r>
                        <a:rPr lang="zh-CN" altLang="en-US" sz="1800" b="0" i="0" u="none" strike="noStrike" dirty="0" smtClean="0">
                          <a:solidFill>
                            <a:srgbClr val="000000"/>
                          </a:solidFill>
                          <a:effectLst/>
                          <a:latin typeface="+mj-ea"/>
                          <a:ea typeface="+mj-ea"/>
                        </a:rPr>
                        <a:t>互联网用户渗透率</a:t>
                      </a:r>
                      <a:endParaRPr lang="zh-CN" altLang="en-US"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81%</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a:solidFill>
                            <a:srgbClr val="000000"/>
                          </a:solidFill>
                          <a:effectLst/>
                          <a:latin typeface="+mj-ea"/>
                          <a:ea typeface="+mj-ea"/>
                        </a:rPr>
                        <a:t>46%</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90798">
                <a:tc>
                  <a:txBody>
                    <a:bodyPr/>
                    <a:lstStyle/>
                    <a:p>
                      <a:pPr algn="l" fontAlgn="ctr"/>
                      <a:r>
                        <a:rPr lang="zh-CN" altLang="en-US" sz="1800" b="0" i="0" u="none" strike="noStrike" dirty="0">
                          <a:solidFill>
                            <a:srgbClr val="000000"/>
                          </a:solidFill>
                          <a:effectLst/>
                          <a:latin typeface="+mj-ea"/>
                          <a:ea typeface="+mj-ea"/>
                        </a:rPr>
                        <a:t>移动互联网用户</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1.5</a:t>
                      </a:r>
                      <a:r>
                        <a:rPr lang="zh-CN" altLang="en-US" sz="1800" b="0" i="0" u="none" strike="noStrike" dirty="0" smtClean="0">
                          <a:solidFill>
                            <a:srgbClr val="000000"/>
                          </a:solidFill>
                          <a:effectLst/>
                          <a:latin typeface="+mj-ea"/>
                          <a:ea typeface="+mj-ea"/>
                        </a:rPr>
                        <a:t>*</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a:solidFill>
                            <a:srgbClr val="000000"/>
                          </a:solidFill>
                          <a:effectLst/>
                          <a:latin typeface="+mj-ea"/>
                          <a:ea typeface="+mj-ea"/>
                        </a:rPr>
                        <a:t>5.0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90798">
                <a:tc>
                  <a:txBody>
                    <a:bodyPr/>
                    <a:lstStyle/>
                    <a:p>
                      <a:pPr algn="l" fontAlgn="ctr"/>
                      <a:r>
                        <a:rPr lang="zh-CN" altLang="en-US" sz="1800" b="0" i="0" u="none" strike="noStrike" dirty="0" smtClean="0">
                          <a:solidFill>
                            <a:srgbClr val="000000"/>
                          </a:solidFill>
                          <a:effectLst/>
                          <a:latin typeface="+mj-ea"/>
                          <a:ea typeface="+mj-ea"/>
                        </a:rPr>
                        <a:t>移动互联网用户</a:t>
                      </a:r>
                      <a:r>
                        <a:rPr lang="zh-CN" altLang="en-US" sz="1800" b="0" i="0" u="none" strike="noStrike" dirty="0">
                          <a:solidFill>
                            <a:srgbClr val="000000"/>
                          </a:solidFill>
                          <a:effectLst/>
                          <a:latin typeface="+mj-ea"/>
                          <a:ea typeface="+mj-ea"/>
                        </a:rPr>
                        <a:t>渗透率</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57%</a:t>
                      </a:r>
                      <a:r>
                        <a:rPr lang="zh-CN" altLang="en-US" sz="1800" b="0" i="0" u="none" strike="noStrike" dirty="0" smtClean="0">
                          <a:solidFill>
                            <a:srgbClr val="000000"/>
                          </a:solidFill>
                          <a:effectLst/>
                          <a:latin typeface="+mj-ea"/>
                          <a:ea typeface="+mj-ea"/>
                        </a:rPr>
                        <a:t>*</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a:solidFill>
                            <a:srgbClr val="000000"/>
                          </a:solidFill>
                          <a:effectLst/>
                          <a:latin typeface="+mj-ea"/>
                          <a:ea typeface="+mj-ea"/>
                        </a:rPr>
                        <a:t>81%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90798">
                <a:tc>
                  <a:txBody>
                    <a:bodyPr/>
                    <a:lstStyle/>
                    <a:p>
                      <a:pPr algn="l" fontAlgn="ctr"/>
                      <a:r>
                        <a:rPr lang="zh-CN" altLang="en-US" sz="1800" b="0" i="0" u="none" strike="noStrike">
                          <a:solidFill>
                            <a:srgbClr val="000000"/>
                          </a:solidFill>
                          <a:effectLst/>
                          <a:latin typeface="+mj-ea"/>
                          <a:ea typeface="+mj-ea"/>
                        </a:rPr>
                        <a:t>网购用户</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1.9</a:t>
                      </a:r>
                      <a:r>
                        <a:rPr lang="zh-CN" altLang="en-US" sz="1800" b="0" i="0" u="none" strike="noStrike" dirty="0" smtClean="0">
                          <a:solidFill>
                            <a:srgbClr val="000000"/>
                          </a:solidFill>
                          <a:effectLst/>
                          <a:latin typeface="+mj-ea"/>
                          <a:ea typeface="+mj-ea"/>
                        </a:rPr>
                        <a:t>*</a:t>
                      </a:r>
                      <a:r>
                        <a:rPr lang="en-US" altLang="zh-CN" sz="1800" b="0" i="0" u="none" strike="noStrike" dirty="0" smtClean="0">
                          <a:solidFill>
                            <a:srgbClr val="000000"/>
                          </a:solidFill>
                          <a:effectLst/>
                          <a:latin typeface="+mj-ea"/>
                          <a:ea typeface="+mj-ea"/>
                        </a:rPr>
                        <a:t> </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3.0 </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390798">
                <a:tc>
                  <a:txBody>
                    <a:bodyPr/>
                    <a:lstStyle/>
                    <a:p>
                      <a:pPr algn="l" fontAlgn="ctr"/>
                      <a:r>
                        <a:rPr lang="zh-CN" altLang="en-US" sz="1800" b="0" i="0" u="none" strike="noStrike" dirty="0">
                          <a:solidFill>
                            <a:srgbClr val="000000"/>
                          </a:solidFill>
                          <a:effectLst/>
                          <a:latin typeface="+mj-ea"/>
                          <a:ea typeface="+mj-ea"/>
                        </a:rPr>
                        <a:t>网购用户渗透率</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74%</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altLang="zh-CN" sz="1800" b="0" i="0" u="none" strike="noStrike" dirty="0" smtClean="0">
                          <a:solidFill>
                            <a:srgbClr val="000000"/>
                          </a:solidFill>
                          <a:effectLst/>
                          <a:latin typeface="+mj-ea"/>
                          <a:ea typeface="+mj-ea"/>
                        </a:rPr>
                        <a:t>49%</a:t>
                      </a:r>
                      <a:endParaRPr lang="en-US" altLang="zh-CN" sz="1800" b="0" i="0" u="none" strike="noStrike" dirty="0">
                        <a:solidFill>
                          <a:srgbClr val="000000"/>
                        </a:solidFill>
                        <a:effectLst/>
                        <a:latin typeface="+mj-ea"/>
                        <a:ea typeface="+mj-ea"/>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bl>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副标题 2"/>
          <p:cNvSpPr txBox="1">
            <a:spLocks/>
          </p:cNvSpPr>
          <p:nvPr/>
        </p:nvSpPr>
        <p:spPr>
          <a:xfrm>
            <a:off x="457200" y="5488192"/>
            <a:ext cx="8229600" cy="10975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kumimoji="1" lang="zh-CN" altLang="en-US" dirty="0" smtClean="0">
                <a:solidFill>
                  <a:schemeClr val="tx1"/>
                </a:solidFill>
                <a:latin typeface="+mj-ea"/>
                <a:ea typeface="+mj-ea"/>
              </a:rPr>
              <a:t>美国移动互联网用户渗透率超过</a:t>
            </a:r>
            <a:r>
              <a:rPr kumimoji="1" lang="en-US" altLang="zh-CN" dirty="0" smtClean="0">
                <a:solidFill>
                  <a:schemeClr val="tx1"/>
                </a:solidFill>
                <a:latin typeface="+mj-ea"/>
                <a:ea typeface="+mj-ea"/>
              </a:rPr>
              <a:t>60%</a:t>
            </a:r>
            <a:r>
              <a:rPr kumimoji="1" lang="zh-CN" altLang="en-US" dirty="0" smtClean="0">
                <a:solidFill>
                  <a:schemeClr val="tx1"/>
                </a:solidFill>
                <a:latin typeface="+mj-ea"/>
                <a:ea typeface="+mj-ea"/>
              </a:rPr>
              <a:t>，网购用户渗透率接近</a:t>
            </a:r>
            <a:r>
              <a:rPr kumimoji="1" lang="en-US" altLang="zh-CN" dirty="0" smtClean="0">
                <a:solidFill>
                  <a:schemeClr val="tx1"/>
                </a:solidFill>
                <a:latin typeface="+mj-ea"/>
                <a:ea typeface="+mj-ea"/>
              </a:rPr>
              <a:t>80%</a:t>
            </a:r>
            <a:r>
              <a:rPr kumimoji="1" lang="zh-CN" altLang="en-US" dirty="0" smtClean="0">
                <a:solidFill>
                  <a:schemeClr val="tx1"/>
                </a:solidFill>
                <a:latin typeface="+mj-ea"/>
                <a:ea typeface="+mj-ea"/>
              </a:rPr>
              <a:t>，这</a:t>
            </a:r>
            <a:r>
              <a:rPr kumimoji="1" lang="zh-CN" altLang="en-US" dirty="0">
                <a:solidFill>
                  <a:schemeClr val="tx1"/>
                </a:solidFill>
                <a:latin typeface="+mj-ea"/>
                <a:ea typeface="+mj-ea"/>
              </a:rPr>
              <a:t>为本地生活服务电商提供了极</a:t>
            </a:r>
            <a:r>
              <a:rPr kumimoji="1" lang="zh-CN" altLang="en-US" dirty="0" smtClean="0">
                <a:solidFill>
                  <a:schemeClr val="tx1"/>
                </a:solidFill>
                <a:latin typeface="+mj-ea"/>
                <a:ea typeface="+mj-ea"/>
              </a:rPr>
              <a:t>好的用户</a:t>
            </a:r>
            <a:r>
              <a:rPr kumimoji="1" lang="zh-CN" altLang="en-US" dirty="0">
                <a:solidFill>
                  <a:schemeClr val="tx1"/>
                </a:solidFill>
                <a:latin typeface="+mj-ea"/>
                <a:ea typeface="+mj-ea"/>
              </a:rPr>
              <a:t>基础</a:t>
            </a:r>
            <a:r>
              <a:rPr kumimoji="1" lang="zh-CN" altLang="en-US" dirty="0" smtClean="0">
                <a:solidFill>
                  <a:schemeClr val="tx1"/>
                </a:solidFill>
                <a:latin typeface="+mj-ea"/>
                <a:ea typeface="+mj-ea"/>
              </a:rPr>
              <a:t>。</a:t>
            </a:r>
            <a:endParaRPr kumimoji="1" lang="en-US" altLang="zh-CN" dirty="0">
              <a:solidFill>
                <a:schemeClr val="tx1"/>
              </a:solidFill>
              <a:latin typeface="+mj-ea"/>
              <a:ea typeface="+mj-ea"/>
            </a:endParaRPr>
          </a:p>
        </p:txBody>
      </p:sp>
      <p:sp>
        <p:nvSpPr>
          <p:cNvPr id="3" name="矩形 2"/>
          <p:cNvSpPr/>
          <p:nvPr/>
        </p:nvSpPr>
        <p:spPr>
          <a:xfrm>
            <a:off x="1435665" y="5051724"/>
            <a:ext cx="7251135" cy="338554"/>
          </a:xfrm>
          <a:prstGeom prst="rect">
            <a:avLst/>
          </a:prstGeom>
        </p:spPr>
        <p:txBody>
          <a:bodyPr wrap="square">
            <a:spAutoFit/>
          </a:bodyPr>
          <a:lstStyle/>
          <a:p>
            <a:r>
              <a:rPr kumimoji="1" lang="zh-CN" altLang="en-US" sz="800" i="1" dirty="0"/>
              <a:t>数据来源：世界银行，</a:t>
            </a:r>
            <a:r>
              <a:rPr kumimoji="1" lang="en-US" altLang="zh-CN" sz="800" i="1" dirty="0"/>
              <a:t>CNNIC, Pew Research, </a:t>
            </a:r>
            <a:r>
              <a:rPr kumimoji="1" lang="en-US" altLang="zh-CN" sz="800" i="1" dirty="0" err="1"/>
              <a:t>Statista</a:t>
            </a:r>
            <a:endParaRPr kumimoji="1" lang="en-US" altLang="zh-CN" sz="800" i="1" dirty="0"/>
          </a:p>
          <a:p>
            <a:r>
              <a:rPr kumimoji="1" lang="zh-CN" altLang="en-US" sz="800" i="1" dirty="0"/>
              <a:t>注：总人口数据、美国互联网用户数据、美国网购用户数据为</a:t>
            </a:r>
            <a:r>
              <a:rPr kumimoji="1" lang="en-US" altLang="zh-CN" sz="800" i="1" dirty="0"/>
              <a:t>2012</a:t>
            </a:r>
            <a:r>
              <a:rPr kumimoji="1" lang="zh-CN" altLang="en-US" sz="800" i="1" dirty="0"/>
              <a:t>年数字，美国移动互联网数据为</a:t>
            </a:r>
            <a:r>
              <a:rPr kumimoji="1" lang="en-US" altLang="zh-CN" sz="800" i="1" dirty="0"/>
              <a:t>2013</a:t>
            </a:r>
            <a:r>
              <a:rPr kumimoji="1" lang="zh-CN" altLang="en-US" sz="800" i="1" dirty="0"/>
              <a:t>年</a:t>
            </a:r>
            <a:r>
              <a:rPr kumimoji="1" lang="en-US" altLang="zh-CN" sz="800" i="1" dirty="0"/>
              <a:t>5</a:t>
            </a:r>
            <a:r>
              <a:rPr kumimoji="1" lang="zh-CN" altLang="en-US" sz="800" i="1" dirty="0"/>
              <a:t>月数字，其余为</a:t>
            </a:r>
            <a:r>
              <a:rPr kumimoji="1" lang="en-US" altLang="zh-CN" sz="800" i="1" dirty="0"/>
              <a:t>2013</a:t>
            </a:r>
            <a:r>
              <a:rPr kumimoji="1" lang="zh-CN" altLang="en-US" sz="800" i="1" dirty="0"/>
              <a:t>年数字。</a:t>
            </a:r>
          </a:p>
        </p:txBody>
      </p:sp>
      <p:sp>
        <p:nvSpPr>
          <p:cNvPr id="7" name="椭圆 6"/>
          <p:cNvSpPr/>
          <p:nvPr/>
        </p:nvSpPr>
        <p:spPr>
          <a:xfrm>
            <a:off x="4992914" y="3004457"/>
            <a:ext cx="914400"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92914" y="4568606"/>
            <a:ext cx="914400"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158534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t>收入增长将主要受订位数</a:t>
            </a:r>
            <a:r>
              <a:rPr lang="en-US" altLang="zh-CN" sz="4800" dirty="0" smtClean="0"/>
              <a:t/>
            </a:r>
            <a:br>
              <a:rPr lang="en-US" altLang="zh-CN" sz="4800" dirty="0" smtClean="0"/>
            </a:br>
            <a:r>
              <a:rPr lang="zh-CN" altLang="en-US" sz="4800" dirty="0" smtClean="0"/>
              <a:t>和使用</a:t>
            </a:r>
            <a:r>
              <a:rPr lang="en-US" altLang="zh-CN" sz="4800" dirty="0" smtClean="0"/>
              <a:t>ERB</a:t>
            </a:r>
            <a:r>
              <a:rPr lang="zh-CN" altLang="en-US" sz="4800" dirty="0" smtClean="0"/>
              <a:t>餐馆数增长驱动</a:t>
            </a:r>
            <a:endParaRPr lang="zh-CN" altLang="en-US" sz="4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173581371"/>
              </p:ext>
            </p:extLst>
          </p:nvPr>
        </p:nvGraphicFramePr>
        <p:xfrm>
          <a:off x="457200" y="2215055"/>
          <a:ext cx="4146331" cy="4169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xmlns="" val="3523780751"/>
              </p:ext>
            </p:extLst>
          </p:nvPr>
        </p:nvGraphicFramePr>
        <p:xfrm>
          <a:off x="4603531" y="2215054"/>
          <a:ext cx="4288221" cy="4169979"/>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638455" y="1887297"/>
            <a:ext cx="3397517" cy="323165"/>
          </a:xfrm>
          <a:prstGeom prst="rect">
            <a:avLst/>
          </a:prstGeom>
          <a:noFill/>
        </p:spPr>
        <p:txBody>
          <a:bodyPr wrap="square" rtlCol="0">
            <a:spAutoFit/>
          </a:bodyPr>
          <a:lstStyle/>
          <a:p>
            <a:pPr algn="ctr"/>
            <a:r>
              <a:rPr kumimoji="1" lang="zh-CN" altLang="en-US" sz="1500" b="1" dirty="0" smtClean="0">
                <a:latin typeface="微软雅黑"/>
                <a:ea typeface="微软雅黑"/>
                <a:cs typeface="微软雅黑"/>
              </a:rPr>
              <a:t>订位数和单位收入贡献</a:t>
            </a:r>
            <a:endParaRPr kumimoji="1" lang="zh-CN" altLang="en-US" sz="1500" b="1" dirty="0">
              <a:latin typeface="微软雅黑"/>
              <a:ea typeface="微软雅黑"/>
              <a:cs typeface="微软雅黑"/>
            </a:endParaRPr>
          </a:p>
        </p:txBody>
      </p:sp>
      <p:sp>
        <p:nvSpPr>
          <p:cNvPr id="7" name="文本框 5"/>
          <p:cNvSpPr txBox="1"/>
          <p:nvPr/>
        </p:nvSpPr>
        <p:spPr>
          <a:xfrm>
            <a:off x="5157903" y="1903090"/>
            <a:ext cx="3397517" cy="323165"/>
          </a:xfrm>
          <a:prstGeom prst="rect">
            <a:avLst/>
          </a:prstGeom>
          <a:noFill/>
        </p:spPr>
        <p:txBody>
          <a:bodyPr wrap="square" rtlCol="0">
            <a:spAutoFit/>
          </a:bodyPr>
          <a:lstStyle/>
          <a:p>
            <a:pPr algn="ctr"/>
            <a:r>
              <a:rPr kumimoji="1" lang="zh-CN" altLang="en-US" sz="1500" b="1" dirty="0" smtClean="0">
                <a:latin typeface="微软雅黑"/>
                <a:ea typeface="微软雅黑"/>
                <a:cs typeface="微软雅黑"/>
              </a:rPr>
              <a:t>使用</a:t>
            </a:r>
            <a:r>
              <a:rPr kumimoji="1" lang="en-US" altLang="zh-CN" sz="1500" b="1" dirty="0" smtClean="0">
                <a:latin typeface="微软雅黑"/>
                <a:ea typeface="微软雅黑"/>
                <a:cs typeface="微软雅黑"/>
              </a:rPr>
              <a:t>ERB</a:t>
            </a:r>
            <a:r>
              <a:rPr kumimoji="1" lang="zh-CN" altLang="en-US" sz="1500" b="1" dirty="0" smtClean="0">
                <a:latin typeface="微软雅黑"/>
                <a:ea typeface="微软雅黑"/>
                <a:cs typeface="微软雅黑"/>
              </a:rPr>
              <a:t>餐馆数和</a:t>
            </a:r>
            <a:r>
              <a:rPr kumimoji="1" lang="en-US" altLang="zh-CN" sz="1500" b="1" dirty="0" smtClean="0">
                <a:latin typeface="微软雅黑"/>
                <a:ea typeface="微软雅黑"/>
                <a:cs typeface="微软雅黑"/>
              </a:rPr>
              <a:t>ERB</a:t>
            </a:r>
            <a:r>
              <a:rPr kumimoji="1" lang="zh-CN" altLang="en-US" sz="1500" b="1" dirty="0" smtClean="0">
                <a:latin typeface="微软雅黑"/>
                <a:ea typeface="微软雅黑"/>
                <a:cs typeface="微软雅黑"/>
              </a:rPr>
              <a:t>月费</a:t>
            </a:r>
            <a:endParaRPr kumimoji="1" lang="zh-CN" altLang="en-US" sz="1500" b="1" dirty="0">
              <a:latin typeface="微软雅黑"/>
              <a:ea typeface="微软雅黑"/>
              <a:cs typeface="微软雅黑"/>
            </a:endParaRPr>
          </a:p>
        </p:txBody>
      </p:sp>
    </p:spTree>
    <p:extLst>
      <p:ext uri="{BB962C8B-B14F-4D97-AF65-F5344CB8AC3E}">
        <p14:creationId xmlns:p14="http://schemas.microsoft.com/office/powerpoint/2010/main" xmlns="" val="2661327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发展战略</a:t>
            </a:r>
            <a:endParaRPr lang="zh-CN" altLang="en-US" dirty="0"/>
          </a:p>
        </p:txBody>
      </p:sp>
      <p:sp>
        <p:nvSpPr>
          <p:cNvPr id="3" name="内容占位符 2"/>
          <p:cNvSpPr>
            <a:spLocks noGrp="1"/>
          </p:cNvSpPr>
          <p:nvPr>
            <p:ph idx="1"/>
          </p:nvPr>
        </p:nvSpPr>
        <p:spPr>
          <a:xfrm>
            <a:off x="457200" y="2554014"/>
            <a:ext cx="8229600" cy="3572149"/>
          </a:xfrm>
        </p:spPr>
        <p:txBody>
          <a:bodyPr/>
          <a:lstStyle/>
          <a:p>
            <a:r>
              <a:rPr lang="zh-CN" altLang="en-US" b="1" dirty="0" smtClean="0">
                <a:latin typeface="+mj-ea"/>
                <a:ea typeface="+mj-ea"/>
              </a:rPr>
              <a:t>从注重“交易”到关注“体验”。</a:t>
            </a:r>
            <a:r>
              <a:rPr lang="zh-CN" altLang="zh-CN" dirty="0" smtClean="0">
                <a:latin typeface="+mj-ea"/>
                <a:ea typeface="+mj-ea"/>
              </a:rPr>
              <a:t>从</a:t>
            </a:r>
            <a:r>
              <a:rPr lang="zh-CN" altLang="zh-CN" dirty="0">
                <a:latin typeface="+mj-ea"/>
                <a:ea typeface="+mj-ea"/>
              </a:rPr>
              <a:t>简单地提供订餐服务延伸到后续的订餐管理、食客</a:t>
            </a:r>
            <a:r>
              <a:rPr lang="zh-CN" altLang="zh-CN" dirty="0" smtClean="0">
                <a:latin typeface="+mj-ea"/>
                <a:ea typeface="+mj-ea"/>
              </a:rPr>
              <a:t>分析</a:t>
            </a:r>
            <a:r>
              <a:rPr lang="zh-CN" altLang="en-US" dirty="0" smtClean="0">
                <a:latin typeface="+mj-ea"/>
                <a:ea typeface="+mj-ea"/>
              </a:rPr>
              <a:t>、线上支付、</a:t>
            </a:r>
            <a:r>
              <a:rPr lang="zh-CN" altLang="zh-CN" dirty="0" smtClean="0">
                <a:latin typeface="+mj-ea"/>
                <a:ea typeface="+mj-ea"/>
              </a:rPr>
              <a:t>餐饮评论</a:t>
            </a:r>
            <a:r>
              <a:rPr lang="zh-CN" altLang="en-US" dirty="0" smtClean="0">
                <a:latin typeface="+mj-ea"/>
                <a:ea typeface="+mj-ea"/>
              </a:rPr>
              <a:t>等</a:t>
            </a:r>
            <a:r>
              <a:rPr lang="zh-CN" altLang="zh-CN" dirty="0" smtClean="0">
                <a:latin typeface="+mj-ea"/>
                <a:ea typeface="+mj-ea"/>
              </a:rPr>
              <a:t>领域，</a:t>
            </a:r>
            <a:r>
              <a:rPr lang="zh-CN" altLang="en-US" dirty="0" smtClean="0">
                <a:latin typeface="+mj-ea"/>
                <a:ea typeface="+mj-ea"/>
              </a:rPr>
              <a:t>为食客提供最好的餐饮体验</a:t>
            </a:r>
            <a:r>
              <a:rPr lang="zh-CN" altLang="zh-CN" dirty="0" smtClean="0">
                <a:latin typeface="+mj-ea"/>
                <a:ea typeface="+mj-ea"/>
              </a:rPr>
              <a:t>。</a:t>
            </a:r>
            <a:endParaRPr lang="en-US" altLang="zh-CN" dirty="0" smtClean="0">
              <a:latin typeface="+mj-ea"/>
              <a:ea typeface="+mj-ea"/>
            </a:endParaRPr>
          </a:p>
          <a:p>
            <a:endParaRPr lang="en-US" altLang="zh-CN" dirty="0" smtClean="0">
              <a:latin typeface="+mj-ea"/>
              <a:ea typeface="+mj-ea"/>
            </a:endParaRPr>
          </a:p>
          <a:p>
            <a:pPr lvl="0"/>
            <a:r>
              <a:rPr lang="zh-CN" altLang="en-US" b="1" dirty="0" smtClean="0">
                <a:latin typeface="+mj-ea"/>
                <a:ea typeface="+mj-ea"/>
              </a:rPr>
              <a:t>发展海外市场。</a:t>
            </a:r>
            <a:r>
              <a:rPr lang="zh-CN" altLang="en-US" dirty="0" smtClean="0">
                <a:latin typeface="+mj-ea"/>
                <a:ea typeface="+mj-ea"/>
              </a:rPr>
              <a:t>海外市场收入增长更快，但是整体仍处於投资期，需要投入大量的资源。</a:t>
            </a:r>
            <a:endParaRPr lang="zh-CN" altLang="zh-CN" dirty="0">
              <a:latin typeface="+mj-ea"/>
              <a:ea typeface="+mj-ea"/>
            </a:endParaRPr>
          </a:p>
          <a:p>
            <a:endParaRPr lang="en-US" altLang="zh-CN" dirty="0" smtClean="0">
              <a:solidFill>
                <a:schemeClr val="tx1"/>
              </a:solidFill>
              <a:latin typeface="+mj-ea"/>
              <a:ea typeface="+mj-ea"/>
            </a:endParaRPr>
          </a:p>
        </p:txBody>
      </p:sp>
    </p:spTree>
    <p:extLst>
      <p:ext uri="{BB962C8B-B14F-4D97-AF65-F5344CB8AC3E}">
        <p14:creationId xmlns:p14="http://schemas.microsoft.com/office/powerpoint/2010/main" xmlns="" val="2625142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mj-ea"/>
              </a:rPr>
              <a:t>收入增长平稳，</a:t>
            </a:r>
            <a:r>
              <a:rPr kumimoji="1" lang="en-US" altLang="zh-CN" dirty="0" smtClean="0">
                <a:latin typeface="+mj-ea"/>
              </a:rPr>
              <a:t/>
            </a:r>
            <a:br>
              <a:rPr kumimoji="1" lang="en-US" altLang="zh-CN" dirty="0" smtClean="0">
                <a:latin typeface="+mj-ea"/>
              </a:rPr>
            </a:br>
            <a:r>
              <a:rPr kumimoji="1" lang="zh-CN" altLang="en-US" dirty="0" smtClean="0">
                <a:latin typeface="+mj-ea"/>
              </a:rPr>
              <a:t>利润率稳定</a:t>
            </a:r>
            <a:endParaRPr kumimoji="1" lang="zh-CN" altLang="en-US" dirty="0">
              <a:latin typeface="+mj-ea"/>
            </a:endParaRPr>
          </a:p>
        </p:txBody>
      </p:sp>
      <p:graphicFrame>
        <p:nvGraphicFramePr>
          <p:cNvPr id="4" name="内容占位符 9"/>
          <p:cNvGraphicFramePr>
            <a:graphicFrameLocks noGrp="1"/>
          </p:cNvGraphicFramePr>
          <p:nvPr>
            <p:ph idx="1"/>
            <p:extLst>
              <p:ext uri="{D42A27DB-BD31-4B8C-83A1-F6EECF244321}">
                <p14:modId xmlns:p14="http://schemas.microsoft.com/office/powerpoint/2010/main" xmlns="" val="4090139846"/>
              </p:ext>
            </p:extLst>
          </p:nvPr>
        </p:nvGraphicFramePr>
        <p:xfrm>
          <a:off x="173148" y="2690559"/>
          <a:ext cx="4354991" cy="3619516"/>
        </p:xfrm>
        <a:graphic>
          <a:graphicData uri="http://schemas.openxmlformats.org/drawingml/2006/chart">
            <c:chart xmlns:c="http://schemas.openxmlformats.org/drawingml/2006/chart" xmlns:r="http://schemas.openxmlformats.org/officeDocument/2006/relationships" r:id="rId3"/>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mj-ea"/>
                <a:ea typeface="+mj-ea"/>
                <a:cs typeface="Times New Roman" panose="02020603050405020304" pitchFamily="18" charset="0"/>
              </a:rPr>
              <a:t>PlayMeigu</a:t>
            </a:r>
            <a:r>
              <a:rPr lang="en-US" altLang="zh-CN" sz="2000" dirty="0" smtClean="0">
                <a:solidFill>
                  <a:srgbClr val="000000"/>
                </a:solidFill>
                <a:latin typeface="+mj-ea"/>
                <a:ea typeface="+mj-ea"/>
                <a:cs typeface="Times New Roman" panose="02020603050405020304" pitchFamily="18" charset="0"/>
              </a:rPr>
              <a:t>|</a:t>
            </a:r>
            <a:r>
              <a:rPr lang="zh-CN" altLang="en-US" sz="2000" b="1" dirty="0" smtClean="0">
                <a:solidFill>
                  <a:srgbClr val="FF6600"/>
                </a:solidFill>
                <a:latin typeface="+mj-ea"/>
                <a:ea typeface="+mj-ea"/>
                <a:cs typeface="Times New Roman" panose="02020603050405020304" pitchFamily="18" charset="0"/>
              </a:rPr>
              <a:t>玩美股</a:t>
            </a:r>
            <a:endParaRPr lang="en-US" altLang="zh-CN" sz="2000" b="1" dirty="0">
              <a:solidFill>
                <a:srgbClr val="FF6600"/>
              </a:solidFill>
              <a:latin typeface="+mj-ea"/>
              <a:ea typeface="+mj-ea"/>
              <a:cs typeface="Times New Roman" panose="02020603050405020304" pitchFamily="18" charset="0"/>
            </a:endParaRPr>
          </a:p>
        </p:txBody>
      </p:sp>
      <p:sp>
        <p:nvSpPr>
          <p:cNvPr id="6" name="文本框 5"/>
          <p:cNvSpPr txBox="1"/>
          <p:nvPr/>
        </p:nvSpPr>
        <p:spPr>
          <a:xfrm>
            <a:off x="638455" y="2013394"/>
            <a:ext cx="2990911" cy="323165"/>
          </a:xfrm>
          <a:prstGeom prst="rect">
            <a:avLst/>
          </a:prstGeom>
          <a:noFill/>
        </p:spPr>
        <p:txBody>
          <a:bodyPr wrap="square" rtlCol="0">
            <a:spAutoFit/>
          </a:bodyPr>
          <a:lstStyle/>
          <a:p>
            <a:pPr algn="ctr"/>
            <a:r>
              <a:rPr kumimoji="1" lang="en-US" altLang="en-US" sz="1500" b="1" dirty="0" err="1" smtClean="0">
                <a:latin typeface="+mj-ea"/>
                <a:ea typeface="+mj-ea"/>
                <a:cs typeface="微软雅黑"/>
              </a:rPr>
              <a:t>OpenTable</a:t>
            </a:r>
            <a:r>
              <a:rPr kumimoji="1" lang="en-US" altLang="en-US" sz="1500" b="1" dirty="0" smtClean="0">
                <a:latin typeface="+mj-ea"/>
                <a:ea typeface="+mj-ea"/>
                <a:cs typeface="微软雅黑"/>
              </a:rPr>
              <a:t> </a:t>
            </a:r>
            <a:r>
              <a:rPr kumimoji="1" lang="zh-CN" altLang="en-US" sz="1500" b="1" dirty="0" smtClean="0">
                <a:latin typeface="+mj-ea"/>
                <a:ea typeface="+mj-ea"/>
                <a:cs typeface="微软雅黑"/>
              </a:rPr>
              <a:t>收入与增长率</a:t>
            </a:r>
            <a:endParaRPr kumimoji="1" lang="zh-CN" altLang="en-US" sz="1500" b="1" dirty="0">
              <a:latin typeface="+mj-ea"/>
              <a:ea typeface="+mj-ea"/>
              <a:cs typeface="微软雅黑"/>
            </a:endParaRPr>
          </a:p>
        </p:txBody>
      </p:sp>
      <p:graphicFrame>
        <p:nvGraphicFramePr>
          <p:cNvPr id="7" name="内容占位符 4"/>
          <p:cNvGraphicFramePr>
            <a:graphicFrameLocks/>
          </p:cNvGraphicFramePr>
          <p:nvPr>
            <p:extLst>
              <p:ext uri="{D42A27DB-BD31-4B8C-83A1-F6EECF244321}">
                <p14:modId xmlns:p14="http://schemas.microsoft.com/office/powerpoint/2010/main" xmlns="" val="514736733"/>
              </p:ext>
            </p:extLst>
          </p:nvPr>
        </p:nvGraphicFramePr>
        <p:xfrm>
          <a:off x="4695229" y="2690559"/>
          <a:ext cx="4448771" cy="3619516"/>
        </p:xfrm>
        <a:graphic>
          <a:graphicData uri="http://schemas.openxmlformats.org/drawingml/2006/chart">
            <c:chart xmlns:c="http://schemas.openxmlformats.org/drawingml/2006/chart" xmlns:r="http://schemas.openxmlformats.org/officeDocument/2006/relationships" r:id="rId4"/>
          </a:graphicData>
        </a:graphic>
      </p:graphicFrame>
      <p:sp>
        <p:nvSpPr>
          <p:cNvPr id="8" name="文本框 7"/>
          <p:cNvSpPr txBox="1"/>
          <p:nvPr/>
        </p:nvSpPr>
        <p:spPr>
          <a:xfrm>
            <a:off x="5519502" y="2004691"/>
            <a:ext cx="2990911" cy="323165"/>
          </a:xfrm>
          <a:prstGeom prst="rect">
            <a:avLst/>
          </a:prstGeom>
          <a:noFill/>
        </p:spPr>
        <p:txBody>
          <a:bodyPr wrap="square" rtlCol="0">
            <a:spAutoFit/>
          </a:bodyPr>
          <a:lstStyle/>
          <a:p>
            <a:pPr algn="ctr"/>
            <a:r>
              <a:rPr kumimoji="1" lang="en-US" altLang="en-US" sz="1500" b="1" dirty="0" err="1" smtClean="0">
                <a:latin typeface="+mj-ea"/>
                <a:ea typeface="+mj-ea"/>
                <a:cs typeface="微软雅黑"/>
              </a:rPr>
              <a:t>OpenTable</a:t>
            </a:r>
            <a:r>
              <a:rPr kumimoji="1" lang="en-US" altLang="en-US" sz="1500" b="1" dirty="0" smtClean="0">
                <a:latin typeface="+mj-ea"/>
                <a:ea typeface="+mj-ea"/>
                <a:cs typeface="微软雅黑"/>
              </a:rPr>
              <a:t> </a:t>
            </a:r>
            <a:r>
              <a:rPr kumimoji="1" lang="zh-CN" altLang="en-US" sz="1500" b="1" dirty="0" smtClean="0">
                <a:latin typeface="+mj-ea"/>
                <a:ea typeface="+mj-ea"/>
                <a:cs typeface="微软雅黑"/>
              </a:rPr>
              <a:t>利润率</a:t>
            </a:r>
            <a:endParaRPr kumimoji="1" lang="zh-CN" altLang="en-US" sz="1500" b="1" dirty="0">
              <a:latin typeface="+mj-ea"/>
              <a:ea typeface="+mj-ea"/>
              <a:cs typeface="微软雅黑"/>
            </a:endParaRPr>
          </a:p>
        </p:txBody>
      </p:sp>
      <p:sp>
        <p:nvSpPr>
          <p:cNvPr id="3" name="TextBox 2"/>
          <p:cNvSpPr txBox="1"/>
          <p:nvPr/>
        </p:nvSpPr>
        <p:spPr>
          <a:xfrm>
            <a:off x="173148" y="2327856"/>
            <a:ext cx="706083" cy="369332"/>
          </a:xfrm>
          <a:prstGeom prst="rect">
            <a:avLst/>
          </a:prstGeom>
          <a:noFill/>
        </p:spPr>
        <p:txBody>
          <a:bodyPr wrap="square" rtlCol="0">
            <a:spAutoFit/>
          </a:bodyPr>
          <a:lstStyle/>
          <a:p>
            <a:r>
              <a:rPr lang="en-US" altLang="zh-CN" dirty="0" smtClean="0">
                <a:latin typeface="+mj-ea"/>
                <a:ea typeface="+mj-ea"/>
              </a:rPr>
              <a:t>$</a:t>
            </a:r>
            <a:r>
              <a:rPr lang="en-US" altLang="zh-CN" dirty="0" err="1" smtClean="0">
                <a:latin typeface="+mj-ea"/>
                <a:ea typeface="+mj-ea"/>
              </a:rPr>
              <a:t>mn</a:t>
            </a:r>
            <a:endParaRPr lang="zh-CN" altLang="en-US" dirty="0">
              <a:latin typeface="+mj-ea"/>
              <a:ea typeface="+mj-ea"/>
            </a:endParaRPr>
          </a:p>
        </p:txBody>
      </p:sp>
    </p:spTree>
    <p:extLst>
      <p:ext uri="{BB962C8B-B14F-4D97-AF65-F5344CB8AC3E}">
        <p14:creationId xmlns:p14="http://schemas.microsoft.com/office/powerpoint/2010/main" xmlns="" val="396857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OpenTable</a:t>
            </a:r>
            <a:r>
              <a:rPr kumimoji="1" lang="zh-CN" altLang="en-US" dirty="0" smtClean="0"/>
              <a:t>投资亮点</a:t>
            </a:r>
            <a:r>
              <a:rPr kumimoji="1" lang="en-US" altLang="zh-CN" dirty="0" smtClean="0"/>
              <a:t/>
            </a:r>
            <a:br>
              <a:rPr kumimoji="1" lang="en-US" altLang="zh-CN" dirty="0" smtClean="0"/>
            </a:br>
            <a:r>
              <a:rPr kumimoji="1" lang="zh-CN" altLang="en-US" dirty="0" smtClean="0"/>
              <a:t>和风险</a:t>
            </a:r>
            <a:r>
              <a:rPr kumimoji="1" lang="zh-CN" altLang="en-US" dirty="0"/>
              <a:t>分析</a:t>
            </a:r>
          </a:p>
        </p:txBody>
      </p:sp>
      <p:sp>
        <p:nvSpPr>
          <p:cNvPr id="3" name="内容占位符 2"/>
          <p:cNvSpPr>
            <a:spLocks noGrp="1"/>
          </p:cNvSpPr>
          <p:nvPr>
            <p:ph idx="1"/>
          </p:nvPr>
        </p:nvSpPr>
        <p:spPr/>
        <p:txBody>
          <a:bodyPr>
            <a:normAutofit/>
          </a:bodyPr>
          <a:lstStyle/>
          <a:p>
            <a:r>
              <a:rPr lang="zh-CN" altLang="en-US" sz="2200" b="1" dirty="0">
                <a:latin typeface="微软雅黑"/>
                <a:ea typeface="微软雅黑"/>
                <a:cs typeface="微软雅黑"/>
              </a:rPr>
              <a:t>投资</a:t>
            </a:r>
            <a:r>
              <a:rPr lang="zh-CN" altLang="en-US" sz="2200" b="1" dirty="0" smtClean="0">
                <a:latin typeface="微软雅黑"/>
                <a:ea typeface="微软雅黑"/>
                <a:cs typeface="微软雅黑"/>
              </a:rPr>
              <a:t>亮点</a:t>
            </a:r>
            <a:endParaRPr lang="en-US" altLang="zh-CN" sz="2200" b="1" dirty="0">
              <a:latin typeface="微软雅黑"/>
              <a:ea typeface="微软雅黑"/>
              <a:cs typeface="微软雅黑"/>
            </a:endParaRPr>
          </a:p>
          <a:p>
            <a:pPr marL="857250" lvl="1" indent="-457200">
              <a:buFont typeface="Wingdings" charset="2"/>
              <a:buAutoNum type="circleNumWdBlackPlain"/>
            </a:pPr>
            <a:endParaRPr lang="en-US" altLang="zh-CN" dirty="0" smtClean="0">
              <a:latin typeface="微软雅黑"/>
              <a:ea typeface="微软雅黑"/>
              <a:cs typeface="微软雅黑"/>
            </a:endParaRPr>
          </a:p>
          <a:p>
            <a:pPr marL="857250" lvl="1" indent="-457200">
              <a:buFont typeface="Wingdings" charset="2"/>
              <a:buAutoNum type="circleNumWdBlackPlain"/>
            </a:pPr>
            <a:r>
              <a:rPr lang="zh-CN" altLang="en-US" dirty="0" smtClean="0">
                <a:latin typeface="微软雅黑"/>
                <a:ea typeface="微软雅黑"/>
                <a:cs typeface="微软雅黑"/>
              </a:rPr>
              <a:t>公司拥有先进的餐厅预定和餐桌管理系统，</a:t>
            </a:r>
            <a:r>
              <a:rPr lang="zh-CN" altLang="zh-CN" dirty="0" smtClean="0">
                <a:latin typeface="微软雅黑"/>
                <a:ea typeface="微软雅黑"/>
                <a:cs typeface="微软雅黑"/>
              </a:rPr>
              <a:t>在</a:t>
            </a:r>
            <a:r>
              <a:rPr lang="zh-CN" altLang="zh-CN" dirty="0">
                <a:latin typeface="微软雅黑"/>
                <a:ea typeface="微软雅黑"/>
                <a:cs typeface="微软雅黑"/>
              </a:rPr>
              <a:t>整个产业链中具有极高的并购价值</a:t>
            </a:r>
            <a:r>
              <a:rPr lang="zh-CN" altLang="en-US" dirty="0">
                <a:latin typeface="微软雅黑"/>
                <a:ea typeface="微软雅黑"/>
                <a:cs typeface="微软雅黑"/>
              </a:rPr>
              <a:t>；</a:t>
            </a:r>
            <a:endParaRPr lang="en-US" altLang="zh-CN" dirty="0">
              <a:latin typeface="微软雅黑"/>
              <a:ea typeface="微软雅黑"/>
              <a:cs typeface="微软雅黑"/>
            </a:endParaRPr>
          </a:p>
          <a:p>
            <a:pPr marL="857250" lvl="1" indent="-457200">
              <a:buFont typeface="Wingdings" charset="2"/>
              <a:buAutoNum type="circleNumWdBlackPlain"/>
            </a:pPr>
            <a:r>
              <a:rPr lang="zh-CN" altLang="zh-CN" dirty="0" smtClean="0">
                <a:latin typeface="微软雅黑"/>
                <a:ea typeface="微软雅黑"/>
                <a:cs typeface="微软雅黑"/>
              </a:rPr>
              <a:t>消费者</a:t>
            </a:r>
            <a:r>
              <a:rPr lang="zh-CN" altLang="zh-CN" dirty="0">
                <a:latin typeface="微软雅黑"/>
                <a:ea typeface="微软雅黑"/>
                <a:cs typeface="微软雅黑"/>
              </a:rPr>
              <a:t>逐步从传统电话订位转向在线订位</a:t>
            </a:r>
            <a:r>
              <a:rPr lang="zh-CN" altLang="zh-CN" dirty="0" smtClean="0">
                <a:latin typeface="微软雅黑"/>
                <a:ea typeface="微软雅黑"/>
                <a:cs typeface="微软雅黑"/>
              </a:rPr>
              <a:t>，</a:t>
            </a:r>
            <a:r>
              <a:rPr lang="zh-CN" altLang="en-US" dirty="0" smtClean="0">
                <a:latin typeface="微软雅黑"/>
                <a:ea typeface="微软雅黑"/>
                <a:cs typeface="微软雅黑"/>
              </a:rPr>
              <a:t>公司</a:t>
            </a:r>
            <a:r>
              <a:rPr lang="zh-CN" altLang="zh-CN" dirty="0" smtClean="0">
                <a:latin typeface="微软雅黑"/>
                <a:ea typeface="微软雅黑"/>
                <a:cs typeface="微软雅黑"/>
              </a:rPr>
              <a:t>将</a:t>
            </a:r>
            <a:r>
              <a:rPr lang="zh-CN" altLang="zh-CN" dirty="0">
                <a:latin typeface="微软雅黑"/>
                <a:ea typeface="微软雅黑"/>
                <a:cs typeface="微软雅黑"/>
              </a:rPr>
              <a:t>会是这一趋势的最大受益者</a:t>
            </a:r>
            <a:r>
              <a:rPr lang="zh-CN" altLang="en-US" dirty="0">
                <a:latin typeface="微软雅黑"/>
                <a:ea typeface="微软雅黑"/>
                <a:cs typeface="微软雅黑"/>
              </a:rPr>
              <a:t>；</a:t>
            </a:r>
            <a:endParaRPr lang="en-US" altLang="zh-CN" dirty="0">
              <a:latin typeface="微软雅黑"/>
              <a:ea typeface="微软雅黑"/>
              <a:cs typeface="微软雅黑"/>
            </a:endParaRPr>
          </a:p>
          <a:p>
            <a:pPr marL="857250" lvl="1" indent="-457200">
              <a:buNone/>
            </a:pPr>
            <a:endParaRPr lang="en-US" altLang="zh-CN" sz="2200" b="1" dirty="0" smtClean="0">
              <a:latin typeface="微软雅黑"/>
              <a:ea typeface="微软雅黑"/>
              <a:cs typeface="微软雅黑"/>
            </a:endParaRPr>
          </a:p>
          <a:p>
            <a:pPr lvl="0"/>
            <a:r>
              <a:rPr lang="zh-CN" altLang="en-US" sz="2200" b="1" dirty="0" smtClean="0">
                <a:latin typeface="微软雅黑"/>
                <a:ea typeface="微软雅黑"/>
                <a:cs typeface="微软雅黑"/>
              </a:rPr>
              <a:t>风险分析</a:t>
            </a:r>
            <a:endParaRPr lang="en-US" altLang="zh-CN" sz="2200" b="1" dirty="0" smtClean="0">
              <a:latin typeface="微软雅黑"/>
              <a:ea typeface="微软雅黑"/>
              <a:cs typeface="微软雅黑"/>
            </a:endParaRPr>
          </a:p>
          <a:p>
            <a:pPr marL="857250" lvl="1" indent="-457200">
              <a:buFont typeface="+mj-ea"/>
              <a:buAutoNum type="circleNumDbPlain"/>
            </a:pPr>
            <a:endParaRPr lang="en-US" altLang="zh-CN" dirty="0" smtClean="0">
              <a:latin typeface="微软雅黑"/>
              <a:ea typeface="微软雅黑"/>
              <a:cs typeface="微软雅黑"/>
            </a:endParaRPr>
          </a:p>
          <a:p>
            <a:pPr marL="857250" lvl="1" indent="-457200">
              <a:buFont typeface="+mj-ea"/>
              <a:buAutoNum type="circleNumDbPlain"/>
            </a:pPr>
            <a:r>
              <a:rPr lang="en-US" altLang="zh-CN" dirty="0" smtClean="0">
                <a:latin typeface="微软雅黑"/>
                <a:ea typeface="微软雅黑"/>
                <a:cs typeface="微软雅黑"/>
              </a:rPr>
              <a:t>Yelp</a:t>
            </a:r>
            <a:r>
              <a:rPr lang="zh-CN" altLang="zh-CN" dirty="0">
                <a:latin typeface="微软雅黑"/>
                <a:ea typeface="微软雅黑"/>
                <a:cs typeface="微软雅黑"/>
              </a:rPr>
              <a:t>和</a:t>
            </a:r>
            <a:r>
              <a:rPr lang="en-US" altLang="zh-CN" dirty="0">
                <a:latin typeface="微软雅黑"/>
                <a:ea typeface="微软雅黑"/>
                <a:cs typeface="微软雅黑"/>
              </a:rPr>
              <a:t>Google</a:t>
            </a:r>
            <a:r>
              <a:rPr lang="zh-CN" altLang="zh-CN" dirty="0">
                <a:latin typeface="微软雅黑"/>
                <a:ea typeface="微软雅黑"/>
                <a:cs typeface="微软雅黑"/>
              </a:rPr>
              <a:t>等本地电商龙头自行研发订位系统给</a:t>
            </a:r>
            <a:r>
              <a:rPr lang="en-US" altLang="zh-CN" dirty="0" err="1">
                <a:latin typeface="微软雅黑"/>
                <a:ea typeface="微软雅黑"/>
                <a:cs typeface="微软雅黑"/>
              </a:rPr>
              <a:t>OpenTable</a:t>
            </a:r>
            <a:r>
              <a:rPr lang="zh-CN" altLang="zh-CN" dirty="0">
                <a:latin typeface="微软雅黑"/>
                <a:ea typeface="微软雅黑"/>
                <a:cs typeface="微软雅黑"/>
              </a:rPr>
              <a:t>带来潜在的威胁</a:t>
            </a:r>
            <a:r>
              <a:rPr lang="zh-CN" altLang="en-US" dirty="0">
                <a:latin typeface="微软雅黑"/>
                <a:ea typeface="微软雅黑"/>
                <a:cs typeface="微软雅黑"/>
              </a:rPr>
              <a:t>；</a:t>
            </a:r>
            <a:endParaRPr lang="en-US" altLang="zh-CN" dirty="0">
              <a:latin typeface="微软雅黑"/>
              <a:ea typeface="微软雅黑"/>
              <a:cs typeface="微软雅黑"/>
            </a:endParaRPr>
          </a:p>
          <a:p>
            <a:pPr marL="857250" lvl="1" indent="-457200">
              <a:buFont typeface="+mj-ea"/>
              <a:buAutoNum type="circleNumDbPlain"/>
            </a:pPr>
            <a:r>
              <a:rPr lang="en-US" altLang="zh-CN" dirty="0" err="1" smtClean="0">
                <a:latin typeface="微软雅黑"/>
                <a:ea typeface="微软雅黑"/>
                <a:cs typeface="微软雅黑"/>
              </a:rPr>
              <a:t>GrubHub</a:t>
            </a:r>
            <a:r>
              <a:rPr lang="zh-CN" altLang="en-US" dirty="0" smtClean="0">
                <a:latin typeface="微软雅黑"/>
                <a:ea typeface="微软雅黑"/>
                <a:cs typeface="微软雅黑"/>
              </a:rPr>
              <a:t>和</a:t>
            </a:r>
            <a:r>
              <a:rPr lang="en-US" altLang="zh-CN" dirty="0" err="1" smtClean="0">
                <a:latin typeface="微软雅黑"/>
                <a:ea typeface="微软雅黑"/>
                <a:cs typeface="微软雅黑"/>
              </a:rPr>
              <a:t>JustEat</a:t>
            </a:r>
            <a:r>
              <a:rPr lang="zh-CN" altLang="en-US" dirty="0" smtClean="0">
                <a:latin typeface="微软雅黑"/>
                <a:ea typeface="微软雅黑"/>
                <a:cs typeface="微软雅黑"/>
              </a:rPr>
              <a:t>等提供外卖订餐的公司发展迅速，可能对</a:t>
            </a:r>
            <a:r>
              <a:rPr lang="en-US" altLang="zh-CN" dirty="0" err="1" smtClean="0">
                <a:latin typeface="微软雅黑"/>
                <a:ea typeface="微软雅黑"/>
                <a:cs typeface="微软雅黑"/>
              </a:rPr>
              <a:t>OpenTable</a:t>
            </a:r>
            <a:r>
              <a:rPr lang="zh-CN" altLang="en-US" dirty="0" smtClean="0">
                <a:latin typeface="微软雅黑"/>
                <a:ea typeface="微软雅黑"/>
                <a:cs typeface="微软雅黑"/>
              </a:rPr>
              <a:t>形成竞争压力；</a:t>
            </a:r>
            <a:endParaRPr lang="en-US" altLang="zh-CN" dirty="0">
              <a:latin typeface="微软雅黑"/>
              <a:ea typeface="微软雅黑"/>
              <a:cs typeface="微软雅黑"/>
            </a:endParaRPr>
          </a:p>
          <a:p>
            <a:endParaRPr kumimoji="1" lang="zh-CN" altLang="en-US" dirty="0"/>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1909164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YELP</a:t>
            </a:r>
            <a:r>
              <a:rPr kumimoji="1" lang="zh-CN" altLang="en-US" dirty="0" smtClean="0"/>
              <a:t>收入增长最快，</a:t>
            </a:r>
            <a:r>
              <a:rPr kumimoji="1" lang="en-US" altLang="zh-CN" dirty="0" smtClean="0"/>
              <a:t/>
            </a:r>
            <a:br>
              <a:rPr kumimoji="1" lang="en-US" altLang="zh-CN" dirty="0" smtClean="0"/>
            </a:br>
            <a:r>
              <a:rPr kumimoji="1" lang="zh-CN" altLang="en-US" dirty="0" smtClean="0"/>
              <a:t>利润率改善最为明显</a:t>
            </a:r>
            <a:endParaRPr kumimoji="1" lang="zh-CN" altLang="en-US" dirty="0"/>
          </a:p>
        </p:txBody>
      </p:sp>
      <p:graphicFrame>
        <p:nvGraphicFramePr>
          <p:cNvPr id="4" name="内容占位符 5"/>
          <p:cNvGraphicFramePr>
            <a:graphicFrameLocks noGrp="1"/>
          </p:cNvGraphicFramePr>
          <p:nvPr>
            <p:ph idx="1"/>
            <p:extLst>
              <p:ext uri="{D42A27DB-BD31-4B8C-83A1-F6EECF244321}">
                <p14:modId xmlns:p14="http://schemas.microsoft.com/office/powerpoint/2010/main" xmlns="" val="3999907864"/>
              </p:ext>
            </p:extLst>
          </p:nvPr>
        </p:nvGraphicFramePr>
        <p:xfrm>
          <a:off x="100255" y="2556866"/>
          <a:ext cx="4505373" cy="3756704"/>
        </p:xfrm>
        <a:graphic>
          <a:graphicData uri="http://schemas.openxmlformats.org/drawingml/2006/chart">
            <c:chart xmlns:c="http://schemas.openxmlformats.org/drawingml/2006/chart" xmlns:r="http://schemas.openxmlformats.org/officeDocument/2006/relationships" r:id="rId2"/>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1002540" y="2033159"/>
            <a:ext cx="2890658" cy="323165"/>
          </a:xfrm>
          <a:prstGeom prst="rect">
            <a:avLst/>
          </a:prstGeom>
          <a:noFill/>
        </p:spPr>
        <p:txBody>
          <a:bodyPr wrap="square" rtlCol="0">
            <a:spAutoFit/>
          </a:bodyPr>
          <a:lstStyle/>
          <a:p>
            <a:pPr algn="ctr"/>
            <a:r>
              <a:rPr kumimoji="1" lang="zh-CN" altLang="en-US" sz="1500" b="1" dirty="0" smtClean="0">
                <a:latin typeface="微软雅黑"/>
                <a:ea typeface="微软雅黑"/>
                <a:cs typeface="微软雅黑"/>
              </a:rPr>
              <a:t>收入增速对比</a:t>
            </a:r>
            <a:endParaRPr kumimoji="1" lang="zh-CN" altLang="en-US" sz="1500" b="1" dirty="0">
              <a:latin typeface="微软雅黑"/>
              <a:ea typeface="微软雅黑"/>
              <a:cs typeface="微软雅黑"/>
            </a:endParaRPr>
          </a:p>
        </p:txBody>
      </p:sp>
      <p:graphicFrame>
        <p:nvGraphicFramePr>
          <p:cNvPr id="7" name="内容占位符 5"/>
          <p:cNvGraphicFramePr>
            <a:graphicFrameLocks/>
          </p:cNvGraphicFramePr>
          <p:nvPr>
            <p:extLst>
              <p:ext uri="{D42A27DB-BD31-4B8C-83A1-F6EECF244321}">
                <p14:modId xmlns:p14="http://schemas.microsoft.com/office/powerpoint/2010/main" xmlns="" val="2756568841"/>
              </p:ext>
            </p:extLst>
          </p:nvPr>
        </p:nvGraphicFramePr>
        <p:xfrm>
          <a:off x="4478012" y="2356323"/>
          <a:ext cx="4665988" cy="3957247"/>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5562216" y="2079640"/>
            <a:ext cx="2890658" cy="323165"/>
          </a:xfrm>
          <a:prstGeom prst="rect">
            <a:avLst/>
          </a:prstGeom>
          <a:noFill/>
        </p:spPr>
        <p:txBody>
          <a:bodyPr wrap="square" rtlCol="0">
            <a:spAutoFit/>
          </a:bodyPr>
          <a:lstStyle/>
          <a:p>
            <a:pPr algn="ctr"/>
            <a:r>
              <a:rPr kumimoji="1" lang="zh-CN" altLang="en-US" sz="1500" b="1" dirty="0" smtClean="0">
                <a:latin typeface="微软雅黑"/>
                <a:ea typeface="微软雅黑"/>
                <a:cs typeface="微软雅黑"/>
              </a:rPr>
              <a:t>调整后</a:t>
            </a:r>
            <a:r>
              <a:rPr kumimoji="1" lang="en-US" altLang="zh-CN" sz="1500" b="1" dirty="0" smtClean="0">
                <a:latin typeface="微软雅黑"/>
                <a:ea typeface="微软雅黑"/>
                <a:cs typeface="微软雅黑"/>
              </a:rPr>
              <a:t>EBITDA</a:t>
            </a:r>
            <a:r>
              <a:rPr kumimoji="1" lang="zh-CN" altLang="en-US" sz="1500" b="1" dirty="0" smtClean="0">
                <a:latin typeface="微软雅黑"/>
                <a:ea typeface="微软雅黑"/>
                <a:cs typeface="微软雅黑"/>
              </a:rPr>
              <a:t>利润率对比</a:t>
            </a:r>
            <a:endParaRPr kumimoji="1" lang="zh-CN" altLang="en-US" sz="1500" b="1" dirty="0">
              <a:latin typeface="微软雅黑"/>
              <a:ea typeface="微软雅黑"/>
              <a:cs typeface="微软雅黑"/>
            </a:endParaRPr>
          </a:p>
        </p:txBody>
      </p:sp>
    </p:spTree>
    <p:extLst>
      <p:ext uri="{BB962C8B-B14F-4D97-AF65-F5344CB8AC3E}">
        <p14:creationId xmlns:p14="http://schemas.microsoft.com/office/powerpoint/2010/main" xmlns="" val="387063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800" dirty="0" smtClean="0"/>
              <a:t>YELP/GRPN/OPEN</a:t>
            </a:r>
            <a:r>
              <a:rPr kumimoji="1" lang="zh-CN" altLang="en-US" sz="4800" dirty="0" smtClean="0"/>
              <a:t>估值比较</a:t>
            </a:r>
            <a:endParaRPr lang="zh-CN" altLang="en-US" sz="4800" dirty="0"/>
          </a:p>
        </p:txBody>
      </p:sp>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8" name="Picture 4"/>
          <p:cNvPicPr>
            <a:picLocks noGrp="1" noChangeAspect="1" noChangeArrowheads="1"/>
          </p:cNvPicPr>
          <p:nvPr>
            <p:ph idx="1"/>
          </p:nvPr>
        </p:nvPicPr>
        <p:blipFill>
          <a:blip r:embed="rId3"/>
          <a:srcRect/>
          <a:stretch>
            <a:fillRect/>
          </a:stretch>
        </p:blipFill>
        <p:spPr bwMode="auto">
          <a:xfrm>
            <a:off x="0" y="3012077"/>
            <a:ext cx="9144000" cy="1501866"/>
          </a:xfrm>
          <a:prstGeom prst="rect">
            <a:avLst/>
          </a:prstGeom>
          <a:noFill/>
          <a:ln w="9525">
            <a:noFill/>
            <a:miter lim="800000"/>
            <a:headEnd/>
            <a:tailEnd/>
          </a:ln>
          <a:effectLst/>
        </p:spPr>
      </p:pic>
    </p:spTree>
    <p:extLst>
      <p:ext uri="{BB962C8B-B14F-4D97-AF65-F5344CB8AC3E}">
        <p14:creationId xmlns:p14="http://schemas.microsoft.com/office/powerpoint/2010/main" xmlns="" val="3632463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美国本地生活电商点评</a:t>
            </a:r>
            <a:endParaRPr kumimoji="1" lang="zh-CN" altLang="en-US" dirty="0"/>
          </a:p>
        </p:txBody>
      </p:sp>
      <p:sp>
        <p:nvSpPr>
          <p:cNvPr id="3" name="内容占位符 2"/>
          <p:cNvSpPr>
            <a:spLocks noGrp="1"/>
          </p:cNvSpPr>
          <p:nvPr>
            <p:ph idx="1"/>
          </p:nvPr>
        </p:nvSpPr>
        <p:spPr/>
        <p:txBody>
          <a:bodyPr/>
          <a:lstStyle/>
          <a:p>
            <a:r>
              <a:rPr lang="en-US" altLang="zh-CN" sz="2000" dirty="0" smtClean="0">
                <a:latin typeface="微软雅黑"/>
                <a:ea typeface="微软雅黑"/>
                <a:cs typeface="微软雅黑"/>
              </a:rPr>
              <a:t>Yelp</a:t>
            </a:r>
            <a:r>
              <a:rPr lang="zh-CN" altLang="en-US" sz="2000" dirty="0">
                <a:latin typeface="微软雅黑"/>
                <a:ea typeface="微软雅黑"/>
                <a:cs typeface="微软雅黑"/>
              </a:rPr>
              <a:t>目前只靠广告盈利，但是</a:t>
            </a:r>
            <a:r>
              <a:rPr lang="en-US" altLang="zh-CN" sz="2000" dirty="0">
                <a:latin typeface="微软雅黑"/>
                <a:ea typeface="微软雅黑"/>
                <a:cs typeface="微软雅黑"/>
              </a:rPr>
              <a:t>Yelp</a:t>
            </a:r>
            <a:r>
              <a:rPr lang="zh-CN" altLang="en-US" sz="2000" dirty="0">
                <a:latin typeface="微软雅黑"/>
                <a:ea typeface="微软雅黑"/>
                <a:cs typeface="微软雅黑"/>
              </a:rPr>
              <a:t>处于入口位置，系统重要性极高，评论和商户数据是其最重要资产，可构筑极高的护城河</a:t>
            </a:r>
            <a:r>
              <a:rPr lang="zh-CN" altLang="en-US" sz="2000" dirty="0" smtClean="0">
                <a:latin typeface="微软雅黑"/>
                <a:ea typeface="微软雅黑"/>
                <a:cs typeface="微软雅黑"/>
              </a:rPr>
              <a:t>，可衍生其他盈利模式，发展</a:t>
            </a:r>
            <a:r>
              <a:rPr lang="zh-CN" altLang="en-US" sz="2000" dirty="0">
                <a:latin typeface="微软雅黑"/>
                <a:ea typeface="微软雅黑"/>
                <a:cs typeface="微软雅黑"/>
              </a:rPr>
              <a:t>空间极大</a:t>
            </a:r>
            <a:r>
              <a:rPr lang="zh-CN" altLang="en-US" sz="2000" dirty="0" smtClean="0">
                <a:latin typeface="微软雅黑"/>
                <a:ea typeface="微软雅黑"/>
                <a:cs typeface="微软雅黑"/>
              </a:rPr>
              <a:t>。</a:t>
            </a:r>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a:p>
            <a:r>
              <a:rPr lang="en-US" altLang="zh-CN" sz="2000" dirty="0" err="1" smtClean="0">
                <a:latin typeface="微软雅黑"/>
                <a:ea typeface="微软雅黑"/>
                <a:cs typeface="微软雅黑"/>
              </a:rPr>
              <a:t>Groupon</a:t>
            </a:r>
            <a:r>
              <a:rPr lang="zh-CN" altLang="en-US" sz="2000" dirty="0">
                <a:latin typeface="微软雅黑"/>
                <a:ea typeface="微软雅黑"/>
                <a:cs typeface="微软雅黑"/>
              </a:rPr>
              <a:t>团购主业增长放缓</a:t>
            </a:r>
            <a:r>
              <a:rPr lang="zh-CN" altLang="en-US" sz="2000" dirty="0" smtClean="0">
                <a:latin typeface="微软雅黑"/>
                <a:ea typeface="微软雅黑"/>
                <a:cs typeface="微软雅黑"/>
              </a:rPr>
              <a:t>，前景不明。转型</a:t>
            </a:r>
            <a:r>
              <a:rPr lang="zh-CN" altLang="en-US" sz="2000" dirty="0">
                <a:latin typeface="微软雅黑"/>
                <a:ea typeface="微软雅黑"/>
                <a:cs typeface="微软雅黑"/>
              </a:rPr>
              <a:t>能否成功仍在未定之数，可密切关注移动端</a:t>
            </a:r>
            <a:r>
              <a:rPr lang="zh-CN" altLang="en-US" sz="2000" dirty="0" smtClean="0">
                <a:latin typeface="微软雅黑"/>
                <a:ea typeface="微软雅黑"/>
                <a:cs typeface="微软雅黑"/>
              </a:rPr>
              <a:t>进展。</a:t>
            </a:r>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a:p>
            <a:r>
              <a:rPr lang="en-US" altLang="zh-CN" sz="2000" dirty="0" err="1" smtClean="0">
                <a:latin typeface="微软雅黑"/>
                <a:ea typeface="微软雅黑"/>
                <a:cs typeface="微软雅黑"/>
              </a:rPr>
              <a:t>OpenTable</a:t>
            </a:r>
            <a:r>
              <a:rPr lang="zh-CN" altLang="en-US" sz="2000" dirty="0">
                <a:latin typeface="微软雅黑"/>
                <a:ea typeface="微软雅黑"/>
                <a:cs typeface="微软雅黑"/>
              </a:rPr>
              <a:t>只做订位，可以方便快捷地帮助食客在网上订</a:t>
            </a:r>
            <a:r>
              <a:rPr lang="zh-CN" altLang="en-US" sz="2000" dirty="0" smtClean="0">
                <a:latin typeface="微软雅黑"/>
                <a:ea typeface="微软雅黑"/>
                <a:cs typeface="微软雅黑"/>
              </a:rPr>
              <a:t>位，主要要看其海外市场的发展情况。</a:t>
            </a:r>
            <a:endParaRPr lang="en-US" altLang="zh-CN" sz="2000" dirty="0">
              <a:latin typeface="微软雅黑"/>
              <a:ea typeface="微软雅黑"/>
              <a:cs typeface="微软雅黑"/>
            </a:endParaRPr>
          </a:p>
          <a:p>
            <a:endParaRPr kumimoji="1" lang="zh-CN" altLang="en-US" dirty="0"/>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3281217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 End</a:t>
            </a:r>
            <a:endParaRPr kumimoji="1" lang="zh-CN" altLang="en-US" dirty="0"/>
          </a:p>
        </p:txBody>
      </p:sp>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256692" y="2904196"/>
            <a:ext cx="8686800" cy="861774"/>
          </a:xfrm>
          <a:prstGeom prst="rect">
            <a:avLst/>
          </a:prstGeom>
          <a:noFill/>
        </p:spPr>
        <p:txBody>
          <a:bodyPr wrap="square" rtlCol="0">
            <a:spAutoFit/>
          </a:bodyPr>
          <a:lstStyle/>
          <a:p>
            <a:pPr algn="ctr"/>
            <a:r>
              <a:rPr lang="en-US" altLang="zh-CN" sz="5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Thanks</a:t>
            </a:r>
            <a:endParaRPr lang="zh-CN" altLang="en-US" sz="5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554278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微软雅黑"/>
                <a:ea typeface="微软雅黑"/>
                <a:cs typeface="微软雅黑"/>
              </a:rPr>
              <a:t>移动应用时间超过</a:t>
            </a:r>
            <a:r>
              <a:rPr kumimoji="1" lang="en-US" altLang="zh-CN" dirty="0" smtClean="0">
                <a:latin typeface="微软雅黑"/>
                <a:ea typeface="微软雅黑"/>
                <a:cs typeface="微软雅黑"/>
              </a:rPr>
              <a:t>PC</a:t>
            </a:r>
            <a:r>
              <a:rPr kumimoji="1" lang="zh-CN" altLang="en-US" dirty="0" smtClean="0">
                <a:latin typeface="微软雅黑"/>
                <a:ea typeface="微软雅黑"/>
                <a:cs typeface="微软雅黑"/>
              </a:rPr>
              <a:t>端</a:t>
            </a:r>
            <a:endParaRPr kumimoji="1" lang="zh-CN" altLang="en-US" dirty="0">
              <a:latin typeface="微软雅黑"/>
              <a:ea typeface="微软雅黑"/>
              <a:cs typeface="微软雅黑"/>
            </a:endParaRPr>
          </a:p>
        </p:txBody>
      </p:sp>
      <p:pic>
        <p:nvPicPr>
          <p:cNvPr id="4" name="内容占位符 4" descr="C:\Users\WeiweiZuo\AppData\Roaming\Tencent\Users\1146399972\QQ\WinTemp\RichOle\[9QMM]0YKQ096VP_9%TAO95.jpg"/>
          <p:cNvPicPr>
            <a:picLocks/>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736100"/>
            <a:ext cx="8229600" cy="4017399"/>
          </a:xfrm>
          <a:prstGeom prst="rect">
            <a:avLst/>
          </a:prstGeom>
          <a:noFill/>
          <a:ln>
            <a:noFill/>
          </a:ln>
        </p:spPr>
      </p:pic>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57200" y="5753499"/>
            <a:ext cx="8229601" cy="215444"/>
          </a:xfrm>
          <a:prstGeom prst="rect">
            <a:avLst/>
          </a:prstGeom>
        </p:spPr>
        <p:txBody>
          <a:bodyPr wrap="square">
            <a:spAutoFit/>
          </a:bodyPr>
          <a:lstStyle/>
          <a:p>
            <a:r>
              <a:rPr kumimoji="1" lang="en-US" altLang="zh-CN" sz="800" i="1" dirty="0" smtClean="0"/>
              <a:t>Source: </a:t>
            </a:r>
            <a:r>
              <a:rPr kumimoji="1" lang="en-US" altLang="zh-CN" sz="800" i="1" dirty="0" err="1" smtClean="0"/>
              <a:t>comScore</a:t>
            </a:r>
            <a:r>
              <a:rPr kumimoji="1" lang="zh-CN" altLang="en-US" sz="800" i="1" dirty="0" smtClean="0"/>
              <a:t>。</a:t>
            </a:r>
            <a:endParaRPr kumimoji="1" lang="zh-CN" altLang="en-US" sz="800" i="1" dirty="0"/>
          </a:p>
        </p:txBody>
      </p:sp>
    </p:spTree>
    <p:extLst>
      <p:ext uri="{BB962C8B-B14F-4D97-AF65-F5344CB8AC3E}">
        <p14:creationId xmlns:p14="http://schemas.microsoft.com/office/powerpoint/2010/main" xmlns="" val="276507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本地生活电商的消费流程</a:t>
            </a:r>
            <a:endParaRPr kumimoji="1" lang="zh-CN" altLang="en-US" dirty="0"/>
          </a:p>
        </p:txBody>
      </p:sp>
      <p:graphicFrame>
        <p:nvGraphicFramePr>
          <p:cNvPr id="7" name="图表 6"/>
          <p:cNvGraphicFramePr/>
          <p:nvPr>
            <p:extLst>
              <p:ext uri="{D42A27DB-BD31-4B8C-83A1-F6EECF244321}">
                <p14:modId xmlns:p14="http://schemas.microsoft.com/office/powerpoint/2010/main" xmlns="" val="828552810"/>
              </p:ext>
            </p:extLst>
          </p:nvPr>
        </p:nvGraphicFramePr>
        <p:xfrm>
          <a:off x="241160" y="1855874"/>
          <a:ext cx="890284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3617348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本地生活电商的商业模式</a:t>
            </a:r>
            <a:endParaRPr kumimoji="1" lang="zh-CN" altLang="en-US" dirty="0"/>
          </a:p>
        </p:txBody>
      </p:sp>
      <p:graphicFrame>
        <p:nvGraphicFramePr>
          <p:cNvPr id="5" name="图表 4"/>
          <p:cNvGraphicFramePr/>
          <p:nvPr>
            <p:extLst>
              <p:ext uri="{D42A27DB-BD31-4B8C-83A1-F6EECF244321}">
                <p14:modId xmlns:p14="http://schemas.microsoft.com/office/powerpoint/2010/main" xmlns="" val="1874950548"/>
              </p:ext>
            </p:extLst>
          </p:nvPr>
        </p:nvGraphicFramePr>
        <p:xfrm>
          <a:off x="945214" y="1895325"/>
          <a:ext cx="7125621" cy="4277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1809207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本地生活</a:t>
            </a:r>
            <a:r>
              <a:rPr kumimoji="1" lang="zh-CN" altLang="en-US" dirty="0"/>
              <a:t>消费</a:t>
            </a:r>
            <a:r>
              <a:rPr kumimoji="1" lang="zh-CN" altLang="en-US" dirty="0" smtClean="0"/>
              <a:t>市场巨大</a:t>
            </a:r>
            <a:endParaRPr kumimoji="1" lang="zh-CN" altLang="en-US" dirty="0"/>
          </a:p>
        </p:txBody>
      </p:sp>
      <p:sp>
        <p:nvSpPr>
          <p:cNvPr id="3" name="内容占位符 2"/>
          <p:cNvSpPr>
            <a:spLocks noGrp="1"/>
          </p:cNvSpPr>
          <p:nvPr>
            <p:ph idx="1"/>
          </p:nvPr>
        </p:nvSpPr>
        <p:spPr/>
        <p:txBody>
          <a:bodyPr>
            <a:normAutofit/>
          </a:bodyPr>
          <a:lstStyle/>
          <a:p>
            <a:r>
              <a:rPr lang="en-US" altLang="zh-CN" sz="2000" dirty="0" err="1">
                <a:latin typeface="微软雅黑"/>
                <a:ea typeface="微软雅黑"/>
                <a:cs typeface="微软雅黑"/>
              </a:rPr>
              <a:t>AlexRamPell</a:t>
            </a:r>
            <a:r>
              <a:rPr lang="en-US" altLang="zh-CN" sz="2000" dirty="0">
                <a:latin typeface="微软雅黑"/>
                <a:ea typeface="微软雅黑"/>
                <a:cs typeface="微软雅黑"/>
              </a:rPr>
              <a:t> </a:t>
            </a:r>
            <a:r>
              <a:rPr lang="zh-CN" altLang="en-US" sz="2000" dirty="0" smtClean="0">
                <a:latin typeface="微软雅黑"/>
                <a:ea typeface="微软雅黑"/>
                <a:cs typeface="微软雅黑"/>
              </a:rPr>
              <a:t>在</a:t>
            </a:r>
            <a:r>
              <a:rPr lang="en-US" altLang="zh-CN" sz="2000" dirty="0" smtClean="0">
                <a:latin typeface="微软雅黑"/>
                <a:ea typeface="微软雅黑"/>
                <a:cs typeface="微软雅黑"/>
              </a:rPr>
              <a:t>2011</a:t>
            </a:r>
            <a:r>
              <a:rPr lang="zh-CN" altLang="en-US" sz="2000" dirty="0" smtClean="0">
                <a:latin typeface="微软雅黑"/>
                <a:ea typeface="微软雅黑"/>
                <a:cs typeface="微软雅黑"/>
              </a:rPr>
              <a:t>年提出了</a:t>
            </a:r>
            <a:r>
              <a:rPr lang="en-US" altLang="zh-CN" sz="2000" dirty="0" smtClean="0">
                <a:latin typeface="微软雅黑"/>
                <a:ea typeface="微软雅黑"/>
                <a:cs typeface="微软雅黑"/>
              </a:rPr>
              <a:t>O2O</a:t>
            </a:r>
            <a:r>
              <a:rPr lang="zh-CN" altLang="en-US" sz="2000" dirty="0" smtClean="0">
                <a:latin typeface="微软雅黑"/>
                <a:ea typeface="微软雅黑"/>
                <a:cs typeface="微软雅黑"/>
              </a:rPr>
              <a:t>的概念：</a:t>
            </a:r>
            <a:endParaRPr lang="en-US" altLang="zh-CN" sz="2000" dirty="0" smtClean="0">
              <a:latin typeface="微软雅黑"/>
              <a:ea typeface="微软雅黑"/>
              <a:cs typeface="微软雅黑"/>
            </a:endParaRPr>
          </a:p>
          <a:p>
            <a:pPr lvl="1"/>
            <a:r>
              <a:rPr lang="zh-CN" altLang="en-US" sz="1800" dirty="0" smtClean="0">
                <a:latin typeface="微软雅黑"/>
                <a:ea typeface="微软雅黑"/>
                <a:cs typeface="微软雅黑"/>
              </a:rPr>
              <a:t>美国电子商务每年的平均客单价约为</a:t>
            </a:r>
            <a:r>
              <a:rPr lang="en-US" altLang="zh-CN" sz="1800" dirty="0" smtClean="0">
                <a:latin typeface="微软雅黑"/>
                <a:ea typeface="微软雅黑"/>
                <a:cs typeface="微软雅黑"/>
              </a:rPr>
              <a:t>1,000</a:t>
            </a:r>
            <a:r>
              <a:rPr lang="zh-CN" altLang="en-US" sz="1800" dirty="0" smtClean="0">
                <a:latin typeface="微软雅黑"/>
                <a:ea typeface="微软雅黑"/>
                <a:cs typeface="微软雅黑"/>
              </a:rPr>
              <a:t>美元</a:t>
            </a:r>
            <a:r>
              <a:rPr lang="zh-CN" altLang="en-US" sz="1800" dirty="0">
                <a:latin typeface="微软雅黑"/>
                <a:ea typeface="微软雅黑"/>
                <a:cs typeface="微软雅黑"/>
              </a:rPr>
              <a:t>，但是平均每个美国人每</a:t>
            </a:r>
            <a:r>
              <a:rPr lang="zh-CN" altLang="en-US" sz="1800" dirty="0" smtClean="0">
                <a:latin typeface="微软雅黑"/>
                <a:ea typeface="微软雅黑"/>
                <a:cs typeface="微软雅黑"/>
              </a:rPr>
              <a:t>年可支配收入约为</a:t>
            </a:r>
            <a:r>
              <a:rPr lang="en-US" altLang="zh-CN" sz="1800" dirty="0" smtClean="0">
                <a:latin typeface="微软雅黑"/>
                <a:ea typeface="微软雅黑"/>
                <a:cs typeface="微软雅黑"/>
              </a:rPr>
              <a:t>40,000</a:t>
            </a:r>
            <a:r>
              <a:rPr lang="zh-CN" altLang="en-US" sz="1800" dirty="0">
                <a:latin typeface="微软雅黑"/>
                <a:ea typeface="微软雅黑"/>
                <a:cs typeface="微软雅黑"/>
              </a:rPr>
              <a:t>美元，剩</a:t>
            </a:r>
            <a:r>
              <a:rPr lang="zh-CN" altLang="en-US" sz="1800" dirty="0" smtClean="0">
                <a:latin typeface="微软雅黑"/>
                <a:ea typeface="微软雅黑"/>
                <a:cs typeface="微软雅黑"/>
              </a:rPr>
              <a:t>下的可支配收入中很大一部分钱花在了咖啡馆</a:t>
            </a:r>
            <a:r>
              <a:rPr lang="zh-CN" altLang="en-US" sz="1800" dirty="0">
                <a:latin typeface="微软雅黑"/>
                <a:ea typeface="微软雅黑"/>
                <a:cs typeface="微软雅黑"/>
              </a:rPr>
              <a:t>、健身房、 餐厅、加油站、干洗店、</a:t>
            </a:r>
            <a:r>
              <a:rPr lang="zh-CN" altLang="en-US" sz="1800" dirty="0" smtClean="0">
                <a:latin typeface="微软雅黑"/>
                <a:ea typeface="微软雅黑"/>
                <a:cs typeface="微软雅黑"/>
              </a:rPr>
              <a:t>理发店等生活服务类商品上。</a:t>
            </a:r>
            <a:endParaRPr lang="en-US" altLang="zh-CN" sz="1800" dirty="0">
              <a:latin typeface="微软雅黑"/>
              <a:ea typeface="微软雅黑"/>
              <a:cs typeface="微软雅黑"/>
            </a:endParaRPr>
          </a:p>
          <a:p>
            <a:pPr marL="0" indent="0">
              <a:buNone/>
            </a:pPr>
            <a:endParaRPr kumimoji="1" lang="en-US" altLang="zh-CN" sz="2000" dirty="0" smtClean="0">
              <a:latin typeface="微软雅黑"/>
              <a:ea typeface="微软雅黑"/>
              <a:cs typeface="微软雅黑"/>
            </a:endParaRPr>
          </a:p>
          <a:p>
            <a:pPr marL="0" indent="0">
              <a:buNone/>
            </a:pPr>
            <a:endParaRPr kumimoji="1" lang="zh-CN" altLang="en-US" sz="2000" dirty="0">
              <a:latin typeface="微软雅黑"/>
              <a:ea typeface="微软雅黑"/>
              <a:cs typeface="微软雅黑"/>
            </a:endParaRPr>
          </a:p>
        </p:txBody>
      </p:sp>
      <p:graphicFrame>
        <p:nvGraphicFramePr>
          <p:cNvPr id="6" name="图表 5"/>
          <p:cNvGraphicFramePr/>
          <p:nvPr>
            <p:extLst>
              <p:ext uri="{D42A27DB-BD31-4B8C-83A1-F6EECF244321}">
                <p14:modId xmlns:p14="http://schemas.microsoft.com/office/powerpoint/2010/main" xmlns="" val="3611404443"/>
              </p:ext>
            </p:extLst>
          </p:nvPr>
        </p:nvGraphicFramePr>
        <p:xfrm>
          <a:off x="267343" y="3069141"/>
          <a:ext cx="4310923" cy="3291671"/>
        </p:xfrm>
        <a:graphic>
          <a:graphicData uri="http://schemas.openxmlformats.org/drawingml/2006/chart">
            <c:chart xmlns:c="http://schemas.openxmlformats.org/drawingml/2006/chart" xmlns:r="http://schemas.openxmlformats.org/officeDocument/2006/relationships" r:id="rId2"/>
          </a:graphicData>
        </a:graphic>
      </p:graphicFrame>
      <p:sp>
        <p:nvSpPr>
          <p:cNvPr id="7"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图表 7"/>
          <p:cNvGraphicFramePr/>
          <p:nvPr>
            <p:extLst>
              <p:ext uri="{D42A27DB-BD31-4B8C-83A1-F6EECF244321}">
                <p14:modId xmlns:p14="http://schemas.microsoft.com/office/powerpoint/2010/main" xmlns="" val="1954447067"/>
              </p:ext>
            </p:extLst>
          </p:nvPr>
        </p:nvGraphicFramePr>
        <p:xfrm>
          <a:off x="4375877" y="3069141"/>
          <a:ext cx="4310923" cy="32916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286244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美国本地生活服务市场</a:t>
            </a:r>
            <a:r>
              <a:rPr kumimoji="1" lang="en-US" altLang="zh-CN" dirty="0" smtClean="0"/>
              <a:t/>
            </a:r>
            <a:br>
              <a:rPr kumimoji="1" lang="en-US" altLang="zh-CN" dirty="0" smtClean="0"/>
            </a:br>
            <a:r>
              <a:rPr kumimoji="1" lang="zh-CN" altLang="en-US" dirty="0" smtClean="0"/>
              <a:t>细分领域的领导者</a:t>
            </a:r>
            <a:endParaRPr kumimoji="1"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xmlns="" val="1725583932"/>
              </p:ext>
            </p:extLst>
          </p:nvPr>
        </p:nvGraphicFramePr>
        <p:xfrm>
          <a:off x="607579" y="1792371"/>
          <a:ext cx="8079220" cy="4090087"/>
        </p:xfrm>
        <a:graphic>
          <a:graphicData uri="http://schemas.openxmlformats.org/drawingml/2006/table">
            <a:tbl>
              <a:tblPr/>
              <a:tblGrid>
                <a:gridCol w="1183394"/>
                <a:gridCol w="1139564"/>
                <a:gridCol w="672051"/>
                <a:gridCol w="1022686"/>
                <a:gridCol w="599002"/>
                <a:gridCol w="715880"/>
                <a:gridCol w="1417151"/>
                <a:gridCol w="1329492"/>
              </a:tblGrid>
              <a:tr h="792743">
                <a:tc>
                  <a:txBody>
                    <a:bodyPr/>
                    <a:lstStyle/>
                    <a:p>
                      <a:pPr algn="l" fontAlgn="ctr"/>
                      <a:r>
                        <a:rPr lang="en-US" sz="1200" b="1" i="0" u="none" strike="noStrike" dirty="0">
                          <a:solidFill>
                            <a:srgbClr val="FFFFFF"/>
                          </a:solidFill>
                          <a:effectLst/>
                          <a:latin typeface="微软雅黑"/>
                        </a:rPr>
                        <a:t>Category</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altLang="zh-CN" sz="1200" b="1" i="0" u="none" strike="noStrike" dirty="0" smtClean="0">
                          <a:solidFill>
                            <a:srgbClr val="FF0000"/>
                          </a:solidFill>
                          <a:effectLst/>
                          <a:latin typeface="微软雅黑"/>
                        </a:rPr>
                        <a:t>E</a:t>
                      </a:r>
                      <a:r>
                        <a:rPr lang="en-US" sz="1200" b="1" i="0" u="none" strike="noStrike" dirty="0" smtClean="0">
                          <a:solidFill>
                            <a:srgbClr val="FFFFFF"/>
                          </a:solidFill>
                          <a:effectLst/>
                          <a:latin typeface="微软雅黑"/>
                        </a:rPr>
                        <a:t>xperience</a:t>
                      </a:r>
                      <a:endParaRPr lang="en-US" sz="1200" b="1" i="0" u="none" strike="noStrike" dirty="0">
                        <a:solidFill>
                          <a:srgbClr val="FFFFFF"/>
                        </a:solidFill>
                        <a:effectLst/>
                        <a:latin typeface="微软雅黑"/>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T</a:t>
                      </a:r>
                      <a:r>
                        <a:rPr lang="en-US" sz="1200" b="1" i="0" u="none" strike="noStrike" dirty="0" smtClean="0">
                          <a:solidFill>
                            <a:srgbClr val="FFFFFF"/>
                          </a:solidFill>
                          <a:effectLst/>
                          <a:latin typeface="微软雅黑"/>
                        </a:rPr>
                        <a:t>rying</a:t>
                      </a:r>
                      <a:endParaRPr lang="en-US" sz="1200" b="1" i="0" u="none" strike="noStrike" dirty="0">
                        <a:solidFill>
                          <a:srgbClr val="FFFFFF"/>
                        </a:solidFill>
                        <a:effectLst/>
                        <a:latin typeface="微软雅黑"/>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S</a:t>
                      </a:r>
                      <a:r>
                        <a:rPr lang="en-US" sz="1200" b="1" i="0" u="none" strike="noStrike" dirty="0" smtClean="0">
                          <a:solidFill>
                            <a:srgbClr val="FFFFFF"/>
                          </a:solidFill>
                          <a:effectLst/>
                          <a:latin typeface="微软雅黑"/>
                        </a:rPr>
                        <a:t>ubstitute</a:t>
                      </a:r>
                      <a:endParaRPr lang="en-US" sz="1200" b="1" i="0" u="none" strike="noStrike" dirty="0">
                        <a:solidFill>
                          <a:srgbClr val="FFFFFF"/>
                        </a:solidFill>
                        <a:effectLst/>
                        <a:latin typeface="微软雅黑"/>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L</a:t>
                      </a:r>
                      <a:r>
                        <a:rPr lang="en-US" sz="1200" b="1" i="0" u="none" strike="noStrike" dirty="0">
                          <a:solidFill>
                            <a:srgbClr val="FFFFFF"/>
                          </a:solidFill>
                          <a:effectLst/>
                          <a:latin typeface="微软雅黑"/>
                        </a:rPr>
                        <a:t>ocal</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a:solidFill>
                            <a:srgbClr val="FFFFFF"/>
                          </a:solidFill>
                          <a:effectLst/>
                          <a:latin typeface="微软雅黑"/>
                        </a:rPr>
                        <a:t>Online</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FFFF"/>
                          </a:solidFill>
                          <a:effectLst/>
                          <a:latin typeface="微软雅黑"/>
                        </a:rPr>
                        <a:t>Largest Online Substitute</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FFFF"/>
                          </a:solidFill>
                          <a:effectLst/>
                          <a:latin typeface="微软雅黑"/>
                        </a:rPr>
                        <a:t>Largest Site to Find this Type of Local Business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r>
              <a:tr h="206802">
                <a:tc>
                  <a:txBody>
                    <a:bodyPr/>
                    <a:lstStyle/>
                    <a:p>
                      <a:pPr algn="l" fontAlgn="t"/>
                      <a:r>
                        <a:rPr lang="en-US" sz="1200" b="1" i="0" u="none" strike="noStrike">
                          <a:solidFill>
                            <a:srgbClr val="FF0000"/>
                          </a:solidFill>
                          <a:effectLst/>
                          <a:latin typeface="微软雅黑"/>
                        </a:rPr>
                        <a:t>Restaurants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1" i="0" u="none" strike="noStrike">
                          <a:solidFill>
                            <a:srgbClr val="FF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1" i="0" u="none" strike="noStrike">
                          <a:solidFill>
                            <a:srgbClr val="FF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1" i="0" u="none" strike="noStrike">
                          <a:solidFill>
                            <a:srgbClr val="FF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1" i="0" u="none" strike="noStrike">
                          <a:solidFill>
                            <a:srgbClr val="FF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1" i="0" u="none" strike="noStrike">
                          <a:solidFill>
                            <a:srgbClr val="FF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1" i="0" u="none" strike="noStrike" dirty="0">
                          <a:solidFill>
                            <a:srgbClr val="FF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1" i="0" u="none" strike="noStrike">
                          <a:solidFill>
                            <a:srgbClr val="FF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Apartments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Craigslist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Books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Amazon</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Cars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eBay Cars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Edmunds.com</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Groceries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Safeway.com</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Clothing</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dirty="0">
                          <a:solidFill>
                            <a:srgbClr val="000000"/>
                          </a:solidFill>
                          <a:effectLst/>
                          <a:latin typeface="微软雅黑"/>
                        </a:rPr>
                        <a:t>No clear leader</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Shoes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Zappos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402116">
                <a:tc>
                  <a:txBody>
                    <a:bodyPr/>
                    <a:lstStyle/>
                    <a:p>
                      <a:pPr algn="l" fontAlgn="t"/>
                      <a:r>
                        <a:rPr lang="en-US" sz="1200" b="0" i="0" u="none" strike="noStrike" dirty="0">
                          <a:solidFill>
                            <a:srgbClr val="000000"/>
                          </a:solidFill>
                          <a:effectLst/>
                          <a:latin typeface="微软雅黑"/>
                        </a:rPr>
                        <a:t>Hotel</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dirty="0">
                          <a:solidFill>
                            <a:srgbClr val="000000"/>
                          </a:solidFill>
                          <a:effectLst/>
                          <a:latin typeface="微软雅黑"/>
                        </a:rPr>
                        <a:t>Priceline, </a:t>
                      </a:r>
                      <a:r>
                        <a:rPr lang="en-US" sz="1200" b="0" i="0" u="none" strike="noStrike" dirty="0" smtClean="0">
                          <a:solidFill>
                            <a:srgbClr val="000000"/>
                          </a:solidFill>
                          <a:effectLst/>
                          <a:latin typeface="微软雅黑"/>
                        </a:rPr>
                        <a:t>Expedia</a:t>
                      </a:r>
                      <a:endParaRPr lang="en-US" sz="1200" b="0" i="0" u="none" strike="noStrike" dirty="0">
                        <a:solidFill>
                          <a:srgbClr val="000000"/>
                        </a:solidFill>
                        <a:effectLst/>
                        <a:latin typeface="微软雅黑"/>
                      </a:endParaRP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dirty="0" err="1">
                          <a:solidFill>
                            <a:srgbClr val="000000"/>
                          </a:solidFill>
                          <a:effectLst/>
                          <a:latin typeface="微软雅黑"/>
                        </a:rPr>
                        <a:t>TripAdvisor</a:t>
                      </a:r>
                      <a:endParaRPr lang="en-US" sz="1200" b="0" i="0" u="none" strike="noStrike" dirty="0">
                        <a:solidFill>
                          <a:srgbClr val="000000"/>
                        </a:solidFill>
                        <a:effectLst/>
                        <a:latin typeface="微软雅黑"/>
                      </a:endParaRP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dirty="0">
                          <a:solidFill>
                            <a:srgbClr val="000000"/>
                          </a:solidFill>
                          <a:effectLst/>
                          <a:latin typeface="微软雅黑"/>
                        </a:rPr>
                        <a:t>Spa</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Fitness/gym</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93%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Plumber</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Music</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iTunes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Doctor</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WebMD</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a:solidFill>
                            <a:srgbClr val="000000"/>
                          </a:solidFill>
                          <a:effectLst/>
                          <a:latin typeface="微软雅黑"/>
                        </a:rPr>
                        <a:t>Dentist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06802">
                <a:tc>
                  <a:txBody>
                    <a:bodyPr/>
                    <a:lstStyle/>
                    <a:p>
                      <a:pPr algn="l" fontAlgn="t"/>
                      <a:r>
                        <a:rPr lang="en-US" sz="1200" b="0" i="0" u="none" strike="noStrike" dirty="0">
                          <a:solidFill>
                            <a:srgbClr val="000000"/>
                          </a:solidFill>
                          <a:effectLst/>
                          <a:latin typeface="微软雅黑"/>
                        </a:rPr>
                        <a:t>Legal</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60%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dirty="0" err="1">
                          <a:solidFill>
                            <a:srgbClr val="000000"/>
                          </a:solidFill>
                          <a:effectLst/>
                          <a:latin typeface="微软雅黑"/>
                        </a:rPr>
                        <a:t>LegalZoom</a:t>
                      </a:r>
                      <a:endParaRPr lang="en-US" sz="1200" b="0" i="0" u="none" strike="noStrike" dirty="0">
                        <a:solidFill>
                          <a:srgbClr val="000000"/>
                        </a:solidFill>
                        <a:effectLst/>
                        <a:latin typeface="微软雅黑"/>
                      </a:endParaRP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sz="1200" b="0" i="0" u="none" strike="noStrike" dirty="0">
                          <a:solidFill>
                            <a:srgbClr val="000000"/>
                          </a:solidFill>
                          <a:effectLst/>
                          <a:latin typeface="微软雅黑"/>
                        </a:rPr>
                        <a:t>Yelp</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bl>
          </a:graphicData>
        </a:graphic>
      </p:graphicFrame>
      <p:sp>
        <p:nvSpPr>
          <p:cNvPr id="9"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副标题 2"/>
          <p:cNvSpPr txBox="1">
            <a:spLocks/>
          </p:cNvSpPr>
          <p:nvPr/>
        </p:nvSpPr>
        <p:spPr>
          <a:xfrm>
            <a:off x="607578" y="6016156"/>
            <a:ext cx="8079221" cy="3938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ctr">
              <a:buNone/>
            </a:pPr>
            <a:r>
              <a:rPr lang="en-US" altLang="zh-CN" sz="800" i="1" dirty="0">
                <a:solidFill>
                  <a:schemeClr val="tx1"/>
                </a:solidFill>
                <a:latin typeface="微软雅黑"/>
                <a:ea typeface="微软雅黑"/>
                <a:cs typeface="微软雅黑"/>
              </a:rPr>
              <a:t>L = (E + T - S + 5) / 15, with each of the following input variables ranging from 1 to </a:t>
            </a:r>
            <a:r>
              <a:rPr lang="en-US" altLang="zh-CN" sz="800" i="1" dirty="0" smtClean="0">
                <a:solidFill>
                  <a:schemeClr val="tx1"/>
                </a:solidFill>
                <a:latin typeface="微软雅黑"/>
                <a:ea typeface="微软雅黑"/>
                <a:cs typeface="微软雅黑"/>
              </a:rPr>
              <a:t>5</a:t>
            </a:r>
          </a:p>
          <a:p>
            <a:pPr marL="0" indent="0" fontAlgn="ctr">
              <a:buNone/>
            </a:pPr>
            <a:r>
              <a:rPr lang="zh-CN" altLang="en-US" sz="800" i="1" dirty="0" smtClean="0">
                <a:solidFill>
                  <a:schemeClr val="tx1"/>
                </a:solidFill>
                <a:latin typeface="微软雅黑"/>
                <a:ea typeface="微软雅黑"/>
                <a:cs typeface="微软雅黑"/>
              </a:rPr>
              <a:t>资料来源：</a:t>
            </a:r>
            <a:r>
              <a:rPr lang="en-US" altLang="zh-CN" sz="800" i="1" dirty="0">
                <a:solidFill>
                  <a:schemeClr val="tx1"/>
                </a:solidFill>
              </a:rPr>
              <a:t>“Why Local Commerce Will Be Larger Than E-Commerce For The Next Decade, An Analysis”----Mike </a:t>
            </a:r>
            <a:r>
              <a:rPr lang="en-US" altLang="zh-CN" sz="800" i="1" dirty="0" err="1">
                <a:solidFill>
                  <a:schemeClr val="tx1"/>
                </a:solidFill>
              </a:rPr>
              <a:t>Ghaffary</a:t>
            </a:r>
            <a:r>
              <a:rPr lang="en-US" altLang="zh-CN" sz="800" i="1" dirty="0">
                <a:solidFill>
                  <a:schemeClr val="tx1"/>
                </a:solidFill>
              </a:rPr>
              <a:t>, the vice president of business development at </a:t>
            </a:r>
            <a:r>
              <a:rPr lang="en-US" altLang="zh-CN" sz="800" i="1" dirty="0" smtClean="0">
                <a:solidFill>
                  <a:schemeClr val="tx1"/>
                </a:solidFill>
              </a:rPr>
              <a:t>Yelp</a:t>
            </a:r>
            <a:endParaRPr lang="en-US" altLang="zh-CN" sz="800" i="1" dirty="0">
              <a:solidFill>
                <a:schemeClr val="tx1"/>
              </a:solidFill>
            </a:endParaRPr>
          </a:p>
        </p:txBody>
      </p:sp>
    </p:spTree>
    <p:extLst>
      <p:ext uri="{BB962C8B-B14F-4D97-AF65-F5344CB8AC3E}">
        <p14:creationId xmlns:p14="http://schemas.microsoft.com/office/powerpoint/2010/main" xmlns="" val="3865926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800" dirty="0" smtClean="0"/>
              <a:t>美国本地服务市场规模</a:t>
            </a:r>
            <a:r>
              <a:rPr kumimoji="1" lang="en-US" altLang="zh-CN" sz="4800" dirty="0" smtClean="0"/>
              <a:t/>
            </a:r>
            <a:br>
              <a:rPr kumimoji="1" lang="en-US" altLang="zh-CN" sz="4800" dirty="0" smtClean="0"/>
            </a:br>
            <a:r>
              <a:rPr kumimoji="1" lang="zh-CN" altLang="en-US" sz="4800" dirty="0" smtClean="0"/>
              <a:t>将为线上电商市场规模的三倍</a:t>
            </a:r>
            <a:endParaRPr kumimoji="1" lang="zh-CN" altLang="en-US" sz="4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178861233"/>
              </p:ext>
            </p:extLst>
          </p:nvPr>
        </p:nvGraphicFramePr>
        <p:xfrm>
          <a:off x="457200" y="1636887"/>
          <a:ext cx="8229600" cy="4246481"/>
        </p:xfrm>
        <a:graphic>
          <a:graphicData uri="http://schemas.openxmlformats.org/drawingml/2006/table">
            <a:tbl>
              <a:tblPr/>
              <a:tblGrid>
                <a:gridCol w="1169314"/>
                <a:gridCol w="1110108"/>
                <a:gridCol w="680866"/>
                <a:gridCol w="1036100"/>
                <a:gridCol w="547654"/>
                <a:gridCol w="725270"/>
                <a:gridCol w="1376534"/>
                <a:gridCol w="725270"/>
                <a:gridCol w="858484"/>
              </a:tblGrid>
              <a:tr h="249793">
                <a:tc>
                  <a:txBody>
                    <a:bodyPr/>
                    <a:lstStyle/>
                    <a:p>
                      <a:pPr algn="l" fontAlgn="ctr"/>
                      <a:r>
                        <a:rPr lang="en-US" sz="1200" b="1" i="0" u="none" strike="noStrike" dirty="0">
                          <a:solidFill>
                            <a:srgbClr val="FFFFFF"/>
                          </a:solidFill>
                          <a:effectLst/>
                          <a:latin typeface="微软雅黑"/>
                        </a:rPr>
                        <a:t>Category</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altLang="zh-CN" sz="1200" b="1" i="0" u="none" strike="noStrike" dirty="0" smtClean="0">
                          <a:solidFill>
                            <a:srgbClr val="FF0000"/>
                          </a:solidFill>
                          <a:effectLst/>
                          <a:latin typeface="微软雅黑"/>
                        </a:rPr>
                        <a:t>E</a:t>
                      </a:r>
                      <a:r>
                        <a:rPr lang="en-US" sz="1200" b="1" i="0" u="none" strike="noStrike" dirty="0" smtClean="0">
                          <a:solidFill>
                            <a:srgbClr val="FFFFFF"/>
                          </a:solidFill>
                          <a:effectLst/>
                          <a:latin typeface="微软雅黑"/>
                        </a:rPr>
                        <a:t>xperience</a:t>
                      </a:r>
                      <a:endParaRPr lang="en-US" sz="1200" b="1" i="0" u="none" strike="noStrike" dirty="0">
                        <a:solidFill>
                          <a:srgbClr val="FFFFFF"/>
                        </a:solidFill>
                        <a:effectLst/>
                        <a:latin typeface="微软雅黑"/>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T</a:t>
                      </a:r>
                      <a:r>
                        <a:rPr lang="en-US" sz="1200" b="1" i="0" u="none" strike="noStrike" dirty="0" smtClean="0">
                          <a:solidFill>
                            <a:srgbClr val="FFFFFF"/>
                          </a:solidFill>
                          <a:effectLst/>
                          <a:latin typeface="微软雅黑"/>
                        </a:rPr>
                        <a:t>rying</a:t>
                      </a:r>
                      <a:endParaRPr lang="en-US" sz="1200" b="1" i="0" u="none" strike="noStrike" dirty="0">
                        <a:solidFill>
                          <a:srgbClr val="FFFFFF"/>
                        </a:solidFill>
                        <a:effectLst/>
                        <a:latin typeface="微软雅黑"/>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S</a:t>
                      </a:r>
                      <a:r>
                        <a:rPr lang="en-US" sz="1200" b="1" i="0" u="none" strike="noStrike" dirty="0" smtClean="0">
                          <a:solidFill>
                            <a:srgbClr val="FFFFFF"/>
                          </a:solidFill>
                          <a:effectLst/>
                          <a:latin typeface="微软雅黑"/>
                        </a:rPr>
                        <a:t>ubstitute</a:t>
                      </a:r>
                      <a:endParaRPr lang="en-US" sz="1200" b="1" i="0" u="none" strike="noStrike" dirty="0">
                        <a:solidFill>
                          <a:srgbClr val="FFFFFF"/>
                        </a:solidFill>
                        <a:effectLst/>
                        <a:latin typeface="微软雅黑"/>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L</a:t>
                      </a:r>
                      <a:r>
                        <a:rPr lang="en-US" sz="1200" b="1" i="0" u="none" strike="noStrike" dirty="0">
                          <a:solidFill>
                            <a:srgbClr val="FFFFFF"/>
                          </a:solidFill>
                          <a:effectLst/>
                          <a:latin typeface="微软雅黑"/>
                        </a:rPr>
                        <a:t>ocal</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ctr" fontAlgn="ctr"/>
                      <a:r>
                        <a:rPr lang="en-US" sz="1200" b="1" i="0" u="none" strike="noStrike" dirty="0">
                          <a:solidFill>
                            <a:srgbClr val="FF0000"/>
                          </a:solidFill>
                          <a:effectLst/>
                          <a:latin typeface="微软雅黑"/>
                        </a:rPr>
                        <a:t>O</a:t>
                      </a:r>
                      <a:r>
                        <a:rPr lang="en-US" sz="1200" b="1" i="0" u="none" strike="noStrike" dirty="0">
                          <a:solidFill>
                            <a:srgbClr val="FFFFFF"/>
                          </a:solidFill>
                          <a:effectLst/>
                          <a:latin typeface="微软雅黑"/>
                        </a:rPr>
                        <a:t>nline</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l" fontAlgn="ctr"/>
                      <a:r>
                        <a:rPr lang="en-US" sz="1200" b="1" i="0" u="none" strike="noStrike" dirty="0">
                          <a:solidFill>
                            <a:srgbClr val="FF0000"/>
                          </a:solidFill>
                          <a:effectLst/>
                          <a:latin typeface="微软雅黑"/>
                        </a:rPr>
                        <a:t>M</a:t>
                      </a:r>
                      <a:r>
                        <a:rPr lang="en-US" sz="1200" b="1" i="0" u="none" strike="noStrike" dirty="0">
                          <a:solidFill>
                            <a:srgbClr val="FFFFFF"/>
                          </a:solidFill>
                          <a:effectLst/>
                          <a:latin typeface="微软雅黑"/>
                        </a:rPr>
                        <a:t>arket($</a:t>
                      </a:r>
                      <a:r>
                        <a:rPr lang="en-US" sz="1200" b="1" i="0" u="none" strike="noStrike" dirty="0" err="1">
                          <a:solidFill>
                            <a:srgbClr val="FFFFFF"/>
                          </a:solidFill>
                          <a:effectLst/>
                          <a:latin typeface="微软雅黑"/>
                        </a:rPr>
                        <a:t>mln</a:t>
                      </a:r>
                      <a:r>
                        <a:rPr lang="en-US" sz="1200" b="1" i="0" u="none" strike="noStrike" dirty="0">
                          <a:solidFill>
                            <a:srgbClr val="FFFFFF"/>
                          </a:solidFill>
                          <a:effectLst/>
                          <a:latin typeface="微软雅黑"/>
                        </a:rPr>
                        <a: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r" fontAlgn="ctr"/>
                      <a:r>
                        <a:rPr lang="pt-BR" sz="1200" b="1" i="0" u="none" strike="noStrike">
                          <a:solidFill>
                            <a:srgbClr val="FFFFFF"/>
                          </a:solidFill>
                          <a:effectLst/>
                          <a:latin typeface="微软雅黑"/>
                        </a:rPr>
                        <a:t>O * M</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a:txBody>
                    <a:bodyPr/>
                    <a:lstStyle/>
                    <a:p>
                      <a:pPr algn="r" fontAlgn="ctr"/>
                      <a:r>
                        <a:rPr lang="en-US" altLang="zh-CN" sz="1200" b="1" i="0" u="none" strike="noStrike">
                          <a:solidFill>
                            <a:srgbClr val="FFFFFF"/>
                          </a:solidFill>
                          <a:effectLst/>
                          <a:latin typeface="微软雅黑"/>
                        </a:rPr>
                        <a:t>L * M</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r>
              <a:tr h="249793">
                <a:tc>
                  <a:txBody>
                    <a:bodyPr/>
                    <a:lstStyle/>
                    <a:p>
                      <a:pPr algn="l" fontAlgn="t"/>
                      <a:r>
                        <a:rPr lang="en-US" sz="1200" b="0" i="0" u="none" strike="noStrike">
                          <a:solidFill>
                            <a:srgbClr val="000000"/>
                          </a:solidFill>
                          <a:effectLst/>
                          <a:latin typeface="微软雅黑"/>
                        </a:rPr>
                        <a:t>Restaurants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$660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$86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$574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Apartments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dirty="0">
                          <a:solidFill>
                            <a:srgbClr val="000000"/>
                          </a:solidFill>
                          <a:effectLst/>
                          <a:latin typeface="微软雅黑"/>
                        </a:rPr>
                        <a:t>$127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$42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$85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Books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27%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dirty="0">
                          <a:solidFill>
                            <a:srgbClr val="000000"/>
                          </a:solidFill>
                          <a:effectLst/>
                          <a:latin typeface="微软雅黑"/>
                        </a:rPr>
                        <a:t>$33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$24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$9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Cars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$168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$67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$101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Groceries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$491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$196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$295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Clothing</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$305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$102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$203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Shoes</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$48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$22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$26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Hotel</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$137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$18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$119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Spa</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$13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Fitness/gym</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93%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dirty="0">
                          <a:solidFill>
                            <a:srgbClr val="000000"/>
                          </a:solidFill>
                          <a:effectLst/>
                          <a:latin typeface="微软雅黑"/>
                        </a:rPr>
                        <a:t>$21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$20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Plumber</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$88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$12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$76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Music</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$5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Doctor</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73%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$800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$213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$587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Dentist</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5</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87%</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13%</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$94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$13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$81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0" i="0" u="none" strike="noStrike">
                          <a:solidFill>
                            <a:srgbClr val="000000"/>
                          </a:solidFill>
                          <a:effectLst/>
                          <a:latin typeface="微软雅黑"/>
                        </a:rPr>
                        <a:t>Legal</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2</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60%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微软雅黑"/>
                        </a:rPr>
                        <a:t>40%</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$245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$98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0" i="0" u="none" strike="noStrike">
                          <a:solidFill>
                            <a:srgbClr val="000000"/>
                          </a:solidFill>
                          <a:effectLst/>
                          <a:latin typeface="微软雅黑"/>
                        </a:rPr>
                        <a:t>$147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249793">
                <a:tc>
                  <a:txBody>
                    <a:bodyPr/>
                    <a:lstStyle/>
                    <a:p>
                      <a:pPr algn="l" fontAlgn="t"/>
                      <a:r>
                        <a:rPr lang="en-US" sz="1200" b="1" i="0" u="none" strike="noStrike" dirty="0">
                          <a:solidFill>
                            <a:srgbClr val="000000"/>
                          </a:solidFill>
                          <a:effectLst/>
                          <a:latin typeface="微软雅黑"/>
                        </a:rPr>
                        <a:t>Total</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l" fontAlgn="b"/>
                      <a:r>
                        <a:rPr lang="zh-CN" altLang="en-US" sz="1200" b="0" i="0" u="none" strike="noStrike">
                          <a:solidFill>
                            <a:srgbClr val="000000"/>
                          </a:solidFill>
                          <a:effectLst/>
                          <a:latin typeface="微软雅黑"/>
                        </a:rPr>
                        <a:t>　</a:t>
                      </a:r>
                    </a:p>
                  </a:txBody>
                  <a:tcPr marL="12700" marR="12700" marT="1270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l" fontAlgn="b"/>
                      <a:r>
                        <a:rPr lang="zh-CN" altLang="en-US" sz="1200" b="0" i="0" u="none" strike="noStrike">
                          <a:solidFill>
                            <a:srgbClr val="000000"/>
                          </a:solidFill>
                          <a:effectLst/>
                          <a:latin typeface="微软雅黑"/>
                        </a:rPr>
                        <a:t>　</a:t>
                      </a:r>
                    </a:p>
                  </a:txBody>
                  <a:tcPr marL="12700" marR="12700" marT="1270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l" fontAlgn="b"/>
                      <a:r>
                        <a:rPr lang="zh-CN" altLang="en-US" sz="1200" b="0" i="0" u="none" strike="noStrike" dirty="0">
                          <a:solidFill>
                            <a:srgbClr val="000000"/>
                          </a:solidFill>
                          <a:effectLst/>
                          <a:latin typeface="微软雅黑"/>
                        </a:rPr>
                        <a:t>　</a:t>
                      </a:r>
                    </a:p>
                  </a:txBody>
                  <a:tcPr marL="12700" marR="12700" marT="1270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l" fontAlgn="b"/>
                      <a:r>
                        <a:rPr lang="zh-CN" altLang="en-US" sz="1200" b="0" i="0" u="none" strike="noStrike">
                          <a:solidFill>
                            <a:srgbClr val="000000"/>
                          </a:solidFill>
                          <a:effectLst/>
                          <a:latin typeface="微软雅黑"/>
                        </a:rPr>
                        <a:t>　</a:t>
                      </a:r>
                    </a:p>
                  </a:txBody>
                  <a:tcPr marL="12700" marR="12700" marT="1270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l" fontAlgn="b"/>
                      <a:r>
                        <a:rPr lang="zh-CN" altLang="en-US" sz="1200" b="0" i="0" u="none" strike="noStrike">
                          <a:solidFill>
                            <a:srgbClr val="000000"/>
                          </a:solidFill>
                          <a:effectLst/>
                          <a:latin typeface="微软雅黑"/>
                        </a:rPr>
                        <a:t>　</a:t>
                      </a:r>
                    </a:p>
                  </a:txBody>
                  <a:tcPr marL="12700" marR="12700" marT="1270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1" i="0" u="none" strike="noStrike" dirty="0">
                          <a:solidFill>
                            <a:srgbClr val="000000"/>
                          </a:solidFill>
                          <a:effectLst/>
                          <a:latin typeface="微软雅黑"/>
                        </a:rPr>
                        <a:t>$3,237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1" i="0" u="none" strike="noStrike" dirty="0">
                          <a:solidFill>
                            <a:srgbClr val="000000"/>
                          </a:solidFill>
                          <a:effectLst/>
                          <a:latin typeface="微软雅黑"/>
                        </a:rPr>
                        <a:t>$816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r" fontAlgn="t"/>
                      <a:r>
                        <a:rPr lang="en-US" altLang="zh-CN" sz="1200" b="1" i="0" u="none" strike="noStrike" dirty="0">
                          <a:solidFill>
                            <a:srgbClr val="000000"/>
                          </a:solidFill>
                          <a:effectLst/>
                          <a:latin typeface="微软雅黑"/>
                        </a:rPr>
                        <a:t>$2,421 B</a:t>
                      </a:r>
                    </a:p>
                  </a:txBody>
                  <a:tcPr marL="12700" marR="12700" marT="127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bl>
          </a:graphicData>
        </a:graphic>
      </p:graphicFrame>
      <p:sp>
        <p:nvSpPr>
          <p:cNvPr id="5" name="副标题 2"/>
          <p:cNvSpPr txBox="1">
            <a:spLocks/>
          </p:cNvSpPr>
          <p:nvPr/>
        </p:nvSpPr>
        <p:spPr>
          <a:xfrm>
            <a:off x="6643322" y="6313570"/>
            <a:ext cx="2500678" cy="544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R="0" lvl="0" algn="just">
              <a:spcBef>
                <a:spcPts val="375"/>
              </a:spcBef>
              <a:spcAft>
                <a:spcPts val="375"/>
              </a:spcAft>
              <a:buSzPts val="1000"/>
              <a:tabLst>
                <a:tab pos="457200" algn="l"/>
              </a:tabLst>
            </a:pPr>
            <a:r>
              <a:rPr lang="en-US" altLang="zh-CN" sz="2000" b="1" dirty="0" err="1">
                <a:solidFill>
                  <a:srgbClr val="666666"/>
                </a:solidFill>
                <a:latin typeface="Cambria" panose="02040503050406030204" pitchFamily="18" charset="0"/>
                <a:cs typeface="Times New Roman" panose="02020603050405020304" pitchFamily="18" charset="0"/>
              </a:rPr>
              <a:t>PlayMeigu</a:t>
            </a:r>
            <a:r>
              <a:rPr lang="en-US" altLang="zh-CN" sz="2000" dirty="0" smtClean="0">
                <a:solidFill>
                  <a:srgbClr val="000000"/>
                </a:solidFill>
                <a:latin typeface="华文楷体"/>
                <a:ea typeface="宋体" panose="02010600030101010101" pitchFamily="2" charset="-122"/>
                <a:cs typeface="Times New Roman" panose="02020603050405020304" pitchFamily="18" charset="0"/>
              </a:rPr>
              <a:t>|</a:t>
            </a:r>
            <a:r>
              <a:rPr lang="zh-CN" altLang="en-US" sz="2000" b="1" dirty="0" smtClean="0">
                <a:solidFill>
                  <a:srgbClr val="FF6600"/>
                </a:solidFill>
                <a:latin typeface="微软雅黑" panose="020B0503020204020204" pitchFamily="34" charset="-122"/>
                <a:ea typeface="微软雅黑" panose="020B0503020204020204" pitchFamily="34" charset="-122"/>
                <a:cs typeface="Times New Roman" panose="02020603050405020304" pitchFamily="18" charset="0"/>
              </a:rPr>
              <a:t>玩美股</a:t>
            </a:r>
            <a:endParaRPr lang="en-US" altLang="zh-CN" sz="2000" b="1" dirty="0">
              <a:solidFill>
                <a:srgbClr val="FF66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副标题 2"/>
          <p:cNvSpPr txBox="1">
            <a:spLocks/>
          </p:cNvSpPr>
          <p:nvPr/>
        </p:nvSpPr>
        <p:spPr>
          <a:xfrm>
            <a:off x="457200" y="6016156"/>
            <a:ext cx="8079221" cy="3938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ctr">
              <a:buNone/>
            </a:pPr>
            <a:r>
              <a:rPr lang="en-US" altLang="zh-CN" sz="800" i="1" dirty="0">
                <a:solidFill>
                  <a:schemeClr val="tx1"/>
                </a:solidFill>
                <a:latin typeface="微软雅黑"/>
                <a:ea typeface="微软雅黑"/>
                <a:cs typeface="微软雅黑"/>
              </a:rPr>
              <a:t>L = </a:t>
            </a:r>
            <a:r>
              <a:rPr lang="en-US" altLang="zh-CN" sz="800" i="1" dirty="0" smtClean="0">
                <a:solidFill>
                  <a:schemeClr val="tx1"/>
                </a:solidFill>
                <a:latin typeface="微软雅黑"/>
                <a:ea typeface="微软雅黑"/>
                <a:cs typeface="微软雅黑"/>
              </a:rPr>
              <a:t>(E </a:t>
            </a:r>
            <a:r>
              <a:rPr lang="en-US" altLang="zh-CN" sz="800" i="1" dirty="0">
                <a:solidFill>
                  <a:schemeClr val="tx1"/>
                </a:solidFill>
                <a:latin typeface="微软雅黑"/>
                <a:ea typeface="微软雅黑"/>
                <a:cs typeface="微软雅黑"/>
              </a:rPr>
              <a:t>+ </a:t>
            </a:r>
            <a:r>
              <a:rPr lang="en-US" altLang="zh-CN" sz="800" i="1" dirty="0" smtClean="0">
                <a:solidFill>
                  <a:schemeClr val="tx1"/>
                </a:solidFill>
                <a:latin typeface="微软雅黑"/>
                <a:ea typeface="微软雅黑"/>
                <a:cs typeface="微软雅黑"/>
              </a:rPr>
              <a:t>T </a:t>
            </a:r>
            <a:r>
              <a:rPr lang="en-US" altLang="zh-CN" sz="800" i="1" dirty="0">
                <a:solidFill>
                  <a:schemeClr val="tx1"/>
                </a:solidFill>
                <a:latin typeface="微软雅黑"/>
                <a:ea typeface="微软雅黑"/>
                <a:cs typeface="微软雅黑"/>
              </a:rPr>
              <a:t>- </a:t>
            </a:r>
            <a:r>
              <a:rPr lang="en-US" altLang="zh-CN" sz="800" i="1" dirty="0" smtClean="0">
                <a:solidFill>
                  <a:schemeClr val="tx1"/>
                </a:solidFill>
                <a:latin typeface="微软雅黑"/>
                <a:ea typeface="微软雅黑"/>
                <a:cs typeface="微软雅黑"/>
              </a:rPr>
              <a:t>S </a:t>
            </a:r>
            <a:r>
              <a:rPr lang="en-US" altLang="zh-CN" sz="800" i="1" dirty="0">
                <a:solidFill>
                  <a:schemeClr val="tx1"/>
                </a:solidFill>
                <a:latin typeface="微软雅黑"/>
                <a:ea typeface="微软雅黑"/>
                <a:cs typeface="微软雅黑"/>
              </a:rPr>
              <a:t>+ 5) / 15, with each of the following input variables ranging from 1 to </a:t>
            </a:r>
            <a:r>
              <a:rPr lang="en-US" altLang="zh-CN" sz="800" i="1" dirty="0" smtClean="0">
                <a:solidFill>
                  <a:schemeClr val="tx1"/>
                </a:solidFill>
                <a:latin typeface="微软雅黑"/>
                <a:ea typeface="微软雅黑"/>
                <a:cs typeface="微软雅黑"/>
              </a:rPr>
              <a:t>5</a:t>
            </a:r>
          </a:p>
          <a:p>
            <a:pPr marL="0" indent="0" fontAlgn="ctr">
              <a:buNone/>
            </a:pPr>
            <a:r>
              <a:rPr lang="zh-CN" altLang="en-US" sz="800" i="1" dirty="0" smtClean="0">
                <a:solidFill>
                  <a:schemeClr val="tx1"/>
                </a:solidFill>
                <a:latin typeface="微软雅黑"/>
                <a:ea typeface="微软雅黑"/>
                <a:cs typeface="微软雅黑"/>
              </a:rPr>
              <a:t>资料来源：</a:t>
            </a:r>
            <a:r>
              <a:rPr lang="en-US" altLang="zh-CN" sz="800" i="1" dirty="0">
                <a:solidFill>
                  <a:schemeClr val="tx1"/>
                </a:solidFill>
              </a:rPr>
              <a:t>“Why Local Commerce Will Be Larger Than E-Commerce For The Next Decade, An Analysis”----Mike </a:t>
            </a:r>
            <a:r>
              <a:rPr lang="en-US" altLang="zh-CN" sz="800" i="1" dirty="0" err="1">
                <a:solidFill>
                  <a:schemeClr val="tx1"/>
                </a:solidFill>
              </a:rPr>
              <a:t>Ghaffary</a:t>
            </a:r>
            <a:r>
              <a:rPr lang="en-US" altLang="zh-CN" sz="800" i="1" dirty="0">
                <a:solidFill>
                  <a:schemeClr val="tx1"/>
                </a:solidFill>
              </a:rPr>
              <a:t>, the vice president of business development at </a:t>
            </a:r>
            <a:r>
              <a:rPr lang="en-US" altLang="zh-CN" sz="800" i="1" dirty="0" smtClean="0">
                <a:solidFill>
                  <a:schemeClr val="tx1"/>
                </a:solidFill>
              </a:rPr>
              <a:t>Yelp</a:t>
            </a:r>
            <a:endParaRPr lang="en-US" altLang="zh-CN" sz="800" i="1" dirty="0">
              <a:solidFill>
                <a:schemeClr val="tx1"/>
              </a:solidFill>
            </a:endParaRPr>
          </a:p>
        </p:txBody>
      </p:sp>
      <p:sp>
        <p:nvSpPr>
          <p:cNvPr id="7" name="椭圆 6"/>
          <p:cNvSpPr/>
          <p:nvPr/>
        </p:nvSpPr>
        <p:spPr>
          <a:xfrm>
            <a:off x="7765144" y="5566214"/>
            <a:ext cx="1155907" cy="40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9245334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政公文纸">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2004</TotalTime>
  <Words>7311</Words>
  <Application>Microsoft Office PowerPoint</Application>
  <PresentationFormat>全屏显示(4:3)</PresentationFormat>
  <Paragraphs>765</Paragraphs>
  <Slides>37</Slides>
  <Notes>23</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行政公文纸</vt:lpstr>
      <vt:lpstr>美国本地生活电商介绍</vt:lpstr>
      <vt:lpstr>高人均收入为美国生活电商提供广阔发展空间</vt:lpstr>
      <vt:lpstr>美国网购用户渗透率近80%</vt:lpstr>
      <vt:lpstr>移动应用时间超过PC端</vt:lpstr>
      <vt:lpstr>本地生活电商的消费流程</vt:lpstr>
      <vt:lpstr>本地生活电商的商业模式</vt:lpstr>
      <vt:lpstr>本地生活消费市场巨大</vt:lpstr>
      <vt:lpstr>美国本地生活服务市场 细分领域的领导者</vt:lpstr>
      <vt:lpstr>美国本地服务市场规模 将为线上电商市场规模的三倍</vt:lpstr>
      <vt:lpstr>美国本地生活电商介绍</vt:lpstr>
      <vt:lpstr>Yelp（$YELP）</vt:lpstr>
      <vt:lpstr>幻灯片 12</vt:lpstr>
      <vt:lpstr>付费商户增长是收入增长主要驱动因素</vt:lpstr>
      <vt:lpstr>发展战略</vt:lpstr>
      <vt:lpstr>Yelp Vs 大众点评</vt:lpstr>
      <vt:lpstr>进入收获期的城市收入 仍保持高速增长</vt:lpstr>
      <vt:lpstr>比如费城</vt:lpstr>
      <vt:lpstr>Yelp专业壁垒高, 竞争对手不足为惧</vt:lpstr>
      <vt:lpstr>收入高速增长， 利润率改善空间大</vt:lpstr>
      <vt:lpstr>Yelp投资亮点和风险分析</vt:lpstr>
      <vt:lpstr>Groupon($GRPN)</vt:lpstr>
      <vt:lpstr>幻灯片 22</vt:lpstr>
      <vt:lpstr>团购前景不明，移动端或为仅有机会</vt:lpstr>
      <vt:lpstr>Groupon和国内团购业务比较</vt:lpstr>
      <vt:lpstr>发展战略</vt:lpstr>
      <vt:lpstr>预期收入增长乏力，利润率改善空间不大</vt:lpstr>
      <vt:lpstr>Groupon投资亮点和风险分析</vt:lpstr>
      <vt:lpstr>OpenTable($OPEN)</vt:lpstr>
      <vt:lpstr>幻灯片 29</vt:lpstr>
      <vt:lpstr>收入增长将主要受订位数 和使用ERB餐馆数增长驱动</vt:lpstr>
      <vt:lpstr>发展战略</vt:lpstr>
      <vt:lpstr>收入增长平稳， 利润率稳定</vt:lpstr>
      <vt:lpstr>OpenTable投资亮点 和风险分析</vt:lpstr>
      <vt:lpstr>YELP收入增长最快， 利润率改善最为明显</vt:lpstr>
      <vt:lpstr>YELP/GRPN/OPEN估值比较</vt:lpstr>
      <vt:lpstr>美国本地生活电商点评</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美国本地生活电商介绍</dc:title>
  <dc:creator>Songwei ZHENG</dc:creator>
  <cp:lastModifiedBy>WIN</cp:lastModifiedBy>
  <cp:revision>281</cp:revision>
  <dcterms:created xsi:type="dcterms:W3CDTF">2014-04-06T03:14:56Z</dcterms:created>
  <dcterms:modified xsi:type="dcterms:W3CDTF">2014-07-24T06:39:52Z</dcterms:modified>
</cp:coreProperties>
</file>