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97" r:id="rId1"/>
  </p:sldMasterIdLst>
  <p:notesMasterIdLst>
    <p:notesMasterId r:id="rId52"/>
  </p:notesMasterIdLst>
  <p:handoutMasterIdLst>
    <p:handoutMasterId r:id="rId53"/>
  </p:handoutMasterIdLst>
  <p:sldIdLst>
    <p:sldId id="611" r:id="rId2"/>
    <p:sldId id="612" r:id="rId3"/>
    <p:sldId id="613" r:id="rId4"/>
    <p:sldId id="617" r:id="rId5"/>
    <p:sldId id="607" r:id="rId6"/>
    <p:sldId id="623" r:id="rId7"/>
    <p:sldId id="608" r:id="rId8"/>
    <p:sldId id="574" r:id="rId9"/>
    <p:sldId id="575" r:id="rId10"/>
    <p:sldId id="576" r:id="rId11"/>
    <p:sldId id="619" r:id="rId12"/>
    <p:sldId id="618" r:id="rId13"/>
    <p:sldId id="620" r:id="rId14"/>
    <p:sldId id="621" r:id="rId15"/>
    <p:sldId id="577" r:id="rId16"/>
    <p:sldId id="609" r:id="rId17"/>
    <p:sldId id="578" r:id="rId18"/>
    <p:sldId id="579" r:id="rId19"/>
    <p:sldId id="581" r:id="rId20"/>
    <p:sldId id="582" r:id="rId21"/>
    <p:sldId id="583" r:id="rId22"/>
    <p:sldId id="573" r:id="rId23"/>
    <p:sldId id="584" r:id="rId24"/>
    <p:sldId id="594" r:id="rId25"/>
    <p:sldId id="585" r:id="rId26"/>
    <p:sldId id="586" r:id="rId27"/>
    <p:sldId id="587" r:id="rId28"/>
    <p:sldId id="588" r:id="rId29"/>
    <p:sldId id="589" r:id="rId30"/>
    <p:sldId id="590" r:id="rId31"/>
    <p:sldId id="610" r:id="rId32"/>
    <p:sldId id="591" r:id="rId33"/>
    <p:sldId id="592" r:id="rId34"/>
    <p:sldId id="593" r:id="rId35"/>
    <p:sldId id="595" r:id="rId36"/>
    <p:sldId id="596" r:id="rId37"/>
    <p:sldId id="597" r:id="rId38"/>
    <p:sldId id="598" r:id="rId39"/>
    <p:sldId id="599" r:id="rId40"/>
    <p:sldId id="600" r:id="rId41"/>
    <p:sldId id="601" r:id="rId42"/>
    <p:sldId id="602" r:id="rId43"/>
    <p:sldId id="603" r:id="rId44"/>
    <p:sldId id="604" r:id="rId45"/>
    <p:sldId id="605" r:id="rId46"/>
    <p:sldId id="606" r:id="rId47"/>
    <p:sldId id="622" r:id="rId48"/>
    <p:sldId id="614" r:id="rId49"/>
    <p:sldId id="616" r:id="rId50"/>
    <p:sldId id="615" r:id="rId51"/>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eldo" initials="" lastIdx="0" clrIdx="0"/>
  <p:cmAuthor id="1" name="Stephanie Luca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BFBFBF"/>
    <a:srgbClr val="797979"/>
    <a:srgbClr val="3C3C3C"/>
    <a:srgbClr val="172436"/>
    <a:srgbClr val="0B70AE"/>
    <a:srgbClr val="002743"/>
    <a:srgbClr val="1E1E1E"/>
    <a:srgbClr val="980148"/>
    <a:srgbClr val="BD531F"/>
    <a:srgbClr val="8F40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5" autoAdjust="0"/>
    <p:restoredTop sz="85098" autoAdjust="0"/>
  </p:normalViewPr>
  <p:slideViewPr>
    <p:cSldViewPr snapToGrid="0">
      <p:cViewPr>
        <p:scale>
          <a:sx n="81" d="100"/>
          <a:sy n="81" d="100"/>
        </p:scale>
        <p:origin x="-1464" y="-152"/>
      </p:cViewPr>
      <p:guideLst>
        <p:guide orient="horz" pos="414"/>
        <p:guide orient="horz" pos="3242"/>
        <p:guide orient="horz" pos="1622"/>
        <p:guide pos="2914"/>
        <p:guide pos="437"/>
        <p:guide pos="2839"/>
        <p:guide pos="2874"/>
        <p:guide pos="5759"/>
        <p:guide pos="271"/>
        <p:guide pos="53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11/8/15</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11/8/15</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p14="http://schemas.microsoft.com/office/powerpoint/2010/main"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Kafka is a publish-subscribe messaging system, in which there are four components:</a:t>
            </a:r>
          </a:p>
          <a:p>
            <a:r>
              <a:rPr lang="en-US" dirty="0" smtClean="0"/>
              <a:t>	- Broker (what we call the Kafka server)</a:t>
            </a:r>
          </a:p>
          <a:p>
            <a:r>
              <a:rPr lang="en-US" dirty="0" smtClean="0"/>
              <a:t>	- Zookeeper</a:t>
            </a:r>
            <a:r>
              <a:rPr lang="en-US" baseline="0" dirty="0" smtClean="0"/>
              <a:t> (which serves as a data store for information about the cluster and consumers)</a:t>
            </a:r>
            <a:endParaRPr lang="en-US" dirty="0" smtClean="0"/>
          </a:p>
          <a:p>
            <a:r>
              <a:rPr lang="en-US" dirty="0" smtClean="0"/>
              <a:t>	- Producer (sends data into the system)</a:t>
            </a:r>
          </a:p>
          <a:p>
            <a:r>
              <a:rPr lang="en-US" dirty="0" smtClean="0"/>
              <a:t>	- Consumer (reads data out of the system)</a:t>
            </a:r>
          </a:p>
          <a:p>
            <a:endParaRPr lang="en-US" dirty="0" smtClean="0"/>
          </a:p>
          <a:p>
            <a:r>
              <a:rPr lang="en-US" dirty="0" smtClean="0"/>
              <a:t>Data is organized</a:t>
            </a:r>
            <a:r>
              <a:rPr lang="en-US" baseline="0" dirty="0" smtClean="0"/>
              <a:t> into topics (here we show a topic named “A”) and topics are split into partitions (we have partitions 0 and 1 here).</a:t>
            </a:r>
          </a:p>
          <a:p>
            <a:r>
              <a:rPr lang="en-US" baseline="0" dirty="0" smtClean="0"/>
              <a:t>A “message” is a discrete unit of data within Kafka. Producers create messages and send them into the system. The broker stores them, and any number of consumers can then read those messages. </a:t>
            </a:r>
          </a:p>
          <a:p>
            <a:endParaRPr lang="en-US" dirty="0" smtClean="0"/>
          </a:p>
          <a:p>
            <a:r>
              <a:rPr lang="en-US" dirty="0" smtClean="0"/>
              <a:t>In order to provide scalability,</a:t>
            </a:r>
            <a:r>
              <a:rPr lang="en-US" baseline="0" dirty="0" smtClean="0"/>
              <a:t> we have multiple brokers. By spreading out the partitions, we can handle more messages in any topic.</a:t>
            </a:r>
          </a:p>
          <a:p>
            <a:r>
              <a:rPr lang="en-US" baseline="0" dirty="0" smtClean="0"/>
              <a:t>This also provides redundancy. We can now replicate partitions on separate brokers. When we do this, one broker is the designated “leader” for each partition. This is the only broker that producers and consumers connect to for that partition. The brokers that hold the replicas are designated “followers” and all they do with the partition is keep it in sync with the leader.</a:t>
            </a:r>
          </a:p>
          <a:p>
            <a:endParaRPr lang="en-US" baseline="0" dirty="0" smtClean="0"/>
          </a:p>
          <a:p>
            <a:r>
              <a:rPr lang="en-US" baseline="0" dirty="0" smtClean="0"/>
              <a:t>When a broker fails, one of the brokers holding an in-sync replica takes over as the leader for the partition. The producer and consumer clients have logic built-in to automatically rebalance and find the new leader when the cluster changes like this. When the original broker comes back online, it gets its replicas back in sync, and then it functions as the follower. It does not become the leader again until something else happens to the cluster (such as a manual change of leaders, or another broker going offline).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16</a:t>
            </a:fld>
            <a:endParaRPr lang="en-US" dirty="0"/>
          </a:p>
        </p:txBody>
      </p:sp>
    </p:spTree>
    <p:extLst>
      <p:ext uri="{BB962C8B-B14F-4D97-AF65-F5344CB8AC3E}">
        <p14:creationId xmlns:p14="http://schemas.microsoft.com/office/powerpoint/2010/main" val="270284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I won’t be going into too much detail on how Kafka works. If you do not have a basic understanding of Kafka itself, I suggest checking out some of the resources listed in the Reference slides</a:t>
            </a:r>
            <a:r>
              <a:rPr lang="en-US" baseline="0" dirty="0" smtClean="0"/>
              <a:t> at the end of this deck.</a:t>
            </a:r>
          </a:p>
          <a:p>
            <a:endParaRPr lang="en-US" baseline="0" dirty="0" smtClean="0"/>
          </a:p>
          <a:p>
            <a:r>
              <a:rPr lang="en-US" baseline="0" dirty="0" smtClean="0"/>
              <a:t>Here’s what a single Kafka cluster looks like at LinkedIn. I’ll get into some details on the </a:t>
            </a:r>
            <a:r>
              <a:rPr lang="en-US" baseline="0" dirty="0" err="1" smtClean="0"/>
              <a:t>TrackerProducer</a:t>
            </a:r>
            <a:r>
              <a:rPr lang="en-US" baseline="0" dirty="0" smtClean="0"/>
              <a:t>/</a:t>
            </a:r>
            <a:r>
              <a:rPr lang="en-US" baseline="0" dirty="0" err="1" smtClean="0"/>
              <a:t>TrackerConsumer</a:t>
            </a:r>
            <a:r>
              <a:rPr lang="en-US" baseline="0" dirty="0" smtClean="0"/>
              <a:t> components later, but they are internal libraries that wrap the open source Kafka producer and consumer components and integrate with our schema registry and our monitoring systems.</a:t>
            </a:r>
          </a:p>
          <a:p>
            <a:endParaRPr lang="en-US" baseline="0" dirty="0" smtClean="0"/>
          </a:p>
          <a:p>
            <a:r>
              <a:rPr lang="en-US" baseline="0" dirty="0" smtClean="0"/>
              <a:t>Every cluster has multiple Kafka brokers, storing their metadata in a Zookeeper ensemble. We have producers sending messages in, and consumers reading messages out. At the present time, our consumers talk to Zookeeper as well and everything works well. In LinkedIn’s environment, all of these components live in the same datacenter, in the same network.</a:t>
            </a:r>
          </a:p>
          <a:p>
            <a:endParaRPr lang="en-US" baseline="0" dirty="0" smtClean="0"/>
          </a:p>
          <a:p>
            <a:r>
              <a:rPr lang="en-US" baseline="0" dirty="0" smtClean="0"/>
              <a:t>What happens when you have two sites to deal with?</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22</a:t>
            </a:fld>
            <a:endParaRPr lang="en-US" dirty="0"/>
          </a:p>
        </p:txBody>
      </p:sp>
    </p:spTree>
    <p:extLst>
      <p:ext uri="{BB962C8B-B14F-4D97-AF65-F5344CB8AC3E}">
        <p14:creationId xmlns:p14="http://schemas.microsoft.com/office/powerpoint/2010/main" val="428437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r>
              <a:rPr lang="en-US" dirty="0" smtClean="0"/>
              <a:t>So how can you get more involved in the Kafka community?</a:t>
            </a:r>
          </a:p>
          <a:p>
            <a:endParaRPr lang="en-US" dirty="0" smtClean="0"/>
          </a:p>
          <a:p>
            <a:pPr marL="171450" indent="-171450">
              <a:buFontTx/>
              <a:buChar char="-"/>
            </a:pPr>
            <a:r>
              <a:rPr lang="en-US" dirty="0" smtClean="0"/>
              <a:t>The most obvious answer is to go </a:t>
            </a:r>
            <a:r>
              <a:rPr lang="en-US" dirty="0" err="1" smtClean="0"/>
              <a:t>apache.kafka.org</a:t>
            </a:r>
            <a:r>
              <a:rPr lang="en-US" dirty="0" smtClean="0"/>
              <a:t>.</a:t>
            </a:r>
            <a:r>
              <a:rPr lang="en-US" baseline="0" dirty="0" smtClean="0"/>
              <a:t> From there you can</a:t>
            </a:r>
          </a:p>
          <a:p>
            <a:pPr marL="171450" indent="-171450">
              <a:buFontTx/>
              <a:buChar char="-"/>
            </a:pPr>
            <a:r>
              <a:rPr lang="en-US" baseline="0" dirty="0" smtClean="0"/>
              <a:t>Join the mailing lists, either on the development or the user side</a:t>
            </a:r>
          </a:p>
          <a:p>
            <a:pPr marL="171450" indent="-171450">
              <a:buFontTx/>
              <a:buChar char="-"/>
            </a:pPr>
            <a:r>
              <a:rPr lang="en-US" baseline="0" dirty="0" smtClean="0"/>
              <a:t>You’ll find people on the #apache-</a:t>
            </a:r>
            <a:r>
              <a:rPr lang="en-US" baseline="0" dirty="0" err="1" smtClean="0"/>
              <a:t>kafka</a:t>
            </a:r>
            <a:r>
              <a:rPr lang="en-US" baseline="0" dirty="0" smtClean="0"/>
              <a:t> channel on </a:t>
            </a:r>
            <a:r>
              <a:rPr lang="en-US" baseline="0" dirty="0" err="1" smtClean="0"/>
              <a:t>Freenode</a:t>
            </a:r>
            <a:r>
              <a:rPr lang="en-US" baseline="0" dirty="0" smtClean="0"/>
              <a:t> IRC if you have questions</a:t>
            </a:r>
          </a:p>
          <a:p>
            <a:pPr marL="171450" indent="-171450">
              <a:buFontTx/>
              <a:buChar char="-"/>
            </a:pPr>
            <a:r>
              <a:rPr lang="en-US" baseline="0" dirty="0" smtClean="0"/>
              <a:t>We also coordinate </a:t>
            </a:r>
            <a:r>
              <a:rPr lang="en-US" baseline="0" dirty="0" err="1" smtClean="0"/>
              <a:t>meetups</a:t>
            </a:r>
            <a:r>
              <a:rPr lang="en-US" baseline="0" dirty="0" smtClean="0"/>
              <a:t> for both Kafka and </a:t>
            </a:r>
            <a:r>
              <a:rPr lang="en-US" baseline="0" dirty="0" err="1" smtClean="0"/>
              <a:t>Samza</a:t>
            </a:r>
            <a:r>
              <a:rPr lang="en-US" baseline="0" dirty="0" smtClean="0"/>
              <a:t> in the Bay Area, with streaming if you are not local</a:t>
            </a:r>
          </a:p>
          <a:p>
            <a:pPr marL="171450" indent="-171450">
              <a:buFontTx/>
              <a:buChar char="-"/>
            </a:pPr>
            <a:r>
              <a:rPr lang="en-US" baseline="0" dirty="0" smtClean="0"/>
              <a:t>You can also dive into the source repository, and work on and contribute your own tools back.</a:t>
            </a:r>
          </a:p>
          <a:p>
            <a:pPr marL="171450" indent="-171450">
              <a:buFontTx/>
              <a:buChar char="-"/>
            </a:pPr>
            <a:endParaRPr lang="en-US" baseline="0" dirty="0" smtClean="0"/>
          </a:p>
          <a:p>
            <a:pPr marL="0" indent="0">
              <a:buFontTx/>
              <a:buNone/>
            </a:pPr>
            <a:r>
              <a:rPr lang="en-US" baseline="0" dirty="0" smtClean="0"/>
              <a:t>Kafka may be young, but it’s a critical piece of data infrastructure for many of us.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50</a:t>
            </a:fld>
            <a:endParaRPr lang="en-US" dirty="0"/>
          </a:p>
        </p:txBody>
      </p:sp>
    </p:spTree>
    <p:extLst>
      <p:ext uri="{BB962C8B-B14F-4D97-AF65-F5344CB8AC3E}">
        <p14:creationId xmlns:p14="http://schemas.microsoft.com/office/powerpoint/2010/main" val="265392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A">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23" name="Picture 22"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grpSp>
        <p:nvGrpSpPr>
          <p:cNvPr id="11" name="Group 10"/>
          <p:cNvGrpSpPr>
            <a:grpSpLocks noChangeAspect="1"/>
          </p:cNvGrpSpPr>
          <p:nvPr userDrawn="1"/>
        </p:nvGrpSpPr>
        <p:grpSpPr>
          <a:xfrm>
            <a:off x="701294" y="1909534"/>
            <a:ext cx="3182112" cy="785168"/>
            <a:chOff x="713425" y="2508272"/>
            <a:chExt cx="4208972" cy="1038540"/>
          </a:xfrm>
        </p:grpSpPr>
        <p:sp>
          <p:nvSpPr>
            <p:cNvPr id="13"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userDrawn="1"/>
          </p:nvGrpSpPr>
          <p:grpSpPr>
            <a:xfrm>
              <a:off x="4835532" y="3347543"/>
              <a:ext cx="86865" cy="45750"/>
              <a:chOff x="4835532" y="3367599"/>
              <a:chExt cx="57993" cy="30544"/>
            </a:xfrm>
          </p:grpSpPr>
          <p:sp>
            <p:nvSpPr>
              <p:cNvPr id="27"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9" name="Title 1"/>
          <p:cNvSpPr>
            <a:spLocks noGrp="1"/>
          </p:cNvSpPr>
          <p:nvPr>
            <p:ph type="ctrTitle"/>
          </p:nvPr>
        </p:nvSpPr>
        <p:spPr>
          <a:xfrm>
            <a:off x="696412" y="2626144"/>
            <a:ext cx="7772400" cy="899391"/>
          </a:xfrm>
        </p:spPr>
        <p:txBody>
          <a:bodyPr anchor="b" anchorCtr="0">
            <a:normAutofit/>
          </a:bodyPr>
          <a:lstStyle>
            <a:lvl1pPr>
              <a:defRPr sz="2200" b="0" i="0">
                <a:solidFill>
                  <a:schemeClr val="bg1"/>
                </a:solidFill>
              </a:defRPr>
            </a:lvl1pPr>
          </a:lstStyle>
          <a:p>
            <a:r>
              <a:rPr lang="en-US" smtClean="0"/>
              <a:t>Click to edit Master title style</a:t>
            </a:r>
            <a:endParaRPr lang="en-US" dirty="0"/>
          </a:p>
        </p:txBody>
      </p:sp>
      <p:sp>
        <p:nvSpPr>
          <p:cNvPr id="30" name="Subtitle 2"/>
          <p:cNvSpPr>
            <a:spLocks noGrp="1"/>
          </p:cNvSpPr>
          <p:nvPr>
            <p:ph type="subTitle" idx="1"/>
          </p:nvPr>
        </p:nvSpPr>
        <p:spPr>
          <a:xfrm>
            <a:off x="696411" y="3530312"/>
            <a:ext cx="7772400" cy="1029653"/>
          </a:xfrm>
          <a:prstGeom prst="rect">
            <a:avLst/>
          </a:prstGeom>
        </p:spPr>
        <p:txBody>
          <a:bodyPr lIns="0" anchor="t" anchorCtr="0">
            <a:noAutofit/>
          </a:bodyPr>
          <a:lstStyle>
            <a:lvl1pPr marL="0" indent="0" algn="l">
              <a:lnSpc>
                <a:spcPct val="100000"/>
              </a:lnSpc>
              <a:buNone/>
              <a:defRPr sz="1600" spc="0">
                <a:solidFill>
                  <a:srgbClr val="FFFFFF">
                    <a:alpha val="70000"/>
                  </a:srgb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9381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Gradient Background">
    <p:bg>
      <p:bgPr>
        <a:gradFill flip="none" rotWithShape="1">
          <a:gsLst>
            <a:gs pos="0">
              <a:srgbClr val="BFBFBF">
                <a:alpha val="80000"/>
              </a:srgbClr>
            </a:gs>
            <a:gs pos="74000">
              <a:schemeClr val="bg1"/>
            </a:gs>
          </a:gsLst>
          <a:lin ang="16200000" scaled="0"/>
          <a:tileRect/>
        </a:gradFill>
        <a:effectLst/>
      </p:bgPr>
    </p:bg>
    <p:spTree>
      <p:nvGrpSpPr>
        <p:cNvPr id="1" name=""/>
        <p:cNvGrpSpPr/>
        <p:nvPr/>
      </p:nvGrpSpPr>
      <p:grpSpPr>
        <a:xfrm>
          <a:off x="0" y="0"/>
          <a:ext cx="0" cy="0"/>
          <a:chOff x="0" y="0"/>
          <a:chExt cx="0" cy="0"/>
        </a:xfrm>
      </p:grpSpPr>
      <p:sp>
        <p:nvSpPr>
          <p:cNvPr id="8" name="Round Same Side Corner Rectangle 7"/>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pic>
        <p:nvPicPr>
          <p:cNvPr id="7" name="Picture 6"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110034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Quotes Dark Gradient">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37427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s Light Radial">
    <p:spTree>
      <p:nvGrpSpPr>
        <p:cNvPr id="1" name=""/>
        <p:cNvGrpSpPr/>
        <p:nvPr/>
      </p:nvGrpSpPr>
      <p:grpSpPr>
        <a:xfrm>
          <a:off x="0" y="0"/>
          <a:ext cx="0" cy="0"/>
          <a:chOff x="0" y="0"/>
          <a:chExt cx="0" cy="0"/>
        </a:xfrm>
      </p:grpSpPr>
      <p:sp>
        <p:nvSpPr>
          <p:cNvPr id="7" name="Rectangle 6"/>
          <p:cNvSpPr/>
          <p:nvPr userDrawn="1"/>
        </p:nvSpPr>
        <p:spPr>
          <a:xfrm>
            <a:off x="0" y="0"/>
            <a:ext cx="9144000" cy="5148263"/>
          </a:xfrm>
          <a:prstGeom prst="rect">
            <a:avLst/>
          </a:prstGeom>
          <a:gradFill flip="none" rotWithShape="1">
            <a:gsLst>
              <a:gs pos="64000">
                <a:schemeClr val="bg1"/>
              </a:gs>
              <a:gs pos="100000">
                <a:schemeClr val="bg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smtClean="0">
              <a:solidFill>
                <a:srgbClr val="FFFFFF"/>
              </a:solidFill>
              <a:latin typeface="Arial"/>
            </a:endParaRPr>
          </a:p>
          <a:p>
            <a:pPr algn="ctr">
              <a:defRPr/>
            </a:pPr>
            <a:endParaRPr lang="en-US" dirty="0" smtClean="0">
              <a:solidFill>
                <a:srgbClr val="FFFFFF"/>
              </a:solidFill>
              <a:latin typeface="Arial"/>
            </a:endParaRPr>
          </a:p>
          <a:p>
            <a:pPr algn="ctr">
              <a:defRPr/>
            </a:pPr>
            <a:endParaRPr lang="en-US" dirty="0">
              <a:solidFill>
                <a:srgbClr val="FFFFFF"/>
              </a:solidFill>
              <a:latin typeface="Arial"/>
            </a:endParaRPr>
          </a:p>
        </p:txBody>
      </p:sp>
    </p:spTree>
    <p:extLst>
      <p:ext uri="{BB962C8B-B14F-4D97-AF65-F5344CB8AC3E}">
        <p14:creationId xmlns:p14="http://schemas.microsoft.com/office/powerpoint/2010/main" val="39528502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5" name="Title 1"/>
          <p:cNvSpPr>
            <a:spLocks noGrp="1"/>
          </p:cNvSpPr>
          <p:nvPr>
            <p:ph type="title"/>
          </p:nvPr>
        </p:nvSpPr>
        <p:spPr>
          <a:xfrm>
            <a:off x="581006" y="152458"/>
            <a:ext cx="7962938" cy="755079"/>
          </a:xfrm>
        </p:spPr>
        <p:txBody>
          <a:bodyPr/>
          <a:lstStyle>
            <a:lvl1pPr algn="l">
              <a:defRPr>
                <a:solidFill>
                  <a:srgbClr val="404040"/>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25787904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gradFill flip="none" rotWithShape="1">
          <a:gsLst>
            <a:gs pos="0">
              <a:srgbClr val="BFBFBF">
                <a:alpha val="80000"/>
              </a:srgbClr>
            </a:gs>
            <a:gs pos="74000">
              <a:schemeClr val="bg1"/>
            </a:gs>
          </a:gsLst>
          <a:lin ang="16200000" scaled="0"/>
          <a:tileRect/>
        </a:gradFill>
        <a:effectLst/>
      </p:bgPr>
    </p:bg>
    <p:spTree>
      <p:nvGrpSpPr>
        <p:cNvPr id="1" name=""/>
        <p:cNvGrpSpPr/>
        <p:nvPr/>
      </p:nvGrpSpPr>
      <p:grpSpPr>
        <a:xfrm>
          <a:off x="0" y="0"/>
          <a:ext cx="0" cy="0"/>
          <a:chOff x="0" y="0"/>
          <a:chExt cx="0" cy="0"/>
        </a:xfrm>
      </p:grpSpPr>
      <p:pic>
        <p:nvPicPr>
          <p:cNvPr id="8" name="Picture 7" descr="HumanIn-transparent.png"/>
          <p:cNvPicPr>
            <a:picLocks noChangeAspect="1"/>
          </p:cNvPicPr>
          <p:nvPr userDrawn="1"/>
        </p:nvPicPr>
        <p:blipFill>
          <a:blip r:embed="rId2" cstate="screen"/>
          <a:srcRect r="-747"/>
          <a:stretch>
            <a:fillRect/>
          </a:stretch>
        </p:blipFill>
        <p:spPr bwMode="auto">
          <a:xfrm>
            <a:off x="1283009" y="1152221"/>
            <a:ext cx="6730692" cy="3302505"/>
          </a:xfrm>
          <a:prstGeom prst="rect">
            <a:avLst/>
          </a:prstGeom>
          <a:noFill/>
          <a:ln w="9525">
            <a:noFill/>
            <a:miter lim="800000"/>
            <a:headEnd/>
            <a:tailEnd/>
          </a:ln>
        </p:spPr>
      </p:pic>
      <p:sp>
        <p:nvSpPr>
          <p:cNvPr id="10" name="Round Same Side Corner Rectangle 9"/>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pic>
        <p:nvPicPr>
          <p:cNvPr id="11" name="Picture 10" descr="in_flat reverse_128x.png"/>
          <p:cNvPicPr>
            <a:picLocks noChangeAspect="1"/>
          </p:cNvPicPr>
          <p:nvPr userDrawn="1"/>
        </p:nvPicPr>
        <p:blipFill>
          <a:blip r:embed="rId3"/>
          <a:stretch>
            <a:fillRect/>
          </a:stretch>
        </p:blipFill>
        <p:spPr>
          <a:xfrm>
            <a:off x="58404" y="4891647"/>
            <a:ext cx="162605" cy="162605"/>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B">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9" name="Picture 18"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grpSp>
        <p:nvGrpSpPr>
          <p:cNvPr id="12" name="Group 11"/>
          <p:cNvGrpSpPr/>
          <p:nvPr userDrawn="1"/>
        </p:nvGrpSpPr>
        <p:grpSpPr>
          <a:xfrm>
            <a:off x="702219" y="1993606"/>
            <a:ext cx="8434482" cy="671989"/>
            <a:chOff x="709517" y="1891422"/>
            <a:chExt cx="10228577" cy="814928"/>
          </a:xfrm>
        </p:grpSpPr>
        <p:sp>
          <p:nvSpPr>
            <p:cNvPr id="14" name="Title 27"/>
            <p:cNvSpPr txBox="1">
              <a:spLocks/>
            </p:cNvSpPr>
            <p:nvPr userDrawn="1"/>
          </p:nvSpPr>
          <p:spPr>
            <a:xfrm>
              <a:off x="3869939" y="1973075"/>
              <a:ext cx="706815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5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Marketing Solutions</a:t>
              </a:r>
              <a:endParaRPr kumimoji="0" lang="en-US" sz="3850" b="0" i="0" u="none" strike="noStrike" kern="1200" cap="none" spc="0" normalizeH="0" baseline="0" noProof="0" dirty="0">
                <a:ln>
                  <a:noFill/>
                </a:ln>
                <a:solidFill>
                  <a:srgbClr val="FFFFFF"/>
                </a:solidFill>
                <a:effectLst/>
                <a:uLnTx/>
                <a:uFillTx/>
                <a:latin typeface="Arial" pitchFamily="34" charset="0"/>
                <a:ea typeface="+mj-ea"/>
                <a:cs typeface="Arial" pitchFamily="34" charset="0"/>
              </a:endParaRPr>
            </a:p>
          </p:txBody>
        </p:sp>
        <p:grpSp>
          <p:nvGrpSpPr>
            <p:cNvPr id="15" name="Group 14"/>
            <p:cNvGrpSpPr/>
            <p:nvPr userDrawn="1"/>
          </p:nvGrpSpPr>
          <p:grpSpPr>
            <a:xfrm>
              <a:off x="709517" y="1891422"/>
              <a:ext cx="2973771" cy="733762"/>
              <a:chOff x="713425" y="2508272"/>
              <a:chExt cx="4208972" cy="1038540"/>
            </a:xfrm>
          </p:grpSpPr>
          <p:sp>
            <p:nvSpPr>
              <p:cNvPr id="20"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userDrawn="1"/>
            </p:nvGrpSpPr>
            <p:grpSpPr>
              <a:xfrm>
                <a:off x="4835532" y="3347543"/>
                <a:ext cx="86865" cy="45750"/>
                <a:chOff x="4835532" y="3367599"/>
                <a:chExt cx="57993" cy="30544"/>
              </a:xfrm>
            </p:grpSpPr>
            <p:sp>
              <p:nvSpPr>
                <p:cNvPr id="30"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 name="Title 1"/>
          <p:cNvSpPr>
            <a:spLocks noGrp="1"/>
          </p:cNvSpPr>
          <p:nvPr>
            <p:ph type="ctrTitle"/>
          </p:nvPr>
        </p:nvSpPr>
        <p:spPr>
          <a:xfrm>
            <a:off x="696412" y="2626144"/>
            <a:ext cx="7772400" cy="899391"/>
          </a:xfrm>
        </p:spPr>
        <p:txBody>
          <a:bodyPr anchor="b" anchorCtr="0">
            <a:normAutofit/>
          </a:bodyPr>
          <a:lstStyle>
            <a:lvl1pPr>
              <a:defRPr sz="2200" b="0" i="0">
                <a:solidFill>
                  <a:schemeClr val="bg1"/>
                </a:solidFill>
              </a:defRPr>
            </a:lvl1pPr>
          </a:lstStyle>
          <a:p>
            <a:r>
              <a:rPr lang="en-US" smtClean="0"/>
              <a:t>Click to edit Master title style</a:t>
            </a:r>
            <a:endParaRPr lang="en-US" dirty="0"/>
          </a:p>
        </p:txBody>
      </p:sp>
      <p:sp>
        <p:nvSpPr>
          <p:cNvPr id="33" name="Subtitle 2"/>
          <p:cNvSpPr>
            <a:spLocks noGrp="1"/>
          </p:cNvSpPr>
          <p:nvPr>
            <p:ph type="subTitle" idx="1"/>
          </p:nvPr>
        </p:nvSpPr>
        <p:spPr>
          <a:xfrm>
            <a:off x="696411" y="3530312"/>
            <a:ext cx="7772400" cy="1029653"/>
          </a:xfrm>
          <a:prstGeom prst="rect">
            <a:avLst/>
          </a:prstGeom>
        </p:spPr>
        <p:txBody>
          <a:bodyPr lIns="0" anchor="t" anchorCtr="0">
            <a:noAutofit/>
          </a:bodyPr>
          <a:lstStyle>
            <a:lvl1pPr marL="0" indent="0" algn="l">
              <a:lnSpc>
                <a:spcPct val="100000"/>
              </a:lnSpc>
              <a:buNone/>
              <a:defRPr sz="1600" spc="0">
                <a:solidFill>
                  <a:srgbClr val="FFFFFF">
                    <a:alpha val="70000"/>
                  </a:srgb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50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1 Speaker">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2" name="Picture 11"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8" name="Content Placeholder 3"/>
          <p:cNvSpPr>
            <a:spLocks noGrp="1"/>
          </p:cNvSpPr>
          <p:nvPr>
            <p:ph sz="half" idx="2" hasCustomPrompt="1"/>
          </p:nvPr>
        </p:nvSpPr>
        <p:spPr>
          <a:xfrm>
            <a:off x="1707176" y="3162428"/>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9" name="Text Placeholder 13"/>
          <p:cNvSpPr>
            <a:spLocks noGrp="1"/>
          </p:cNvSpPr>
          <p:nvPr>
            <p:ph type="body" sz="quarter" idx="11" hasCustomPrompt="1"/>
          </p:nvPr>
        </p:nvSpPr>
        <p:spPr>
          <a:xfrm>
            <a:off x="1707171" y="3539830"/>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3" name="Picture Placeholder 10"/>
          <p:cNvSpPr>
            <a:spLocks noGrp="1"/>
          </p:cNvSpPr>
          <p:nvPr>
            <p:ph type="pic" sz="quarter" idx="10" hasCustomPrompt="1"/>
          </p:nvPr>
        </p:nvSpPr>
        <p:spPr>
          <a:xfrm>
            <a:off x="730815" y="323521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grpSp>
        <p:nvGrpSpPr>
          <p:cNvPr id="14" name="Group 13"/>
          <p:cNvGrpSpPr>
            <a:grpSpLocks noChangeAspect="1"/>
          </p:cNvGrpSpPr>
          <p:nvPr userDrawn="1"/>
        </p:nvGrpSpPr>
        <p:grpSpPr>
          <a:xfrm>
            <a:off x="701294" y="1909534"/>
            <a:ext cx="3182112" cy="785168"/>
            <a:chOff x="713425" y="2508272"/>
            <a:chExt cx="4208972" cy="1038540"/>
          </a:xfrm>
        </p:grpSpPr>
        <p:sp>
          <p:nvSpPr>
            <p:cNvPr id="15" name="Freeform 7"/>
            <p:cNvSpPr>
              <a:spLocks/>
            </p:cNvSpPr>
            <p:nvPr userDrawn="1"/>
          </p:nvSpPr>
          <p:spPr bwMode="auto">
            <a:xfrm>
              <a:off x="713425" y="2661649"/>
              <a:ext cx="456316" cy="731785"/>
            </a:xfrm>
            <a:custGeom>
              <a:avLst/>
              <a:gdLst>
                <a:gd name="T0" fmla="*/ 0 w 598"/>
                <a:gd name="T1" fmla="*/ 0 h 959"/>
                <a:gd name="T2" fmla="*/ 210 w 598"/>
                <a:gd name="T3" fmla="*/ 0 h 959"/>
                <a:gd name="T4" fmla="*/ 210 w 598"/>
                <a:gd name="T5" fmla="*/ 765 h 959"/>
                <a:gd name="T6" fmla="*/ 598 w 598"/>
                <a:gd name="T7" fmla="*/ 765 h 959"/>
                <a:gd name="T8" fmla="*/ 598 w 598"/>
                <a:gd name="T9" fmla="*/ 959 h 959"/>
                <a:gd name="T10" fmla="*/ 0 w 598"/>
                <a:gd name="T11" fmla="*/ 959 h 959"/>
                <a:gd name="T12" fmla="*/ 0 w 598"/>
                <a:gd name="T13" fmla="*/ 0 h 959"/>
              </a:gdLst>
              <a:ahLst/>
              <a:cxnLst>
                <a:cxn ang="0">
                  <a:pos x="T0" y="T1"/>
                </a:cxn>
                <a:cxn ang="0">
                  <a:pos x="T2" y="T3"/>
                </a:cxn>
                <a:cxn ang="0">
                  <a:pos x="T4" y="T5"/>
                </a:cxn>
                <a:cxn ang="0">
                  <a:pos x="T6" y="T7"/>
                </a:cxn>
                <a:cxn ang="0">
                  <a:pos x="T8" y="T9"/>
                </a:cxn>
                <a:cxn ang="0">
                  <a:pos x="T10" y="T11"/>
                </a:cxn>
                <a:cxn ang="0">
                  <a:pos x="T12" y="T13"/>
                </a:cxn>
              </a:cxnLst>
              <a:rect l="0" t="0" r="r" b="b"/>
              <a:pathLst>
                <a:path w="598" h="959">
                  <a:moveTo>
                    <a:pt x="0" y="0"/>
                  </a:moveTo>
                  <a:lnTo>
                    <a:pt x="210" y="0"/>
                  </a:lnTo>
                  <a:lnTo>
                    <a:pt x="210" y="765"/>
                  </a:lnTo>
                  <a:lnTo>
                    <a:pt x="598" y="765"/>
                  </a:lnTo>
                  <a:lnTo>
                    <a:pt x="598"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userDrawn="1"/>
          </p:nvSpPr>
          <p:spPr bwMode="auto">
            <a:xfrm>
              <a:off x="1229261" y="2650966"/>
              <a:ext cx="177795"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2"/>
                    <a:pt x="99" y="50"/>
                  </a:cubicBezTo>
                  <a:cubicBezTo>
                    <a:pt x="99" y="77"/>
                    <a:pt x="77" y="99"/>
                    <a:pt x="49" y="99"/>
                  </a:cubicBezTo>
                  <a:cubicBezTo>
                    <a:pt x="22" y="99"/>
                    <a:pt x="0" y="77"/>
                    <a:pt x="0" y="50"/>
                  </a:cubicBezTo>
                  <a:cubicBezTo>
                    <a:pt x="0" y="22"/>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userDrawn="1"/>
          </p:nvSpPr>
          <p:spPr bwMode="auto">
            <a:xfrm>
              <a:off x="2038115" y="2661649"/>
              <a:ext cx="517362" cy="731785"/>
            </a:xfrm>
            <a:custGeom>
              <a:avLst/>
              <a:gdLst>
                <a:gd name="T0" fmla="*/ 0 w 678"/>
                <a:gd name="T1" fmla="*/ 0 h 959"/>
                <a:gd name="T2" fmla="*/ 201 w 678"/>
                <a:gd name="T3" fmla="*/ 0 h 959"/>
                <a:gd name="T4" fmla="*/ 201 w 678"/>
                <a:gd name="T5" fmla="*/ 574 h 959"/>
                <a:gd name="T6" fmla="*/ 430 w 678"/>
                <a:gd name="T7" fmla="*/ 309 h 959"/>
                <a:gd name="T8" fmla="*/ 678 w 678"/>
                <a:gd name="T9" fmla="*/ 309 h 959"/>
                <a:gd name="T10" fmla="*/ 414 w 678"/>
                <a:gd name="T11" fmla="*/ 609 h 959"/>
                <a:gd name="T12" fmla="*/ 671 w 678"/>
                <a:gd name="T13" fmla="*/ 959 h 959"/>
                <a:gd name="T14" fmla="*/ 418 w 678"/>
                <a:gd name="T15" fmla="*/ 959 h 959"/>
                <a:gd name="T16" fmla="*/ 206 w 678"/>
                <a:gd name="T17" fmla="*/ 638 h 959"/>
                <a:gd name="T18" fmla="*/ 201 w 678"/>
                <a:gd name="T19" fmla="*/ 638 h 959"/>
                <a:gd name="T20" fmla="*/ 201 w 678"/>
                <a:gd name="T21" fmla="*/ 959 h 959"/>
                <a:gd name="T22" fmla="*/ 0 w 678"/>
                <a:gd name="T23" fmla="*/ 959 h 959"/>
                <a:gd name="T24" fmla="*/ 0 w 678"/>
                <a:gd name="T25" fmla="*/ 0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8" h="959">
                  <a:moveTo>
                    <a:pt x="0" y="0"/>
                  </a:moveTo>
                  <a:lnTo>
                    <a:pt x="201" y="0"/>
                  </a:lnTo>
                  <a:lnTo>
                    <a:pt x="201" y="574"/>
                  </a:lnTo>
                  <a:lnTo>
                    <a:pt x="430" y="309"/>
                  </a:lnTo>
                  <a:lnTo>
                    <a:pt x="678" y="309"/>
                  </a:lnTo>
                  <a:lnTo>
                    <a:pt x="414" y="609"/>
                  </a:lnTo>
                  <a:lnTo>
                    <a:pt x="671" y="959"/>
                  </a:lnTo>
                  <a:lnTo>
                    <a:pt x="418" y="959"/>
                  </a:lnTo>
                  <a:lnTo>
                    <a:pt x="206" y="638"/>
                  </a:lnTo>
                  <a:lnTo>
                    <a:pt x="201" y="638"/>
                  </a:lnTo>
                  <a:lnTo>
                    <a:pt x="201" y="959"/>
                  </a:lnTo>
                  <a:lnTo>
                    <a:pt x="0" y="9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userDrawn="1"/>
          </p:nvSpPr>
          <p:spPr bwMode="auto">
            <a:xfrm>
              <a:off x="1479548" y="2885229"/>
              <a:ext cx="481497" cy="508205"/>
            </a:xfrm>
            <a:custGeom>
              <a:avLst/>
              <a:gdLst>
                <a:gd name="T0" fmla="*/ 0 w 267"/>
                <a:gd name="T1" fmla="*/ 7 h 282"/>
                <a:gd name="T2" fmla="*/ 82 w 267"/>
                <a:gd name="T3" fmla="*/ 7 h 282"/>
                <a:gd name="T4" fmla="*/ 82 w 267"/>
                <a:gd name="T5" fmla="*/ 44 h 282"/>
                <a:gd name="T6" fmla="*/ 83 w 267"/>
                <a:gd name="T7" fmla="*/ 44 h 282"/>
                <a:gd name="T8" fmla="*/ 164 w 267"/>
                <a:gd name="T9" fmla="*/ 0 h 282"/>
                <a:gd name="T10" fmla="*/ 267 w 267"/>
                <a:gd name="T11" fmla="*/ 131 h 282"/>
                <a:gd name="T12" fmla="*/ 267 w 267"/>
                <a:gd name="T13" fmla="*/ 282 h 282"/>
                <a:gd name="T14" fmla="*/ 181 w 267"/>
                <a:gd name="T15" fmla="*/ 282 h 282"/>
                <a:gd name="T16" fmla="*/ 181 w 267"/>
                <a:gd name="T17" fmla="*/ 148 h 282"/>
                <a:gd name="T18" fmla="*/ 137 w 267"/>
                <a:gd name="T19" fmla="*/ 75 h 282"/>
                <a:gd name="T20" fmla="*/ 86 w 267"/>
                <a:gd name="T21" fmla="*/ 146 h 282"/>
                <a:gd name="T22" fmla="*/ 86 w 267"/>
                <a:gd name="T23" fmla="*/ 282 h 282"/>
                <a:gd name="T24" fmla="*/ 0 w 267"/>
                <a:gd name="T25" fmla="*/ 282 h 282"/>
                <a:gd name="T26" fmla="*/ 0 w 267"/>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82">
                  <a:moveTo>
                    <a:pt x="0" y="7"/>
                  </a:moveTo>
                  <a:cubicBezTo>
                    <a:pt x="82" y="7"/>
                    <a:pt x="82" y="7"/>
                    <a:pt x="82" y="7"/>
                  </a:cubicBezTo>
                  <a:cubicBezTo>
                    <a:pt x="82" y="44"/>
                    <a:pt x="82" y="44"/>
                    <a:pt x="82" y="44"/>
                  </a:cubicBezTo>
                  <a:cubicBezTo>
                    <a:pt x="83" y="44"/>
                    <a:pt x="83" y="44"/>
                    <a:pt x="83" y="44"/>
                  </a:cubicBezTo>
                  <a:cubicBezTo>
                    <a:pt x="95" y="23"/>
                    <a:pt x="123" y="0"/>
                    <a:pt x="164" y="0"/>
                  </a:cubicBezTo>
                  <a:cubicBezTo>
                    <a:pt x="251" y="0"/>
                    <a:pt x="267" y="57"/>
                    <a:pt x="267" y="131"/>
                  </a:cubicBezTo>
                  <a:cubicBezTo>
                    <a:pt x="267" y="282"/>
                    <a:pt x="267" y="282"/>
                    <a:pt x="267" y="282"/>
                  </a:cubicBezTo>
                  <a:cubicBezTo>
                    <a:pt x="181" y="282"/>
                    <a:pt x="181" y="282"/>
                    <a:pt x="181" y="282"/>
                  </a:cubicBezTo>
                  <a:cubicBezTo>
                    <a:pt x="181" y="148"/>
                    <a:pt x="181" y="148"/>
                    <a:pt x="181" y="148"/>
                  </a:cubicBezTo>
                  <a:cubicBezTo>
                    <a:pt x="181" y="116"/>
                    <a:pt x="181" y="75"/>
                    <a:pt x="137" y="75"/>
                  </a:cubicBezTo>
                  <a:cubicBezTo>
                    <a:pt x="92" y="75"/>
                    <a:pt x="86" y="110"/>
                    <a:pt x="86" y="146"/>
                  </a:cubicBezTo>
                  <a:cubicBezTo>
                    <a:pt x="86" y="282"/>
                    <a:pt x="86" y="282"/>
                    <a:pt x="86"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noEditPoints="1"/>
            </p:cNvSpPr>
            <p:nvPr userDrawn="1"/>
          </p:nvSpPr>
          <p:spPr bwMode="auto">
            <a:xfrm>
              <a:off x="2521139" y="2881414"/>
              <a:ext cx="512020" cy="524993"/>
            </a:xfrm>
            <a:custGeom>
              <a:avLst/>
              <a:gdLst>
                <a:gd name="T0" fmla="*/ 199 w 284"/>
                <a:gd name="T1" fmla="*/ 114 h 291"/>
                <a:gd name="T2" fmla="*/ 146 w 284"/>
                <a:gd name="T3" fmla="*/ 62 h 291"/>
                <a:gd name="T4" fmla="*/ 86 w 284"/>
                <a:gd name="T5" fmla="*/ 114 h 291"/>
                <a:gd name="T6" fmla="*/ 199 w 284"/>
                <a:gd name="T7" fmla="*/ 114 h 291"/>
                <a:gd name="T8" fmla="*/ 271 w 284"/>
                <a:gd name="T9" fmla="*/ 236 h 291"/>
                <a:gd name="T10" fmla="*/ 154 w 284"/>
                <a:gd name="T11" fmla="*/ 291 h 291"/>
                <a:gd name="T12" fmla="*/ 0 w 284"/>
                <a:gd name="T13" fmla="*/ 146 h 291"/>
                <a:gd name="T14" fmla="*/ 154 w 284"/>
                <a:gd name="T15" fmla="*/ 0 h 291"/>
                <a:gd name="T16" fmla="*/ 284 w 284"/>
                <a:gd name="T17" fmla="*/ 146 h 291"/>
                <a:gd name="T18" fmla="*/ 284 w 284"/>
                <a:gd name="T19" fmla="*/ 172 h 291"/>
                <a:gd name="T20" fmla="*/ 86 w 284"/>
                <a:gd name="T21" fmla="*/ 172 h 291"/>
                <a:gd name="T22" fmla="*/ 150 w 284"/>
                <a:gd name="T23" fmla="*/ 226 h 291"/>
                <a:gd name="T24" fmla="*/ 211 w 284"/>
                <a:gd name="T25" fmla="*/ 192 h 291"/>
                <a:gd name="T26" fmla="*/ 271 w 284"/>
                <a:gd name="T27" fmla="*/ 23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291">
                  <a:moveTo>
                    <a:pt x="199" y="114"/>
                  </a:moveTo>
                  <a:cubicBezTo>
                    <a:pt x="199" y="86"/>
                    <a:pt x="177" y="62"/>
                    <a:pt x="146" y="62"/>
                  </a:cubicBezTo>
                  <a:cubicBezTo>
                    <a:pt x="109" y="62"/>
                    <a:pt x="88" y="88"/>
                    <a:pt x="86" y="114"/>
                  </a:cubicBezTo>
                  <a:lnTo>
                    <a:pt x="199" y="114"/>
                  </a:lnTo>
                  <a:close/>
                  <a:moveTo>
                    <a:pt x="271" y="236"/>
                  </a:moveTo>
                  <a:cubicBezTo>
                    <a:pt x="243" y="271"/>
                    <a:pt x="199" y="291"/>
                    <a:pt x="154" y="291"/>
                  </a:cubicBezTo>
                  <a:cubicBezTo>
                    <a:pt x="69" y="291"/>
                    <a:pt x="0" y="234"/>
                    <a:pt x="0" y="146"/>
                  </a:cubicBezTo>
                  <a:cubicBezTo>
                    <a:pt x="0" y="57"/>
                    <a:pt x="69" y="0"/>
                    <a:pt x="154" y="0"/>
                  </a:cubicBezTo>
                  <a:cubicBezTo>
                    <a:pt x="234" y="0"/>
                    <a:pt x="284" y="57"/>
                    <a:pt x="284" y="146"/>
                  </a:cubicBezTo>
                  <a:cubicBezTo>
                    <a:pt x="284" y="172"/>
                    <a:pt x="284" y="172"/>
                    <a:pt x="284" y="172"/>
                  </a:cubicBezTo>
                  <a:cubicBezTo>
                    <a:pt x="86" y="172"/>
                    <a:pt x="86" y="172"/>
                    <a:pt x="86" y="172"/>
                  </a:cubicBezTo>
                  <a:cubicBezTo>
                    <a:pt x="93" y="205"/>
                    <a:pt x="117" y="226"/>
                    <a:pt x="150" y="226"/>
                  </a:cubicBezTo>
                  <a:cubicBezTo>
                    <a:pt x="178" y="226"/>
                    <a:pt x="197" y="212"/>
                    <a:pt x="211" y="192"/>
                  </a:cubicBezTo>
                  <a:lnTo>
                    <a:pt x="271"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noEditPoints="1"/>
            </p:cNvSpPr>
            <p:nvPr userDrawn="1"/>
          </p:nvSpPr>
          <p:spPr bwMode="auto">
            <a:xfrm>
              <a:off x="3076654" y="2661649"/>
              <a:ext cx="542543" cy="742468"/>
            </a:xfrm>
            <a:custGeom>
              <a:avLst/>
              <a:gdLst>
                <a:gd name="T0" fmla="*/ 154 w 301"/>
                <a:gd name="T1" fmla="*/ 197 h 412"/>
                <a:gd name="T2" fmla="*/ 86 w 301"/>
                <a:gd name="T3" fmla="*/ 267 h 412"/>
                <a:gd name="T4" fmla="*/ 154 w 301"/>
                <a:gd name="T5" fmla="*/ 337 h 412"/>
                <a:gd name="T6" fmla="*/ 222 w 301"/>
                <a:gd name="T7" fmla="*/ 267 h 412"/>
                <a:gd name="T8" fmla="*/ 154 w 301"/>
                <a:gd name="T9" fmla="*/ 197 h 412"/>
                <a:gd name="T10" fmla="*/ 301 w 301"/>
                <a:gd name="T11" fmla="*/ 406 h 412"/>
                <a:gd name="T12" fmla="*/ 222 w 301"/>
                <a:gd name="T13" fmla="*/ 406 h 412"/>
                <a:gd name="T14" fmla="*/ 222 w 301"/>
                <a:gd name="T15" fmla="*/ 369 h 412"/>
                <a:gd name="T16" fmla="*/ 221 w 301"/>
                <a:gd name="T17" fmla="*/ 369 h 412"/>
                <a:gd name="T18" fmla="*/ 136 w 301"/>
                <a:gd name="T19" fmla="*/ 412 h 412"/>
                <a:gd name="T20" fmla="*/ 0 w 301"/>
                <a:gd name="T21" fmla="*/ 270 h 412"/>
                <a:gd name="T22" fmla="*/ 126 w 301"/>
                <a:gd name="T23" fmla="*/ 122 h 412"/>
                <a:gd name="T24" fmla="*/ 214 w 301"/>
                <a:gd name="T25" fmla="*/ 159 h 412"/>
                <a:gd name="T26" fmla="*/ 215 w 301"/>
                <a:gd name="T27" fmla="*/ 159 h 412"/>
                <a:gd name="T28" fmla="*/ 215 w 301"/>
                <a:gd name="T29" fmla="*/ 0 h 412"/>
                <a:gd name="T30" fmla="*/ 301 w 301"/>
                <a:gd name="T31" fmla="*/ 0 h 412"/>
                <a:gd name="T32" fmla="*/ 301 w 301"/>
                <a:gd name="T33" fmla="*/ 4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412">
                  <a:moveTo>
                    <a:pt x="154" y="197"/>
                  </a:moveTo>
                  <a:cubicBezTo>
                    <a:pt x="111" y="197"/>
                    <a:pt x="86" y="226"/>
                    <a:pt x="86" y="267"/>
                  </a:cubicBezTo>
                  <a:cubicBezTo>
                    <a:pt x="86" y="309"/>
                    <a:pt x="111" y="337"/>
                    <a:pt x="154" y="337"/>
                  </a:cubicBezTo>
                  <a:cubicBezTo>
                    <a:pt x="197" y="337"/>
                    <a:pt x="222" y="309"/>
                    <a:pt x="222" y="267"/>
                  </a:cubicBezTo>
                  <a:cubicBezTo>
                    <a:pt x="222" y="226"/>
                    <a:pt x="197" y="197"/>
                    <a:pt x="154" y="197"/>
                  </a:cubicBezTo>
                  <a:moveTo>
                    <a:pt x="301" y="406"/>
                  </a:moveTo>
                  <a:cubicBezTo>
                    <a:pt x="222" y="406"/>
                    <a:pt x="222" y="406"/>
                    <a:pt x="222" y="406"/>
                  </a:cubicBezTo>
                  <a:cubicBezTo>
                    <a:pt x="222" y="369"/>
                    <a:pt x="222" y="369"/>
                    <a:pt x="222" y="369"/>
                  </a:cubicBezTo>
                  <a:cubicBezTo>
                    <a:pt x="221" y="369"/>
                    <a:pt x="221" y="369"/>
                    <a:pt x="221" y="369"/>
                  </a:cubicBezTo>
                  <a:cubicBezTo>
                    <a:pt x="208" y="389"/>
                    <a:pt x="175" y="412"/>
                    <a:pt x="136" y="412"/>
                  </a:cubicBezTo>
                  <a:cubicBezTo>
                    <a:pt x="54" y="412"/>
                    <a:pt x="0" y="353"/>
                    <a:pt x="0" y="270"/>
                  </a:cubicBezTo>
                  <a:cubicBezTo>
                    <a:pt x="0" y="193"/>
                    <a:pt x="48" y="122"/>
                    <a:pt x="126" y="122"/>
                  </a:cubicBezTo>
                  <a:cubicBezTo>
                    <a:pt x="162" y="122"/>
                    <a:pt x="195" y="132"/>
                    <a:pt x="214" y="159"/>
                  </a:cubicBezTo>
                  <a:cubicBezTo>
                    <a:pt x="215" y="159"/>
                    <a:pt x="215" y="159"/>
                    <a:pt x="215" y="159"/>
                  </a:cubicBezTo>
                  <a:cubicBezTo>
                    <a:pt x="215" y="0"/>
                    <a:pt x="215" y="0"/>
                    <a:pt x="215" y="0"/>
                  </a:cubicBezTo>
                  <a:cubicBezTo>
                    <a:pt x="301" y="0"/>
                    <a:pt x="301" y="0"/>
                    <a:pt x="301" y="0"/>
                  </a:cubicBezTo>
                  <a:lnTo>
                    <a:pt x="301" y="4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userDrawn="1"/>
          </p:nvSpPr>
          <p:spPr bwMode="auto">
            <a:xfrm>
              <a:off x="3772574" y="2508272"/>
              <a:ext cx="1037776" cy="1038540"/>
            </a:xfrm>
            <a:custGeom>
              <a:avLst/>
              <a:gdLst>
                <a:gd name="T0" fmla="*/ 534 w 576"/>
                <a:gd name="T1" fmla="*/ 0 h 576"/>
                <a:gd name="T2" fmla="*/ 43 w 576"/>
                <a:gd name="T3" fmla="*/ 0 h 576"/>
                <a:gd name="T4" fmla="*/ 0 w 576"/>
                <a:gd name="T5" fmla="*/ 42 h 576"/>
                <a:gd name="T6" fmla="*/ 0 w 576"/>
                <a:gd name="T7" fmla="*/ 534 h 576"/>
                <a:gd name="T8" fmla="*/ 43 w 576"/>
                <a:gd name="T9" fmla="*/ 576 h 576"/>
                <a:gd name="T10" fmla="*/ 534 w 576"/>
                <a:gd name="T11" fmla="*/ 576 h 576"/>
                <a:gd name="T12" fmla="*/ 576 w 576"/>
                <a:gd name="T13" fmla="*/ 534 h 576"/>
                <a:gd name="T14" fmla="*/ 576 w 576"/>
                <a:gd name="T15" fmla="*/ 42 h 576"/>
                <a:gd name="T16" fmla="*/ 534 w 5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576">
                  <a:moveTo>
                    <a:pt x="534" y="0"/>
                  </a:moveTo>
                  <a:cubicBezTo>
                    <a:pt x="43" y="0"/>
                    <a:pt x="43" y="0"/>
                    <a:pt x="43" y="0"/>
                  </a:cubicBezTo>
                  <a:cubicBezTo>
                    <a:pt x="19" y="0"/>
                    <a:pt x="0" y="19"/>
                    <a:pt x="0" y="42"/>
                  </a:cubicBezTo>
                  <a:cubicBezTo>
                    <a:pt x="0" y="534"/>
                    <a:pt x="0" y="534"/>
                    <a:pt x="0" y="534"/>
                  </a:cubicBezTo>
                  <a:cubicBezTo>
                    <a:pt x="0" y="557"/>
                    <a:pt x="19" y="576"/>
                    <a:pt x="43" y="576"/>
                  </a:cubicBezTo>
                  <a:cubicBezTo>
                    <a:pt x="534" y="576"/>
                    <a:pt x="534" y="576"/>
                    <a:pt x="534" y="576"/>
                  </a:cubicBezTo>
                  <a:cubicBezTo>
                    <a:pt x="557" y="576"/>
                    <a:pt x="576" y="557"/>
                    <a:pt x="576" y="534"/>
                  </a:cubicBezTo>
                  <a:cubicBezTo>
                    <a:pt x="576" y="42"/>
                    <a:pt x="576" y="42"/>
                    <a:pt x="576" y="42"/>
                  </a:cubicBezTo>
                  <a:cubicBezTo>
                    <a:pt x="576" y="19"/>
                    <a:pt x="557" y="0"/>
                    <a:pt x="534" y="0"/>
                  </a:cubicBezTo>
                  <a:close/>
                </a:path>
              </a:pathLst>
            </a:custGeom>
            <a:solidFill>
              <a:srgbClr val="007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noEditPoints="1"/>
            </p:cNvSpPr>
            <p:nvPr userDrawn="1"/>
          </p:nvSpPr>
          <p:spPr bwMode="auto">
            <a:xfrm>
              <a:off x="3914506" y="2650966"/>
              <a:ext cx="178558" cy="742468"/>
            </a:xfrm>
            <a:custGeom>
              <a:avLst/>
              <a:gdLst>
                <a:gd name="T0" fmla="*/ 7 w 99"/>
                <a:gd name="T1" fmla="*/ 137 h 412"/>
                <a:gd name="T2" fmla="*/ 92 w 99"/>
                <a:gd name="T3" fmla="*/ 137 h 412"/>
                <a:gd name="T4" fmla="*/ 92 w 99"/>
                <a:gd name="T5" fmla="*/ 412 h 412"/>
                <a:gd name="T6" fmla="*/ 7 w 99"/>
                <a:gd name="T7" fmla="*/ 412 h 412"/>
                <a:gd name="T8" fmla="*/ 7 w 99"/>
                <a:gd name="T9" fmla="*/ 137 h 412"/>
                <a:gd name="T10" fmla="*/ 49 w 99"/>
                <a:gd name="T11" fmla="*/ 0 h 412"/>
                <a:gd name="T12" fmla="*/ 99 w 99"/>
                <a:gd name="T13" fmla="*/ 50 h 412"/>
                <a:gd name="T14" fmla="*/ 49 w 99"/>
                <a:gd name="T15" fmla="*/ 99 h 412"/>
                <a:gd name="T16" fmla="*/ 0 w 99"/>
                <a:gd name="T17" fmla="*/ 50 h 412"/>
                <a:gd name="T18" fmla="*/ 49 w 99"/>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412">
                  <a:moveTo>
                    <a:pt x="7" y="137"/>
                  </a:moveTo>
                  <a:cubicBezTo>
                    <a:pt x="92" y="137"/>
                    <a:pt x="92" y="137"/>
                    <a:pt x="92" y="137"/>
                  </a:cubicBezTo>
                  <a:cubicBezTo>
                    <a:pt x="92" y="412"/>
                    <a:pt x="92" y="412"/>
                    <a:pt x="92" y="412"/>
                  </a:cubicBezTo>
                  <a:cubicBezTo>
                    <a:pt x="7" y="412"/>
                    <a:pt x="7" y="412"/>
                    <a:pt x="7" y="412"/>
                  </a:cubicBezTo>
                  <a:lnTo>
                    <a:pt x="7" y="137"/>
                  </a:lnTo>
                  <a:close/>
                  <a:moveTo>
                    <a:pt x="49" y="0"/>
                  </a:moveTo>
                  <a:cubicBezTo>
                    <a:pt x="77" y="0"/>
                    <a:pt x="99" y="23"/>
                    <a:pt x="99" y="50"/>
                  </a:cubicBezTo>
                  <a:cubicBezTo>
                    <a:pt x="99" y="77"/>
                    <a:pt x="77" y="99"/>
                    <a:pt x="49" y="99"/>
                  </a:cubicBezTo>
                  <a:cubicBezTo>
                    <a:pt x="22" y="99"/>
                    <a:pt x="0" y="77"/>
                    <a:pt x="0" y="50"/>
                  </a:cubicBezTo>
                  <a:cubicBezTo>
                    <a:pt x="0" y="23"/>
                    <a:pt x="22" y="0"/>
                    <a:pt x="4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userDrawn="1"/>
          </p:nvSpPr>
          <p:spPr bwMode="auto">
            <a:xfrm>
              <a:off x="4177765" y="2885229"/>
              <a:ext cx="479971" cy="508205"/>
            </a:xfrm>
            <a:custGeom>
              <a:avLst/>
              <a:gdLst>
                <a:gd name="T0" fmla="*/ 0 w 266"/>
                <a:gd name="T1" fmla="*/ 7 h 282"/>
                <a:gd name="T2" fmla="*/ 82 w 266"/>
                <a:gd name="T3" fmla="*/ 7 h 282"/>
                <a:gd name="T4" fmla="*/ 82 w 266"/>
                <a:gd name="T5" fmla="*/ 45 h 282"/>
                <a:gd name="T6" fmla="*/ 83 w 266"/>
                <a:gd name="T7" fmla="*/ 45 h 282"/>
                <a:gd name="T8" fmla="*/ 163 w 266"/>
                <a:gd name="T9" fmla="*/ 0 h 282"/>
                <a:gd name="T10" fmla="*/ 266 w 266"/>
                <a:gd name="T11" fmla="*/ 131 h 282"/>
                <a:gd name="T12" fmla="*/ 266 w 266"/>
                <a:gd name="T13" fmla="*/ 282 h 282"/>
                <a:gd name="T14" fmla="*/ 181 w 266"/>
                <a:gd name="T15" fmla="*/ 282 h 282"/>
                <a:gd name="T16" fmla="*/ 181 w 266"/>
                <a:gd name="T17" fmla="*/ 148 h 282"/>
                <a:gd name="T18" fmla="*/ 136 w 266"/>
                <a:gd name="T19" fmla="*/ 75 h 282"/>
                <a:gd name="T20" fmla="*/ 85 w 266"/>
                <a:gd name="T21" fmla="*/ 146 h 282"/>
                <a:gd name="T22" fmla="*/ 85 w 266"/>
                <a:gd name="T23" fmla="*/ 282 h 282"/>
                <a:gd name="T24" fmla="*/ 0 w 266"/>
                <a:gd name="T25" fmla="*/ 282 h 282"/>
                <a:gd name="T26" fmla="*/ 0 w 266"/>
                <a:gd name="T27" fmla="*/ 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82">
                  <a:moveTo>
                    <a:pt x="0" y="7"/>
                  </a:moveTo>
                  <a:cubicBezTo>
                    <a:pt x="82" y="7"/>
                    <a:pt x="82" y="7"/>
                    <a:pt x="82" y="7"/>
                  </a:cubicBezTo>
                  <a:cubicBezTo>
                    <a:pt x="82" y="45"/>
                    <a:pt x="82" y="45"/>
                    <a:pt x="82" y="45"/>
                  </a:cubicBezTo>
                  <a:cubicBezTo>
                    <a:pt x="83" y="45"/>
                    <a:pt x="83" y="45"/>
                    <a:pt x="83" y="45"/>
                  </a:cubicBezTo>
                  <a:cubicBezTo>
                    <a:pt x="94" y="23"/>
                    <a:pt x="122" y="0"/>
                    <a:pt x="163" y="0"/>
                  </a:cubicBezTo>
                  <a:cubicBezTo>
                    <a:pt x="250" y="0"/>
                    <a:pt x="266" y="57"/>
                    <a:pt x="266" y="131"/>
                  </a:cubicBezTo>
                  <a:cubicBezTo>
                    <a:pt x="266" y="282"/>
                    <a:pt x="266" y="282"/>
                    <a:pt x="266" y="282"/>
                  </a:cubicBezTo>
                  <a:cubicBezTo>
                    <a:pt x="181" y="282"/>
                    <a:pt x="181" y="282"/>
                    <a:pt x="181" y="282"/>
                  </a:cubicBezTo>
                  <a:cubicBezTo>
                    <a:pt x="181" y="148"/>
                    <a:pt x="181" y="148"/>
                    <a:pt x="181" y="148"/>
                  </a:cubicBezTo>
                  <a:cubicBezTo>
                    <a:pt x="181" y="116"/>
                    <a:pt x="180" y="75"/>
                    <a:pt x="136" y="75"/>
                  </a:cubicBezTo>
                  <a:cubicBezTo>
                    <a:pt x="92" y="75"/>
                    <a:pt x="85" y="110"/>
                    <a:pt x="85" y="146"/>
                  </a:cubicBezTo>
                  <a:cubicBezTo>
                    <a:pt x="85" y="282"/>
                    <a:pt x="85" y="282"/>
                    <a:pt x="85" y="282"/>
                  </a:cubicBezTo>
                  <a:cubicBezTo>
                    <a:pt x="0" y="282"/>
                    <a:pt x="0" y="282"/>
                    <a:pt x="0" y="28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userDrawn="1"/>
          </p:nvGrpSpPr>
          <p:grpSpPr>
            <a:xfrm>
              <a:off x="4835532" y="3347543"/>
              <a:ext cx="86865" cy="45750"/>
              <a:chOff x="4835532" y="3367599"/>
              <a:chExt cx="57993" cy="30544"/>
            </a:xfrm>
          </p:grpSpPr>
          <p:sp>
            <p:nvSpPr>
              <p:cNvPr id="25" name="Freeform 16"/>
              <p:cNvSpPr>
                <a:spLocks/>
              </p:cNvSpPr>
              <p:nvPr userDrawn="1"/>
            </p:nvSpPr>
            <p:spPr bwMode="auto">
              <a:xfrm>
                <a:off x="4835532" y="3367620"/>
                <a:ext cx="22129" cy="30523"/>
              </a:xfrm>
              <a:custGeom>
                <a:avLst/>
                <a:gdLst>
                  <a:gd name="T0" fmla="*/ 0 w 29"/>
                  <a:gd name="T1" fmla="*/ 5 h 40"/>
                  <a:gd name="T2" fmla="*/ 12 w 29"/>
                  <a:gd name="T3" fmla="*/ 5 h 40"/>
                  <a:gd name="T4" fmla="*/ 12 w 29"/>
                  <a:gd name="T5" fmla="*/ 40 h 40"/>
                  <a:gd name="T6" fmla="*/ 17 w 29"/>
                  <a:gd name="T7" fmla="*/ 40 h 40"/>
                  <a:gd name="T8" fmla="*/ 17 w 29"/>
                  <a:gd name="T9" fmla="*/ 5 h 40"/>
                  <a:gd name="T10" fmla="*/ 29 w 29"/>
                  <a:gd name="T11" fmla="*/ 5 h 40"/>
                  <a:gd name="T12" fmla="*/ 29 w 29"/>
                  <a:gd name="T13" fmla="*/ 0 h 40"/>
                  <a:gd name="T14" fmla="*/ 0 w 29"/>
                  <a:gd name="T15" fmla="*/ 0 h 40"/>
                  <a:gd name="T16" fmla="*/ 0 w 29"/>
                  <a:gd name="T17"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40">
                    <a:moveTo>
                      <a:pt x="0" y="5"/>
                    </a:moveTo>
                    <a:lnTo>
                      <a:pt x="12" y="5"/>
                    </a:lnTo>
                    <a:lnTo>
                      <a:pt x="12" y="40"/>
                    </a:lnTo>
                    <a:lnTo>
                      <a:pt x="17" y="40"/>
                    </a:lnTo>
                    <a:lnTo>
                      <a:pt x="17" y="5"/>
                    </a:lnTo>
                    <a:lnTo>
                      <a:pt x="29" y="5"/>
                    </a:lnTo>
                    <a:lnTo>
                      <a:pt x="29"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userDrawn="1"/>
            </p:nvSpPr>
            <p:spPr bwMode="auto">
              <a:xfrm>
                <a:off x="4863002" y="3367599"/>
                <a:ext cx="30523" cy="30523"/>
              </a:xfrm>
              <a:custGeom>
                <a:avLst/>
                <a:gdLst>
                  <a:gd name="T0" fmla="*/ 31 w 40"/>
                  <a:gd name="T1" fmla="*/ 0 h 40"/>
                  <a:gd name="T2" fmla="*/ 19 w 40"/>
                  <a:gd name="T3" fmla="*/ 28 h 40"/>
                  <a:gd name="T4" fmla="*/ 9 w 40"/>
                  <a:gd name="T5" fmla="*/ 0 h 40"/>
                  <a:gd name="T6" fmla="*/ 0 w 40"/>
                  <a:gd name="T7" fmla="*/ 0 h 40"/>
                  <a:gd name="T8" fmla="*/ 0 w 40"/>
                  <a:gd name="T9" fmla="*/ 40 h 40"/>
                  <a:gd name="T10" fmla="*/ 5 w 40"/>
                  <a:gd name="T11" fmla="*/ 40 h 40"/>
                  <a:gd name="T12" fmla="*/ 5 w 40"/>
                  <a:gd name="T13" fmla="*/ 9 h 40"/>
                  <a:gd name="T14" fmla="*/ 19 w 40"/>
                  <a:gd name="T15" fmla="*/ 40 h 40"/>
                  <a:gd name="T16" fmla="*/ 21 w 40"/>
                  <a:gd name="T17" fmla="*/ 40 h 40"/>
                  <a:gd name="T18" fmla="*/ 33 w 40"/>
                  <a:gd name="T19" fmla="*/ 9 h 40"/>
                  <a:gd name="T20" fmla="*/ 33 w 40"/>
                  <a:gd name="T21" fmla="*/ 40 h 40"/>
                  <a:gd name="T22" fmla="*/ 40 w 40"/>
                  <a:gd name="T23" fmla="*/ 40 h 40"/>
                  <a:gd name="T24" fmla="*/ 40 w 40"/>
                  <a:gd name="T25" fmla="*/ 0 h 40"/>
                  <a:gd name="T26" fmla="*/ 31 w 40"/>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0">
                    <a:moveTo>
                      <a:pt x="31" y="0"/>
                    </a:moveTo>
                    <a:lnTo>
                      <a:pt x="19" y="28"/>
                    </a:lnTo>
                    <a:lnTo>
                      <a:pt x="9" y="0"/>
                    </a:lnTo>
                    <a:lnTo>
                      <a:pt x="0" y="0"/>
                    </a:lnTo>
                    <a:lnTo>
                      <a:pt x="0" y="40"/>
                    </a:lnTo>
                    <a:lnTo>
                      <a:pt x="5" y="40"/>
                    </a:lnTo>
                    <a:lnTo>
                      <a:pt x="5" y="9"/>
                    </a:lnTo>
                    <a:lnTo>
                      <a:pt x="19" y="40"/>
                    </a:lnTo>
                    <a:lnTo>
                      <a:pt x="21" y="40"/>
                    </a:lnTo>
                    <a:lnTo>
                      <a:pt x="33" y="9"/>
                    </a:lnTo>
                    <a:lnTo>
                      <a:pt x="33" y="40"/>
                    </a:lnTo>
                    <a:lnTo>
                      <a:pt x="40" y="40"/>
                    </a:lnTo>
                    <a:lnTo>
                      <a:pt x="40" y="0"/>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223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Only">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0" name="Picture 9"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4" name="Content Placeholder 3"/>
          <p:cNvSpPr>
            <a:spLocks noGrp="1"/>
          </p:cNvSpPr>
          <p:nvPr>
            <p:ph sz="half" idx="2" hasCustomPrompt="1"/>
          </p:nvPr>
        </p:nvSpPr>
        <p:spPr>
          <a:xfrm>
            <a:off x="1706669" y="2104125"/>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5" name="Text Placeholder 13"/>
          <p:cNvSpPr>
            <a:spLocks noGrp="1"/>
          </p:cNvSpPr>
          <p:nvPr>
            <p:ph type="body" sz="quarter" idx="11" hasCustomPrompt="1"/>
          </p:nvPr>
        </p:nvSpPr>
        <p:spPr>
          <a:xfrm>
            <a:off x="1706664" y="2481530"/>
            <a:ext cx="4790094" cy="547198"/>
          </a:xfrm>
        </p:spPr>
        <p:txBody>
          <a:bodyPr tIns="45720" bIns="0">
            <a:normAutofit/>
          </a:bodyPr>
          <a:lstStyle>
            <a:lvl1pPr marL="0" indent="0">
              <a:buNone/>
              <a:defRPr sz="110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6" name="Picture Placeholder 10"/>
          <p:cNvSpPr>
            <a:spLocks noGrp="1"/>
          </p:cNvSpPr>
          <p:nvPr>
            <p:ph type="pic" sz="quarter" idx="10" hasCustomPrompt="1"/>
          </p:nvPr>
        </p:nvSpPr>
        <p:spPr>
          <a:xfrm>
            <a:off x="730308" y="217691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7" name="Straight Connector 6"/>
          <p:cNvCxnSpPr/>
          <p:nvPr userDrawn="1"/>
        </p:nvCxnSpPr>
        <p:spPr>
          <a:xfrm>
            <a:off x="701112" y="2016639"/>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701112" y="3142589"/>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25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Speakers">
    <p:bg>
      <p:bgPr>
        <a:gradFill flip="none" rotWithShape="1">
          <a:gsLst>
            <a:gs pos="20000">
              <a:srgbClr val="172436"/>
            </a:gs>
            <a:gs pos="100000">
              <a:srgbClr val="0B70AE"/>
            </a:gs>
          </a:gsLst>
          <a:lin ang="18000000" scaled="0"/>
          <a:tileRect/>
        </a:gradFill>
        <a:effectLst/>
      </p:bgPr>
    </p:bg>
    <p:spTree>
      <p:nvGrpSpPr>
        <p:cNvPr id="1" name=""/>
        <p:cNvGrpSpPr/>
        <p:nvPr/>
      </p:nvGrpSpPr>
      <p:grpSpPr>
        <a:xfrm>
          <a:off x="0" y="0"/>
          <a:ext cx="0" cy="0"/>
          <a:chOff x="0" y="0"/>
          <a:chExt cx="0" cy="0"/>
        </a:xfrm>
      </p:grpSpPr>
      <p:pic>
        <p:nvPicPr>
          <p:cNvPr id="10" name="Picture 9" descr="in1000pxrotate.png"/>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t="-287" r="13529" b="17480"/>
          <a:stretch/>
        </p:blipFill>
        <p:spPr>
          <a:xfrm>
            <a:off x="5657277" y="1812131"/>
            <a:ext cx="3486729" cy="3336132"/>
          </a:xfrm>
          <a:prstGeom prst="rect">
            <a:avLst/>
          </a:prstGeom>
        </p:spPr>
      </p:pic>
      <p:sp>
        <p:nvSpPr>
          <p:cNvPr id="8" name="Content Placeholder 3"/>
          <p:cNvSpPr>
            <a:spLocks noGrp="1"/>
          </p:cNvSpPr>
          <p:nvPr>
            <p:ph sz="half" idx="2" hasCustomPrompt="1"/>
          </p:nvPr>
        </p:nvSpPr>
        <p:spPr>
          <a:xfrm>
            <a:off x="1699877" y="1286679"/>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11" name="Text Placeholder 13"/>
          <p:cNvSpPr>
            <a:spLocks noGrp="1"/>
          </p:cNvSpPr>
          <p:nvPr>
            <p:ph type="body" sz="quarter" idx="11" hasCustomPrompt="1"/>
          </p:nvPr>
        </p:nvSpPr>
        <p:spPr>
          <a:xfrm>
            <a:off x="1699872" y="1664084"/>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2" name="Picture Placeholder 10"/>
          <p:cNvSpPr>
            <a:spLocks noGrp="1"/>
          </p:cNvSpPr>
          <p:nvPr>
            <p:ph type="pic" sz="quarter" idx="10" hasCustomPrompt="1"/>
          </p:nvPr>
        </p:nvSpPr>
        <p:spPr>
          <a:xfrm>
            <a:off x="723516" y="1359469"/>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13" name="Straight Connector 12"/>
          <p:cNvCxnSpPr/>
          <p:nvPr userDrawn="1"/>
        </p:nvCxnSpPr>
        <p:spPr>
          <a:xfrm>
            <a:off x="694320" y="1199193"/>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94320" y="2325143"/>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Content Placeholder 3"/>
          <p:cNvSpPr>
            <a:spLocks noGrp="1"/>
          </p:cNvSpPr>
          <p:nvPr>
            <p:ph sz="half" idx="12" hasCustomPrompt="1"/>
          </p:nvPr>
        </p:nvSpPr>
        <p:spPr>
          <a:xfrm>
            <a:off x="1699877" y="2877778"/>
            <a:ext cx="4783715" cy="372541"/>
          </a:xfrm>
        </p:spPr>
        <p:txBody>
          <a:bodyPr tIns="0" bIns="0" anchor="b" anchorCtr="0">
            <a:normAutofit/>
          </a:bodyPr>
          <a:lstStyle>
            <a:lvl1pPr marL="0" indent="0">
              <a:buNone/>
              <a:defRPr sz="1600">
                <a:solidFill>
                  <a:schemeClr val="bg1"/>
                </a:solidFill>
              </a:defRPr>
            </a:lvl1pPr>
            <a:lvl2pPr marL="0" indent="0">
              <a:buNone/>
              <a:defRPr sz="1400" baseline="0">
                <a:solidFill>
                  <a:schemeClr val="tx2">
                    <a:lumMod val="20000"/>
                    <a:lumOff val="80000"/>
                  </a:schemeClr>
                </a:solidFill>
              </a:defRPr>
            </a:lvl2pPr>
            <a:lvl3pPr marL="0" indent="0">
              <a:buNone/>
              <a:defRPr sz="1400">
                <a:solidFill>
                  <a:schemeClr val="tx2">
                    <a:lumMod val="20000"/>
                    <a:lumOff val="80000"/>
                  </a:schemeClr>
                </a:solidFill>
              </a:defRPr>
            </a:lvl3pPr>
            <a:lvl4pPr marL="0" indent="0">
              <a:buNone/>
              <a:defRPr sz="1400">
                <a:solidFill>
                  <a:schemeClr val="tx2">
                    <a:lumMod val="20000"/>
                    <a:lumOff val="80000"/>
                  </a:schemeClr>
                </a:solidFill>
              </a:defRPr>
            </a:lvl4pPr>
            <a:lvl5pPr marL="0" indent="0">
              <a:buNone/>
              <a:defRPr sz="14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err="1" smtClean="0"/>
              <a:t>Firstname</a:t>
            </a:r>
            <a:r>
              <a:rPr lang="en-US" dirty="0" smtClean="0"/>
              <a:t> </a:t>
            </a:r>
            <a:r>
              <a:rPr lang="en-US" dirty="0" err="1" smtClean="0"/>
              <a:t>Lastname</a:t>
            </a:r>
            <a:endParaRPr lang="en-US" dirty="0" smtClean="0"/>
          </a:p>
        </p:txBody>
      </p:sp>
      <p:sp>
        <p:nvSpPr>
          <p:cNvPr id="16" name="Text Placeholder 13"/>
          <p:cNvSpPr>
            <a:spLocks noGrp="1"/>
          </p:cNvSpPr>
          <p:nvPr>
            <p:ph type="body" sz="quarter" idx="13" hasCustomPrompt="1"/>
          </p:nvPr>
        </p:nvSpPr>
        <p:spPr>
          <a:xfrm>
            <a:off x="1699872" y="3255183"/>
            <a:ext cx="4790094" cy="547198"/>
          </a:xfrm>
        </p:spPr>
        <p:txBody>
          <a:bodyPr tIns="45720" bIns="0">
            <a:normAutofit/>
          </a:bodyPr>
          <a:lstStyle>
            <a:lvl1pPr marL="0" indent="0">
              <a:buNone/>
              <a:defRPr sz="1050" baseline="0">
                <a:solidFill>
                  <a:srgbClr val="FFFFFF">
                    <a:alpha val="70000"/>
                  </a:srgbClr>
                </a:solidFill>
              </a:defRPr>
            </a:lvl1pPr>
          </a:lstStyle>
          <a:p>
            <a:pPr lvl="0"/>
            <a:r>
              <a:rPr lang="en-US" dirty="0" smtClean="0"/>
              <a:t>Job Title</a:t>
            </a:r>
            <a:br>
              <a:rPr lang="en-US" dirty="0" smtClean="0"/>
            </a:br>
            <a:r>
              <a:rPr lang="en-US" dirty="0" smtClean="0"/>
              <a:t>Company</a:t>
            </a:r>
            <a:endParaRPr lang="en-US" dirty="0"/>
          </a:p>
        </p:txBody>
      </p:sp>
      <p:sp>
        <p:nvSpPr>
          <p:cNvPr id="17" name="Picture Placeholder 10"/>
          <p:cNvSpPr>
            <a:spLocks noGrp="1"/>
          </p:cNvSpPr>
          <p:nvPr>
            <p:ph type="pic" sz="quarter" idx="14" hasCustomPrompt="1"/>
          </p:nvPr>
        </p:nvSpPr>
        <p:spPr>
          <a:xfrm>
            <a:off x="723516" y="2950568"/>
            <a:ext cx="822960" cy="822960"/>
          </a:xfrm>
          <a:solidFill>
            <a:schemeClr val="bg2"/>
          </a:solidFill>
          <a:ln w="57150" cap="sq">
            <a:solidFill>
              <a:schemeClr val="bg1"/>
            </a:solidFill>
            <a:miter lim="800000"/>
          </a:ln>
        </p:spPr>
        <p:txBody>
          <a:bodyPr tIns="0" rIns="0" bIns="0" anchor="ctr">
            <a:normAutofit/>
          </a:bodyPr>
          <a:lstStyle>
            <a:lvl1pPr marL="0" indent="0" algn="ctr">
              <a:buNone/>
              <a:defRPr sz="1400" baseline="0">
                <a:solidFill>
                  <a:schemeClr val="bg1"/>
                </a:solidFill>
              </a:defRPr>
            </a:lvl1pPr>
          </a:lstStyle>
          <a:p>
            <a:r>
              <a:rPr lang="en-US" dirty="0" smtClean="0"/>
              <a:t>Insert Profile</a:t>
            </a:r>
            <a:br>
              <a:rPr lang="en-US" dirty="0" smtClean="0"/>
            </a:br>
            <a:r>
              <a:rPr lang="en-US" dirty="0" smtClean="0"/>
              <a:t>Picture</a:t>
            </a:r>
            <a:endParaRPr lang="en-US" dirty="0"/>
          </a:p>
        </p:txBody>
      </p:sp>
      <p:cxnSp>
        <p:nvCxnSpPr>
          <p:cNvPr id="18" name="Straight Connector 17"/>
          <p:cNvCxnSpPr/>
          <p:nvPr userDrawn="1"/>
        </p:nvCxnSpPr>
        <p:spPr>
          <a:xfrm>
            <a:off x="694320" y="2790292"/>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94320" y="3916242"/>
            <a:ext cx="4132262" cy="0"/>
          </a:xfrm>
          <a:prstGeom prst="line">
            <a:avLst/>
          </a:prstGeom>
          <a:ln w="1270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02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Round Same Side Corner Rectangle 7"/>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pic>
        <p:nvPicPr>
          <p:cNvPr id="7" name="Picture 6"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3" name="Slide Number Placeholder 2"/>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ound Same Side Corner Rectangle 8"/>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p:nvPr>
        </p:nvSpPr>
        <p:spPr/>
        <p:txBody>
          <a:bodyPr/>
          <a:lstStyle>
            <a:lvl1pPr algn="l">
              <a:defRPr>
                <a:solidFill>
                  <a:srgbClr val="40404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accent6"/>
              </a:buClr>
              <a:buFont typeface="Wingdings" pitchFamily="2" charset="2"/>
              <a:buChar char="§"/>
              <a:defRPr sz="1800"/>
            </a:lvl1pPr>
            <a:lvl2pPr>
              <a:buClr>
                <a:schemeClr val="accent6"/>
              </a:buClr>
              <a:defRPr sz="1600"/>
            </a:lvl2pPr>
            <a:lvl3pPr>
              <a:buClr>
                <a:schemeClr val="accent6"/>
              </a:buClr>
              <a:buFont typeface="Wingdings" pitchFamily="2" charset="2"/>
              <a:buChar char="§"/>
              <a:defRPr sz="1400"/>
            </a:lvl3pPr>
            <a:lvl4pPr>
              <a:buClr>
                <a:schemeClr val="accent6"/>
              </a:buClr>
              <a:defRPr/>
            </a:lvl4pPr>
            <a:lvl5pPr>
              <a:buClr>
                <a:schemeClr val="accent6"/>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4" name="Slide Number Placeholder 3"/>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Round Same Side Corner Rectangle 10"/>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5" name="Content Placeholder 2"/>
          <p:cNvSpPr>
            <a:spLocks noGrp="1"/>
          </p:cNvSpPr>
          <p:nvPr>
            <p:ph idx="1"/>
          </p:nvPr>
        </p:nvSpPr>
        <p:spPr>
          <a:xfrm>
            <a:off x="705244" y="1368420"/>
            <a:ext cx="7966075" cy="3255258"/>
          </a:xfrm>
        </p:spPr>
        <p:txBody>
          <a:bodyPr/>
          <a:lstStyle>
            <a:lvl1pPr>
              <a:buClr>
                <a:schemeClr val="accent6"/>
              </a:buClr>
              <a:buFont typeface="Wingdings" pitchFamily="2" charset="2"/>
              <a:buChar char="§"/>
              <a:defRPr sz="1800"/>
            </a:lvl1pPr>
            <a:lvl2pPr>
              <a:buClr>
                <a:schemeClr val="accent6"/>
              </a:buClr>
              <a:defRPr sz="1600"/>
            </a:lvl2pPr>
            <a:lvl3pPr>
              <a:buClr>
                <a:schemeClr val="accent6"/>
              </a:buClr>
              <a:buFont typeface="Wingdings" pitchFamily="2" charset="2"/>
              <a:buChar char="§"/>
              <a:defRPr sz="1400"/>
            </a:lvl3pPr>
            <a:lvl4pPr>
              <a:buClr>
                <a:schemeClr val="accent6"/>
              </a:buClr>
              <a:defRPr/>
            </a:lvl4pPr>
            <a:lvl5pPr>
              <a:buClr>
                <a:schemeClr val="accent6"/>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705138" y="80284"/>
            <a:ext cx="7962938" cy="634677"/>
          </a:xfrm>
          <a:noFill/>
        </p:spPr>
        <p:txBody>
          <a:bodyPr bIns="0" anchor="b" anchorCtr="0"/>
          <a:lstStyle>
            <a:lvl1pPr marL="0" marR="0" indent="0" algn="l" defTabSz="457200" rtl="0" eaLnBrk="1" fontAlgn="auto" latinLnBrk="0" hangingPunct="1">
              <a:lnSpc>
                <a:spcPct val="100000"/>
              </a:lnSpc>
              <a:spcBef>
                <a:spcPct val="0"/>
              </a:spcBef>
              <a:spcAft>
                <a:spcPts val="0"/>
              </a:spcAft>
              <a:buClrTx/>
              <a:buSzTx/>
              <a:buFontTx/>
              <a:buNone/>
              <a:tabLst/>
              <a:defRPr>
                <a:solidFill>
                  <a:schemeClr val="tx1">
                    <a:lumMod val="75000"/>
                    <a:lumOff val="25000"/>
                  </a:schemeClr>
                </a:solidFill>
              </a:defRPr>
            </a:lvl1pPr>
          </a:lstStyle>
          <a:p>
            <a:r>
              <a:rPr lang="en-US" smtClean="0"/>
              <a:t>Click to edit Master title style</a:t>
            </a:r>
            <a:endParaRPr lang="en-US" dirty="0"/>
          </a:p>
        </p:txBody>
      </p:sp>
      <p:sp>
        <p:nvSpPr>
          <p:cNvPr id="8" name="Text Placeholder 9"/>
          <p:cNvSpPr>
            <a:spLocks noGrp="1"/>
          </p:cNvSpPr>
          <p:nvPr>
            <p:ph type="body" sz="quarter" idx="11" hasCustomPrompt="1"/>
          </p:nvPr>
        </p:nvSpPr>
        <p:spPr>
          <a:xfrm>
            <a:off x="705138" y="720236"/>
            <a:ext cx="7966246" cy="593515"/>
          </a:xfrm>
        </p:spPr>
        <p:txBody>
          <a:bodyPr tIns="45720">
            <a:normAutofit/>
          </a:bodyPr>
          <a:lstStyle>
            <a:lvl1pPr marL="0" marR="0" indent="0" algn="l" defTabSz="457200" rtl="0" eaLnBrk="1" fontAlgn="auto" latinLnBrk="0" hangingPunct="1">
              <a:lnSpc>
                <a:spcPct val="70000"/>
              </a:lnSpc>
              <a:spcBef>
                <a:spcPct val="20000"/>
              </a:spcBef>
              <a:spcAft>
                <a:spcPts val="0"/>
              </a:spcAft>
              <a:buClr>
                <a:schemeClr val="bg1">
                  <a:lumMod val="65000"/>
                </a:schemeClr>
              </a:buClr>
              <a:buSzTx/>
              <a:buFont typeface="Wingdings" pitchFamily="2" charset="2"/>
              <a:buNone/>
              <a:tabLst/>
              <a:defRPr sz="2000">
                <a:solidFill>
                  <a:schemeClr val="accent6"/>
                </a:solidFill>
              </a:defRPr>
            </a:lvl1pPr>
          </a:lstStyle>
          <a:p>
            <a:pPr marL="0" marR="0" lvl="0" indent="0" algn="l" defTabSz="457200" rtl="0" eaLnBrk="1" fontAlgn="auto" latinLnBrk="0" hangingPunct="1">
              <a:lnSpc>
                <a:spcPct val="100000"/>
              </a:lnSpc>
              <a:spcBef>
                <a:spcPct val="20000"/>
              </a:spcBef>
              <a:spcAft>
                <a:spcPts val="0"/>
              </a:spcAft>
              <a:buClr>
                <a:schemeClr val="bg1">
                  <a:lumMod val="65000"/>
                </a:schemeClr>
              </a:buClr>
              <a:buSzTx/>
              <a:buFont typeface="Wingdings" pitchFamily="2" charset="2"/>
              <a:buNone/>
              <a:tabLst/>
              <a:defRPr/>
            </a:pPr>
            <a:r>
              <a:rPr lang="en-US" dirty="0" smtClean="0"/>
              <a:t>Click to edit Master subtitle style</a:t>
            </a:r>
          </a:p>
        </p:txBody>
      </p:sp>
      <p:pic>
        <p:nvPicPr>
          <p:cNvPr id="10" name="Picture 9" descr="in_flat reverse_128x.png"/>
          <p:cNvPicPr>
            <a:picLocks noChangeAspect="1"/>
          </p:cNvPicPr>
          <p:nvPr userDrawn="1"/>
        </p:nvPicPr>
        <p:blipFill>
          <a:blip r:embed="rId2"/>
          <a:stretch>
            <a:fillRect/>
          </a:stretch>
        </p:blipFill>
        <p:spPr>
          <a:xfrm>
            <a:off x="58404" y="4891647"/>
            <a:ext cx="162605" cy="162605"/>
          </a:xfrm>
          <a:prstGeom prst="rect">
            <a:avLst/>
          </a:prstGeom>
        </p:spPr>
      </p:pic>
      <p:sp>
        <p:nvSpPr>
          <p:cNvPr id="2" name="Slide Number Placeholder 1"/>
          <p:cNvSpPr>
            <a:spLocks noGrp="1"/>
          </p:cNvSpPr>
          <p:nvPr>
            <p:ph type="sldNum" sz="quarter" idx="12"/>
          </p:nvPr>
        </p:nvSpPr>
        <p:spPr/>
        <p:txBody>
          <a:bodyPr/>
          <a:lstStyle/>
          <a:p>
            <a:fld id="{75897B0D-BA2C-2244-86F3-025175B80EAC}" type="slidenum">
              <a:rPr lang="en-US" smtClean="0"/>
              <a:pPr/>
              <a:t>‹#›</a:t>
            </a:fld>
            <a:endParaRPr lang="en-US" dirty="0"/>
          </a:p>
        </p:txBody>
      </p:sp>
    </p:spTree>
    <p:extLst>
      <p:ext uri="{BB962C8B-B14F-4D97-AF65-F5344CB8AC3E}">
        <p14:creationId xmlns:p14="http://schemas.microsoft.com/office/powerpoint/2010/main" val="102975215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ound Same Side Corner Rectangle 9"/>
          <p:cNvSpPr/>
          <p:nvPr userDrawn="1"/>
        </p:nvSpPr>
        <p:spPr>
          <a:xfrm>
            <a:off x="0" y="0"/>
            <a:ext cx="279400" cy="5151438"/>
          </a:xfrm>
          <a:prstGeom prst="round2SameRect">
            <a:avLst>
              <a:gd name="adj1" fmla="val 0"/>
              <a:gd name="adj2" fmla="val 0"/>
            </a:avLst>
          </a:prstGeom>
          <a:gradFill>
            <a:gsLst>
              <a:gs pos="100000">
                <a:srgbClr val="005686"/>
              </a:gs>
              <a:gs pos="20000">
                <a:srgbClr val="172436"/>
              </a:gs>
            </a:gsLst>
          </a:gra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dirty="0"/>
          </a:p>
        </p:txBody>
      </p:sp>
      <p:sp>
        <p:nvSpPr>
          <p:cNvPr id="2" name="Title 1"/>
          <p:cNvSpPr>
            <a:spLocks noGrp="1"/>
          </p:cNvSpPr>
          <p:nvPr>
            <p:ph type="title" hasCustomPrompt="1"/>
          </p:nvPr>
        </p:nvSpPr>
        <p:spPr>
          <a:xfrm>
            <a:off x="706827" y="2116025"/>
            <a:ext cx="7749786" cy="1022502"/>
          </a:xfrm>
        </p:spPr>
        <p:txBody>
          <a:bodyPr anchor="t">
            <a:normAutofit/>
          </a:bodyPr>
          <a:lstStyle>
            <a:lvl1pPr algn="l">
              <a:defRPr sz="36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06827" y="976999"/>
            <a:ext cx="7749786" cy="1126182"/>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pic>
        <p:nvPicPr>
          <p:cNvPr id="8" name="Picture 7"/>
          <p:cNvPicPr>
            <a:picLocks noChangeAspect="1"/>
          </p:cNvPicPr>
          <p:nvPr userDrawn="1"/>
        </p:nvPicPr>
        <p:blipFill rotWithShape="1">
          <a:blip r:embed="rId2">
            <a:alphaModFix amt="10000"/>
            <a:extLst>
              <a:ext uri="{28A0092B-C50C-407E-A947-70E740481C1C}">
                <a14:useLocalDpi xmlns:a14="http://schemas.microsoft.com/office/drawing/2010/main" val="0"/>
              </a:ext>
            </a:extLst>
          </a:blip>
          <a:srcRect r="13429" b="17645"/>
          <a:stretch/>
        </p:blipFill>
        <p:spPr>
          <a:xfrm>
            <a:off x="5645728" y="1823177"/>
            <a:ext cx="3498272" cy="3325089"/>
          </a:xfrm>
          <a:prstGeom prst="rect">
            <a:avLst/>
          </a:prstGeom>
        </p:spPr>
      </p:pic>
      <p:pic>
        <p:nvPicPr>
          <p:cNvPr id="9" name="Picture 8" descr="in_flat reverse_128x.png"/>
          <p:cNvPicPr>
            <a:picLocks noChangeAspect="1"/>
          </p:cNvPicPr>
          <p:nvPr userDrawn="1"/>
        </p:nvPicPr>
        <p:blipFill>
          <a:blip r:embed="rId3"/>
          <a:stretch>
            <a:fillRect/>
          </a:stretch>
        </p:blipFill>
        <p:spPr>
          <a:xfrm>
            <a:off x="58404" y="4891647"/>
            <a:ext cx="162605" cy="162605"/>
          </a:xfrm>
          <a:prstGeom prst="rect">
            <a:avLst/>
          </a:prstGeom>
        </p:spPr>
      </p:pic>
      <p:sp>
        <p:nvSpPr>
          <p:cNvPr id="4" name="Slide Number Placeholder 3"/>
          <p:cNvSpPr>
            <a:spLocks noGrp="1"/>
          </p:cNvSpPr>
          <p:nvPr>
            <p:ph type="sldNum" sz="quarter" idx="10"/>
          </p:nvPr>
        </p:nvSpPr>
        <p:spPr/>
        <p:txBody>
          <a:bodyPr/>
          <a:lstStyle/>
          <a:p>
            <a:fld id="{75897B0D-BA2C-2244-86F3-025175B80EAC}"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5244" y="999836"/>
            <a:ext cx="7966075" cy="3569224"/>
          </a:xfrm>
          <a:prstGeom prst="rect">
            <a:avLst/>
          </a:prstGeom>
        </p:spPr>
        <p:txBody>
          <a:bodyPr vert="horz" lIns="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705135" y="152458"/>
            <a:ext cx="7962938" cy="755079"/>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4" name="TextBox 3"/>
          <p:cNvSpPr txBox="1"/>
          <p:nvPr/>
        </p:nvSpPr>
        <p:spPr>
          <a:xfrm>
            <a:off x="563033" y="22690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2000" b="0" i="0" u="none" strike="noStrike" kern="1200" cap="none" spc="0" normalizeH="0" baseline="0" noProof="0" dirty="0" smtClean="0">
              <a:ln>
                <a:noFill/>
              </a:ln>
              <a:effectLst/>
              <a:uLnTx/>
              <a:uFillTx/>
              <a:latin typeface="Arial" pitchFamily="34" charset="0"/>
              <a:ea typeface="+mn-ea"/>
              <a:cs typeface="Arial" pitchFamily="34" charset="0"/>
            </a:endParaRPr>
          </a:p>
        </p:txBody>
      </p:sp>
      <p:sp>
        <p:nvSpPr>
          <p:cNvPr id="11" name="Slide Number Placeholder 5"/>
          <p:cNvSpPr>
            <a:spLocks noGrp="1"/>
          </p:cNvSpPr>
          <p:nvPr>
            <p:ph type="sldNum" sz="quarter" idx="4"/>
          </p:nvPr>
        </p:nvSpPr>
        <p:spPr>
          <a:xfrm>
            <a:off x="6784113" y="4892649"/>
            <a:ext cx="2133600" cy="170601"/>
          </a:xfrm>
          <a:prstGeom prst="rect">
            <a:avLst/>
          </a:prstGeom>
        </p:spPr>
        <p:txBody>
          <a:bodyPr rIns="0" anchor="ctr" anchorCtr="0"/>
          <a:lstStyle>
            <a:lvl1pPr algn="r">
              <a:defRPr sz="700">
                <a:solidFill>
                  <a:schemeClr val="bg1">
                    <a:lumMod val="50000"/>
                  </a:schemeClr>
                </a:solidFill>
              </a:defRPr>
            </a:lvl1pPr>
          </a:lstStyle>
          <a:p>
            <a:fld id="{75897B0D-BA2C-2244-86F3-025175B80EAC}" type="slidenum">
              <a:rPr lang="en-US" smtClean="0"/>
              <a:pPr/>
              <a:t>‹#›</a:t>
            </a:fld>
            <a:endParaRPr lang="en-US" dirty="0"/>
          </a:p>
        </p:txBody>
      </p:sp>
      <p:sp>
        <p:nvSpPr>
          <p:cNvPr id="14" name="Content Placeholder 6"/>
          <p:cNvSpPr txBox="1">
            <a:spLocks/>
          </p:cNvSpPr>
          <p:nvPr/>
        </p:nvSpPr>
        <p:spPr>
          <a:xfrm>
            <a:off x="6896773" y="4892646"/>
            <a:ext cx="1841035" cy="166392"/>
          </a:xfrm>
          <a:prstGeom prst="rect">
            <a:avLst/>
          </a:prstGeom>
        </p:spPr>
        <p:txBody>
          <a:bodyPr tIns="457200" bIns="457200" anchor="ctr" anchorCtr="0">
            <a:noAutofit/>
          </a:bodyPr>
          <a:lstStyle>
            <a:lvl1pPr marL="0" marR="0" indent="0" algn="l" defTabSz="457200" rtl="0" eaLnBrk="1" fontAlgn="auto" latinLnBrk="0" hangingPunct="1">
              <a:lnSpc>
                <a:spcPct val="100000"/>
              </a:lnSpc>
              <a:spcBef>
                <a:spcPts val="0"/>
              </a:spcBef>
              <a:spcAft>
                <a:spcPts val="0"/>
              </a:spcAft>
              <a:buClrTx/>
              <a:buSzTx/>
              <a:buFontTx/>
              <a:buNone/>
              <a:tabLst/>
              <a:defRPr sz="700" kern="1200" baseline="0">
                <a:solidFill>
                  <a:schemeClr val="bg1">
                    <a:lumMod val="50000"/>
                  </a:schemeClr>
                </a:solidFill>
                <a:latin typeface="Arial" pitchFamily="34" charset="0"/>
                <a:ea typeface="+mn-ea"/>
                <a:cs typeface="Arial" pitchFamily="34" charset="0"/>
              </a:defRPr>
            </a:lvl1pPr>
            <a:lvl2pPr marL="742950" indent="-285750" algn="l" defTabSz="457200" rtl="0" eaLnBrk="1" latinLnBrk="0" hangingPunct="1">
              <a:spcBef>
                <a:spcPct val="20000"/>
              </a:spcBef>
              <a:buClr>
                <a:schemeClr val="bg1">
                  <a:lumMod val="65000"/>
                </a:schemeClr>
              </a:buClr>
              <a:buFont typeface="Arial"/>
              <a:buChar char="–"/>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bg1">
                  <a:lumMod val="65000"/>
                </a:schemeClr>
              </a:buClr>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bg1">
                  <a:lumMod val="65000"/>
                </a:schemeClr>
              </a:buClr>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bg1">
                  <a:lumMod val="65000"/>
                </a:schemeClr>
              </a:buClr>
              <a:buSzPct val="100000"/>
              <a:buFont typeface="Lucida Grande"/>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700" dirty="0" smtClean="0">
                <a:solidFill>
                  <a:srgbClr val="FFFFFF">
                    <a:lumMod val="50000"/>
                  </a:srgbClr>
                </a:solidFill>
                <a:latin typeface="Arial"/>
                <a:cs typeface="+mn-cs"/>
              </a:rPr>
              <a:t>ORGANIZATION NAME</a:t>
            </a:r>
            <a:endParaRPr lang="en-US" sz="700" dirty="0">
              <a:solidFill>
                <a:srgbClr val="FFFFFF">
                  <a:lumMod val="50000"/>
                </a:srgbClr>
              </a:solidFill>
              <a:latin typeface="Arial"/>
              <a:cs typeface="+mn-cs"/>
            </a:endParaRPr>
          </a:p>
        </p:txBody>
      </p:sp>
      <p:sp>
        <p:nvSpPr>
          <p:cNvPr id="15" name="Footer Placeholder 4"/>
          <p:cNvSpPr txBox="1">
            <a:spLocks/>
          </p:cNvSpPr>
          <p:nvPr/>
        </p:nvSpPr>
        <p:spPr>
          <a:xfrm>
            <a:off x="704551" y="4882988"/>
            <a:ext cx="2895600" cy="170600"/>
          </a:xfrm>
          <a:prstGeom prst="rect">
            <a:avLst/>
          </a:prstGeom>
        </p:spPr>
        <p:txBody>
          <a:bodyPr vert="horz" lIns="0" tIns="45720" rIns="91440" bIns="45720" rtlCol="0" anchor="ctr" anchorCtr="0"/>
          <a:lstStyle>
            <a:defPPr>
              <a:defRPr lang="en-US"/>
            </a:defPPr>
            <a:lvl1pPr marL="0" algn="l" defTabSz="457200" rtl="0" eaLnBrk="1" latinLnBrk="0" hangingPunct="1">
              <a:defRPr sz="800" kern="1200">
                <a:solidFill>
                  <a:schemeClr val="bg1">
                    <a:lumMod val="50000"/>
                  </a:schemeClr>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©2013 LinkedIn Corporation. All Rights Reserved.</a:t>
            </a:r>
            <a:endParaRPr lang="en-US" dirty="0"/>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250" r:id="rId3"/>
    <p:sldLayoutId id="2147484249" r:id="rId4"/>
    <p:sldLayoutId id="2147484257" r:id="rId5"/>
    <p:sldLayoutId id="2147483805" r:id="rId6"/>
    <p:sldLayoutId id="2147483800" r:id="rId7"/>
    <p:sldLayoutId id="2147484258" r:id="rId8"/>
    <p:sldLayoutId id="2147483802" r:id="rId9"/>
    <p:sldLayoutId id="2147484261" r:id="rId10"/>
    <p:sldLayoutId id="2147484260" r:id="rId11"/>
    <p:sldLayoutId id="2147484242" r:id="rId12"/>
    <p:sldLayoutId id="2147484259" r:id="rId13"/>
    <p:sldLayoutId id="2147483808" r:id="rId14"/>
    <p:sldLayoutId id="2147483813" r:id="rId15"/>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2400" kern="1200">
          <a:solidFill>
            <a:schemeClr val="tx1">
              <a:lumMod val="75000"/>
              <a:lumOff val="25000"/>
            </a:schemeClr>
          </a:solidFill>
          <a:latin typeface="Arial" pitchFamily="34" charset="0"/>
          <a:ea typeface="+mj-ea"/>
          <a:cs typeface="Arial" pitchFamily="34" charset="0"/>
        </a:defRPr>
      </a:lvl1pPr>
    </p:titleStyle>
    <p:bodyStyle>
      <a:lvl1pPr marL="256032" indent="-256032" algn="l" defTabSz="457200" rtl="0" eaLnBrk="1" latinLnBrk="0" hangingPunct="1">
        <a:spcBef>
          <a:spcPct val="20000"/>
        </a:spcBef>
        <a:buClr>
          <a:schemeClr val="bg1">
            <a:lumMod val="65000"/>
          </a:schemeClr>
        </a:buClr>
        <a:buFont typeface="Wingdings" pitchFamily="2" charset="2"/>
        <a:buChar char="§"/>
        <a:defRPr sz="18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bg1">
            <a:lumMod val="65000"/>
          </a:schemeClr>
        </a:buClr>
        <a:buFont typeface="Arial"/>
        <a:buChar char="–"/>
        <a:defRPr sz="16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bg1">
            <a:lumMod val="65000"/>
          </a:schemeClr>
        </a:buClr>
        <a:buFont typeface="Wingdings" pitchFamily="2" charset="2"/>
        <a:buChar char="§"/>
        <a:defRPr sz="14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bg1">
            <a:lumMod val="65000"/>
          </a:schemeClr>
        </a:buClr>
        <a:buFont typeface="Arial"/>
        <a:buChar char="–"/>
        <a:defRPr sz="14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bg1">
            <a:lumMod val="65000"/>
          </a:schemeClr>
        </a:buClr>
        <a:buSzPct val="100000"/>
        <a:buFont typeface="Lucida Grande"/>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wiki.apache.org/confluence/display/KAFKA/Client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arsely/pykafka" TargetMode="External"/><Relationship Id="rId4" Type="http://schemas.openxmlformats.org/officeDocument/2006/relationships/hyperlink" Target="https://github.com/edenhill/librdkafka" TargetMode="External"/><Relationship Id="rId1" Type="http://schemas.openxmlformats.org/officeDocument/2006/relationships/slideLayout" Target="../slideLayouts/slideLayout7.xml"/><Relationship Id="rId2" Type="http://schemas.openxmlformats.org/officeDocument/2006/relationships/hyperlink" Target="https://github.com/stealthly/go_kafka_cli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7dkSze52i-o" TargetMode="External"/><Relationship Id="rId4" Type="http://schemas.openxmlformats.org/officeDocument/2006/relationships/hyperlink" Target="http://www.slideshare.net/ToddPalino/kafka-at-scale-multitier-architectures" TargetMode="External"/><Relationship Id="rId5" Type="http://schemas.openxmlformats.org/officeDocument/2006/relationships/hyperlink" Target="http://www.slideshare.net/ToddPalino/tuning-kafka-for-fun-and-profit" TargetMode="External"/><Relationship Id="rId1" Type="http://schemas.openxmlformats.org/officeDocument/2006/relationships/slideLayout" Target="../slideLayouts/slideLayout7.xml"/><Relationship Id="rId2" Type="http://schemas.openxmlformats.org/officeDocument/2006/relationships/hyperlink" Target="http://www.slideshare.net/ToddPalino/enterprise-kafka-kafka-as-a-ser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kafka.apache.org" TargetMode="External"/><Relationship Id="rId4" Type="http://schemas.openxmlformats.org/officeDocument/2006/relationships/hyperlink" Target="mailto:users@kafka.apache.org" TargetMode="External"/><Relationship Id="rId5" Type="http://schemas.openxmlformats.org/officeDocument/2006/relationships/hyperlink" Target="mailto:dev@kafka.apache.org" TargetMode="External"/><Relationship Id="rId6" Type="http://schemas.openxmlformats.org/officeDocument/2006/relationships/hyperlink" Target="http://www.meetup.com/http-kafka-apache-org" TargetMode="External"/><Relationship Id="rId7" Type="http://schemas.openxmlformats.org/officeDocument/2006/relationships/hyperlink" Target="http://www.meetup.com/Bay-Area-Samza-Meetup/"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Kafka from Scratch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7769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Zookeeper</a:t>
            </a:r>
            <a:endParaRPr lang="en-US" dirty="0"/>
          </a:p>
        </p:txBody>
      </p:sp>
      <p:sp>
        <p:nvSpPr>
          <p:cNvPr id="3" name="Content Placeholder 2"/>
          <p:cNvSpPr>
            <a:spLocks noGrp="1"/>
          </p:cNvSpPr>
          <p:nvPr>
            <p:ph idx="1"/>
          </p:nvPr>
        </p:nvSpPr>
        <p:spPr/>
        <p:txBody>
          <a:bodyPr>
            <a:normAutofit lnSpcReduction="10000"/>
          </a:bodyPr>
          <a:lstStyle/>
          <a:p>
            <a:r>
              <a:rPr lang="en-US" dirty="0" smtClean="0"/>
              <a:t>Unpack the zookeeper-3.4.6.tar.gz distribution</a:t>
            </a:r>
          </a:p>
          <a:p>
            <a:endParaRPr lang="en-US" dirty="0" smtClean="0"/>
          </a:p>
          <a:p>
            <a:r>
              <a:rPr lang="en-US" dirty="0" smtClean="0"/>
              <a:t>Create a configuration file:</a:t>
            </a:r>
          </a:p>
          <a:p>
            <a:pPr marL="886968" lvl="2" indent="0">
              <a:buNone/>
            </a:pPr>
            <a:r>
              <a:rPr lang="en-US" b="1" dirty="0">
                <a:latin typeface="Consolas"/>
                <a:cs typeface="Consolas"/>
              </a:rPr>
              <a:t># </a:t>
            </a:r>
            <a:r>
              <a:rPr lang="en-US" dirty="0">
                <a:latin typeface="Consolas"/>
                <a:cs typeface="Consolas"/>
              </a:rPr>
              <a:t>cat &gt; </a:t>
            </a:r>
            <a:r>
              <a:rPr lang="en-US" dirty="0" smtClean="0">
                <a:latin typeface="Consolas"/>
                <a:cs typeface="Consolas"/>
              </a:rPr>
              <a:t>zookeeper-3.4.6/</a:t>
            </a:r>
            <a:r>
              <a:rPr lang="en-US" dirty="0" err="1">
                <a:latin typeface="Consolas"/>
                <a:cs typeface="Consolas"/>
              </a:rPr>
              <a:t>conf</a:t>
            </a:r>
            <a:r>
              <a:rPr lang="en-US" dirty="0">
                <a:latin typeface="Consolas"/>
                <a:cs typeface="Consolas"/>
              </a:rPr>
              <a:t>/</a:t>
            </a:r>
            <a:r>
              <a:rPr lang="en-US" dirty="0" err="1">
                <a:latin typeface="Consolas"/>
                <a:cs typeface="Consolas"/>
              </a:rPr>
              <a:t>zoo.cfg</a:t>
            </a:r>
            <a:r>
              <a:rPr lang="en-US" dirty="0">
                <a:latin typeface="Consolas"/>
                <a:cs typeface="Consolas"/>
              </a:rPr>
              <a:t> &lt;&lt; EOF</a:t>
            </a:r>
            <a:br>
              <a:rPr lang="en-US" dirty="0">
                <a:latin typeface="Consolas"/>
                <a:cs typeface="Consolas"/>
              </a:rPr>
            </a:br>
            <a:r>
              <a:rPr lang="en-US" b="1" dirty="0">
                <a:latin typeface="Consolas"/>
                <a:cs typeface="Consolas"/>
              </a:rPr>
              <a:t>&gt; </a:t>
            </a:r>
            <a:r>
              <a:rPr lang="en-US" dirty="0" err="1">
                <a:latin typeface="Consolas"/>
                <a:cs typeface="Consolas"/>
              </a:rPr>
              <a:t>tickTime</a:t>
            </a:r>
            <a:r>
              <a:rPr lang="en-US" dirty="0">
                <a:latin typeface="Consolas"/>
                <a:cs typeface="Consolas"/>
              </a:rPr>
              <a:t>=2000</a:t>
            </a:r>
            <a:br>
              <a:rPr lang="en-US" dirty="0">
                <a:latin typeface="Consolas"/>
                <a:cs typeface="Consolas"/>
              </a:rPr>
            </a:br>
            <a:r>
              <a:rPr lang="en-US" b="1" dirty="0">
                <a:latin typeface="Consolas"/>
                <a:cs typeface="Consolas"/>
              </a:rPr>
              <a:t>&gt; </a:t>
            </a:r>
            <a:r>
              <a:rPr lang="en-US" dirty="0" err="1">
                <a:latin typeface="Consolas"/>
                <a:cs typeface="Consolas"/>
              </a:rPr>
              <a:t>dataDir</a:t>
            </a:r>
            <a:r>
              <a:rPr lang="en-US" dirty="0" smtClean="0">
                <a:latin typeface="Consolas"/>
                <a:cs typeface="Consolas"/>
              </a:rPr>
              <a:t>=/</a:t>
            </a:r>
            <a:r>
              <a:rPr lang="en-US" dirty="0" err="1" smtClean="0">
                <a:latin typeface="Consolas"/>
                <a:cs typeface="Consolas"/>
              </a:rPr>
              <a:t>tmp</a:t>
            </a:r>
            <a:r>
              <a:rPr lang="en-US" dirty="0" smtClean="0">
                <a:latin typeface="Consolas"/>
                <a:cs typeface="Consolas"/>
              </a:rPr>
              <a:t>/</a:t>
            </a:r>
            <a:r>
              <a:rPr lang="en-US" dirty="0">
                <a:latin typeface="Consolas"/>
                <a:cs typeface="Consolas"/>
              </a:rPr>
              <a:t>zookeeper</a:t>
            </a:r>
            <a:br>
              <a:rPr lang="en-US" dirty="0">
                <a:latin typeface="Consolas"/>
                <a:cs typeface="Consolas"/>
              </a:rPr>
            </a:br>
            <a:r>
              <a:rPr lang="en-US" b="1" dirty="0">
                <a:latin typeface="Consolas"/>
                <a:cs typeface="Consolas"/>
              </a:rPr>
              <a:t>&gt; </a:t>
            </a:r>
            <a:r>
              <a:rPr lang="en-US" dirty="0" err="1">
                <a:latin typeface="Consolas"/>
                <a:cs typeface="Consolas"/>
              </a:rPr>
              <a:t>clientPort</a:t>
            </a:r>
            <a:r>
              <a:rPr lang="en-US" dirty="0">
                <a:latin typeface="Consolas"/>
                <a:cs typeface="Consolas"/>
              </a:rPr>
              <a:t>=2181</a:t>
            </a:r>
            <a:br>
              <a:rPr lang="en-US" dirty="0">
                <a:latin typeface="Consolas"/>
                <a:cs typeface="Consolas"/>
              </a:rPr>
            </a:br>
            <a:r>
              <a:rPr lang="en-US" b="1" dirty="0">
                <a:latin typeface="Consolas"/>
                <a:cs typeface="Consolas"/>
              </a:rPr>
              <a:t>&gt; </a:t>
            </a:r>
            <a:r>
              <a:rPr lang="en-US" dirty="0" smtClean="0">
                <a:latin typeface="Consolas"/>
                <a:cs typeface="Consolas"/>
              </a:rPr>
              <a:t>EOF</a:t>
            </a:r>
          </a:p>
          <a:p>
            <a:endParaRPr lang="en-US" dirty="0" smtClean="0">
              <a:latin typeface="+mn-lt"/>
              <a:cs typeface="Consolas"/>
            </a:endParaRPr>
          </a:p>
          <a:p>
            <a:r>
              <a:rPr lang="en-US" dirty="0" smtClean="0">
                <a:latin typeface="+mn-lt"/>
                <a:cs typeface="Consolas"/>
              </a:rPr>
              <a:t>Create the /</a:t>
            </a:r>
            <a:r>
              <a:rPr lang="en-US" dirty="0" err="1" smtClean="0">
                <a:latin typeface="+mn-lt"/>
                <a:cs typeface="Consolas"/>
              </a:rPr>
              <a:t>tmp</a:t>
            </a:r>
            <a:r>
              <a:rPr lang="en-US" dirty="0" smtClean="0">
                <a:latin typeface="+mn-lt"/>
                <a:cs typeface="Consolas"/>
              </a:rPr>
              <a:t>/zookeeper directory</a:t>
            </a:r>
          </a:p>
          <a:p>
            <a:endParaRPr lang="en-US" dirty="0" smtClean="0">
              <a:latin typeface="+mn-lt"/>
              <a:cs typeface="Consolas"/>
            </a:endParaRPr>
          </a:p>
          <a:p>
            <a:r>
              <a:rPr lang="en-US" dirty="0" smtClean="0">
                <a:latin typeface="+mn-lt"/>
                <a:cs typeface="Consolas"/>
              </a:rPr>
              <a:t>Start Zookeeper:</a:t>
            </a:r>
          </a:p>
          <a:p>
            <a:pPr marL="886968" lvl="2" indent="0">
              <a:buNone/>
            </a:pPr>
            <a:r>
              <a:rPr lang="en-US" dirty="0">
                <a:latin typeface="Consolas"/>
                <a:cs typeface="Consolas"/>
              </a:rPr>
              <a:t>z</a:t>
            </a:r>
            <a:r>
              <a:rPr lang="en-US" dirty="0" smtClean="0">
                <a:latin typeface="Consolas"/>
                <a:cs typeface="Consolas"/>
              </a:rPr>
              <a:t>ookeeper-3.4.6/</a:t>
            </a:r>
            <a:r>
              <a:rPr lang="en-US" dirty="0">
                <a:latin typeface="Consolas"/>
                <a:cs typeface="Consolas"/>
              </a:rPr>
              <a:t>bin/</a:t>
            </a:r>
            <a:r>
              <a:rPr lang="en-US" dirty="0" err="1">
                <a:latin typeface="Consolas"/>
                <a:cs typeface="Consolas"/>
              </a:rPr>
              <a:t>zkServer.sh</a:t>
            </a:r>
            <a:r>
              <a:rPr lang="en-US" dirty="0">
                <a:latin typeface="Consolas"/>
                <a:cs typeface="Consolas"/>
              </a:rPr>
              <a:t> </a:t>
            </a:r>
            <a:r>
              <a:rPr lang="en-US" dirty="0" smtClean="0">
                <a:latin typeface="Consolas"/>
                <a:cs typeface="Consolas"/>
              </a:rPr>
              <a:t>start</a:t>
            </a:r>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10</a:t>
            </a:fld>
            <a:endParaRPr lang="en-US" dirty="0"/>
          </a:p>
        </p:txBody>
      </p:sp>
    </p:spTree>
    <p:extLst>
      <p:ext uri="{BB962C8B-B14F-4D97-AF65-F5344CB8AC3E}">
        <p14:creationId xmlns:p14="http://schemas.microsoft.com/office/powerpoint/2010/main" val="18744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Letter Words</a:t>
            </a:r>
            <a:endParaRPr lang="en-US" dirty="0"/>
          </a:p>
        </p:txBody>
      </p:sp>
      <p:sp>
        <p:nvSpPr>
          <p:cNvPr id="3" name="Content Placeholder 2"/>
          <p:cNvSpPr>
            <a:spLocks noGrp="1"/>
          </p:cNvSpPr>
          <p:nvPr>
            <p:ph idx="1"/>
          </p:nvPr>
        </p:nvSpPr>
        <p:spPr/>
        <p:txBody>
          <a:bodyPr/>
          <a:lstStyle/>
          <a:p>
            <a:r>
              <a:rPr lang="en-US" dirty="0" smtClean="0"/>
              <a:t>Zookeeper has basic admin functions on the port it is listening to</a:t>
            </a:r>
          </a:p>
          <a:p>
            <a:pPr lvl="1"/>
            <a:r>
              <a:rPr lang="en-US" dirty="0" smtClean="0"/>
              <a:t>The commands are called “four letter words”</a:t>
            </a:r>
          </a:p>
          <a:p>
            <a:pPr lvl="1"/>
            <a:endParaRPr lang="en-US" dirty="0"/>
          </a:p>
          <a:p>
            <a:r>
              <a:rPr lang="en-US" dirty="0" smtClean="0"/>
              <a:t>Connect to port 2181 on </a:t>
            </a:r>
            <a:r>
              <a:rPr lang="en-US" dirty="0" err="1" smtClean="0"/>
              <a:t>localhost</a:t>
            </a:r>
            <a:r>
              <a:rPr lang="en-US" dirty="0" smtClean="0"/>
              <a:t> and try the following commands:</a:t>
            </a:r>
          </a:p>
          <a:p>
            <a:pPr lvl="1"/>
            <a:r>
              <a:rPr lang="en-US" dirty="0" err="1"/>
              <a:t>r</a:t>
            </a:r>
            <a:r>
              <a:rPr lang="en-US" dirty="0" err="1" smtClean="0"/>
              <a:t>uok</a:t>
            </a:r>
            <a:endParaRPr lang="en-US" dirty="0" smtClean="0"/>
          </a:p>
          <a:p>
            <a:pPr lvl="1"/>
            <a:r>
              <a:rPr lang="en-US" dirty="0" err="1"/>
              <a:t>s</a:t>
            </a:r>
            <a:r>
              <a:rPr lang="en-US" dirty="0" err="1" smtClean="0"/>
              <a:t>rvr</a:t>
            </a:r>
            <a:endParaRPr lang="en-US" dirty="0" smtClean="0"/>
          </a:p>
          <a:p>
            <a:pPr lvl="1"/>
            <a:r>
              <a:rPr lang="en-US" dirty="0" err="1"/>
              <a:t>m</a:t>
            </a:r>
            <a:r>
              <a:rPr lang="en-US" dirty="0" err="1" smtClean="0"/>
              <a:t>ntr</a:t>
            </a:r>
            <a:endParaRPr lang="en-US" dirty="0" smtClean="0"/>
          </a:p>
          <a:p>
            <a:pPr lvl="1"/>
            <a:r>
              <a:rPr lang="en-US" dirty="0" err="1"/>
              <a:t>c</a:t>
            </a:r>
            <a:r>
              <a:rPr lang="en-US" dirty="0" err="1" smtClean="0"/>
              <a:t>onf</a:t>
            </a:r>
            <a:endParaRPr lang="en-US" dirty="0" smtClean="0"/>
          </a:p>
          <a:p>
            <a:pPr lvl="1"/>
            <a:r>
              <a:rPr lang="en-US" dirty="0"/>
              <a:t>c</a:t>
            </a:r>
            <a:r>
              <a:rPr lang="en-US" dirty="0" smtClean="0"/>
              <a:t>ons</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11</a:t>
            </a:fld>
            <a:endParaRPr lang="en-US" dirty="0"/>
          </a:p>
        </p:txBody>
      </p:sp>
    </p:spTree>
    <p:extLst>
      <p:ext uri="{BB962C8B-B14F-4D97-AF65-F5344CB8AC3E}">
        <p14:creationId xmlns:p14="http://schemas.microsoft.com/office/powerpoint/2010/main" val="15344145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Zookeeper CLI</a:t>
            </a:r>
            <a:endParaRPr lang="en-US" dirty="0"/>
          </a:p>
        </p:txBody>
      </p:sp>
      <p:sp>
        <p:nvSpPr>
          <p:cNvPr id="3" name="Content Placeholder 2"/>
          <p:cNvSpPr>
            <a:spLocks noGrp="1"/>
          </p:cNvSpPr>
          <p:nvPr>
            <p:ph idx="1"/>
          </p:nvPr>
        </p:nvSpPr>
        <p:spPr/>
        <p:txBody>
          <a:bodyPr/>
          <a:lstStyle/>
          <a:p>
            <a:r>
              <a:rPr lang="en-US" dirty="0" smtClean="0"/>
              <a:t>Zookeeper ships with a basic CLI tool for viewing and modifying data</a:t>
            </a:r>
          </a:p>
          <a:p>
            <a:endParaRPr lang="en-US" dirty="0"/>
          </a:p>
          <a:p>
            <a:r>
              <a:rPr lang="en-US" dirty="0" smtClean="0"/>
              <a:t>Run it with the following command:</a:t>
            </a:r>
          </a:p>
          <a:p>
            <a:pPr marL="457200" lvl="1" indent="0">
              <a:buNone/>
            </a:pPr>
            <a:r>
              <a:rPr lang="en-US" dirty="0" smtClean="0">
                <a:latin typeface="Consolas"/>
                <a:cs typeface="Consolas"/>
              </a:rPr>
              <a:t># zookeeper</a:t>
            </a:r>
            <a:r>
              <a:rPr lang="en-US" dirty="0">
                <a:latin typeface="Consolas"/>
                <a:cs typeface="Consolas"/>
              </a:rPr>
              <a:t>-3.4.6/bin/</a:t>
            </a:r>
            <a:r>
              <a:rPr lang="en-US" dirty="0" err="1">
                <a:latin typeface="Consolas"/>
                <a:cs typeface="Consolas"/>
              </a:rPr>
              <a:t>zkCli.sh</a:t>
            </a:r>
            <a:r>
              <a:rPr lang="en-US" dirty="0">
                <a:latin typeface="Consolas"/>
                <a:cs typeface="Consolas"/>
              </a:rPr>
              <a:t> -server localhost:</a:t>
            </a:r>
            <a:r>
              <a:rPr lang="en-US" dirty="0" smtClean="0">
                <a:latin typeface="Consolas"/>
                <a:cs typeface="Consolas"/>
              </a:rPr>
              <a:t>2181</a:t>
            </a:r>
          </a:p>
          <a:p>
            <a:pPr marL="457200" lvl="1" indent="0">
              <a:buNone/>
            </a:pPr>
            <a:endParaRPr lang="en-US" dirty="0"/>
          </a:p>
          <a:p>
            <a:pPr indent="-285750"/>
            <a:r>
              <a:rPr lang="en-US" dirty="0" smtClean="0"/>
              <a:t>Through this interface you can inspect the Zookeeper data</a:t>
            </a:r>
          </a:p>
          <a:p>
            <a:pPr indent="-285750"/>
            <a:endParaRPr lang="en-US" dirty="0"/>
          </a:p>
          <a:p>
            <a:pPr indent="-285750"/>
            <a:r>
              <a:rPr lang="en-US" dirty="0" smtClean="0"/>
              <a:t>You can also create, modify, and delete data</a:t>
            </a:r>
          </a:p>
          <a:p>
            <a:pPr lvl="1"/>
            <a:r>
              <a:rPr lang="en-US" dirty="0" smtClean="0"/>
              <a:t>This means you can cause a massive amount of damage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12</a:t>
            </a:fld>
            <a:endParaRPr lang="en-US" dirty="0"/>
          </a:p>
        </p:txBody>
      </p:sp>
    </p:spTree>
    <p:extLst>
      <p:ext uri="{BB962C8B-B14F-4D97-AF65-F5344CB8AC3E}">
        <p14:creationId xmlns:p14="http://schemas.microsoft.com/office/powerpoint/2010/main" val="37242563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Zookeeper</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new node in the CLI:</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0</a:t>
            </a:r>
            <a:r>
              <a:rPr lang="en-US" dirty="0" smtClean="0">
                <a:latin typeface="Consolas"/>
                <a:cs typeface="Consolas"/>
              </a:rPr>
              <a:t>] create /foo bar</a:t>
            </a:r>
          </a:p>
          <a:p>
            <a:endParaRPr lang="en-US" dirty="0"/>
          </a:p>
          <a:p>
            <a:r>
              <a:rPr lang="en-US" dirty="0" smtClean="0"/>
              <a:t>Get the information about that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1] get /foo</a:t>
            </a:r>
            <a:endParaRPr lang="en-US" dirty="0">
              <a:latin typeface="Consolas"/>
              <a:cs typeface="Consolas"/>
            </a:endParaRPr>
          </a:p>
          <a:p>
            <a:pPr marL="0" indent="0">
              <a:buNone/>
            </a:pPr>
            <a:endParaRPr lang="en-US" dirty="0"/>
          </a:p>
          <a:p>
            <a:r>
              <a:rPr lang="en-US" dirty="0" smtClean="0"/>
              <a:t>Update the data in that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2] set /foo </a:t>
            </a:r>
            <a:r>
              <a:rPr lang="en-US" dirty="0" err="1" smtClean="0">
                <a:latin typeface="Consolas"/>
                <a:cs typeface="Consolas"/>
              </a:rPr>
              <a:t>baz</a:t>
            </a:r>
            <a:endParaRPr lang="en-US" dirty="0" smtClean="0">
              <a:latin typeface="Consolas"/>
              <a:cs typeface="Consolas"/>
            </a:endParaRP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3] get /foo</a:t>
            </a:r>
            <a:endParaRPr lang="en-US" dirty="0">
              <a:latin typeface="Consolas"/>
              <a:cs typeface="Consolas"/>
            </a:endParaRPr>
          </a:p>
          <a:p>
            <a:pPr marL="0" indent="0">
              <a:buNone/>
            </a:pPr>
            <a:endParaRPr lang="en-US" dirty="0"/>
          </a:p>
          <a:p>
            <a:r>
              <a:rPr lang="en-US" dirty="0" smtClean="0"/>
              <a:t>Delete the node:</a:t>
            </a:r>
          </a:p>
          <a:p>
            <a:pPr marL="457200" lvl="1" indent="0">
              <a:buNone/>
            </a:pPr>
            <a:r>
              <a:rPr lang="en-US" dirty="0">
                <a:latin typeface="Consolas"/>
                <a:cs typeface="Consolas"/>
              </a:rPr>
              <a:t>[</a:t>
            </a:r>
            <a:r>
              <a:rPr lang="en-US" dirty="0" err="1">
                <a:latin typeface="Consolas"/>
                <a:cs typeface="Consolas"/>
              </a:rPr>
              <a:t>zk</a:t>
            </a:r>
            <a:r>
              <a:rPr lang="en-US" dirty="0">
                <a:latin typeface="Consolas"/>
                <a:cs typeface="Consolas"/>
              </a:rPr>
              <a:t>: localhost:2181(CONNECTED) </a:t>
            </a:r>
            <a:r>
              <a:rPr lang="en-US" dirty="0" smtClean="0">
                <a:latin typeface="Consolas"/>
                <a:cs typeface="Consolas"/>
              </a:rPr>
              <a:t>4] delete /</a:t>
            </a:r>
            <a:r>
              <a:rPr lang="en-US" dirty="0">
                <a:latin typeface="Consolas"/>
                <a:cs typeface="Consolas"/>
              </a:rPr>
              <a:t>foo</a:t>
            </a:r>
          </a:p>
          <a:p>
            <a:pPr lvl="1"/>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13</a:t>
            </a:fld>
            <a:endParaRPr lang="en-US" dirty="0"/>
          </a:p>
        </p:txBody>
      </p:sp>
    </p:spTree>
    <p:extLst>
      <p:ext uri="{BB962C8B-B14F-4D97-AF65-F5344CB8AC3E}">
        <p14:creationId xmlns:p14="http://schemas.microsoft.com/office/powerpoint/2010/main" val="24947358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Zookeeper</a:t>
            </a:r>
            <a:endParaRPr lang="en-US" dirty="0"/>
          </a:p>
        </p:txBody>
      </p:sp>
      <p:sp>
        <p:nvSpPr>
          <p:cNvPr id="3" name="Content Placeholder 2"/>
          <p:cNvSpPr>
            <a:spLocks noGrp="1"/>
          </p:cNvSpPr>
          <p:nvPr>
            <p:ph idx="1"/>
          </p:nvPr>
        </p:nvSpPr>
        <p:spPr/>
        <p:txBody>
          <a:bodyPr/>
          <a:lstStyle/>
          <a:p>
            <a:r>
              <a:rPr lang="en-US" dirty="0" smtClean="0"/>
              <a:t>Zookeeper has more functionality than the basic CRUD operations</a:t>
            </a:r>
          </a:p>
          <a:p>
            <a:pPr lvl="1"/>
            <a:r>
              <a:rPr lang="en-US" dirty="0" smtClean="0"/>
              <a:t>Watches</a:t>
            </a:r>
          </a:p>
          <a:p>
            <a:pPr lvl="1"/>
            <a:r>
              <a:rPr lang="en-US" dirty="0" smtClean="0"/>
              <a:t>ACLs</a:t>
            </a:r>
          </a:p>
          <a:p>
            <a:pPr lvl="1"/>
            <a:r>
              <a:rPr lang="en-US" dirty="0" err="1"/>
              <a:t>r</a:t>
            </a:r>
            <a:r>
              <a:rPr lang="en-US" dirty="0" err="1" smtClean="0"/>
              <a:t>mr</a:t>
            </a:r>
            <a:endParaRPr lang="en-US" dirty="0" smtClean="0"/>
          </a:p>
          <a:p>
            <a:endParaRPr lang="en-US" dirty="0" smtClean="0"/>
          </a:p>
          <a:p>
            <a:r>
              <a:rPr lang="en-US" dirty="0" smtClean="0"/>
              <a:t>For getting started with Kafka, this is all we need to know</a:t>
            </a:r>
          </a:p>
          <a:p>
            <a:endParaRPr lang="en-US" dirty="0"/>
          </a:p>
          <a:p>
            <a:r>
              <a:rPr lang="en-US" dirty="0" smtClean="0"/>
              <a:t>Once you have Zookeeper running, you will want to use it for other things</a:t>
            </a:r>
          </a:p>
          <a:p>
            <a:pPr lvl="1"/>
            <a:r>
              <a:rPr lang="en-US" dirty="0" smtClean="0"/>
              <a:t>Be smart: not everything is a nail to hit with your hammer</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14</a:t>
            </a:fld>
            <a:endParaRPr lang="en-US" dirty="0"/>
          </a:p>
        </p:txBody>
      </p:sp>
    </p:spTree>
    <p:extLst>
      <p:ext uri="{BB962C8B-B14F-4D97-AF65-F5344CB8AC3E}">
        <p14:creationId xmlns:p14="http://schemas.microsoft.com/office/powerpoint/2010/main" val="31868624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15</a:t>
            </a:fld>
            <a:endParaRPr lang="en-US" dirty="0"/>
          </a:p>
        </p:txBody>
      </p:sp>
    </p:spTree>
    <p:extLst>
      <p:ext uri="{BB962C8B-B14F-4D97-AF65-F5344CB8AC3E}">
        <p14:creationId xmlns:p14="http://schemas.microsoft.com/office/powerpoint/2010/main" val="3504629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Pub/Sub Basics</a:t>
            </a:r>
            <a:endParaRPr lang="en-US" dirty="0"/>
          </a:p>
        </p:txBody>
      </p:sp>
      <p:sp>
        <p:nvSpPr>
          <p:cNvPr id="19" name="TextBox 18"/>
          <p:cNvSpPr txBox="1"/>
          <p:nvPr/>
        </p:nvSpPr>
        <p:spPr>
          <a:xfrm>
            <a:off x="1161142" y="2424315"/>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Broker</a:t>
            </a:r>
          </a:p>
        </p:txBody>
      </p:sp>
      <p:sp>
        <p:nvSpPr>
          <p:cNvPr id="10" name="Rectangle 9"/>
          <p:cNvSpPr/>
          <p:nvPr/>
        </p:nvSpPr>
        <p:spPr>
          <a:xfrm>
            <a:off x="3043624" y="1958657"/>
            <a:ext cx="3037702" cy="1289958"/>
          </a:xfrm>
          <a:prstGeom prst="rect">
            <a:avLst/>
          </a:prstGeom>
          <a:solidFill>
            <a:schemeClr val="accent1">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p:cNvSpPr/>
          <p:nvPr/>
        </p:nvSpPr>
        <p:spPr>
          <a:xfrm>
            <a:off x="3050881" y="1957295"/>
            <a:ext cx="3037702" cy="1289958"/>
          </a:xfrm>
          <a:prstGeom prst="rect">
            <a:avLst/>
          </a:prstGeom>
          <a:solidFill>
            <a:schemeClr val="accent1">
              <a:alpha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Rectangle 8"/>
          <p:cNvSpPr/>
          <p:nvPr/>
        </p:nvSpPr>
        <p:spPr>
          <a:xfrm>
            <a:off x="4150995" y="878303"/>
            <a:ext cx="822960" cy="617792"/>
          </a:xfrm>
          <a:prstGeom prst="rect">
            <a:avLst/>
          </a:prstGeom>
          <a:solidFill>
            <a:schemeClr val="accent3"/>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p:cNvSpPr/>
          <p:nvPr/>
        </p:nvSpPr>
        <p:spPr>
          <a:xfrm>
            <a:off x="4150995" y="3809714"/>
            <a:ext cx="822960" cy="617792"/>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Magnetic Disk 15"/>
          <p:cNvSpPr/>
          <p:nvPr/>
        </p:nvSpPr>
        <p:spPr>
          <a:xfrm>
            <a:off x="3335020" y="2265236"/>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P0</a:t>
            </a:r>
            <a:endParaRPr lang="en-US" dirty="0"/>
          </a:p>
        </p:txBody>
      </p:sp>
      <p:sp>
        <p:nvSpPr>
          <p:cNvPr id="17" name="Magnetic Disk 16"/>
          <p:cNvSpPr/>
          <p:nvPr/>
        </p:nvSpPr>
        <p:spPr>
          <a:xfrm>
            <a:off x="4975134" y="2270684"/>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P1</a:t>
            </a:r>
            <a:endParaRPr lang="en-US" dirty="0"/>
          </a:p>
        </p:txBody>
      </p:sp>
      <p:cxnSp>
        <p:nvCxnSpPr>
          <p:cNvPr id="22" name="Straight Connector 21"/>
          <p:cNvCxnSpPr>
            <a:stCxn id="9" idx="2"/>
          </p:cNvCxnSpPr>
          <p:nvPr/>
        </p:nvCxnSpPr>
        <p:spPr>
          <a:xfrm flipH="1">
            <a:off x="3746502" y="1496099"/>
            <a:ext cx="815975" cy="75116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11" idx="0"/>
          </p:cNvCxnSpPr>
          <p:nvPr/>
        </p:nvCxnSpPr>
        <p:spPr>
          <a:xfrm>
            <a:off x="3737429" y="2887385"/>
            <a:ext cx="825046" cy="92232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9" idx="2"/>
          </p:cNvCxnSpPr>
          <p:nvPr/>
        </p:nvCxnSpPr>
        <p:spPr>
          <a:xfrm>
            <a:off x="4562475" y="1496098"/>
            <a:ext cx="3441700" cy="76461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2"/>
            <a:endCxn id="17" idx="1"/>
          </p:cNvCxnSpPr>
          <p:nvPr/>
        </p:nvCxnSpPr>
        <p:spPr>
          <a:xfrm>
            <a:off x="4562481" y="1496096"/>
            <a:ext cx="824139" cy="77458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11" idx="0"/>
          </p:cNvCxnSpPr>
          <p:nvPr/>
        </p:nvCxnSpPr>
        <p:spPr>
          <a:xfrm flipH="1">
            <a:off x="4562475" y="2894197"/>
            <a:ext cx="816882" cy="915519"/>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9" idx="2"/>
          </p:cNvCxnSpPr>
          <p:nvPr/>
        </p:nvCxnSpPr>
        <p:spPr>
          <a:xfrm flipH="1">
            <a:off x="2914656" y="1496098"/>
            <a:ext cx="1647825" cy="764612"/>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1" idx="0"/>
          </p:cNvCxnSpPr>
          <p:nvPr/>
        </p:nvCxnSpPr>
        <p:spPr>
          <a:xfrm flipH="1">
            <a:off x="4562475" y="2887558"/>
            <a:ext cx="3441700"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11" idx="0"/>
          </p:cNvCxnSpPr>
          <p:nvPr/>
        </p:nvCxnSpPr>
        <p:spPr>
          <a:xfrm>
            <a:off x="2914656" y="2887558"/>
            <a:ext cx="1647825"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pic>
        <p:nvPicPr>
          <p:cNvPr id="23" name="Picture 22"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788" y="1028294"/>
            <a:ext cx="444315" cy="313255"/>
          </a:xfrm>
          <a:prstGeom prst="rect">
            <a:avLst/>
          </a:prstGeom>
        </p:spPr>
      </p:pic>
      <p:pic>
        <p:nvPicPr>
          <p:cNvPr id="24" name="Picture 23"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88" y="1026932"/>
            <a:ext cx="444315" cy="313255"/>
          </a:xfrm>
          <a:prstGeom prst="rect">
            <a:avLst/>
          </a:prstGeom>
        </p:spPr>
      </p:pic>
      <p:pic>
        <p:nvPicPr>
          <p:cNvPr id="26" name="Picture 25"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02" y="1025570"/>
            <a:ext cx="444315" cy="313255"/>
          </a:xfrm>
          <a:prstGeom prst="rect">
            <a:avLst/>
          </a:prstGeom>
        </p:spPr>
      </p:pic>
      <p:pic>
        <p:nvPicPr>
          <p:cNvPr id="18" name="Picture 17"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902" y="1026931"/>
            <a:ext cx="444315" cy="313255"/>
          </a:xfrm>
          <a:prstGeom prst="rect">
            <a:avLst/>
          </a:prstGeom>
        </p:spPr>
      </p:pic>
      <p:pic>
        <p:nvPicPr>
          <p:cNvPr id="27" name="Picture 26"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088" y="1025569"/>
            <a:ext cx="444315" cy="313255"/>
          </a:xfrm>
          <a:prstGeom prst="rect">
            <a:avLst/>
          </a:prstGeom>
        </p:spPr>
      </p:pic>
      <p:pic>
        <p:nvPicPr>
          <p:cNvPr id="29" name="Picture 28" descr="AA006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088" y="1025569"/>
            <a:ext cx="444315" cy="313255"/>
          </a:xfrm>
          <a:prstGeom prst="rect">
            <a:avLst/>
          </a:prstGeom>
        </p:spPr>
      </p:pic>
      <p:sp>
        <p:nvSpPr>
          <p:cNvPr id="42" name="Magnetic Disk 41"/>
          <p:cNvSpPr/>
          <p:nvPr/>
        </p:nvSpPr>
        <p:spPr>
          <a:xfrm>
            <a:off x="4150995" y="2269765"/>
            <a:ext cx="822960" cy="617792"/>
          </a:xfrm>
          <a:prstGeom prst="flowChartMagneticDisk">
            <a:avLst/>
          </a:prstGeom>
          <a:solidFill>
            <a:schemeClr val="accent4">
              <a:alpha val="50000"/>
            </a:schemeClr>
          </a:solidFill>
          <a:ln>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solidFill>
                  <a:schemeClr val="lt1">
                    <a:alpha val="50000"/>
                  </a:schemeClr>
                </a:solidFill>
              </a:rPr>
              <a:t> A</a:t>
            </a:r>
          </a:p>
          <a:p>
            <a:r>
              <a:rPr lang="en-US" dirty="0" smtClean="0">
                <a:solidFill>
                  <a:schemeClr val="lt1">
                    <a:alpha val="50000"/>
                  </a:schemeClr>
                </a:solidFill>
              </a:rPr>
              <a:t>P1</a:t>
            </a:r>
            <a:endParaRPr lang="en-US" dirty="0">
              <a:solidFill>
                <a:schemeClr val="lt1">
                  <a:alpha val="50000"/>
                </a:schemeClr>
              </a:solidFill>
            </a:endParaRPr>
          </a:p>
        </p:txBody>
      </p:sp>
      <p:cxnSp>
        <p:nvCxnSpPr>
          <p:cNvPr id="48" name="Straight Connector 47"/>
          <p:cNvCxnSpPr/>
          <p:nvPr/>
        </p:nvCxnSpPr>
        <p:spPr>
          <a:xfrm>
            <a:off x="1895928" y="1756950"/>
            <a:ext cx="3712256" cy="1600320"/>
          </a:xfrm>
          <a:prstGeom prst="line">
            <a:avLst/>
          </a:prstGeom>
          <a:ln w="1270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9" idx="2"/>
            <a:endCxn id="43" idx="1"/>
          </p:cNvCxnSpPr>
          <p:nvPr/>
        </p:nvCxnSpPr>
        <p:spPr>
          <a:xfrm>
            <a:off x="4562475" y="1496095"/>
            <a:ext cx="1798638" cy="773670"/>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3"/>
            <a:endCxn id="11" idx="0"/>
          </p:cNvCxnSpPr>
          <p:nvPr/>
        </p:nvCxnSpPr>
        <p:spPr>
          <a:xfrm flipH="1">
            <a:off x="4562475" y="2887558"/>
            <a:ext cx="1798638" cy="922158"/>
          </a:xfrm>
          <a:prstGeom prst="line">
            <a:avLst/>
          </a:prstGeom>
          <a:ln w="38100" cmpd="sng">
            <a:solidFill>
              <a:schemeClr val="accent6">
                <a:lumMod val="75000"/>
              </a:schemeClr>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58" name="Magnetic Disk 57"/>
          <p:cNvSpPr/>
          <p:nvPr/>
        </p:nvSpPr>
        <p:spPr>
          <a:xfrm>
            <a:off x="5949633" y="2269765"/>
            <a:ext cx="822960" cy="617792"/>
          </a:xfrm>
          <a:prstGeom prst="flowChartMagneticDisk">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t> A</a:t>
            </a:r>
          </a:p>
          <a:p>
            <a:r>
              <a:rPr lang="en-US" dirty="0" smtClean="0"/>
              <a:t>P0</a:t>
            </a:r>
            <a:endParaRPr lang="en-US" dirty="0"/>
          </a:p>
        </p:txBody>
      </p:sp>
      <p:sp>
        <p:nvSpPr>
          <p:cNvPr id="43" name="Magnetic Disk 42"/>
          <p:cNvSpPr/>
          <p:nvPr/>
        </p:nvSpPr>
        <p:spPr>
          <a:xfrm>
            <a:off x="5949633" y="2269765"/>
            <a:ext cx="822960" cy="617792"/>
          </a:xfrm>
          <a:prstGeom prst="flowChartMagneticDisk">
            <a:avLst/>
          </a:prstGeom>
          <a:solidFill>
            <a:schemeClr val="accent4">
              <a:alpha val="50000"/>
            </a:schemeClr>
          </a:solidFill>
          <a:ln>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r>
              <a:rPr lang="en-US" dirty="0" smtClean="0">
                <a:solidFill>
                  <a:schemeClr val="lt1">
                    <a:alpha val="50000"/>
                  </a:schemeClr>
                </a:solidFill>
              </a:rPr>
              <a:t> A</a:t>
            </a:r>
          </a:p>
          <a:p>
            <a:r>
              <a:rPr lang="en-US" dirty="0" smtClean="0">
                <a:solidFill>
                  <a:schemeClr val="lt1">
                    <a:alpha val="50000"/>
                  </a:schemeClr>
                </a:solidFill>
              </a:rPr>
              <a:t>P0</a:t>
            </a:r>
            <a:endParaRPr lang="en-US" dirty="0">
              <a:solidFill>
                <a:schemeClr val="lt1">
                  <a:alpha val="50000"/>
                </a:schemeClr>
              </a:solidFill>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16</a:t>
            </a:fld>
            <a:endParaRPr lang="en-US" dirty="0"/>
          </a:p>
        </p:txBody>
      </p:sp>
      <p:sp>
        <p:nvSpPr>
          <p:cNvPr id="20" name="TextBox 19"/>
          <p:cNvSpPr txBox="1"/>
          <p:nvPr/>
        </p:nvSpPr>
        <p:spPr>
          <a:xfrm>
            <a:off x="1159327" y="3934742"/>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Consumer</a:t>
            </a:r>
          </a:p>
        </p:txBody>
      </p:sp>
      <p:sp>
        <p:nvSpPr>
          <p:cNvPr id="21" name="TextBox 20"/>
          <p:cNvSpPr txBox="1"/>
          <p:nvPr/>
        </p:nvSpPr>
        <p:spPr>
          <a:xfrm>
            <a:off x="1157514" y="1005139"/>
            <a:ext cx="1152072" cy="354114"/>
          </a:xfrm>
          <a:prstGeom prst="rect">
            <a:avLst/>
          </a:prstGeom>
        </p:spPr>
        <p:txBody>
          <a:bodyPr vert="horz" wrap="none" lIns="0" tIns="45720" rIns="91440" bIns="45720" rtlCol="0">
            <a:noAutofit/>
          </a:bodyPr>
          <a:lstStyle/>
          <a:p>
            <a:pPr marR="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000" b="0" i="0" u="none" strike="noStrike" kern="1200" cap="none" spc="0" normalizeH="0" baseline="0" noProof="0" dirty="0" smtClean="0">
                <a:ln>
                  <a:noFill/>
                </a:ln>
                <a:effectLst/>
                <a:uLnTx/>
                <a:uFillTx/>
                <a:latin typeface="Arial" pitchFamily="34" charset="0"/>
                <a:ea typeface="+mn-ea"/>
                <a:cs typeface="Arial" pitchFamily="34" charset="0"/>
              </a:rPr>
              <a:t>Producer</a:t>
            </a:r>
          </a:p>
        </p:txBody>
      </p:sp>
      <p:sp>
        <p:nvSpPr>
          <p:cNvPr id="3" name="Direct Access Storage 2"/>
          <p:cNvSpPr/>
          <p:nvPr/>
        </p:nvSpPr>
        <p:spPr>
          <a:xfrm>
            <a:off x="5741940" y="4029244"/>
            <a:ext cx="1408546" cy="686435"/>
          </a:xfrm>
          <a:prstGeom prst="flowChartMagneticDrum">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Ins="274320" rtlCol="0" anchor="ctr"/>
          <a:lstStyle/>
          <a:p>
            <a:pPr algn="ctr"/>
            <a:r>
              <a:rPr lang="en-US" sz="1400" dirty="0" smtClean="0">
                <a:solidFill>
                  <a:schemeClr val="tx1"/>
                </a:solidFill>
              </a:rPr>
              <a:t>Zookeeper</a:t>
            </a:r>
            <a:endParaRPr lang="en-US" sz="1400" dirty="0">
              <a:solidFill>
                <a:schemeClr val="tx1"/>
              </a:solidFill>
            </a:endParaRPr>
          </a:p>
        </p:txBody>
      </p:sp>
      <p:cxnSp>
        <p:nvCxnSpPr>
          <p:cNvPr id="6" name="Straight Connector 5"/>
          <p:cNvCxnSpPr>
            <a:stCxn id="3" idx="0"/>
          </p:cNvCxnSpPr>
          <p:nvPr/>
        </p:nvCxnSpPr>
        <p:spPr>
          <a:xfrm flipH="1" flipV="1">
            <a:off x="4975229" y="3244679"/>
            <a:ext cx="1470987" cy="784564"/>
          </a:xfrm>
          <a:prstGeom prst="line">
            <a:avLst/>
          </a:prstGeom>
          <a:ln w="28575" cmpd="sng">
            <a:solidFill>
              <a:schemeClr val="accent6">
                <a:lumMod val="75000"/>
              </a:schemeClr>
            </a:solidFill>
            <a:prstDash val="dash"/>
            <a:tailEnd type="none" w="lg"/>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3" idx="0"/>
          </p:cNvCxnSpPr>
          <p:nvPr/>
        </p:nvCxnSpPr>
        <p:spPr>
          <a:xfrm flipH="1">
            <a:off x="6446213" y="3244677"/>
            <a:ext cx="581650" cy="784566"/>
          </a:xfrm>
          <a:prstGeom prst="line">
            <a:avLst/>
          </a:prstGeom>
          <a:ln w="28575" cmpd="sng">
            <a:solidFill>
              <a:schemeClr val="accent6">
                <a:lumMod val="75000"/>
              </a:schemeClr>
            </a:solidFill>
            <a:prstDash val="dash"/>
            <a:tailEnd type="none" w="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83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49" dur="5000" fill="hold"/>
                                        <p:tgtEl>
                                          <p:spTgt spid="23"/>
                                        </p:tgtEl>
                                        <p:attrNameLst>
                                          <p:attrName>ppt_x</p:attrName>
                                          <p:attrName>ppt_y</p:attrName>
                                        </p:attrNameLst>
                                      </p:cBhvr>
                                    </p:animMotion>
                                  </p:childTnLst>
                                </p:cTn>
                              </p:par>
                            </p:childTnLst>
                          </p:cTn>
                        </p:par>
                        <p:par>
                          <p:cTn id="50" fill="hold">
                            <p:stCondLst>
                              <p:cond delay="5000"/>
                            </p:stCondLst>
                            <p:childTnLst>
                              <p:par>
                                <p:cTn id="51" presetID="1" presetClass="exit" presetSubtype="0" fill="hold" nodeType="afterEffect">
                                  <p:stCondLst>
                                    <p:cond delay="2000"/>
                                  </p:stCondLst>
                                  <p:childTnLst>
                                    <p:set>
                                      <p:cBhvr>
                                        <p:cTn id="52" dur="1" fill="hold">
                                          <p:stCondLst>
                                            <p:cond delay="0"/>
                                          </p:stCondLst>
                                        </p:cTn>
                                        <p:tgtEl>
                                          <p:spTgt spid="23"/>
                                        </p:tgtEl>
                                        <p:attrNameLst>
                                          <p:attrName>style.visibility</p:attrName>
                                        </p:attrNameLst>
                                      </p:cBhvr>
                                      <p:to>
                                        <p:strVal val="hidden"/>
                                      </p:to>
                                    </p:set>
                                  </p:childTnLst>
                                </p:cTn>
                              </p:par>
                            </p:childTnLst>
                          </p:cTn>
                        </p:par>
                        <p:par>
                          <p:cTn id="53" fill="hold">
                            <p:stCondLst>
                              <p:cond delay="70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par>
                          <p:cTn id="56" fill="hold">
                            <p:stCondLst>
                              <p:cond delay="7000"/>
                            </p:stCondLst>
                            <p:childTnLst>
                              <p:par>
                                <p:cTn id="57"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58" dur="5000" fill="hold"/>
                                        <p:tgtEl>
                                          <p:spTgt spid="18"/>
                                        </p:tgtEl>
                                        <p:attrNameLst>
                                          <p:attrName>ppt_x</p:attrName>
                                          <p:attrName>ppt_y</p:attrName>
                                        </p:attrNameLst>
                                      </p:cBhvr>
                                    </p:animMotion>
                                  </p:childTnLst>
                                </p:cTn>
                              </p:par>
                            </p:childTnLst>
                          </p:cTn>
                        </p:par>
                        <p:par>
                          <p:cTn id="59" fill="hold">
                            <p:stCondLst>
                              <p:cond delay="12000"/>
                            </p:stCondLst>
                            <p:childTnLst>
                              <p:par>
                                <p:cTn id="60" presetID="1" presetClass="exit" presetSubtype="0" fill="hold" nodeType="afterEffect">
                                  <p:stCondLst>
                                    <p:cond delay="2000"/>
                                  </p:stCondLst>
                                  <p:childTnLst>
                                    <p:set>
                                      <p:cBhvr>
                                        <p:cTn id="61" dur="1" fill="hold">
                                          <p:stCondLst>
                                            <p:cond delay="0"/>
                                          </p:stCondLst>
                                        </p:cTn>
                                        <p:tgtEl>
                                          <p:spTgt spid="18"/>
                                        </p:tgtEl>
                                        <p:attrNameLst>
                                          <p:attrName>style.visibility</p:attrName>
                                        </p:attrNameLst>
                                      </p:cBhvr>
                                      <p:to>
                                        <p:strVal val="hidden"/>
                                      </p:to>
                                    </p:set>
                                  </p:childTnLst>
                                </p:cTn>
                              </p:par>
                            </p:childTnLst>
                          </p:cTn>
                        </p:par>
                        <p:par>
                          <p:cTn id="62" fill="hold">
                            <p:stCondLst>
                              <p:cond delay="14000"/>
                            </p:stCondLst>
                            <p:childTnLst>
                              <p:par>
                                <p:cTn id="63" presetID="1"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par>
                          <p:cTn id="65" fill="hold">
                            <p:stCondLst>
                              <p:cond delay="14000"/>
                            </p:stCondLst>
                            <p:childTnLst>
                              <p:par>
                                <p:cTn id="66"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67" dur="5000" fill="hold"/>
                                        <p:tgtEl>
                                          <p:spTgt spid="24"/>
                                        </p:tgtEl>
                                        <p:attrNameLst>
                                          <p:attrName>ppt_x</p:attrName>
                                          <p:attrName>ppt_y</p:attrName>
                                        </p:attrNameLst>
                                      </p:cBhvr>
                                    </p:animMotion>
                                  </p:childTnLst>
                                </p:cTn>
                              </p:par>
                            </p:childTnLst>
                          </p:cTn>
                        </p:par>
                        <p:par>
                          <p:cTn id="68" fill="hold">
                            <p:stCondLst>
                              <p:cond delay="19000"/>
                            </p:stCondLst>
                            <p:childTnLst>
                              <p:par>
                                <p:cTn id="69" presetID="1" presetClass="exit" presetSubtype="0" fill="hold" nodeType="afterEffect">
                                  <p:stCondLst>
                                    <p:cond delay="2000"/>
                                  </p:stCondLst>
                                  <p:childTnLst>
                                    <p:set>
                                      <p:cBhvr>
                                        <p:cTn id="70" dur="1" fill="hold">
                                          <p:stCondLst>
                                            <p:cond delay="0"/>
                                          </p:stCondLst>
                                        </p:cTn>
                                        <p:tgtEl>
                                          <p:spTgt spid="24"/>
                                        </p:tgtEl>
                                        <p:attrNameLst>
                                          <p:attrName>style.visibility</p:attrName>
                                        </p:attrNameLst>
                                      </p:cBhvr>
                                      <p:to>
                                        <p:strVal val="hidden"/>
                                      </p:to>
                                    </p:set>
                                  </p:childTnLst>
                                </p:cTn>
                              </p:par>
                            </p:childTnLst>
                          </p:cTn>
                        </p:par>
                        <p:par>
                          <p:cTn id="71" fill="hold">
                            <p:stCondLst>
                              <p:cond delay="21000"/>
                            </p:stCondLst>
                            <p:childTnLst>
                              <p:par>
                                <p:cTn id="72" presetID="1" presetClass="entr" presetSubtype="0"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childTnLst>
                                </p:cTn>
                              </p:par>
                            </p:childTnLst>
                          </p:cTn>
                        </p:par>
                        <p:par>
                          <p:cTn id="74" fill="hold">
                            <p:stCondLst>
                              <p:cond delay="21000"/>
                            </p:stCondLst>
                            <p:childTnLst>
                              <p:par>
                                <p:cTn id="75"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76" dur="5000" fill="hold"/>
                                        <p:tgtEl>
                                          <p:spTgt spid="27"/>
                                        </p:tgtEl>
                                        <p:attrNameLst>
                                          <p:attrName>ppt_x</p:attrName>
                                          <p:attrName>ppt_y</p:attrName>
                                        </p:attrNameLst>
                                      </p:cBhvr>
                                    </p:animMotion>
                                  </p:childTnLst>
                                </p:cTn>
                              </p:par>
                            </p:childTnLst>
                          </p:cTn>
                        </p:par>
                        <p:par>
                          <p:cTn id="77" fill="hold">
                            <p:stCondLst>
                              <p:cond delay="26000"/>
                            </p:stCondLst>
                            <p:childTnLst>
                              <p:par>
                                <p:cTn id="78" presetID="1" presetClass="exit" presetSubtype="0" fill="hold" nodeType="afterEffect">
                                  <p:stCondLst>
                                    <p:cond delay="2000"/>
                                  </p:stCondLst>
                                  <p:childTnLst>
                                    <p:set>
                                      <p:cBhvr>
                                        <p:cTn id="79" dur="1" fill="hold">
                                          <p:stCondLst>
                                            <p:cond delay="0"/>
                                          </p:stCondLst>
                                        </p:cTn>
                                        <p:tgtEl>
                                          <p:spTgt spid="27"/>
                                        </p:tgtEl>
                                        <p:attrNameLst>
                                          <p:attrName>style.visibility</p:attrName>
                                        </p:attrNameLst>
                                      </p:cBhvr>
                                      <p:to>
                                        <p:strVal val="hidden"/>
                                      </p:to>
                                    </p:set>
                                  </p:childTnLst>
                                </p:cTn>
                              </p:par>
                            </p:childTnLst>
                          </p:cTn>
                        </p:par>
                        <p:par>
                          <p:cTn id="80" fill="hold">
                            <p:stCondLst>
                              <p:cond delay="28000"/>
                            </p:stCondLst>
                            <p:childTnLst>
                              <p:par>
                                <p:cTn id="81" presetID="1" presetClass="entr" presetSubtype="0"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par>
                          <p:cTn id="83" fill="hold">
                            <p:stCondLst>
                              <p:cond delay="28000"/>
                            </p:stCondLst>
                            <p:childTnLst>
                              <p:par>
                                <p:cTn id="84" presetID="0" presetClass="path" presetSubtype="0" accel="50000" decel="50000" fill="hold" nodeType="afterEffect">
                                  <p:stCondLst>
                                    <p:cond delay="0"/>
                                  </p:stCondLst>
                                  <p:childTnLst>
                                    <p:animMotion origin="layout" path="M -3.61111E-6 6.2963E-6 L -3.61111E-6 0.06482 L -0.10521 0.2301 L -0.10608 0.31482 L -0.00295 0.50927 L -0.00295 0.5794 " pathEditMode="relative" ptsTypes="AAAAAA">
                                      <p:cBhvr>
                                        <p:cTn id="85" dur="5000" fill="hold"/>
                                        <p:tgtEl>
                                          <p:spTgt spid="26"/>
                                        </p:tgtEl>
                                        <p:attrNameLst>
                                          <p:attrName>ppt_x</p:attrName>
                                          <p:attrName>ppt_y</p:attrName>
                                        </p:attrNameLst>
                                      </p:cBhvr>
                                    </p:animMotion>
                                  </p:childTnLst>
                                </p:cTn>
                              </p:par>
                            </p:childTnLst>
                          </p:cTn>
                        </p:par>
                        <p:par>
                          <p:cTn id="86" fill="hold">
                            <p:stCondLst>
                              <p:cond delay="33000"/>
                            </p:stCondLst>
                            <p:childTnLst>
                              <p:par>
                                <p:cTn id="87" presetID="1" presetClass="exit" presetSubtype="0" fill="hold" nodeType="afterEffect">
                                  <p:stCondLst>
                                    <p:cond delay="2000"/>
                                  </p:stCondLst>
                                  <p:childTnLst>
                                    <p:set>
                                      <p:cBhvr>
                                        <p:cTn id="88" dur="1" fill="hold">
                                          <p:stCondLst>
                                            <p:cond delay="0"/>
                                          </p:stCondLst>
                                        </p:cTn>
                                        <p:tgtEl>
                                          <p:spTgt spid="26"/>
                                        </p:tgtEl>
                                        <p:attrNameLst>
                                          <p:attrName>style.visibility</p:attrName>
                                        </p:attrNameLst>
                                      </p:cBhvr>
                                      <p:to>
                                        <p:strVal val="hidden"/>
                                      </p:to>
                                    </p:set>
                                  </p:childTnLst>
                                </p:cTn>
                              </p:par>
                            </p:childTnLst>
                          </p:cTn>
                        </p:par>
                        <p:par>
                          <p:cTn id="89" fill="hold">
                            <p:stCondLst>
                              <p:cond delay="35000"/>
                            </p:stCondLst>
                            <p:childTnLst>
                              <p:par>
                                <p:cTn id="90" presetID="1" presetClass="entr" presetSubtype="0"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par>
                          <p:cTn id="92" fill="hold">
                            <p:stCondLst>
                              <p:cond delay="35000"/>
                            </p:stCondLst>
                            <p:childTnLst>
                              <p:par>
                                <p:cTn id="93" presetID="0" presetClass="path" presetSubtype="0" accel="50000" decel="50000" fill="hold" nodeType="afterEffect">
                                  <p:stCondLst>
                                    <p:cond delay="0"/>
                                  </p:stCondLst>
                                  <p:childTnLst>
                                    <p:animMotion origin="layout" path="M 1.11111E-6 -3.7037E-7 L 1.11111E-6 0.06482 L 0.10226 0.23009 L 0.10313 0.30556 L -0.00295 0.50533 L -0.00295 0.57408 " pathEditMode="relative" ptsTypes="AAAAAA">
                                      <p:cBhvr>
                                        <p:cTn id="94" dur="5000" fill="hold"/>
                                        <p:tgtEl>
                                          <p:spTgt spid="29"/>
                                        </p:tgtEl>
                                        <p:attrNameLst>
                                          <p:attrName>ppt_x</p:attrName>
                                          <p:attrName>ppt_y</p:attrName>
                                        </p:attrNameLst>
                                      </p:cBhvr>
                                    </p:animMotion>
                                  </p:childTnLst>
                                </p:cTn>
                              </p:par>
                            </p:childTnLst>
                          </p:cTn>
                        </p:par>
                        <p:par>
                          <p:cTn id="95" fill="hold">
                            <p:stCondLst>
                              <p:cond delay="40000"/>
                            </p:stCondLst>
                            <p:childTnLst>
                              <p:par>
                                <p:cTn id="96" presetID="1" presetClass="exit" presetSubtype="0" fill="hold" nodeType="afterEffect">
                                  <p:stCondLst>
                                    <p:cond delay="2000"/>
                                  </p:stCondLst>
                                  <p:childTnLst>
                                    <p:set>
                                      <p:cBhvr>
                                        <p:cTn id="97" dur="1" fill="hold">
                                          <p:stCondLst>
                                            <p:cond delay="0"/>
                                          </p:stCondLst>
                                        </p:cTn>
                                        <p:tgtEl>
                                          <p:spTgt spid="2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25"/>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22"/>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28"/>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par>
                                <p:cTn id="111" presetID="0" presetClass="path" presetSubtype="0" accel="50000" decel="50000" fill="hold" grpId="1" nodeType="withEffect">
                                  <p:stCondLst>
                                    <p:cond delay="0"/>
                                  </p:stCondLst>
                                  <p:childTnLst>
                                    <p:animMotion origin="layout" path="M 0 0 L 0.28663 0 " pathEditMode="relative" ptsTypes="AA">
                                      <p:cBhvr>
                                        <p:cTn id="112" dur="2000" fill="hold"/>
                                        <p:tgtEl>
                                          <p:spTgt spid="30"/>
                                        </p:tgtEl>
                                        <p:attrNameLst>
                                          <p:attrName>ppt_x</p:attrName>
                                          <p:attrName>ppt_y</p:attrName>
                                        </p:attrNameLst>
                                      </p:cBhvr>
                                    </p:animMotion>
                                  </p:childTnLst>
                                </p:cTn>
                              </p:par>
                              <p:par>
                                <p:cTn id="113" presetID="0" presetClass="path" presetSubtype="0" accel="50000" decel="50000" fill="hold" grpId="1" nodeType="withEffect">
                                  <p:stCondLst>
                                    <p:cond delay="0"/>
                                  </p:stCondLst>
                                  <p:childTnLst>
                                    <p:animMotion origin="layout" path="M 0 0 L 0.28663 0 " pathEditMode="relative" ptsTypes="AA">
                                      <p:cBhvr>
                                        <p:cTn id="114" dur="2000" fill="hold"/>
                                        <p:tgtEl>
                                          <p:spTgt spid="17"/>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L -0.08924 0 " pathEditMode="relative" ptsTypes="AA">
                                      <p:cBhvr>
                                        <p:cTn id="116" dur="2000" fill="hold"/>
                                        <p:tgtEl>
                                          <p:spTgt spid="10"/>
                                        </p:tgtEl>
                                        <p:attrNameLst>
                                          <p:attrName>ppt_x</p:attrName>
                                          <p:attrName>ppt_y</p:attrName>
                                        </p:attrNameLst>
                                      </p:cBhvr>
                                    </p:animMotion>
                                  </p:childTnLst>
                                </p:cTn>
                              </p:par>
                              <p:par>
                                <p:cTn id="117" presetID="0" presetClass="path" presetSubtype="0" accel="50000" decel="50000" fill="hold" grpId="1" nodeType="withEffect">
                                  <p:stCondLst>
                                    <p:cond delay="0"/>
                                  </p:stCondLst>
                                  <p:childTnLst>
                                    <p:animMotion origin="layout" path="M 0 0 L -0.08924 0 " pathEditMode="relative" ptsTypes="AA">
                                      <p:cBhvr>
                                        <p:cTn id="118" dur="2000" fill="hold"/>
                                        <p:tgtEl>
                                          <p:spTgt spid="16"/>
                                        </p:tgtEl>
                                        <p:attrNameLst>
                                          <p:attrName>ppt_x</p:attrName>
                                          <p:attrName>ppt_y</p:attrName>
                                        </p:attrNameLst>
                                      </p:cBhvr>
                                    </p:animMotion>
                                  </p:childTnLst>
                                </p:cTn>
                              </p:par>
                            </p:childTnLst>
                          </p:cTn>
                        </p:par>
                        <p:par>
                          <p:cTn id="119" fill="hold">
                            <p:stCondLst>
                              <p:cond delay="2000"/>
                            </p:stCondLst>
                            <p:childTnLst>
                              <p:par>
                                <p:cTn id="120" presetID="1" presetClass="entr" presetSubtype="0" fill="hold" nodeType="afterEffect">
                                  <p:stCondLst>
                                    <p:cond delay="0"/>
                                  </p:stCondLst>
                                  <p:childTnLst>
                                    <p:set>
                                      <p:cBhvr>
                                        <p:cTn id="121" dur="1" fill="hold">
                                          <p:stCondLst>
                                            <p:cond delay="0"/>
                                          </p:stCondLst>
                                        </p:cTn>
                                        <p:tgtEl>
                                          <p:spTgt spid="35"/>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3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9" presetClass="emph" presetSubtype="0" grpId="2" nodeType="clickEffect">
                                  <p:stCondLst>
                                    <p:cond delay="0"/>
                                  </p:stCondLst>
                                  <p:childTnLst>
                                    <p:set>
                                      <p:cBhvr rctx="PPT">
                                        <p:cTn id="139" dur="indefinite"/>
                                        <p:tgtEl>
                                          <p:spTgt spid="16"/>
                                        </p:tgtEl>
                                        <p:attrNameLst>
                                          <p:attrName>style.opacity</p:attrName>
                                        </p:attrNameLst>
                                      </p:cBhvr>
                                      <p:to>
                                        <p:strVal val="0.5"/>
                                      </p:to>
                                    </p:set>
                                    <p:animEffect filter="image" prLst="opacity: 0.5">
                                      <p:cBhvr rctx="IE">
                                        <p:cTn id="140" dur="indefinite"/>
                                        <p:tgtEl>
                                          <p:spTgt spid="16"/>
                                        </p:tgtEl>
                                      </p:cBhvr>
                                    </p:animEffect>
                                  </p:childTnLst>
                                </p:cTn>
                              </p:par>
                              <p:par>
                                <p:cTn id="141" presetID="9" presetClass="emph" presetSubtype="0" grpId="1" nodeType="withEffect">
                                  <p:stCondLst>
                                    <p:cond delay="0"/>
                                  </p:stCondLst>
                                  <p:endCondLst>
                                    <p:cond evt="onNext" delay="0">
                                      <p:tgtEl>
                                        <p:sldTgt/>
                                      </p:tgtEl>
                                    </p:cond>
                                  </p:endCondLst>
                                  <p:childTnLst>
                                    <p:set>
                                      <p:cBhvr rctx="PPT">
                                        <p:cTn id="142" dur="indefinite"/>
                                        <p:tgtEl>
                                          <p:spTgt spid="42"/>
                                        </p:tgtEl>
                                        <p:attrNameLst>
                                          <p:attrName>style.opacity</p:attrName>
                                        </p:attrNameLst>
                                      </p:cBhvr>
                                      <p:to>
                                        <p:strVal val="0.5"/>
                                      </p:to>
                                    </p:set>
                                    <p:animEffect filter="image" prLst="opacity: 0.5">
                                      <p:cBhvr rctx="IE">
                                        <p:cTn id="143" dur="indefinite"/>
                                        <p:tgtEl>
                                          <p:spTgt spid="42"/>
                                        </p:tgtEl>
                                      </p:cBhvr>
                                    </p:animEffect>
                                  </p:childTnLst>
                                </p:cTn>
                              </p:par>
                              <p:par>
                                <p:cTn id="144" presetID="9" presetClass="emph" presetSubtype="0" grpId="2" nodeType="withEffect">
                                  <p:stCondLst>
                                    <p:cond delay="0"/>
                                  </p:stCondLst>
                                  <p:endCondLst>
                                    <p:cond evt="onNext" delay="0">
                                      <p:tgtEl>
                                        <p:sldTgt/>
                                      </p:tgtEl>
                                    </p:cond>
                                  </p:endCondLst>
                                  <p:childTnLst>
                                    <p:set>
                                      <p:cBhvr rctx="PPT">
                                        <p:cTn id="145" dur="indefinite"/>
                                        <p:tgtEl>
                                          <p:spTgt spid="10"/>
                                        </p:tgtEl>
                                        <p:attrNameLst>
                                          <p:attrName>style.opacity</p:attrName>
                                        </p:attrNameLst>
                                      </p:cBhvr>
                                      <p:to>
                                        <p:strVal val="0.5"/>
                                      </p:to>
                                    </p:set>
                                    <p:animEffect filter="image" prLst="opacity: 0.5">
                                      <p:cBhvr rctx="IE">
                                        <p:cTn id="146" dur="indefinite"/>
                                        <p:tgtEl>
                                          <p:spTgt spid="10"/>
                                        </p:tgtEl>
                                      </p:cBhvr>
                                    </p:animEffect>
                                  </p:childTnLst>
                                </p:cTn>
                              </p:par>
                              <p:par>
                                <p:cTn id="147" presetID="1" presetClass="entr" presetSubtype="0" fill="hold" nodeType="withEffect">
                                  <p:stCondLst>
                                    <p:cond delay="0"/>
                                  </p:stCondLst>
                                  <p:childTnLst>
                                    <p:set>
                                      <p:cBhvr>
                                        <p:cTn id="148" dur="1" fill="hold">
                                          <p:stCondLst>
                                            <p:cond delay="0"/>
                                          </p:stCondLst>
                                        </p:cTn>
                                        <p:tgtEl>
                                          <p:spTgt spid="4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33"/>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39"/>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5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43"/>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58"/>
                                        </p:tgtEl>
                                        <p:attrNameLst>
                                          <p:attrName>style.visibility</p:attrName>
                                        </p:attrNameLst>
                                      </p:cBhvr>
                                      <p:to>
                                        <p:strVal val="visible"/>
                                      </p:to>
                                    </p:set>
                                  </p:childTnLst>
                                </p:cTn>
                              </p:par>
                              <p:par>
                                <p:cTn id="163" presetID="9" presetClass="emph" presetSubtype="0" grpId="3" nodeType="withEffect">
                                  <p:stCondLst>
                                    <p:cond delay="0"/>
                                  </p:stCondLst>
                                  <p:endCondLst>
                                    <p:cond evt="onNext" delay="0">
                                      <p:tgtEl>
                                        <p:sldTgt/>
                                      </p:tgtEl>
                                    </p:cond>
                                  </p:endCondLst>
                                  <p:childTnLst>
                                    <p:set>
                                      <p:cBhvr rctx="PPT">
                                        <p:cTn id="164" dur="indefinite"/>
                                        <p:tgtEl>
                                          <p:spTgt spid="10"/>
                                        </p:tgtEl>
                                        <p:attrNameLst>
                                          <p:attrName>style.opacity</p:attrName>
                                        </p:attrNameLst>
                                      </p:cBhvr>
                                      <p:to>
                                        <p:strVal val="0.5"/>
                                      </p:to>
                                    </p:set>
                                    <p:animEffect filter="image" prLst="opacity: 0.5">
                                      <p:cBhvr rctx="IE">
                                        <p:cTn id="165" dur="indefinite"/>
                                        <p:tgtEl>
                                          <p:spTgt spid="10"/>
                                        </p:tgtEl>
                                      </p:cBhvr>
                                    </p:animEffect>
                                  </p:childTnLst>
                                </p:cTn>
                              </p:par>
                              <p:par>
                                <p:cTn id="166" presetID="9" presetClass="emph" presetSubtype="0" grpId="2" nodeType="withEffect">
                                  <p:stCondLst>
                                    <p:cond delay="0"/>
                                  </p:stCondLst>
                                  <p:endCondLst>
                                    <p:cond evt="onNext" delay="0">
                                      <p:tgtEl>
                                        <p:sldTgt/>
                                      </p:tgtEl>
                                    </p:cond>
                                  </p:endCondLst>
                                  <p:childTnLst>
                                    <p:set>
                                      <p:cBhvr rctx="PPT">
                                        <p:cTn id="167" dur="indefinite"/>
                                        <p:tgtEl>
                                          <p:spTgt spid="42"/>
                                        </p:tgtEl>
                                        <p:attrNameLst>
                                          <p:attrName>style.opacity</p:attrName>
                                        </p:attrNameLst>
                                      </p:cBhvr>
                                      <p:to>
                                        <p:strVal val="0.5"/>
                                      </p:to>
                                    </p:set>
                                    <p:animEffect filter="image" prLst="opacity: 0.5">
                                      <p:cBhvr rctx="IE">
                                        <p:cTn id="168" dur="indefinite"/>
                                        <p:tgtEl>
                                          <p:spTgt spid="42"/>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animBg="1"/>
      <p:bldP spid="10" grpId="1" animBg="1"/>
      <p:bldP spid="10" grpId="2" animBg="1"/>
      <p:bldP spid="10" grpId="3" animBg="1"/>
      <p:bldP spid="30" grpId="0" animBg="1"/>
      <p:bldP spid="30" grpId="1" animBg="1"/>
      <p:bldP spid="9" grpId="0" animBg="1"/>
      <p:bldP spid="11" grpId="0" animBg="1"/>
      <p:bldP spid="16" grpId="0" animBg="1"/>
      <p:bldP spid="16" grpId="1" animBg="1"/>
      <p:bldP spid="16" grpId="2" animBg="1"/>
      <p:bldP spid="17" grpId="0" animBg="1"/>
      <p:bldP spid="17" grpId="1" animBg="1"/>
      <p:bldP spid="42" grpId="0" animBg="1"/>
      <p:bldP spid="42" grpId="1" animBg="1"/>
      <p:bldP spid="42" grpId="2" animBg="1"/>
      <p:bldP spid="58" grpId="0" animBg="1"/>
      <p:bldP spid="43" grpId="0" animBg="1"/>
      <p:bldP spid="43" grpId="1" animBg="1"/>
      <p:bldP spid="20" grpId="0"/>
      <p:bldP spid="21"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Kafka?</a:t>
            </a:r>
            <a:endParaRPr lang="en-US" dirty="0"/>
          </a:p>
        </p:txBody>
      </p:sp>
      <p:sp>
        <p:nvSpPr>
          <p:cNvPr id="3" name="Content Placeholder 2"/>
          <p:cNvSpPr>
            <a:spLocks noGrp="1"/>
          </p:cNvSpPr>
          <p:nvPr>
            <p:ph idx="1"/>
          </p:nvPr>
        </p:nvSpPr>
        <p:spPr/>
        <p:txBody>
          <a:bodyPr>
            <a:normAutofit/>
          </a:bodyPr>
          <a:lstStyle/>
          <a:p>
            <a:r>
              <a:rPr lang="en-US" dirty="0" smtClean="0"/>
              <a:t>Publish / Subscribe messaging platform</a:t>
            </a:r>
          </a:p>
          <a:p>
            <a:pPr lvl="1"/>
            <a:r>
              <a:rPr lang="en-US" dirty="0" smtClean="0"/>
              <a:t>Implemented as a distributed commit log</a:t>
            </a:r>
          </a:p>
          <a:p>
            <a:pPr lvl="1"/>
            <a:endParaRPr lang="en-US" dirty="0"/>
          </a:p>
          <a:p>
            <a:r>
              <a:rPr lang="en-US" dirty="0" smtClean="0"/>
              <a:t>Features</a:t>
            </a:r>
          </a:p>
          <a:p>
            <a:pPr lvl="1"/>
            <a:r>
              <a:rPr lang="en-US" dirty="0"/>
              <a:t>Disk </a:t>
            </a:r>
            <a:r>
              <a:rPr lang="en-US" dirty="0" smtClean="0"/>
              <a:t>Based</a:t>
            </a:r>
            <a:endParaRPr lang="en-US" dirty="0"/>
          </a:p>
          <a:p>
            <a:pPr lvl="1"/>
            <a:r>
              <a:rPr lang="en-US" dirty="0" smtClean="0"/>
              <a:t>Durable</a:t>
            </a:r>
            <a:endParaRPr lang="en-US" dirty="0"/>
          </a:p>
          <a:p>
            <a:pPr lvl="1"/>
            <a:r>
              <a:rPr lang="en-US" dirty="0" smtClean="0"/>
              <a:t>Scalable</a:t>
            </a:r>
            <a:endParaRPr lang="en-US" dirty="0"/>
          </a:p>
          <a:p>
            <a:pPr lvl="1"/>
            <a:r>
              <a:rPr lang="en-US" dirty="0"/>
              <a:t>Low </a:t>
            </a:r>
            <a:r>
              <a:rPr lang="en-US" dirty="0" smtClean="0"/>
              <a:t>Latency</a:t>
            </a:r>
            <a:endParaRPr lang="en-US" dirty="0"/>
          </a:p>
          <a:p>
            <a:pPr lvl="1"/>
            <a:r>
              <a:rPr lang="en-US" dirty="0"/>
              <a:t>Finite Retention</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17</a:t>
            </a:fld>
            <a:endParaRPr lang="en-US" dirty="0"/>
          </a:p>
        </p:txBody>
      </p:sp>
    </p:spTree>
    <p:extLst>
      <p:ext uri="{BB962C8B-B14F-4D97-AF65-F5344CB8AC3E}">
        <p14:creationId xmlns:p14="http://schemas.microsoft.com/office/powerpoint/2010/main" val="2672182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Commit Log</a:t>
            </a:r>
            <a:endParaRPr lang="en-US" dirty="0"/>
          </a:p>
        </p:txBody>
      </p:sp>
      <p:pic>
        <p:nvPicPr>
          <p:cNvPr id="5" name="Content Placeholder 4" descr="log_anatomy.png"/>
          <p:cNvPicPr>
            <a:picLocks noGrp="1" noChangeAspect="1"/>
          </p:cNvPicPr>
          <p:nvPr>
            <p:ph idx="1"/>
          </p:nvPr>
        </p:nvPicPr>
        <p:blipFill>
          <a:blip r:embed="rId2">
            <a:extLst>
              <a:ext uri="{28A0092B-C50C-407E-A947-70E740481C1C}">
                <a14:useLocalDpi xmlns:a14="http://schemas.microsoft.com/office/drawing/2010/main" val="0"/>
              </a:ext>
            </a:extLst>
          </a:blip>
          <a:srcRect t="15101" b="15101"/>
          <a:stretch>
            <a:fillRect/>
          </a:stretch>
        </p:blipFill>
        <p:spPr/>
      </p:pic>
      <p:sp>
        <p:nvSpPr>
          <p:cNvPr id="4" name="Slide Number Placeholder 3"/>
          <p:cNvSpPr>
            <a:spLocks noGrp="1"/>
          </p:cNvSpPr>
          <p:nvPr>
            <p:ph type="sldNum" sz="quarter" idx="10"/>
          </p:nvPr>
        </p:nvSpPr>
        <p:spPr/>
        <p:txBody>
          <a:bodyPr/>
          <a:lstStyle/>
          <a:p>
            <a:fld id="{75897B0D-BA2C-2244-86F3-025175B80EAC}" type="slidenum">
              <a:rPr lang="en-US" smtClean="0"/>
              <a:pPr/>
              <a:t>18</a:t>
            </a:fld>
            <a:endParaRPr lang="en-US" dirty="0"/>
          </a:p>
        </p:txBody>
      </p:sp>
    </p:spTree>
    <p:extLst>
      <p:ext uri="{BB962C8B-B14F-4D97-AF65-F5344CB8AC3E}">
        <p14:creationId xmlns:p14="http://schemas.microsoft.com/office/powerpoint/2010/main" val="35291821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Kafka</a:t>
            </a:r>
            <a:endParaRPr lang="en-US" dirty="0"/>
          </a:p>
        </p:txBody>
      </p:sp>
      <p:sp>
        <p:nvSpPr>
          <p:cNvPr id="3" name="Content Placeholder 2"/>
          <p:cNvSpPr>
            <a:spLocks noGrp="1"/>
          </p:cNvSpPr>
          <p:nvPr>
            <p:ph idx="1"/>
          </p:nvPr>
        </p:nvSpPr>
        <p:spPr/>
        <p:txBody>
          <a:bodyPr>
            <a:normAutofit/>
          </a:bodyPr>
          <a:lstStyle/>
          <a:p>
            <a:r>
              <a:rPr lang="en-US" dirty="0"/>
              <a:t>Unpack the </a:t>
            </a:r>
            <a:r>
              <a:rPr lang="en-US" dirty="0" smtClean="0"/>
              <a:t>kafka_2.11-0.8.2.2.tgz </a:t>
            </a:r>
            <a:r>
              <a:rPr lang="en-US" dirty="0"/>
              <a:t>distribution</a:t>
            </a:r>
          </a:p>
          <a:p>
            <a:pPr marL="0" indent="0">
              <a:buNone/>
            </a:pPr>
            <a:endParaRPr lang="en-US" dirty="0">
              <a:cs typeface="Consolas"/>
            </a:endParaRPr>
          </a:p>
          <a:p>
            <a:r>
              <a:rPr lang="en-US" dirty="0">
                <a:cs typeface="Consolas"/>
              </a:rPr>
              <a:t>Create the /</a:t>
            </a:r>
            <a:r>
              <a:rPr lang="en-US" dirty="0" err="1">
                <a:cs typeface="Consolas"/>
              </a:rPr>
              <a:t>tmp</a:t>
            </a:r>
            <a:r>
              <a:rPr lang="en-US" dirty="0" smtClean="0">
                <a:cs typeface="Consolas"/>
              </a:rPr>
              <a:t>/</a:t>
            </a:r>
            <a:r>
              <a:rPr lang="en-US" dirty="0" err="1" smtClean="0">
                <a:cs typeface="Consolas"/>
              </a:rPr>
              <a:t>kafka</a:t>
            </a:r>
            <a:r>
              <a:rPr lang="en-US" dirty="0" smtClean="0">
                <a:cs typeface="Consolas"/>
              </a:rPr>
              <a:t>-logs directory</a:t>
            </a:r>
            <a:endParaRPr lang="en-US" dirty="0">
              <a:cs typeface="Consolas"/>
            </a:endParaRPr>
          </a:p>
          <a:p>
            <a:endParaRPr lang="en-US" dirty="0">
              <a:cs typeface="Consolas"/>
            </a:endParaRPr>
          </a:p>
          <a:p>
            <a:r>
              <a:rPr lang="en-US" dirty="0">
                <a:cs typeface="Consolas"/>
              </a:rPr>
              <a:t>Start </a:t>
            </a:r>
            <a:r>
              <a:rPr lang="en-US" dirty="0" smtClean="0">
                <a:cs typeface="Consolas"/>
              </a:rPr>
              <a:t>Kafka</a:t>
            </a:r>
            <a:endParaRPr lang="en-US" dirty="0">
              <a:cs typeface="Consolas"/>
            </a:endParaRPr>
          </a:p>
          <a:p>
            <a:pPr marL="886968" lvl="2" indent="0">
              <a:buNone/>
            </a:pPr>
            <a:r>
              <a:rPr lang="en-US" dirty="0" smtClean="0">
                <a:latin typeface="Consolas"/>
                <a:cs typeface="Consolas"/>
              </a:rPr>
              <a:t>kafka_2.11-0.8.2.2/bin/</a:t>
            </a:r>
            <a:r>
              <a:rPr lang="en-US" dirty="0" err="1" smtClean="0">
                <a:latin typeface="Consolas"/>
                <a:cs typeface="Consolas"/>
              </a:rPr>
              <a:t>kafka</a:t>
            </a:r>
            <a:r>
              <a:rPr lang="en-US" dirty="0" smtClean="0">
                <a:latin typeface="Consolas"/>
                <a:cs typeface="Consolas"/>
              </a:rPr>
              <a:t>-server-</a:t>
            </a:r>
            <a:r>
              <a:rPr lang="en-US" dirty="0" err="1" smtClean="0">
                <a:latin typeface="Consolas"/>
                <a:cs typeface="Consolas"/>
              </a:rPr>
              <a:t>start.sh</a:t>
            </a:r>
            <a:r>
              <a:rPr lang="en-US" dirty="0" smtClean="0">
                <a:latin typeface="Consolas"/>
                <a:cs typeface="Consolas"/>
              </a:rPr>
              <a:t> –daemon</a:t>
            </a:r>
          </a:p>
          <a:p>
            <a:pPr marL="886968" lvl="2" indent="0">
              <a:buNone/>
            </a:pPr>
            <a:r>
              <a:rPr lang="en-US" dirty="0" smtClean="0">
                <a:latin typeface="Consolas"/>
                <a:cs typeface="Consolas"/>
              </a:rPr>
              <a:t>/</a:t>
            </a:r>
            <a:r>
              <a:rPr lang="en-US" dirty="0" err="1">
                <a:latin typeface="Consolas"/>
                <a:cs typeface="Consolas"/>
              </a:rPr>
              <a:t>usr</a:t>
            </a:r>
            <a:r>
              <a:rPr lang="en-US" dirty="0">
                <a:latin typeface="Consolas"/>
                <a:cs typeface="Consolas"/>
              </a:rPr>
              <a:t>/local/</a:t>
            </a:r>
            <a:r>
              <a:rPr lang="en-US" dirty="0" err="1">
                <a:latin typeface="Consolas"/>
                <a:cs typeface="Consolas"/>
              </a:rPr>
              <a:t>kafka</a:t>
            </a:r>
            <a:r>
              <a:rPr lang="en-US" dirty="0">
                <a:latin typeface="Consolas"/>
                <a:cs typeface="Consolas"/>
              </a:rPr>
              <a:t>/</a:t>
            </a:r>
            <a:r>
              <a:rPr lang="en-US" dirty="0" err="1">
                <a:latin typeface="Consolas"/>
                <a:cs typeface="Consolas"/>
              </a:rPr>
              <a:t>config</a:t>
            </a:r>
            <a:r>
              <a:rPr lang="en-US" dirty="0">
                <a:latin typeface="Consolas"/>
                <a:cs typeface="Consolas"/>
              </a:rPr>
              <a:t>/</a:t>
            </a:r>
            <a:r>
              <a:rPr lang="en-US" dirty="0" err="1">
                <a:latin typeface="Consolas"/>
                <a:cs typeface="Consolas"/>
              </a:rPr>
              <a:t>server.properties</a:t>
            </a:r>
            <a:r>
              <a:rPr lang="en-US" dirty="0">
                <a:latin typeface="Consolas"/>
                <a:cs typeface="Consolas"/>
              </a:rPr>
              <a:t/>
            </a:r>
            <a:br>
              <a:rPr lang="en-US" dirty="0">
                <a:latin typeface="Consolas"/>
                <a:cs typeface="Consolas"/>
              </a:rPr>
            </a:br>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75897B0D-BA2C-2244-86F3-025175B80EAC}" type="slidenum">
              <a:rPr lang="en-US" smtClean="0"/>
              <a:pPr/>
              <a:t>19</a:t>
            </a:fld>
            <a:endParaRPr lang="en-US" dirty="0"/>
          </a:p>
        </p:txBody>
      </p:sp>
    </p:spTree>
    <p:extLst>
      <p:ext uri="{BB962C8B-B14F-4D97-AF65-F5344CB8AC3E}">
        <p14:creationId xmlns:p14="http://schemas.microsoft.com/office/powerpoint/2010/main" val="32037044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t>Todd Palino</a:t>
            </a:r>
            <a:endParaRPr lang="en-US" dirty="0"/>
          </a:p>
        </p:txBody>
      </p:sp>
      <p:sp>
        <p:nvSpPr>
          <p:cNvPr id="3" name="Text Placeholder 2"/>
          <p:cNvSpPr>
            <a:spLocks noGrp="1"/>
          </p:cNvSpPr>
          <p:nvPr>
            <p:ph type="body" sz="quarter" idx="11"/>
          </p:nvPr>
        </p:nvSpPr>
        <p:spPr/>
        <p:txBody>
          <a:bodyPr/>
          <a:lstStyle/>
          <a:p>
            <a:r>
              <a:rPr lang="en-US" dirty="0" smtClean="0"/>
              <a:t>Staff Site Reliability Engineer</a:t>
            </a:r>
          </a:p>
          <a:p>
            <a:r>
              <a:rPr lang="en-US" dirty="0" smtClean="0"/>
              <a:t>Data Infrastructure Streaming</a:t>
            </a:r>
            <a:endParaRPr lang="en-US" dirty="0"/>
          </a:p>
        </p:txBody>
      </p:sp>
      <p:pic>
        <p:nvPicPr>
          <p:cNvPr id="5" name="Picture Placeholder 4" descr="profilepic.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6" b="96"/>
          <a:stretch>
            <a:fillRect/>
          </a:stretch>
        </p:blipFill>
        <p:spPr/>
      </p:pic>
    </p:spTree>
    <p:extLst>
      <p:ext uri="{BB962C8B-B14F-4D97-AF65-F5344CB8AC3E}">
        <p14:creationId xmlns:p14="http://schemas.microsoft.com/office/powerpoint/2010/main" val="34318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and Consuming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20</a:t>
            </a:fld>
            <a:endParaRPr lang="en-US" dirty="0"/>
          </a:p>
        </p:txBody>
      </p:sp>
    </p:spTree>
    <p:extLst>
      <p:ext uri="{BB962C8B-B14F-4D97-AF65-F5344CB8AC3E}">
        <p14:creationId xmlns:p14="http://schemas.microsoft.com/office/powerpoint/2010/main" val="13707209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Schemas</a:t>
            </a:r>
            <a:endParaRPr lang="en-US" dirty="0"/>
          </a:p>
        </p:txBody>
      </p:sp>
      <p:sp>
        <p:nvSpPr>
          <p:cNvPr id="3" name="Content Placeholder 2"/>
          <p:cNvSpPr>
            <a:spLocks noGrp="1"/>
          </p:cNvSpPr>
          <p:nvPr>
            <p:ph idx="1"/>
          </p:nvPr>
        </p:nvSpPr>
        <p:spPr/>
        <p:txBody>
          <a:bodyPr/>
          <a:lstStyle/>
          <a:p>
            <a:r>
              <a:rPr lang="en-US" dirty="0" smtClean="0"/>
              <a:t>Why enforce schemas?</a:t>
            </a:r>
          </a:p>
          <a:p>
            <a:pPr lvl="1"/>
            <a:r>
              <a:rPr lang="en-US" dirty="0" smtClean="0"/>
              <a:t>Documentation for message formats</a:t>
            </a:r>
          </a:p>
          <a:p>
            <a:pPr lvl="1"/>
            <a:r>
              <a:rPr lang="en-US" dirty="0" smtClean="0"/>
              <a:t>Decouple consumers from producers</a:t>
            </a:r>
          </a:p>
          <a:p>
            <a:pPr lvl="1"/>
            <a:endParaRPr lang="en-US" dirty="0"/>
          </a:p>
          <a:p>
            <a:r>
              <a:rPr lang="en-US" dirty="0" smtClean="0"/>
              <a:t>Types of schemas</a:t>
            </a:r>
          </a:p>
          <a:p>
            <a:pPr lvl="1"/>
            <a:r>
              <a:rPr lang="en-US" dirty="0" smtClean="0"/>
              <a:t>JSON</a:t>
            </a:r>
          </a:p>
          <a:p>
            <a:pPr lvl="1"/>
            <a:r>
              <a:rPr lang="en-US" dirty="0" err="1" smtClean="0"/>
              <a:t>Protobuf</a:t>
            </a:r>
            <a:endParaRPr lang="en-US" dirty="0" smtClean="0"/>
          </a:p>
          <a:p>
            <a:pPr lvl="1"/>
            <a:r>
              <a:rPr lang="en-US" dirty="0" smtClean="0"/>
              <a:t>Avro</a:t>
            </a:r>
          </a:p>
          <a:p>
            <a:pPr lvl="1"/>
            <a:endParaRPr lang="en-US" dirty="0"/>
          </a:p>
          <a:p>
            <a:r>
              <a:rPr lang="en-US" dirty="0" smtClean="0"/>
              <a:t>Centralized Registry</a:t>
            </a:r>
          </a:p>
          <a:p>
            <a:pPr lvl="1"/>
            <a:r>
              <a:rPr lang="en-US" dirty="0" smtClean="0"/>
              <a:t>Not part of Kafka, but a good idea</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21</a:t>
            </a:fld>
            <a:endParaRPr lang="en-US" dirty="0"/>
          </a:p>
        </p:txBody>
      </p:sp>
    </p:spTree>
    <p:extLst>
      <p:ext uri="{BB962C8B-B14F-4D97-AF65-F5344CB8AC3E}">
        <p14:creationId xmlns:p14="http://schemas.microsoft.com/office/powerpoint/2010/main" val="2434254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with Schema Registry</a:t>
            </a:r>
            <a:endParaRPr lang="en-US" dirty="0"/>
          </a:p>
        </p:txBody>
      </p:sp>
      <p:sp>
        <p:nvSpPr>
          <p:cNvPr id="3" name="Slide Number Placeholder 2"/>
          <p:cNvSpPr>
            <a:spLocks noGrp="1"/>
          </p:cNvSpPr>
          <p:nvPr>
            <p:ph type="sldNum" sz="quarter" idx="10"/>
          </p:nvPr>
        </p:nvSpPr>
        <p:spPr/>
        <p:txBody>
          <a:bodyPr/>
          <a:lstStyle/>
          <a:p>
            <a:fld id="{75897B0D-BA2C-2244-86F3-025175B80EAC}" type="slidenum">
              <a:rPr lang="en-US" smtClean="0"/>
              <a:pPr/>
              <a:t>22</a:t>
            </a:fld>
            <a:endParaRPr lang="en-US" dirty="0"/>
          </a:p>
        </p:txBody>
      </p:sp>
      <p:pic>
        <p:nvPicPr>
          <p:cNvPr id="4" name="Picture 3" descr="LinkedIn Kafka Lib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796" y="754261"/>
            <a:ext cx="6413757" cy="4118610"/>
          </a:xfrm>
          <a:prstGeom prst="rect">
            <a:avLst/>
          </a:prstGeom>
        </p:spPr>
      </p:pic>
    </p:spTree>
    <p:extLst>
      <p:ext uri="{BB962C8B-B14F-4D97-AF65-F5344CB8AC3E}">
        <p14:creationId xmlns:p14="http://schemas.microsoft.com/office/powerpoint/2010/main" val="32089772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Producer</a:t>
            </a:r>
            <a:endParaRPr lang="en-US" dirty="0"/>
          </a:p>
        </p:txBody>
      </p:sp>
      <p:sp>
        <p:nvSpPr>
          <p:cNvPr id="3" name="Content Placeholder 2"/>
          <p:cNvSpPr>
            <a:spLocks noGrp="1"/>
          </p:cNvSpPr>
          <p:nvPr>
            <p:ph idx="1"/>
          </p:nvPr>
        </p:nvSpPr>
        <p:spPr/>
        <p:txBody>
          <a:bodyPr/>
          <a:lstStyle/>
          <a:p>
            <a:r>
              <a:rPr lang="en-US" dirty="0" smtClean="0"/>
              <a:t>Simple CLI producer provided with Kafka</a:t>
            </a:r>
          </a:p>
          <a:p>
            <a:endParaRPr lang="en-US" dirty="0" smtClean="0"/>
          </a:p>
          <a:p>
            <a:r>
              <a:rPr lang="en-US" dirty="0" smtClean="0"/>
              <a:t>Important options</a:t>
            </a:r>
          </a:p>
          <a:p>
            <a:pPr lvl="1"/>
            <a:r>
              <a:rPr lang="en-US" dirty="0"/>
              <a:t>--broker-</a:t>
            </a:r>
            <a:r>
              <a:rPr lang="en-US" dirty="0" smtClean="0"/>
              <a:t>list – semicolon separated list of </a:t>
            </a:r>
            <a:r>
              <a:rPr lang="en-US" dirty="0" err="1" smtClean="0"/>
              <a:t>host:port</a:t>
            </a:r>
            <a:r>
              <a:rPr lang="en-US" dirty="0" smtClean="0"/>
              <a:t> pairs</a:t>
            </a:r>
          </a:p>
          <a:p>
            <a:pPr lvl="1"/>
            <a:r>
              <a:rPr lang="en-US" dirty="0" smtClean="0"/>
              <a:t>--compress – enable compression of messages</a:t>
            </a:r>
          </a:p>
          <a:p>
            <a:pPr lvl="1"/>
            <a:r>
              <a:rPr lang="en-US" dirty="0"/>
              <a:t>--request-required-</a:t>
            </a:r>
            <a:r>
              <a:rPr lang="en-US" dirty="0" err="1" smtClean="0"/>
              <a:t>acks</a:t>
            </a:r>
            <a:r>
              <a:rPr lang="en-US" dirty="0" smtClean="0"/>
              <a:t> – Set to 1 to wait for acknowledgement of receipt</a:t>
            </a:r>
          </a:p>
          <a:p>
            <a:pPr lvl="1"/>
            <a:r>
              <a:rPr lang="en-US" dirty="0" smtClean="0"/>
              <a:t>--topic – Where to send your message</a:t>
            </a:r>
          </a:p>
          <a:p>
            <a:endParaRPr lang="en-US" dirty="0"/>
          </a:p>
          <a:p>
            <a:r>
              <a:rPr lang="en-US" dirty="0" smtClean="0"/>
              <a:t>More options exist to facilitate batching, serialization</a:t>
            </a:r>
          </a:p>
          <a:p>
            <a:pPr marL="0" indent="0">
              <a:buNone/>
            </a:pPr>
            <a:endParaRPr lang="en-US" dirty="0" smtClean="0"/>
          </a:p>
        </p:txBody>
      </p:sp>
      <p:sp>
        <p:nvSpPr>
          <p:cNvPr id="4" name="Slide Number Placeholder 3"/>
          <p:cNvSpPr>
            <a:spLocks noGrp="1"/>
          </p:cNvSpPr>
          <p:nvPr>
            <p:ph type="sldNum" sz="quarter" idx="10"/>
          </p:nvPr>
        </p:nvSpPr>
        <p:spPr/>
        <p:txBody>
          <a:bodyPr/>
          <a:lstStyle/>
          <a:p>
            <a:fld id="{75897B0D-BA2C-2244-86F3-025175B80EAC}" type="slidenum">
              <a:rPr lang="en-US" smtClean="0"/>
              <a:pPr/>
              <a:t>23</a:t>
            </a:fld>
            <a:endParaRPr lang="en-US" dirty="0"/>
          </a:p>
        </p:txBody>
      </p:sp>
    </p:spTree>
    <p:extLst>
      <p:ext uri="{BB962C8B-B14F-4D97-AF65-F5344CB8AC3E}">
        <p14:creationId xmlns:p14="http://schemas.microsoft.com/office/powerpoint/2010/main" val="1590427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Explicitly Creating a Topic</a:t>
            </a:r>
            <a:endParaRPr lang="en-US" dirty="0"/>
          </a:p>
        </p:txBody>
      </p:sp>
      <p:sp>
        <p:nvSpPr>
          <p:cNvPr id="3" name="Content Placeholder 2"/>
          <p:cNvSpPr>
            <a:spLocks noGrp="1"/>
          </p:cNvSpPr>
          <p:nvPr>
            <p:ph idx="1"/>
          </p:nvPr>
        </p:nvSpPr>
        <p:spPr/>
        <p:txBody>
          <a:bodyPr/>
          <a:lstStyle/>
          <a:p>
            <a:r>
              <a:rPr lang="en-US" dirty="0" smtClean="0"/>
              <a:t>Example assumes you have started Kafka on the default port of 9092, and your current working directory is the installation directory</a:t>
            </a:r>
          </a:p>
          <a:p>
            <a:endParaRPr lang="en-US" dirty="0"/>
          </a:p>
          <a:p>
            <a:r>
              <a:rPr lang="en-US" dirty="0" smtClean="0"/>
              <a:t>Execute the following command:</a:t>
            </a:r>
            <a:endParaRPr lang="en-US" dirty="0"/>
          </a:p>
          <a:p>
            <a:pPr marL="486918" lvl="1" indent="0">
              <a:buNone/>
            </a:pPr>
            <a:r>
              <a:rPr lang="en-US" dirty="0" smtClean="0">
                <a:latin typeface="Consolas"/>
                <a:cs typeface="Consolas"/>
              </a:rPr>
              <a:t>bin/</a:t>
            </a:r>
            <a:r>
              <a:rPr lang="en-US" dirty="0" err="1" smtClean="0">
                <a:latin typeface="Consolas"/>
                <a:cs typeface="Consolas"/>
              </a:rPr>
              <a:t>kafka-topics.sh</a:t>
            </a:r>
            <a:r>
              <a:rPr lang="en-US" dirty="0" smtClean="0">
                <a:latin typeface="Consolas"/>
                <a:cs typeface="Consolas"/>
              </a:rPr>
              <a:t> --zookeeper localhost:2181 --create --topic </a:t>
            </a:r>
            <a:r>
              <a:rPr lang="en-US" dirty="0" err="1" smtClean="0">
                <a:latin typeface="Consolas"/>
                <a:cs typeface="Consolas"/>
              </a:rPr>
              <a:t>mytopic</a:t>
            </a:r>
            <a:r>
              <a:rPr lang="en-US" dirty="0" smtClean="0">
                <a:latin typeface="Consolas"/>
                <a:cs typeface="Consolas"/>
              </a:rPr>
              <a:t> --replication-factor 1 --partitions 1</a:t>
            </a:r>
          </a:p>
          <a:p>
            <a:pPr marL="486918" lvl="1" indent="0">
              <a:buNone/>
            </a:pPr>
            <a:endParaRPr lang="en-US" dirty="0"/>
          </a:p>
          <a:p>
            <a:pPr marL="285750"/>
            <a:r>
              <a:rPr lang="en-US" dirty="0"/>
              <a:t>r</a:t>
            </a:r>
            <a:r>
              <a:rPr lang="en-US" dirty="0" smtClean="0"/>
              <a:t>eplication-factor and partitions are required options</a:t>
            </a:r>
          </a:p>
          <a:p>
            <a:pPr marL="772668" lvl="1"/>
            <a:r>
              <a:rPr lang="en-US" dirty="0"/>
              <a:t>r</a:t>
            </a:r>
            <a:r>
              <a:rPr lang="en-US" dirty="0" smtClean="0"/>
              <a:t>eplication-factor will be explained later</a:t>
            </a:r>
          </a:p>
          <a:p>
            <a:pPr marL="772668" lvl="1"/>
            <a:r>
              <a:rPr lang="en-US" dirty="0"/>
              <a:t>p</a:t>
            </a:r>
            <a:r>
              <a:rPr lang="en-US" dirty="0" smtClean="0"/>
              <a:t>artitions is the number of partitions to create for the topic</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24</a:t>
            </a:fld>
            <a:endParaRPr lang="en-US" dirty="0"/>
          </a:p>
        </p:txBody>
      </p:sp>
    </p:spTree>
    <p:extLst>
      <p:ext uri="{BB962C8B-B14F-4D97-AF65-F5344CB8AC3E}">
        <p14:creationId xmlns:p14="http://schemas.microsoft.com/office/powerpoint/2010/main" val="26375589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 Messages to Kafka</a:t>
            </a:r>
            <a:endParaRPr lang="en-US" dirty="0"/>
          </a:p>
        </p:txBody>
      </p:sp>
      <p:sp>
        <p:nvSpPr>
          <p:cNvPr id="3" name="Content Placeholder 2"/>
          <p:cNvSpPr>
            <a:spLocks noGrp="1"/>
          </p:cNvSpPr>
          <p:nvPr>
            <p:ph idx="1"/>
          </p:nvPr>
        </p:nvSpPr>
        <p:spPr/>
        <p:txBody>
          <a:bodyPr/>
          <a:lstStyle/>
          <a:p>
            <a:r>
              <a:rPr lang="en-US" dirty="0" smtClean="0"/>
              <a:t>Start the </a:t>
            </a:r>
            <a:r>
              <a:rPr lang="en-US" dirty="0" err="1" smtClean="0"/>
              <a:t>kafka</a:t>
            </a:r>
            <a:r>
              <a:rPr lang="en-US" dirty="0" smtClean="0"/>
              <a:t>-console-</a:t>
            </a:r>
            <a:r>
              <a:rPr lang="en-US" dirty="0" err="1" smtClean="0"/>
              <a:t>producer.sh</a:t>
            </a:r>
            <a:r>
              <a:rPr lang="en-US" dirty="0" smtClean="0"/>
              <a:t> tool:</a:t>
            </a:r>
          </a:p>
          <a:p>
            <a:pPr marL="486918" lvl="1" indent="0">
              <a:buNone/>
            </a:pPr>
            <a:r>
              <a:rPr lang="en-US" dirty="0">
                <a:latin typeface="Consolas"/>
                <a:cs typeface="Consolas"/>
              </a:rPr>
              <a:t>k</a:t>
            </a:r>
            <a:r>
              <a:rPr lang="en-US" dirty="0" smtClean="0">
                <a:latin typeface="Consolas"/>
                <a:cs typeface="Consolas"/>
              </a:rPr>
              <a:t>afka_2.11-0.8.2.2/</a:t>
            </a:r>
            <a:r>
              <a:rPr lang="en-US" dirty="0">
                <a:latin typeface="Consolas"/>
                <a:cs typeface="Consolas"/>
              </a:rPr>
              <a:t>bin/</a:t>
            </a:r>
            <a:r>
              <a:rPr lang="en-US" dirty="0" err="1">
                <a:latin typeface="Consolas"/>
                <a:cs typeface="Consolas"/>
              </a:rPr>
              <a:t>kafka</a:t>
            </a:r>
            <a:r>
              <a:rPr lang="en-US" dirty="0">
                <a:latin typeface="Consolas"/>
                <a:cs typeface="Consolas"/>
              </a:rPr>
              <a:t>-console-</a:t>
            </a:r>
            <a:r>
              <a:rPr lang="en-US" dirty="0" err="1">
                <a:latin typeface="Consolas"/>
                <a:cs typeface="Consolas"/>
              </a:rPr>
              <a:t>producer.sh</a:t>
            </a:r>
            <a:r>
              <a:rPr lang="en-US" dirty="0">
                <a:latin typeface="Consolas"/>
                <a:cs typeface="Consolas"/>
              </a:rPr>
              <a:t> --broker-list localhost:9092 --topic </a:t>
            </a:r>
            <a:r>
              <a:rPr lang="en-US" dirty="0" err="1" smtClean="0">
                <a:latin typeface="Consolas"/>
                <a:cs typeface="Consolas"/>
              </a:rPr>
              <a:t>mytopic</a:t>
            </a:r>
            <a:endParaRPr lang="en-US" dirty="0">
              <a:latin typeface="Consolas"/>
              <a:cs typeface="Consolas"/>
            </a:endParaRPr>
          </a:p>
          <a:p>
            <a:pPr marL="285750"/>
            <a:endParaRPr lang="en-US" dirty="0" smtClean="0"/>
          </a:p>
          <a:p>
            <a:pPr marL="285750"/>
            <a:r>
              <a:rPr lang="en-US" dirty="0" smtClean="0"/>
              <a:t>Produce some messages</a:t>
            </a:r>
          </a:p>
          <a:p>
            <a:pPr marL="772668" lvl="1"/>
            <a:r>
              <a:rPr lang="en-US" dirty="0" smtClean="0"/>
              <a:t>Messages are simple strings</a:t>
            </a:r>
          </a:p>
          <a:p>
            <a:pPr marL="772668" lvl="1"/>
            <a:r>
              <a:rPr lang="en-US" dirty="0" smtClean="0"/>
              <a:t>Hitting “Enter” sends the message</a:t>
            </a:r>
          </a:p>
          <a:p>
            <a:pPr marL="772668" lvl="1"/>
            <a:r>
              <a:rPr lang="en-US" dirty="0" smtClean="0"/>
              <a:t>Control-D sends EOF and closes the producer</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25</a:t>
            </a:fld>
            <a:endParaRPr lang="en-US" dirty="0"/>
          </a:p>
        </p:txBody>
      </p:sp>
    </p:spTree>
    <p:extLst>
      <p:ext uri="{BB962C8B-B14F-4D97-AF65-F5344CB8AC3E}">
        <p14:creationId xmlns:p14="http://schemas.microsoft.com/office/powerpoint/2010/main" val="2285316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Consumer</a:t>
            </a:r>
            <a:endParaRPr lang="en-US" dirty="0"/>
          </a:p>
        </p:txBody>
      </p:sp>
      <p:sp>
        <p:nvSpPr>
          <p:cNvPr id="3" name="Content Placeholder 2"/>
          <p:cNvSpPr>
            <a:spLocks noGrp="1"/>
          </p:cNvSpPr>
          <p:nvPr>
            <p:ph idx="1"/>
          </p:nvPr>
        </p:nvSpPr>
        <p:spPr/>
        <p:txBody>
          <a:bodyPr/>
          <a:lstStyle/>
          <a:p>
            <a:r>
              <a:rPr lang="en-US" dirty="0" smtClean="0"/>
              <a:t>CLI tool for consuming messages, provided with Kafka</a:t>
            </a:r>
          </a:p>
          <a:p>
            <a:pPr lvl="1"/>
            <a:r>
              <a:rPr lang="en-US" dirty="0" smtClean="0"/>
              <a:t>Very useful for examining messages while debugging applications</a:t>
            </a:r>
          </a:p>
          <a:p>
            <a:pPr lvl="1"/>
            <a:r>
              <a:rPr lang="en-US" dirty="0" smtClean="0"/>
              <a:t>Can also be used as a consumer client inside other apps</a:t>
            </a:r>
          </a:p>
          <a:p>
            <a:pPr lvl="1"/>
            <a:endParaRPr lang="en-US" dirty="0"/>
          </a:p>
          <a:p>
            <a:r>
              <a:rPr lang="en-US" dirty="0" smtClean="0"/>
              <a:t>Important options</a:t>
            </a:r>
          </a:p>
          <a:p>
            <a:pPr lvl="1"/>
            <a:r>
              <a:rPr lang="en-US" dirty="0"/>
              <a:t>--</a:t>
            </a:r>
            <a:r>
              <a:rPr lang="en-US" dirty="0" smtClean="0"/>
              <a:t>zookeeper – semicolon separated list of </a:t>
            </a:r>
            <a:r>
              <a:rPr lang="en-US" dirty="0" err="1" smtClean="0"/>
              <a:t>host:port</a:t>
            </a:r>
            <a:r>
              <a:rPr lang="en-US" dirty="0" smtClean="0"/>
              <a:t>[/path] strings for ZK servers</a:t>
            </a:r>
          </a:p>
          <a:p>
            <a:pPr lvl="1"/>
            <a:r>
              <a:rPr lang="en-US" dirty="0"/>
              <a:t>--</a:t>
            </a:r>
            <a:r>
              <a:rPr lang="en-US" dirty="0" smtClean="0"/>
              <a:t>topic – Where to consume messages from</a:t>
            </a:r>
          </a:p>
          <a:p>
            <a:pPr lvl="1"/>
            <a:r>
              <a:rPr lang="en-US" dirty="0" smtClean="0"/>
              <a:t>--from-beginning – Specifies to start from the earliest offset</a:t>
            </a:r>
          </a:p>
          <a:p>
            <a:pPr lvl="1"/>
            <a:endParaRPr lang="en-US" dirty="0"/>
          </a:p>
          <a:p>
            <a:r>
              <a:rPr lang="en-US" dirty="0" smtClean="0"/>
              <a:t>Group name is selected to be unique</a:t>
            </a:r>
          </a:p>
          <a:p>
            <a:pPr lvl="1"/>
            <a:r>
              <a:rPr lang="en-US" dirty="0" smtClean="0"/>
              <a:t>If you need to specify a group, add a properties </a:t>
            </a:r>
            <a:r>
              <a:rPr lang="en-US" dirty="0"/>
              <a:t>file with --</a:t>
            </a:r>
            <a:r>
              <a:rPr lang="en-US" dirty="0" err="1"/>
              <a:t>consumer.config</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26</a:t>
            </a:fld>
            <a:endParaRPr lang="en-US" dirty="0"/>
          </a:p>
        </p:txBody>
      </p:sp>
    </p:spTree>
    <p:extLst>
      <p:ext uri="{BB962C8B-B14F-4D97-AF65-F5344CB8AC3E}">
        <p14:creationId xmlns:p14="http://schemas.microsoft.com/office/powerpoint/2010/main" val="15258871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 Messages from Kafka</a:t>
            </a:r>
            <a:endParaRPr lang="en-US" dirty="0"/>
          </a:p>
        </p:txBody>
      </p:sp>
      <p:sp>
        <p:nvSpPr>
          <p:cNvPr id="3" name="Content Placeholder 2"/>
          <p:cNvSpPr>
            <a:spLocks noGrp="1"/>
          </p:cNvSpPr>
          <p:nvPr>
            <p:ph idx="1"/>
          </p:nvPr>
        </p:nvSpPr>
        <p:spPr/>
        <p:txBody>
          <a:bodyPr>
            <a:normAutofit lnSpcReduction="10000"/>
          </a:bodyPr>
          <a:lstStyle/>
          <a:p>
            <a:r>
              <a:rPr lang="en-US" dirty="0"/>
              <a:t>Start the </a:t>
            </a:r>
            <a:r>
              <a:rPr lang="en-US" dirty="0" err="1"/>
              <a:t>kafka</a:t>
            </a:r>
            <a:r>
              <a:rPr lang="en-US" dirty="0"/>
              <a:t>-console</a:t>
            </a:r>
            <a:r>
              <a:rPr lang="en-US" dirty="0" smtClean="0"/>
              <a:t>-</a:t>
            </a:r>
            <a:r>
              <a:rPr lang="en-US" dirty="0" err="1" smtClean="0"/>
              <a:t>consumer.sh</a:t>
            </a:r>
            <a:r>
              <a:rPr lang="en-US" dirty="0" smtClean="0"/>
              <a:t> </a:t>
            </a:r>
            <a:r>
              <a:rPr lang="en-US" dirty="0"/>
              <a:t>tool:</a:t>
            </a:r>
          </a:p>
          <a:p>
            <a:pPr marL="486918" lvl="1" indent="0">
              <a:buNone/>
            </a:pPr>
            <a:r>
              <a:rPr lang="en-US" dirty="0">
                <a:latin typeface="Consolas"/>
                <a:cs typeface="Consolas"/>
              </a:rPr>
              <a:t>kafka_2.11-0.8.2.2/bin/</a:t>
            </a:r>
            <a:r>
              <a:rPr lang="en-US" dirty="0" err="1">
                <a:latin typeface="Consolas"/>
                <a:cs typeface="Consolas"/>
              </a:rPr>
              <a:t>kafka</a:t>
            </a:r>
            <a:r>
              <a:rPr lang="en-US" dirty="0">
                <a:latin typeface="Consolas"/>
                <a:cs typeface="Consolas"/>
              </a:rPr>
              <a:t>-console</a:t>
            </a:r>
            <a:r>
              <a:rPr lang="en-US" dirty="0" smtClean="0">
                <a:latin typeface="Consolas"/>
                <a:cs typeface="Consolas"/>
              </a:rPr>
              <a:t>-</a:t>
            </a:r>
            <a:r>
              <a:rPr lang="en-US" dirty="0" err="1" smtClean="0">
                <a:latin typeface="Consolas"/>
                <a:cs typeface="Consolas"/>
              </a:rPr>
              <a:t>consumer.sh</a:t>
            </a:r>
            <a:r>
              <a:rPr lang="en-US" dirty="0" smtClean="0">
                <a:latin typeface="Consolas"/>
                <a:cs typeface="Consolas"/>
              </a:rPr>
              <a:t> </a:t>
            </a:r>
            <a:r>
              <a:rPr lang="en-US" dirty="0">
                <a:latin typeface="Consolas"/>
                <a:cs typeface="Consolas"/>
              </a:rPr>
              <a:t>-</a:t>
            </a:r>
            <a:r>
              <a:rPr lang="en-US" dirty="0" smtClean="0">
                <a:latin typeface="Consolas"/>
                <a:cs typeface="Consolas"/>
              </a:rPr>
              <a:t>-zookeeper </a:t>
            </a:r>
            <a:r>
              <a:rPr lang="en-US" dirty="0">
                <a:latin typeface="Consolas"/>
                <a:cs typeface="Consolas"/>
              </a:rPr>
              <a:t>localhost</a:t>
            </a:r>
            <a:r>
              <a:rPr lang="en-US" dirty="0" smtClean="0">
                <a:latin typeface="Consolas"/>
                <a:cs typeface="Consolas"/>
              </a:rPr>
              <a:t>:2181 </a:t>
            </a:r>
            <a:r>
              <a:rPr lang="en-US" dirty="0">
                <a:latin typeface="Consolas"/>
                <a:cs typeface="Consolas"/>
              </a:rPr>
              <a:t>--topic </a:t>
            </a:r>
            <a:r>
              <a:rPr lang="en-US" dirty="0" err="1" smtClean="0">
                <a:latin typeface="Consolas"/>
                <a:cs typeface="Consolas"/>
              </a:rPr>
              <a:t>mytopic</a:t>
            </a:r>
            <a:r>
              <a:rPr lang="en-US" dirty="0" smtClean="0">
                <a:latin typeface="Consolas"/>
                <a:cs typeface="Consolas"/>
              </a:rPr>
              <a:t> --from-beginning</a:t>
            </a:r>
            <a:endParaRPr lang="en-US" dirty="0">
              <a:latin typeface="Consolas"/>
              <a:cs typeface="Consolas"/>
            </a:endParaRPr>
          </a:p>
          <a:p>
            <a:pPr marL="285750"/>
            <a:endParaRPr lang="en-US" dirty="0"/>
          </a:p>
          <a:p>
            <a:pPr marL="285750"/>
            <a:r>
              <a:rPr lang="en-US" dirty="0" smtClean="0"/>
              <a:t>Note that the from-beginning flag is important</a:t>
            </a:r>
          </a:p>
          <a:p>
            <a:pPr marL="772668" lvl="1"/>
            <a:r>
              <a:rPr lang="en-US" dirty="0" smtClean="0"/>
              <a:t>Otherwise, we would only get messages produced from now forward</a:t>
            </a:r>
          </a:p>
          <a:p>
            <a:pPr marL="285750"/>
            <a:endParaRPr lang="en-US" dirty="0"/>
          </a:p>
          <a:p>
            <a:r>
              <a:rPr lang="en-US" dirty="0" smtClean="0"/>
              <a:t>The messages that you produced previously will be displayed</a:t>
            </a:r>
          </a:p>
          <a:p>
            <a:endParaRPr lang="en-US" dirty="0"/>
          </a:p>
          <a:p>
            <a:r>
              <a:rPr lang="en-US" dirty="0" smtClean="0"/>
              <a:t>Experiment</a:t>
            </a:r>
          </a:p>
          <a:p>
            <a:pPr lvl="1"/>
            <a:r>
              <a:rPr lang="en-US" dirty="0" smtClean="0"/>
              <a:t>Produce more messages while you consume</a:t>
            </a:r>
          </a:p>
          <a:p>
            <a:pPr lvl="1"/>
            <a:r>
              <a:rPr lang="en-US" dirty="0" smtClean="0"/>
              <a:t>Start up another consumer and run it in parallel</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27</a:t>
            </a:fld>
            <a:endParaRPr lang="en-US" dirty="0"/>
          </a:p>
        </p:txBody>
      </p:sp>
    </p:spTree>
    <p:extLst>
      <p:ext uri="{BB962C8B-B14F-4D97-AF65-F5344CB8AC3E}">
        <p14:creationId xmlns:p14="http://schemas.microsoft.com/office/powerpoint/2010/main" val="10761629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Libraries</a:t>
            </a:r>
            <a:endParaRPr lang="en-US" dirty="0"/>
          </a:p>
        </p:txBody>
      </p:sp>
      <p:sp>
        <p:nvSpPr>
          <p:cNvPr id="3" name="Content Placeholder 2"/>
          <p:cNvSpPr>
            <a:spLocks noGrp="1"/>
          </p:cNvSpPr>
          <p:nvPr>
            <p:ph idx="1"/>
          </p:nvPr>
        </p:nvSpPr>
        <p:spPr/>
        <p:txBody>
          <a:bodyPr/>
          <a:lstStyle/>
          <a:p>
            <a:r>
              <a:rPr lang="en-US" dirty="0" smtClean="0"/>
              <a:t>Java libraries are the only ones supported by Kafka</a:t>
            </a:r>
          </a:p>
          <a:p>
            <a:pPr lvl="1"/>
            <a:r>
              <a:rPr lang="en-US" dirty="0" smtClean="0"/>
              <a:t>Maintained as part of the Kafka code base</a:t>
            </a:r>
          </a:p>
          <a:p>
            <a:pPr lvl="1"/>
            <a:r>
              <a:rPr lang="en-US" dirty="0" smtClean="0"/>
              <a:t>Provide first-class services for producers and consumers</a:t>
            </a:r>
          </a:p>
          <a:p>
            <a:pPr lvl="1"/>
            <a:endParaRPr lang="en-US" dirty="0"/>
          </a:p>
          <a:p>
            <a:r>
              <a:rPr lang="en-US" dirty="0" smtClean="0"/>
              <a:t>3</a:t>
            </a:r>
            <a:r>
              <a:rPr lang="en-US" baseline="30000" dirty="0" smtClean="0"/>
              <a:t>rd</a:t>
            </a:r>
            <a:r>
              <a:rPr lang="en-US" dirty="0" smtClean="0"/>
              <a:t> Party Clients</a:t>
            </a:r>
          </a:p>
          <a:p>
            <a:pPr lvl="1"/>
            <a:r>
              <a:rPr lang="en-US" dirty="0" smtClean="0"/>
              <a:t>Exist for many languages, including C++, Go, Python, Perl, etc.</a:t>
            </a:r>
          </a:p>
          <a:p>
            <a:pPr lvl="1"/>
            <a:r>
              <a:rPr lang="en-US" dirty="0">
                <a:hlinkClick r:id="rId2"/>
              </a:rPr>
              <a:t>https://cwiki.apache.org/confluence/display/KAFKA/</a:t>
            </a:r>
            <a:r>
              <a:rPr lang="en-US" dirty="0" smtClean="0">
                <a:hlinkClick r:id="rId2"/>
              </a:rPr>
              <a:t>Clients</a:t>
            </a:r>
            <a:endParaRPr lang="en-US" dirty="0" smtClean="0"/>
          </a:p>
          <a:p>
            <a:pPr lvl="1"/>
            <a:endParaRPr lang="en-US" dirty="0"/>
          </a:p>
          <a:p>
            <a:r>
              <a:rPr lang="en-US" dirty="0" smtClean="0"/>
              <a:t>Many do not provide balanced consumer implementations</a:t>
            </a:r>
          </a:p>
          <a:p>
            <a:pPr lvl="1"/>
            <a:r>
              <a:rPr lang="en-US" dirty="0" smtClean="0"/>
              <a:t>Requires a significant investment in Zookeeper logic</a:t>
            </a:r>
          </a:p>
          <a:p>
            <a:pPr lvl="1"/>
            <a:r>
              <a:rPr lang="en-US" dirty="0" smtClean="0"/>
              <a:t>One client’s implementation may not work with another’s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28</a:t>
            </a:fld>
            <a:endParaRPr lang="en-US" dirty="0"/>
          </a:p>
        </p:txBody>
      </p:sp>
    </p:spTree>
    <p:extLst>
      <p:ext uri="{BB962C8B-B14F-4D97-AF65-F5344CB8AC3E}">
        <p14:creationId xmlns:p14="http://schemas.microsoft.com/office/powerpoint/2010/main" val="2816794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3</a:t>
            </a:r>
            <a:r>
              <a:rPr lang="en-US" baseline="30000" dirty="0" smtClean="0"/>
              <a:t>rd</a:t>
            </a:r>
            <a:r>
              <a:rPr lang="en-US" dirty="0" smtClean="0"/>
              <a:t> Party Consumers</a:t>
            </a:r>
            <a:endParaRPr lang="en-US" dirty="0"/>
          </a:p>
        </p:txBody>
      </p:sp>
      <p:sp>
        <p:nvSpPr>
          <p:cNvPr id="3" name="Content Placeholder 2"/>
          <p:cNvSpPr>
            <a:spLocks noGrp="1"/>
          </p:cNvSpPr>
          <p:nvPr>
            <p:ph idx="1"/>
          </p:nvPr>
        </p:nvSpPr>
        <p:spPr/>
        <p:txBody>
          <a:bodyPr/>
          <a:lstStyle/>
          <a:p>
            <a:r>
              <a:rPr lang="en-US" dirty="0" smtClean="0"/>
              <a:t>Use a client with balanced consumer support</a:t>
            </a:r>
          </a:p>
          <a:p>
            <a:pPr lvl="1"/>
            <a:r>
              <a:rPr lang="en-US" dirty="0"/>
              <a:t>Go: </a:t>
            </a:r>
            <a:r>
              <a:rPr lang="en-US" dirty="0">
                <a:hlinkClick r:id="rId2"/>
              </a:rPr>
              <a:t>https://github.com/stealthly/</a:t>
            </a:r>
            <a:r>
              <a:rPr lang="en-US" dirty="0" smtClean="0">
                <a:hlinkClick r:id="rId2"/>
              </a:rPr>
              <a:t>go_kafka_client</a:t>
            </a:r>
            <a:endParaRPr lang="en-US" dirty="0" smtClean="0"/>
          </a:p>
          <a:p>
            <a:pPr lvl="1"/>
            <a:r>
              <a:rPr lang="en-US" dirty="0"/>
              <a:t>Python: </a:t>
            </a:r>
            <a:r>
              <a:rPr lang="en-US" dirty="0">
                <a:hlinkClick r:id="rId3"/>
              </a:rPr>
              <a:t>https://github.com/Parsely/</a:t>
            </a:r>
            <a:r>
              <a:rPr lang="en-US" dirty="0" smtClean="0">
                <a:hlinkClick r:id="rId3"/>
              </a:rPr>
              <a:t>pykafka</a:t>
            </a:r>
            <a:endParaRPr lang="en-US" dirty="0" smtClean="0"/>
          </a:p>
          <a:p>
            <a:pPr lvl="1"/>
            <a:r>
              <a:rPr lang="en-US" dirty="0"/>
              <a:t>C++: </a:t>
            </a:r>
            <a:r>
              <a:rPr lang="en-US" dirty="0">
                <a:hlinkClick r:id="rId4"/>
              </a:rPr>
              <a:t>https://github.com/edenhill/</a:t>
            </a:r>
            <a:r>
              <a:rPr lang="en-US" dirty="0" smtClean="0">
                <a:hlinkClick r:id="rId4"/>
              </a:rPr>
              <a:t>librdkafka</a:t>
            </a:r>
            <a:endParaRPr lang="en-US" dirty="0" smtClean="0"/>
          </a:p>
          <a:p>
            <a:pPr lvl="1"/>
            <a:endParaRPr lang="en-US" dirty="0"/>
          </a:p>
          <a:p>
            <a:r>
              <a:rPr lang="en-US" dirty="0" smtClean="0"/>
              <a:t>Use the console consumer</a:t>
            </a:r>
          </a:p>
          <a:p>
            <a:endParaRPr lang="en-US" dirty="0"/>
          </a:p>
          <a:p>
            <a:r>
              <a:rPr lang="en-US" dirty="0" smtClean="0"/>
              <a:t>Use an HTTP interface layer</a:t>
            </a:r>
          </a:p>
          <a:p>
            <a:endParaRPr lang="en-US" dirty="0"/>
          </a:p>
          <a:p>
            <a:r>
              <a:rPr lang="en-US" dirty="0" smtClean="0"/>
              <a:t>Wait for the new consumer interface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29</a:t>
            </a:fld>
            <a:endParaRPr lang="en-US" dirty="0"/>
          </a:p>
        </p:txBody>
      </p:sp>
    </p:spTree>
    <p:extLst>
      <p:ext uri="{BB962C8B-B14F-4D97-AF65-F5344CB8AC3E}">
        <p14:creationId xmlns:p14="http://schemas.microsoft.com/office/powerpoint/2010/main" val="39445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Apache Zookeeper</a:t>
            </a:r>
          </a:p>
          <a:p>
            <a:endParaRPr lang="en-US" dirty="0"/>
          </a:p>
          <a:p>
            <a:r>
              <a:rPr lang="en-US" dirty="0" smtClean="0"/>
              <a:t>Apache Kafka</a:t>
            </a:r>
          </a:p>
          <a:p>
            <a:endParaRPr lang="en-US" dirty="0"/>
          </a:p>
          <a:p>
            <a:r>
              <a:rPr lang="en-US" dirty="0" smtClean="0"/>
              <a:t>Producing and Consuming Messages</a:t>
            </a:r>
          </a:p>
          <a:p>
            <a:endParaRPr lang="en-US" dirty="0"/>
          </a:p>
          <a:p>
            <a:r>
              <a:rPr lang="en-US" dirty="0" smtClean="0"/>
              <a:t>Kafka Clusters</a:t>
            </a:r>
          </a:p>
          <a:p>
            <a:endParaRPr lang="en-US" dirty="0"/>
          </a:p>
          <a:p>
            <a:r>
              <a:rPr lang="en-US" dirty="0" smtClean="0"/>
              <a:t>Use Cases for Kafka</a:t>
            </a:r>
          </a:p>
          <a:p>
            <a:endParaRPr lang="en-US" dirty="0"/>
          </a:p>
          <a:p>
            <a:r>
              <a:rPr lang="en-US" dirty="0" smtClean="0"/>
              <a:t>More Time? More Fun!</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a:t>
            </a:fld>
            <a:endParaRPr lang="en-US" dirty="0"/>
          </a:p>
        </p:txBody>
      </p:sp>
    </p:spTree>
    <p:extLst>
      <p:ext uri="{BB962C8B-B14F-4D97-AF65-F5344CB8AC3E}">
        <p14:creationId xmlns:p14="http://schemas.microsoft.com/office/powerpoint/2010/main" val="5492828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Messages from Python</a:t>
            </a:r>
            <a:endParaRPr lang="en-US" dirty="0"/>
          </a:p>
        </p:txBody>
      </p:sp>
      <p:sp>
        <p:nvSpPr>
          <p:cNvPr id="3" name="Content Placeholder 2"/>
          <p:cNvSpPr>
            <a:spLocks noGrp="1"/>
          </p:cNvSpPr>
          <p:nvPr>
            <p:ph idx="1"/>
          </p:nvPr>
        </p:nvSpPr>
        <p:spPr/>
        <p:txBody>
          <a:bodyPr/>
          <a:lstStyle/>
          <a:p>
            <a:r>
              <a:rPr lang="en-US" dirty="0" smtClean="0"/>
              <a:t>Run the python-</a:t>
            </a:r>
            <a:r>
              <a:rPr lang="en-US" dirty="0" err="1" smtClean="0"/>
              <a:t>producer.py</a:t>
            </a:r>
            <a:r>
              <a:rPr lang="en-US" dirty="0" smtClean="0"/>
              <a:t> script</a:t>
            </a:r>
          </a:p>
          <a:p>
            <a:endParaRPr lang="en-US" dirty="0"/>
          </a:p>
          <a:p>
            <a:r>
              <a:rPr lang="en-US" dirty="0" smtClean="0"/>
              <a:t>Experiment</a:t>
            </a:r>
          </a:p>
          <a:p>
            <a:pPr lvl="1"/>
            <a:r>
              <a:rPr lang="en-US" dirty="0" smtClean="0"/>
              <a:t>What happens if you change the topic name to an unknown topic?</a:t>
            </a:r>
          </a:p>
          <a:p>
            <a:pPr lvl="1"/>
            <a:r>
              <a:rPr lang="en-US" dirty="0" smtClean="0"/>
              <a:t>What happens the next time you run it?</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30</a:t>
            </a:fld>
            <a:endParaRPr lang="en-US" dirty="0"/>
          </a:p>
        </p:txBody>
      </p:sp>
    </p:spTree>
    <p:extLst>
      <p:ext uri="{BB962C8B-B14F-4D97-AF65-F5344CB8AC3E}">
        <p14:creationId xmlns:p14="http://schemas.microsoft.com/office/powerpoint/2010/main" val="2000643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 Messages from Python</a:t>
            </a:r>
            <a:endParaRPr lang="en-US" dirty="0"/>
          </a:p>
        </p:txBody>
      </p:sp>
      <p:sp>
        <p:nvSpPr>
          <p:cNvPr id="3" name="Content Placeholder 2"/>
          <p:cNvSpPr>
            <a:spLocks noGrp="1"/>
          </p:cNvSpPr>
          <p:nvPr>
            <p:ph idx="1"/>
          </p:nvPr>
        </p:nvSpPr>
        <p:spPr/>
        <p:txBody>
          <a:bodyPr/>
          <a:lstStyle/>
          <a:p>
            <a:r>
              <a:rPr lang="en-US" dirty="0" smtClean="0"/>
              <a:t>Run the python-</a:t>
            </a:r>
            <a:r>
              <a:rPr lang="en-US" dirty="0" err="1" smtClean="0"/>
              <a:t>consumer.py</a:t>
            </a:r>
            <a:r>
              <a:rPr lang="en-US" dirty="0" smtClean="0"/>
              <a:t> script</a:t>
            </a:r>
          </a:p>
          <a:p>
            <a:endParaRPr lang="en-US" dirty="0"/>
          </a:p>
          <a:p>
            <a:r>
              <a:rPr lang="en-US" dirty="0" smtClean="0"/>
              <a:t>Note that this is a simple consumer that does not balance</a:t>
            </a:r>
          </a:p>
          <a:p>
            <a:pPr lvl="1"/>
            <a:r>
              <a:rPr lang="en-US" dirty="0" smtClean="0"/>
              <a:t>The group name is used for storing offsets in Kafka</a:t>
            </a:r>
          </a:p>
          <a:p>
            <a:pPr lvl="1"/>
            <a:endParaRPr lang="en-US" dirty="0"/>
          </a:p>
          <a:p>
            <a:r>
              <a:rPr lang="en-US" dirty="0" smtClean="0"/>
              <a:t>Experiment</a:t>
            </a:r>
          </a:p>
          <a:p>
            <a:pPr lvl="1"/>
            <a:r>
              <a:rPr lang="en-US" dirty="0" smtClean="0"/>
              <a:t>What happens when you consume from a topic that doesn’t exist?</a:t>
            </a:r>
          </a:p>
          <a:p>
            <a:pPr lvl="1"/>
            <a:r>
              <a:rPr lang="en-US" dirty="0" smtClean="0"/>
              <a:t>Modify the producer to continually send messages and run in parallel</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31</a:t>
            </a:fld>
            <a:endParaRPr lang="en-US" dirty="0"/>
          </a:p>
        </p:txBody>
      </p:sp>
    </p:spTree>
    <p:extLst>
      <p:ext uri="{BB962C8B-B14F-4D97-AF65-F5344CB8AC3E}">
        <p14:creationId xmlns:p14="http://schemas.microsoft.com/office/powerpoint/2010/main" val="27363991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Clusters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32</a:t>
            </a:fld>
            <a:endParaRPr lang="en-US" dirty="0"/>
          </a:p>
        </p:txBody>
      </p:sp>
    </p:spTree>
    <p:extLst>
      <p:ext uri="{BB962C8B-B14F-4D97-AF65-F5344CB8AC3E}">
        <p14:creationId xmlns:p14="http://schemas.microsoft.com/office/powerpoint/2010/main" val="3222388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Cluster?</a:t>
            </a:r>
            <a:endParaRPr lang="en-US" dirty="0"/>
          </a:p>
        </p:txBody>
      </p:sp>
      <p:sp>
        <p:nvSpPr>
          <p:cNvPr id="3" name="Content Placeholder 2"/>
          <p:cNvSpPr>
            <a:spLocks noGrp="1"/>
          </p:cNvSpPr>
          <p:nvPr>
            <p:ph idx="1"/>
          </p:nvPr>
        </p:nvSpPr>
        <p:spPr/>
        <p:txBody>
          <a:bodyPr/>
          <a:lstStyle/>
          <a:p>
            <a:r>
              <a:rPr lang="en-US" dirty="0" smtClean="0"/>
              <a:t>Replication of messages</a:t>
            </a:r>
          </a:p>
          <a:p>
            <a:pPr lvl="1"/>
            <a:r>
              <a:rPr lang="en-US" dirty="0" smtClean="0"/>
              <a:t>Multiple brokers can be replicas</a:t>
            </a:r>
          </a:p>
          <a:p>
            <a:pPr lvl="1"/>
            <a:r>
              <a:rPr lang="en-US" dirty="0" smtClean="0"/>
              <a:t>Only one broker is the leader</a:t>
            </a:r>
          </a:p>
          <a:p>
            <a:pPr lvl="1"/>
            <a:endParaRPr lang="en-US" dirty="0" smtClean="0"/>
          </a:p>
          <a:p>
            <a:r>
              <a:rPr lang="en-US" dirty="0" smtClean="0"/>
              <a:t>Horizontal scalability</a:t>
            </a:r>
          </a:p>
          <a:p>
            <a:pPr lvl="1"/>
            <a:r>
              <a:rPr lang="en-US" dirty="0" smtClean="0"/>
              <a:t>Partitions for one topic can be distributed to many brokers</a:t>
            </a:r>
          </a:p>
          <a:p>
            <a:pPr lvl="1"/>
            <a:r>
              <a:rPr lang="en-US" dirty="0" smtClean="0"/>
              <a:t>Good for networking, good for storage</a:t>
            </a:r>
          </a:p>
          <a:p>
            <a:pPr lvl="1"/>
            <a:endParaRPr lang="en-US" dirty="0"/>
          </a:p>
          <a:p>
            <a:r>
              <a:rPr lang="en-US" dirty="0" smtClean="0"/>
              <a:t>Redundant array of inexpensive brokers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33</a:t>
            </a:fld>
            <a:endParaRPr lang="en-US" dirty="0"/>
          </a:p>
        </p:txBody>
      </p:sp>
    </p:spTree>
    <p:extLst>
      <p:ext uri="{BB962C8B-B14F-4D97-AF65-F5344CB8AC3E}">
        <p14:creationId xmlns:p14="http://schemas.microsoft.com/office/powerpoint/2010/main" val="1615061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Second Broker</a:t>
            </a:r>
            <a:endParaRPr lang="en-US" dirty="0"/>
          </a:p>
        </p:txBody>
      </p:sp>
      <p:sp>
        <p:nvSpPr>
          <p:cNvPr id="3" name="Content Placeholder 2"/>
          <p:cNvSpPr>
            <a:spLocks noGrp="1"/>
          </p:cNvSpPr>
          <p:nvPr>
            <p:ph idx="1"/>
          </p:nvPr>
        </p:nvSpPr>
        <p:spPr/>
        <p:txBody>
          <a:bodyPr/>
          <a:lstStyle/>
          <a:p>
            <a:r>
              <a:rPr lang="en-US" dirty="0" smtClean="0"/>
              <a:t>Create a second data directory (e.g. /</a:t>
            </a:r>
            <a:r>
              <a:rPr lang="en-US" dirty="0" err="1" smtClean="0"/>
              <a:t>tmp</a:t>
            </a:r>
            <a:r>
              <a:rPr lang="en-US" dirty="0" smtClean="0"/>
              <a:t>/kafka-logs-2)</a:t>
            </a:r>
          </a:p>
          <a:p>
            <a:endParaRPr lang="en-US" dirty="0" smtClean="0"/>
          </a:p>
          <a:p>
            <a:r>
              <a:rPr lang="en-US" dirty="0" smtClean="0"/>
              <a:t>Make a copy of the </a:t>
            </a:r>
            <a:r>
              <a:rPr lang="en-US" dirty="0" err="1"/>
              <a:t>config</a:t>
            </a:r>
            <a:r>
              <a:rPr lang="en-US" dirty="0"/>
              <a:t>/</a:t>
            </a:r>
            <a:r>
              <a:rPr lang="en-US" dirty="0" err="1" smtClean="0"/>
              <a:t>server.properties</a:t>
            </a:r>
            <a:r>
              <a:rPr lang="en-US" dirty="0"/>
              <a:t> </a:t>
            </a:r>
            <a:r>
              <a:rPr lang="en-US" dirty="0" smtClean="0"/>
              <a:t>file</a:t>
            </a:r>
          </a:p>
          <a:p>
            <a:endParaRPr lang="en-US" dirty="0" smtClean="0"/>
          </a:p>
          <a:p>
            <a:r>
              <a:rPr lang="en-US" dirty="0" smtClean="0"/>
              <a:t>Edit the new configuration file</a:t>
            </a:r>
          </a:p>
          <a:p>
            <a:pPr lvl="1"/>
            <a:r>
              <a:rPr lang="en-US" dirty="0" smtClean="0"/>
              <a:t>Change the </a:t>
            </a:r>
            <a:r>
              <a:rPr lang="en-US" dirty="0" err="1" smtClean="0"/>
              <a:t>broker.id</a:t>
            </a:r>
            <a:r>
              <a:rPr lang="en-US" dirty="0" smtClean="0"/>
              <a:t> value to 1</a:t>
            </a:r>
          </a:p>
          <a:p>
            <a:pPr lvl="1"/>
            <a:r>
              <a:rPr lang="en-US" dirty="0" smtClean="0"/>
              <a:t>Change the </a:t>
            </a:r>
            <a:r>
              <a:rPr lang="en-US" dirty="0" err="1" smtClean="0"/>
              <a:t>log.dirs</a:t>
            </a:r>
            <a:r>
              <a:rPr lang="en-US" dirty="0" smtClean="0"/>
              <a:t> </a:t>
            </a:r>
            <a:r>
              <a:rPr lang="en-US" dirty="0" err="1" smtClean="0"/>
              <a:t>config</a:t>
            </a:r>
            <a:r>
              <a:rPr lang="en-US" dirty="0" smtClean="0"/>
              <a:t> to the new data directory</a:t>
            </a:r>
          </a:p>
          <a:p>
            <a:endParaRPr lang="en-US" dirty="0" smtClean="0"/>
          </a:p>
          <a:p>
            <a:r>
              <a:rPr lang="en-US" dirty="0" smtClean="0"/>
              <a:t>Start a second copy of Kafka with the new </a:t>
            </a:r>
            <a:r>
              <a:rPr lang="en-US" dirty="0" err="1" smtClean="0"/>
              <a:t>config</a:t>
            </a:r>
            <a:r>
              <a:rPr lang="en-US" dirty="0" smtClean="0"/>
              <a:t> file</a:t>
            </a:r>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34</a:t>
            </a:fld>
            <a:endParaRPr lang="en-US" dirty="0"/>
          </a:p>
        </p:txBody>
      </p:sp>
    </p:spTree>
    <p:extLst>
      <p:ext uri="{BB962C8B-B14F-4D97-AF65-F5344CB8AC3E}">
        <p14:creationId xmlns:p14="http://schemas.microsoft.com/office/powerpoint/2010/main" val="1526075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Replication Factor for a Topic</a:t>
            </a:r>
            <a:endParaRPr lang="en-US" dirty="0"/>
          </a:p>
        </p:txBody>
      </p:sp>
      <p:sp>
        <p:nvSpPr>
          <p:cNvPr id="3" name="Content Placeholder 2"/>
          <p:cNvSpPr>
            <a:spLocks noGrp="1"/>
          </p:cNvSpPr>
          <p:nvPr>
            <p:ph idx="1"/>
          </p:nvPr>
        </p:nvSpPr>
        <p:spPr/>
        <p:txBody>
          <a:bodyPr/>
          <a:lstStyle/>
          <a:p>
            <a:r>
              <a:rPr lang="en-US" dirty="0" smtClean="0"/>
              <a:t>There’s no simple way to do this</a:t>
            </a:r>
          </a:p>
          <a:p>
            <a:pPr lvl="1"/>
            <a:r>
              <a:rPr lang="en-US" dirty="0" smtClean="0"/>
              <a:t>The </a:t>
            </a:r>
            <a:r>
              <a:rPr lang="en-US" dirty="0" err="1" smtClean="0"/>
              <a:t>kafka</a:t>
            </a:r>
            <a:r>
              <a:rPr lang="en-US" dirty="0" smtClean="0"/>
              <a:t>-topics command does not let you change the RF</a:t>
            </a:r>
          </a:p>
          <a:p>
            <a:pPr lvl="1"/>
            <a:r>
              <a:rPr lang="en-US" dirty="0" smtClean="0"/>
              <a:t>We have to use partition reassignment to add another replica</a:t>
            </a:r>
          </a:p>
          <a:p>
            <a:pPr lvl="1"/>
            <a:endParaRPr lang="en-US" dirty="0"/>
          </a:p>
          <a:p>
            <a:r>
              <a:rPr lang="en-US" dirty="0" smtClean="0"/>
              <a:t>Create a file on disk named /</a:t>
            </a:r>
            <a:r>
              <a:rPr lang="en-US" dirty="0" err="1" smtClean="0"/>
              <a:t>tmp</a:t>
            </a:r>
            <a:r>
              <a:rPr lang="en-US" dirty="0" smtClean="0"/>
              <a:t>/</a:t>
            </a:r>
            <a:r>
              <a:rPr lang="en-US" dirty="0" err="1" smtClean="0"/>
              <a:t>reassign.json</a:t>
            </a:r>
            <a:r>
              <a:rPr lang="en-US" dirty="0" smtClean="0"/>
              <a:t> with the following content:</a:t>
            </a:r>
          </a:p>
          <a:p>
            <a:pPr marL="486918" lvl="1" indent="0">
              <a:buNone/>
            </a:pPr>
            <a:r>
              <a:rPr lang="en-US" dirty="0" smtClean="0">
                <a:latin typeface="Consolas"/>
                <a:cs typeface="Consolas"/>
              </a:rPr>
              <a:t>{</a:t>
            </a:r>
            <a:r>
              <a:rPr lang="en-US" dirty="0">
                <a:latin typeface="Consolas"/>
                <a:cs typeface="Consolas"/>
              </a:rPr>
              <a:t>"partitions"</a:t>
            </a:r>
            <a:r>
              <a:rPr lang="en-US" dirty="0" smtClean="0">
                <a:latin typeface="Consolas"/>
                <a:cs typeface="Consolas"/>
              </a:rPr>
              <a:t>: [</a:t>
            </a:r>
            <a:r>
              <a:rPr lang="en-US" dirty="0">
                <a:latin typeface="Consolas"/>
                <a:cs typeface="Consolas"/>
              </a:rPr>
              <a:t>{"topic": </a:t>
            </a:r>
            <a:r>
              <a:rPr lang="en-US" dirty="0" smtClean="0">
                <a:latin typeface="Consolas"/>
                <a:cs typeface="Consolas"/>
              </a:rPr>
              <a:t>”</a:t>
            </a:r>
            <a:r>
              <a:rPr lang="en-US" dirty="0" err="1" smtClean="0">
                <a:latin typeface="Consolas"/>
                <a:cs typeface="Consolas"/>
              </a:rPr>
              <a:t>mytopic</a:t>
            </a:r>
            <a:r>
              <a:rPr lang="en-US" dirty="0" smtClean="0">
                <a:latin typeface="Consolas"/>
                <a:cs typeface="Consolas"/>
              </a:rPr>
              <a:t>", "</a:t>
            </a:r>
            <a:r>
              <a:rPr lang="en-US" dirty="0">
                <a:latin typeface="Consolas"/>
                <a:cs typeface="Consolas"/>
              </a:rPr>
              <a:t>partition": </a:t>
            </a:r>
            <a:r>
              <a:rPr lang="en-US" dirty="0" smtClean="0">
                <a:latin typeface="Consolas"/>
                <a:cs typeface="Consolas"/>
              </a:rPr>
              <a:t>0, "</a:t>
            </a:r>
            <a:r>
              <a:rPr lang="en-US" dirty="0">
                <a:latin typeface="Consolas"/>
                <a:cs typeface="Consolas"/>
              </a:rPr>
              <a:t>replicas": </a:t>
            </a:r>
            <a:r>
              <a:rPr lang="en-US" dirty="0" smtClean="0">
                <a:latin typeface="Consolas"/>
                <a:cs typeface="Consolas"/>
              </a:rPr>
              <a:t>[0,1]}</a:t>
            </a:r>
            <a:r>
              <a:rPr lang="en-US" dirty="0">
                <a:latin typeface="Consolas"/>
                <a:cs typeface="Consolas"/>
              </a:rPr>
              <a:t>]</a:t>
            </a:r>
            <a:r>
              <a:rPr lang="en-US" dirty="0" smtClean="0">
                <a:latin typeface="Consolas"/>
                <a:cs typeface="Consolas"/>
              </a:rPr>
              <a:t>, "</a:t>
            </a:r>
            <a:r>
              <a:rPr lang="en-US" dirty="0">
                <a:latin typeface="Consolas"/>
                <a:cs typeface="Consolas"/>
              </a:rPr>
              <a:t>version":</a:t>
            </a:r>
            <a:r>
              <a:rPr lang="en-US" dirty="0" smtClean="0">
                <a:latin typeface="Consolas"/>
                <a:cs typeface="Consolas"/>
              </a:rPr>
              <a:t>1}</a:t>
            </a:r>
          </a:p>
          <a:p>
            <a:pPr marL="285750"/>
            <a:endParaRPr lang="en-US" dirty="0">
              <a:latin typeface="+mn-lt"/>
              <a:cs typeface="Consolas"/>
            </a:endParaRPr>
          </a:p>
          <a:p>
            <a:pPr marL="285750"/>
            <a:r>
              <a:rPr lang="en-US" dirty="0" smtClean="0">
                <a:latin typeface="+mn-lt"/>
                <a:cs typeface="Consolas"/>
              </a:rPr>
              <a:t>Execute the following command:</a:t>
            </a:r>
          </a:p>
          <a:p>
            <a:pPr marL="516636" lvl="1" indent="0">
              <a:buNone/>
            </a:pPr>
            <a:r>
              <a:rPr lang="en-US" dirty="0">
                <a:latin typeface="Consolas"/>
                <a:cs typeface="Consolas"/>
              </a:rPr>
              <a:t>b</a:t>
            </a:r>
            <a:r>
              <a:rPr lang="en-US" dirty="0" smtClean="0">
                <a:latin typeface="Consolas"/>
                <a:cs typeface="Consolas"/>
              </a:rPr>
              <a:t>in/</a:t>
            </a:r>
            <a:r>
              <a:rPr lang="en-US" dirty="0" err="1" smtClean="0">
                <a:latin typeface="Consolas"/>
                <a:cs typeface="Consolas"/>
              </a:rPr>
              <a:t>kafka</a:t>
            </a:r>
            <a:r>
              <a:rPr lang="en-US" dirty="0" smtClean="0">
                <a:latin typeface="Consolas"/>
                <a:cs typeface="Consolas"/>
              </a:rPr>
              <a:t>-reassign-</a:t>
            </a:r>
            <a:r>
              <a:rPr lang="en-US" dirty="0" err="1" smtClean="0">
                <a:latin typeface="Consolas"/>
                <a:cs typeface="Consolas"/>
              </a:rPr>
              <a:t>partitions.sh</a:t>
            </a:r>
            <a:r>
              <a:rPr lang="en-US" dirty="0" smtClean="0">
                <a:latin typeface="Consolas"/>
                <a:cs typeface="Consolas"/>
              </a:rPr>
              <a:t> –zookeeper localhost</a:t>
            </a:r>
            <a:r>
              <a:rPr lang="en-US" dirty="0">
                <a:latin typeface="Consolas"/>
                <a:cs typeface="Consolas"/>
              </a:rPr>
              <a:t>:2181 --reassignment-</a:t>
            </a:r>
            <a:r>
              <a:rPr lang="en-US" dirty="0" err="1">
                <a:latin typeface="Consolas"/>
                <a:cs typeface="Consolas"/>
              </a:rPr>
              <a:t>json</a:t>
            </a:r>
            <a:r>
              <a:rPr lang="en-US" dirty="0">
                <a:latin typeface="Consolas"/>
                <a:cs typeface="Consolas"/>
              </a:rPr>
              <a:t>-</a:t>
            </a:r>
            <a:r>
              <a:rPr lang="en-US" dirty="0" smtClean="0">
                <a:latin typeface="Consolas"/>
                <a:cs typeface="Consolas"/>
              </a:rPr>
              <a:t>file /</a:t>
            </a:r>
            <a:r>
              <a:rPr lang="en-US" dirty="0" err="1" smtClean="0">
                <a:latin typeface="Consolas"/>
                <a:cs typeface="Consolas"/>
              </a:rPr>
              <a:t>tmp</a:t>
            </a:r>
            <a:r>
              <a:rPr lang="en-US" dirty="0" smtClean="0">
                <a:latin typeface="Consolas"/>
                <a:cs typeface="Consolas"/>
              </a:rPr>
              <a:t>/</a:t>
            </a:r>
            <a:r>
              <a:rPr lang="en-US" dirty="0" err="1" smtClean="0">
                <a:latin typeface="Consolas"/>
                <a:cs typeface="Consolas"/>
              </a:rPr>
              <a:t>reassign.json</a:t>
            </a:r>
            <a:r>
              <a:rPr lang="en-US" dirty="0" smtClean="0">
                <a:latin typeface="Consolas"/>
                <a:cs typeface="Consolas"/>
              </a:rPr>
              <a:t> --execute</a:t>
            </a:r>
          </a:p>
        </p:txBody>
      </p:sp>
      <p:sp>
        <p:nvSpPr>
          <p:cNvPr id="4" name="Slide Number Placeholder 3"/>
          <p:cNvSpPr>
            <a:spLocks noGrp="1"/>
          </p:cNvSpPr>
          <p:nvPr>
            <p:ph type="sldNum" sz="quarter" idx="10"/>
          </p:nvPr>
        </p:nvSpPr>
        <p:spPr/>
        <p:txBody>
          <a:bodyPr/>
          <a:lstStyle/>
          <a:p>
            <a:fld id="{75897B0D-BA2C-2244-86F3-025175B80EAC}" type="slidenum">
              <a:rPr lang="en-US" smtClean="0"/>
              <a:pPr/>
              <a:t>35</a:t>
            </a:fld>
            <a:endParaRPr lang="en-US" dirty="0"/>
          </a:p>
        </p:txBody>
      </p:sp>
    </p:spTree>
    <p:extLst>
      <p:ext uri="{BB962C8B-B14F-4D97-AF65-F5344CB8AC3E}">
        <p14:creationId xmlns:p14="http://schemas.microsoft.com/office/powerpoint/2010/main" val="3165875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Partitions to a Topic</a:t>
            </a:r>
            <a:endParaRPr lang="en-US" dirty="0"/>
          </a:p>
        </p:txBody>
      </p:sp>
      <p:sp>
        <p:nvSpPr>
          <p:cNvPr id="3" name="Content Placeholder 2"/>
          <p:cNvSpPr>
            <a:spLocks noGrp="1"/>
          </p:cNvSpPr>
          <p:nvPr>
            <p:ph idx="1"/>
          </p:nvPr>
        </p:nvSpPr>
        <p:spPr/>
        <p:txBody>
          <a:bodyPr/>
          <a:lstStyle/>
          <a:p>
            <a:r>
              <a:rPr lang="en-US" dirty="0" smtClean="0"/>
              <a:t>Partitions can only be increased</a:t>
            </a:r>
          </a:p>
          <a:p>
            <a:endParaRPr lang="en-US" dirty="0"/>
          </a:p>
          <a:p>
            <a:r>
              <a:rPr lang="en-US" dirty="0" smtClean="0"/>
              <a:t>The cluster does not balance partitions to all brokers</a:t>
            </a:r>
          </a:p>
          <a:p>
            <a:pPr lvl="1"/>
            <a:r>
              <a:rPr lang="en-US" dirty="0" smtClean="0"/>
              <a:t>Over time you will get hot nodes</a:t>
            </a:r>
          </a:p>
          <a:p>
            <a:pPr lvl="1"/>
            <a:r>
              <a:rPr lang="en-US" dirty="0" smtClean="0"/>
              <a:t>External tools can be used for rebalancing the cluster</a:t>
            </a:r>
          </a:p>
          <a:p>
            <a:endParaRPr lang="en-US" dirty="0"/>
          </a:p>
          <a:p>
            <a:r>
              <a:rPr lang="en-US" dirty="0" smtClean="0"/>
              <a:t>Execute </a:t>
            </a:r>
            <a:r>
              <a:rPr lang="en-US" dirty="0"/>
              <a:t>the following command:</a:t>
            </a:r>
          </a:p>
          <a:p>
            <a:pPr marL="486918" lvl="1" indent="0">
              <a:buNone/>
            </a:pPr>
            <a:r>
              <a:rPr lang="en-US" dirty="0">
                <a:latin typeface="Consolas"/>
                <a:cs typeface="Consolas"/>
              </a:rPr>
              <a:t>bin/</a:t>
            </a:r>
            <a:r>
              <a:rPr lang="en-US" dirty="0" err="1">
                <a:latin typeface="Consolas"/>
                <a:cs typeface="Consolas"/>
              </a:rPr>
              <a:t>kafka-topics.sh</a:t>
            </a:r>
            <a:r>
              <a:rPr lang="en-US" dirty="0">
                <a:latin typeface="Consolas"/>
                <a:cs typeface="Consolas"/>
              </a:rPr>
              <a:t> --zookeeper localhost:2181 </a:t>
            </a:r>
            <a:r>
              <a:rPr lang="en-US" dirty="0" smtClean="0">
                <a:latin typeface="Consolas"/>
                <a:cs typeface="Consolas"/>
              </a:rPr>
              <a:t>--alter -</a:t>
            </a:r>
            <a:r>
              <a:rPr lang="en-US" dirty="0">
                <a:latin typeface="Consolas"/>
                <a:cs typeface="Consolas"/>
              </a:rPr>
              <a:t>-topic </a:t>
            </a:r>
            <a:r>
              <a:rPr lang="en-US" dirty="0" err="1">
                <a:latin typeface="Consolas"/>
                <a:cs typeface="Consolas"/>
              </a:rPr>
              <a:t>mytopic</a:t>
            </a:r>
            <a:r>
              <a:rPr lang="en-US" dirty="0">
                <a:latin typeface="Consolas"/>
                <a:cs typeface="Consolas"/>
              </a:rPr>
              <a:t> </a:t>
            </a:r>
            <a:r>
              <a:rPr lang="en-US" dirty="0" smtClean="0">
                <a:latin typeface="Consolas"/>
                <a:cs typeface="Consolas"/>
              </a:rPr>
              <a:t>--partitions 2</a:t>
            </a:r>
            <a:endParaRPr lang="en-US" dirty="0">
              <a:latin typeface="Consolas"/>
              <a:cs typeface="Consolas"/>
            </a:endParaRPr>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36</a:t>
            </a:fld>
            <a:endParaRPr lang="en-US" dirty="0"/>
          </a:p>
        </p:txBody>
      </p:sp>
    </p:spTree>
    <p:extLst>
      <p:ext uri="{BB962C8B-B14F-4D97-AF65-F5344CB8AC3E}">
        <p14:creationId xmlns:p14="http://schemas.microsoft.com/office/powerpoint/2010/main" val="2621367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Shutting Down a Broker</a:t>
            </a:r>
            <a:endParaRPr lang="en-US" dirty="0"/>
          </a:p>
        </p:txBody>
      </p:sp>
      <p:sp>
        <p:nvSpPr>
          <p:cNvPr id="3" name="Content Placeholder 2"/>
          <p:cNvSpPr>
            <a:spLocks noGrp="1"/>
          </p:cNvSpPr>
          <p:nvPr>
            <p:ph idx="1"/>
          </p:nvPr>
        </p:nvSpPr>
        <p:spPr/>
        <p:txBody>
          <a:bodyPr/>
          <a:lstStyle/>
          <a:p>
            <a:r>
              <a:rPr lang="en-US" dirty="0" smtClean="0"/>
              <a:t>With a replicated topic, there is now redundancy</a:t>
            </a:r>
          </a:p>
          <a:p>
            <a:endParaRPr lang="en-US" dirty="0"/>
          </a:p>
          <a:p>
            <a:r>
              <a:rPr lang="en-US" dirty="0" smtClean="0"/>
              <a:t>Kill one of the broker processes</a:t>
            </a:r>
          </a:p>
          <a:p>
            <a:endParaRPr lang="en-US" dirty="0"/>
          </a:p>
          <a:p>
            <a:r>
              <a:rPr lang="en-US" dirty="0" smtClean="0"/>
              <a:t>Run the console consumer with the --from-beginning flag to see that it still works</a:t>
            </a:r>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37</a:t>
            </a:fld>
            <a:endParaRPr lang="en-US" dirty="0"/>
          </a:p>
        </p:txBody>
      </p:sp>
    </p:spTree>
    <p:extLst>
      <p:ext uri="{BB962C8B-B14F-4D97-AF65-F5344CB8AC3E}">
        <p14:creationId xmlns:p14="http://schemas.microsoft.com/office/powerpoint/2010/main" val="3640237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38</a:t>
            </a:fld>
            <a:endParaRPr lang="en-US" dirty="0"/>
          </a:p>
        </p:txBody>
      </p:sp>
    </p:spTree>
    <p:extLst>
      <p:ext uri="{BB962C8B-B14F-4D97-AF65-F5344CB8AC3E}">
        <p14:creationId xmlns:p14="http://schemas.microsoft.com/office/powerpoint/2010/main" val="1263503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I Use Kafka For?</a:t>
            </a:r>
            <a:endParaRPr lang="en-US" dirty="0"/>
          </a:p>
        </p:txBody>
      </p:sp>
      <p:sp>
        <p:nvSpPr>
          <p:cNvPr id="3" name="Content Placeholder 2"/>
          <p:cNvSpPr>
            <a:spLocks noGrp="1"/>
          </p:cNvSpPr>
          <p:nvPr>
            <p:ph idx="1"/>
          </p:nvPr>
        </p:nvSpPr>
        <p:spPr/>
        <p:txBody>
          <a:bodyPr/>
          <a:lstStyle/>
          <a:p>
            <a:r>
              <a:rPr lang="en-US" dirty="0" smtClean="0"/>
              <a:t>Simple Queuing</a:t>
            </a:r>
          </a:p>
          <a:p>
            <a:endParaRPr lang="en-US" dirty="0" smtClean="0"/>
          </a:p>
          <a:p>
            <a:r>
              <a:rPr lang="en-US" dirty="0" smtClean="0"/>
              <a:t>Tracking User Events</a:t>
            </a:r>
          </a:p>
          <a:p>
            <a:endParaRPr lang="en-US" dirty="0" smtClean="0"/>
          </a:p>
          <a:p>
            <a:r>
              <a:rPr lang="en-US" dirty="0" smtClean="0"/>
              <a:t>Log Aggregation</a:t>
            </a:r>
          </a:p>
          <a:p>
            <a:endParaRPr lang="en-US" dirty="0"/>
          </a:p>
          <a:p>
            <a:r>
              <a:rPr lang="en-US" dirty="0" smtClean="0"/>
              <a:t>Real-time Metrics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39</a:t>
            </a:fld>
            <a:endParaRPr lang="en-US" dirty="0"/>
          </a:p>
        </p:txBody>
      </p:sp>
    </p:spTree>
    <p:extLst>
      <p:ext uri="{BB962C8B-B14F-4D97-AF65-F5344CB8AC3E}">
        <p14:creationId xmlns:p14="http://schemas.microsoft.com/office/powerpoint/2010/main" val="80153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Tutorial, Part the First</a:t>
            </a:r>
          </a:p>
          <a:p>
            <a:pPr lvl="1"/>
            <a:r>
              <a:rPr lang="en-US" dirty="0" smtClean="0"/>
              <a:t>9:00 AM to 10:30 AM</a:t>
            </a:r>
          </a:p>
          <a:p>
            <a:endParaRPr lang="en-US" dirty="0"/>
          </a:p>
          <a:p>
            <a:r>
              <a:rPr lang="en-US" dirty="0" smtClean="0"/>
              <a:t>Break</a:t>
            </a:r>
          </a:p>
          <a:p>
            <a:pPr lvl="1"/>
            <a:r>
              <a:rPr lang="en-US" dirty="0" smtClean="0"/>
              <a:t>10:30 AM to 11:00 AM</a:t>
            </a:r>
          </a:p>
          <a:p>
            <a:endParaRPr lang="en-US" dirty="0"/>
          </a:p>
          <a:p>
            <a:r>
              <a:rPr lang="en-US" dirty="0" smtClean="0"/>
              <a:t>Tutorial, the Thrilling Conclusion</a:t>
            </a:r>
          </a:p>
          <a:p>
            <a:pPr lvl="1"/>
            <a:r>
              <a:rPr lang="en-US" dirty="0" smtClean="0"/>
              <a:t>11:00 AM to 12:30 PM</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a:t>
            </a:fld>
            <a:endParaRPr lang="en-US" dirty="0"/>
          </a:p>
        </p:txBody>
      </p:sp>
    </p:spTree>
    <p:extLst>
      <p:ext uri="{BB962C8B-B14F-4D97-AF65-F5344CB8AC3E}">
        <p14:creationId xmlns:p14="http://schemas.microsoft.com/office/powerpoint/2010/main" val="22417245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Queuing</a:t>
            </a:r>
            <a:endParaRPr lang="en-US" dirty="0"/>
          </a:p>
        </p:txBody>
      </p:sp>
      <p:sp>
        <p:nvSpPr>
          <p:cNvPr id="3" name="Content Placeholder 2"/>
          <p:cNvSpPr>
            <a:spLocks noGrp="1"/>
          </p:cNvSpPr>
          <p:nvPr>
            <p:ph idx="1"/>
          </p:nvPr>
        </p:nvSpPr>
        <p:spPr/>
        <p:txBody>
          <a:bodyPr/>
          <a:lstStyle/>
          <a:p>
            <a:r>
              <a:rPr lang="en-US" dirty="0" smtClean="0"/>
              <a:t>Most common case people think of</a:t>
            </a:r>
          </a:p>
          <a:p>
            <a:endParaRPr lang="en-US" dirty="0"/>
          </a:p>
          <a:p>
            <a:r>
              <a:rPr lang="en-US" dirty="0" smtClean="0"/>
              <a:t>Example – Sending emails</a:t>
            </a:r>
          </a:p>
          <a:p>
            <a:pPr lvl="1"/>
            <a:r>
              <a:rPr lang="en-US" dirty="0" smtClean="0"/>
              <a:t>You need to send emails from multiple applications</a:t>
            </a:r>
          </a:p>
          <a:p>
            <a:pPr lvl="1"/>
            <a:r>
              <a:rPr lang="en-US" dirty="0" smtClean="0"/>
              <a:t>All emails should look the same, so they are decorated by a common method</a:t>
            </a:r>
          </a:p>
          <a:p>
            <a:endParaRPr lang="en-US" dirty="0" smtClean="0"/>
          </a:p>
          <a:p>
            <a:r>
              <a:rPr lang="en-US" dirty="0" smtClean="0"/>
              <a:t>Why Kafka?</a:t>
            </a:r>
            <a:endParaRPr lang="en-US" dirty="0"/>
          </a:p>
          <a:p>
            <a:pPr lvl="1"/>
            <a:r>
              <a:rPr lang="en-US" dirty="0" smtClean="0"/>
              <a:t>Multiple producers of emails send emails to Kafka</a:t>
            </a:r>
          </a:p>
          <a:p>
            <a:pPr lvl="1"/>
            <a:r>
              <a:rPr lang="en-US" dirty="0" smtClean="0"/>
              <a:t>Decorator service consumes messages to send, scaling horizontally by partitions</a:t>
            </a:r>
          </a:p>
          <a:p>
            <a:pPr lvl="1"/>
            <a:r>
              <a:rPr lang="en-US" dirty="0" smtClean="0"/>
              <a:t>Reduces the need to maintain decoration everywhere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40</a:t>
            </a:fld>
            <a:endParaRPr lang="en-US" dirty="0"/>
          </a:p>
        </p:txBody>
      </p:sp>
    </p:spTree>
    <p:extLst>
      <p:ext uri="{BB962C8B-B14F-4D97-AF65-F5344CB8AC3E}">
        <p14:creationId xmlns:p14="http://schemas.microsoft.com/office/powerpoint/2010/main" val="262027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Tracking</a:t>
            </a:r>
            <a:endParaRPr lang="en-US" dirty="0"/>
          </a:p>
        </p:txBody>
      </p:sp>
      <p:sp>
        <p:nvSpPr>
          <p:cNvPr id="3" name="Content Placeholder 2"/>
          <p:cNvSpPr>
            <a:spLocks noGrp="1"/>
          </p:cNvSpPr>
          <p:nvPr>
            <p:ph idx="1"/>
          </p:nvPr>
        </p:nvSpPr>
        <p:spPr/>
        <p:txBody>
          <a:bodyPr/>
          <a:lstStyle/>
          <a:p>
            <a:r>
              <a:rPr lang="en-US" dirty="0" smtClean="0"/>
              <a:t>Collection of events, often with offline processing in </a:t>
            </a:r>
            <a:r>
              <a:rPr lang="en-US" dirty="0" err="1" smtClean="0"/>
              <a:t>Hadoop</a:t>
            </a:r>
            <a:endParaRPr lang="en-US" dirty="0" smtClean="0"/>
          </a:p>
          <a:p>
            <a:endParaRPr lang="en-US" dirty="0"/>
          </a:p>
          <a:p>
            <a:r>
              <a:rPr lang="en-US" dirty="0" smtClean="0"/>
              <a:t>Example – Page Views</a:t>
            </a:r>
          </a:p>
          <a:p>
            <a:pPr lvl="1"/>
            <a:r>
              <a:rPr lang="en-US" dirty="0" smtClean="0"/>
              <a:t>Users hit multiple pages, and multiple applications</a:t>
            </a:r>
          </a:p>
          <a:p>
            <a:pPr lvl="1"/>
            <a:r>
              <a:rPr lang="en-US" dirty="0" smtClean="0"/>
              <a:t>Reports need to be generated in </a:t>
            </a:r>
            <a:r>
              <a:rPr lang="en-US" dirty="0" err="1" smtClean="0"/>
              <a:t>Hadoop</a:t>
            </a:r>
            <a:r>
              <a:rPr lang="en-US" dirty="0" smtClean="0"/>
              <a:t> on a many different factors</a:t>
            </a:r>
          </a:p>
          <a:p>
            <a:pPr lvl="1"/>
            <a:endParaRPr lang="en-US" dirty="0"/>
          </a:p>
          <a:p>
            <a:r>
              <a:rPr lang="en-US" dirty="0" smtClean="0"/>
              <a:t>Why Kafka?</a:t>
            </a:r>
          </a:p>
          <a:p>
            <a:pPr lvl="1"/>
            <a:r>
              <a:rPr lang="en-US" dirty="0" smtClean="0"/>
              <a:t>Multiple applications can produce messages with ease</a:t>
            </a:r>
          </a:p>
          <a:p>
            <a:pPr lvl="1"/>
            <a:r>
              <a:rPr lang="en-US" dirty="0" smtClean="0"/>
              <a:t>Messages are protected with replication while in transit</a:t>
            </a:r>
          </a:p>
          <a:p>
            <a:pPr lvl="1"/>
            <a:r>
              <a:rPr lang="en-US" dirty="0" smtClean="0"/>
              <a:t>Retain messages in Kafka long enough to get them to </a:t>
            </a:r>
            <a:r>
              <a:rPr lang="en-US" dirty="0" err="1" smtClean="0"/>
              <a:t>Hadoop</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41</a:t>
            </a:fld>
            <a:endParaRPr lang="en-US" dirty="0"/>
          </a:p>
        </p:txBody>
      </p:sp>
    </p:spTree>
    <p:extLst>
      <p:ext uri="{BB962C8B-B14F-4D97-AF65-F5344CB8AC3E}">
        <p14:creationId xmlns:p14="http://schemas.microsoft.com/office/powerpoint/2010/main" val="620597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Logging</a:t>
            </a:r>
            <a:endParaRPr lang="en-US" dirty="0"/>
          </a:p>
        </p:txBody>
      </p:sp>
      <p:sp>
        <p:nvSpPr>
          <p:cNvPr id="3" name="Content Placeholder 2"/>
          <p:cNvSpPr>
            <a:spLocks noGrp="1"/>
          </p:cNvSpPr>
          <p:nvPr>
            <p:ph idx="1"/>
          </p:nvPr>
        </p:nvSpPr>
        <p:spPr/>
        <p:txBody>
          <a:bodyPr/>
          <a:lstStyle/>
          <a:p>
            <a:r>
              <a:rPr lang="en-US" dirty="0" smtClean="0"/>
              <a:t>Application logs need to be collected for multiple types of analysis</a:t>
            </a:r>
          </a:p>
          <a:p>
            <a:endParaRPr lang="en-US" dirty="0"/>
          </a:p>
          <a:p>
            <a:r>
              <a:rPr lang="en-US" dirty="0" smtClean="0"/>
              <a:t>Example</a:t>
            </a:r>
          </a:p>
          <a:p>
            <a:pPr lvl="1"/>
            <a:r>
              <a:rPr lang="en-US" dirty="0" smtClean="0"/>
              <a:t>Logs need to be collected from several applications</a:t>
            </a:r>
          </a:p>
          <a:p>
            <a:pPr lvl="1"/>
            <a:r>
              <a:rPr lang="en-US" dirty="0" smtClean="0"/>
              <a:t>Many people are interested in them – developers, security, operations</a:t>
            </a:r>
          </a:p>
          <a:p>
            <a:endParaRPr lang="en-US" dirty="0"/>
          </a:p>
          <a:p>
            <a:r>
              <a:rPr lang="en-US" dirty="0" smtClean="0"/>
              <a:t>Why Kafka?</a:t>
            </a:r>
          </a:p>
          <a:p>
            <a:pPr lvl="1"/>
            <a:r>
              <a:rPr lang="en-US" dirty="0" smtClean="0"/>
              <a:t>Multiple producers are no problem</a:t>
            </a:r>
          </a:p>
          <a:p>
            <a:pPr lvl="1"/>
            <a:r>
              <a:rPr lang="en-US" dirty="0" smtClean="0"/>
              <a:t>Each interested party can consume the logs without interfering with the others</a:t>
            </a:r>
          </a:p>
          <a:p>
            <a:pPr lvl="1"/>
            <a:r>
              <a:rPr lang="en-US" dirty="0" smtClean="0"/>
              <a:t>Collection is separated from use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42</a:t>
            </a:fld>
            <a:endParaRPr lang="en-US" dirty="0"/>
          </a:p>
        </p:txBody>
      </p:sp>
    </p:spTree>
    <p:extLst>
      <p:ext uri="{BB962C8B-B14F-4D97-AF65-F5344CB8AC3E}">
        <p14:creationId xmlns:p14="http://schemas.microsoft.com/office/powerpoint/2010/main" val="4032221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You want to be able to watch application and system metrics in real time when debugging problems</a:t>
            </a:r>
          </a:p>
          <a:p>
            <a:endParaRPr lang="en-US" dirty="0"/>
          </a:p>
          <a:p>
            <a:r>
              <a:rPr lang="en-US" dirty="0" smtClean="0"/>
              <a:t>Example</a:t>
            </a:r>
          </a:p>
          <a:p>
            <a:pPr lvl="1"/>
            <a:r>
              <a:rPr lang="en-US" dirty="0" smtClean="0"/>
              <a:t>Applications emit metrics to a topic with fine granularity</a:t>
            </a:r>
          </a:p>
          <a:p>
            <a:pPr lvl="1"/>
            <a:r>
              <a:rPr lang="en-US" dirty="0" smtClean="0"/>
              <a:t>You can start up a tool at any point to consume specific metrics and display them</a:t>
            </a:r>
          </a:p>
          <a:p>
            <a:pPr lvl="1"/>
            <a:endParaRPr lang="en-US" dirty="0"/>
          </a:p>
          <a:p>
            <a:r>
              <a:rPr lang="en-US" dirty="0" smtClean="0"/>
              <a:t>Why Kafka?</a:t>
            </a:r>
          </a:p>
          <a:p>
            <a:pPr lvl="1"/>
            <a:r>
              <a:rPr lang="en-US" dirty="0" smtClean="0"/>
              <a:t>Each user can have a randomized consumer group</a:t>
            </a:r>
          </a:p>
          <a:p>
            <a:pPr lvl="1"/>
            <a:r>
              <a:rPr lang="en-US" dirty="0" smtClean="0"/>
              <a:t>Metrics can be retained in Kafka for a very short period of time to reduce storage</a:t>
            </a:r>
          </a:p>
          <a:p>
            <a:pPr lvl="1"/>
            <a:r>
              <a:rPr lang="en-US" dirty="0" smtClean="0"/>
              <a:t>You can also consume metrics with lower granularity into permanent storage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43</a:t>
            </a:fld>
            <a:endParaRPr lang="en-US" dirty="0"/>
          </a:p>
        </p:txBody>
      </p:sp>
    </p:spTree>
    <p:extLst>
      <p:ext uri="{BB962C8B-B14F-4D97-AF65-F5344CB8AC3E}">
        <p14:creationId xmlns:p14="http://schemas.microsoft.com/office/powerpoint/2010/main" val="2931757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Topics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44</a:t>
            </a:fld>
            <a:endParaRPr lang="en-US" dirty="0"/>
          </a:p>
        </p:txBody>
      </p:sp>
    </p:spTree>
    <p:extLst>
      <p:ext uri="{BB962C8B-B14F-4D97-AF65-F5344CB8AC3E}">
        <p14:creationId xmlns:p14="http://schemas.microsoft.com/office/powerpoint/2010/main" val="1950640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Retention</a:t>
            </a:r>
            <a:endParaRPr lang="en-US" dirty="0"/>
          </a:p>
        </p:txBody>
      </p:sp>
      <p:sp>
        <p:nvSpPr>
          <p:cNvPr id="3" name="Content Placeholder 2"/>
          <p:cNvSpPr>
            <a:spLocks noGrp="1"/>
          </p:cNvSpPr>
          <p:nvPr>
            <p:ph idx="1"/>
          </p:nvPr>
        </p:nvSpPr>
        <p:spPr/>
        <p:txBody>
          <a:bodyPr/>
          <a:lstStyle/>
          <a:p>
            <a:r>
              <a:rPr lang="en-US" dirty="0" smtClean="0"/>
              <a:t>Kafka retains and expires messages via three options</a:t>
            </a:r>
          </a:p>
          <a:p>
            <a:pPr lvl="1"/>
            <a:r>
              <a:rPr lang="en-US" dirty="0" smtClean="0"/>
              <a:t>Time-based (the default, which keeps messages for at least 168 hours)</a:t>
            </a:r>
          </a:p>
          <a:p>
            <a:pPr lvl="1"/>
            <a:r>
              <a:rPr lang="en-US" dirty="0" smtClean="0"/>
              <a:t>Size-based (configurable amount of messages per-partition)</a:t>
            </a:r>
          </a:p>
          <a:p>
            <a:pPr lvl="1"/>
            <a:r>
              <a:rPr lang="en-US" dirty="0" smtClean="0"/>
              <a:t>Key-based (one message is retained for each discrete key)</a:t>
            </a:r>
          </a:p>
          <a:p>
            <a:pPr lvl="1"/>
            <a:endParaRPr lang="en-US" dirty="0"/>
          </a:p>
          <a:p>
            <a:r>
              <a:rPr lang="en-US" dirty="0" smtClean="0"/>
              <a:t>Time and size retention can work together, but not with key-based</a:t>
            </a:r>
          </a:p>
          <a:p>
            <a:pPr lvl="1"/>
            <a:r>
              <a:rPr lang="en-US" dirty="0" smtClean="0"/>
              <a:t>With time and size configured, messages are retained either until the size limit is reached OR the time limit is reached, whichever comes first</a:t>
            </a:r>
          </a:p>
          <a:p>
            <a:pPr lvl="1"/>
            <a:endParaRPr lang="en-US" dirty="0"/>
          </a:p>
          <a:p>
            <a:r>
              <a:rPr lang="en-US" dirty="0" smtClean="0"/>
              <a:t>Retention can be overridden per-topic</a:t>
            </a:r>
          </a:p>
          <a:p>
            <a:pPr lvl="1"/>
            <a:r>
              <a:rPr lang="en-US" dirty="0" smtClean="0"/>
              <a:t>Use the </a:t>
            </a:r>
            <a:r>
              <a:rPr lang="en-US" dirty="0" err="1" smtClean="0"/>
              <a:t>kafka-topics.sh</a:t>
            </a:r>
            <a:r>
              <a:rPr lang="en-US" dirty="0" smtClean="0"/>
              <a:t> CLI to set these </a:t>
            </a:r>
            <a:r>
              <a:rPr lang="en-US" dirty="0" err="1" smtClean="0"/>
              <a:t>configs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45</a:t>
            </a:fld>
            <a:endParaRPr lang="en-US" dirty="0"/>
          </a:p>
        </p:txBody>
      </p:sp>
    </p:spTree>
    <p:extLst>
      <p:ext uri="{BB962C8B-B14F-4D97-AF65-F5344CB8AC3E}">
        <p14:creationId xmlns:p14="http://schemas.microsoft.com/office/powerpoint/2010/main" val="3070585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Partitions</a:t>
            </a:r>
            <a:endParaRPr lang="en-US" dirty="0"/>
          </a:p>
        </p:txBody>
      </p:sp>
      <p:sp>
        <p:nvSpPr>
          <p:cNvPr id="3" name="Content Placeholder 2"/>
          <p:cNvSpPr>
            <a:spLocks noGrp="1"/>
          </p:cNvSpPr>
          <p:nvPr>
            <p:ph idx="1"/>
          </p:nvPr>
        </p:nvSpPr>
        <p:spPr/>
        <p:txBody>
          <a:bodyPr/>
          <a:lstStyle/>
          <a:p>
            <a:r>
              <a:rPr lang="en-US" dirty="0" smtClean="0"/>
              <a:t>Kafka attempts to spread out partitions for a topic as they are created</a:t>
            </a:r>
          </a:p>
          <a:p>
            <a:pPr lvl="1"/>
            <a:r>
              <a:rPr lang="en-US" dirty="0" smtClean="0"/>
              <a:t>It doesn’t remember state from topic to topic, however</a:t>
            </a:r>
          </a:p>
          <a:p>
            <a:pPr lvl="1"/>
            <a:r>
              <a:rPr lang="en-US" dirty="0" smtClean="0"/>
              <a:t>It also does not know how to add or remove a broker</a:t>
            </a:r>
          </a:p>
          <a:p>
            <a:pPr lvl="1"/>
            <a:endParaRPr lang="en-US" dirty="0"/>
          </a:p>
          <a:p>
            <a:r>
              <a:rPr lang="en-US" dirty="0" smtClean="0"/>
              <a:t>External scripts can be created to perform functions like this</a:t>
            </a:r>
          </a:p>
          <a:p>
            <a:endParaRPr lang="en-US" dirty="0"/>
          </a:p>
          <a:p>
            <a:r>
              <a:rPr lang="en-US" dirty="0" err="1"/>
              <a:t>k</a:t>
            </a:r>
            <a:r>
              <a:rPr lang="en-US" dirty="0" err="1" smtClean="0"/>
              <a:t>afka-assigner.py</a:t>
            </a:r>
            <a:r>
              <a:rPr lang="en-US" dirty="0" smtClean="0"/>
              <a:t> is what we use at LinkedIn</a:t>
            </a:r>
          </a:p>
          <a:p>
            <a:pPr lvl="1"/>
            <a:r>
              <a:rPr lang="en-US" dirty="0" smtClean="0"/>
              <a:t>It can add and remove brokers</a:t>
            </a:r>
          </a:p>
          <a:p>
            <a:pPr lvl="1"/>
            <a:r>
              <a:rPr lang="en-US" dirty="0" smtClean="0"/>
              <a:t>It can also perform rebalances by partition count and size</a:t>
            </a:r>
          </a:p>
          <a:p>
            <a:pPr lvl="1"/>
            <a:r>
              <a:rPr lang="en-US" dirty="0" smtClean="0"/>
              <a:t>Requires Python, as well as the Kazoo and </a:t>
            </a:r>
            <a:r>
              <a:rPr lang="en-US" dirty="0" err="1" smtClean="0"/>
              <a:t>Paramiko</a:t>
            </a:r>
            <a:r>
              <a:rPr lang="en-US" smtClean="0"/>
              <a:t> libraries</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46</a:t>
            </a:fld>
            <a:endParaRPr lang="en-US" dirty="0"/>
          </a:p>
        </p:txBody>
      </p:sp>
    </p:spTree>
    <p:extLst>
      <p:ext uri="{BB962C8B-B14F-4D97-AF65-F5344CB8AC3E}">
        <p14:creationId xmlns:p14="http://schemas.microsoft.com/office/powerpoint/2010/main" val="3534993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Production</a:t>
            </a:r>
            <a:endParaRPr lang="en-US" dirty="0"/>
          </a:p>
        </p:txBody>
      </p:sp>
      <p:sp>
        <p:nvSpPr>
          <p:cNvPr id="3" name="Content Placeholder 2"/>
          <p:cNvSpPr>
            <a:spLocks noGrp="1"/>
          </p:cNvSpPr>
          <p:nvPr>
            <p:ph idx="1"/>
          </p:nvPr>
        </p:nvSpPr>
        <p:spPr/>
        <p:txBody>
          <a:bodyPr/>
          <a:lstStyle/>
          <a:p>
            <a:r>
              <a:rPr lang="en-US" dirty="0" smtClean="0"/>
              <a:t>Zookeeper Setup</a:t>
            </a:r>
          </a:p>
          <a:p>
            <a:pPr lvl="1"/>
            <a:r>
              <a:rPr lang="en-US" dirty="0" smtClean="0"/>
              <a:t>Zookeeper stays running if you have (n/2)+1 nodes still talking to each other</a:t>
            </a:r>
          </a:p>
          <a:p>
            <a:pPr lvl="1"/>
            <a:r>
              <a:rPr lang="en-US" dirty="0" smtClean="0"/>
              <a:t>Run 5 nodes, not 3 nodes</a:t>
            </a:r>
          </a:p>
          <a:p>
            <a:pPr lvl="1"/>
            <a:endParaRPr lang="en-US" dirty="0"/>
          </a:p>
          <a:p>
            <a:r>
              <a:rPr lang="en-US" dirty="0" smtClean="0"/>
              <a:t>Kafka Clusters</a:t>
            </a:r>
          </a:p>
          <a:p>
            <a:pPr lvl="1"/>
            <a:r>
              <a:rPr lang="en-US" dirty="0" smtClean="0"/>
              <a:t>Run at least as many Kafka brokers in a cluster as you want replicas, plus one</a:t>
            </a:r>
          </a:p>
          <a:p>
            <a:pPr lvl="1"/>
            <a:r>
              <a:rPr lang="en-US" dirty="0" smtClean="0"/>
              <a:t>For most applications, replication factor 2 is sufficient</a:t>
            </a:r>
          </a:p>
          <a:p>
            <a:pPr lvl="1"/>
            <a:r>
              <a:rPr lang="en-US" dirty="0" smtClean="0"/>
              <a:t>For “no data loss”, replication factor of 3 or more is required</a:t>
            </a:r>
          </a:p>
          <a:p>
            <a:pPr lvl="1"/>
            <a:r>
              <a:rPr lang="en-US" dirty="0" smtClean="0"/>
              <a:t>The RF will determine the number of broker failures you can suffer</a:t>
            </a:r>
          </a:p>
          <a:p>
            <a:pPr lvl="1"/>
            <a:endParaRPr lang="en-US" dirty="0"/>
          </a:p>
          <a:p>
            <a:r>
              <a:rPr lang="en-US" dirty="0" smtClean="0"/>
              <a:t>Spread out to multiple racks (or the equivalent)</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47</a:t>
            </a:fld>
            <a:endParaRPr lang="en-US" dirty="0"/>
          </a:p>
        </p:txBody>
      </p:sp>
    </p:spTree>
    <p:extLst>
      <p:ext uri="{BB962C8B-B14F-4D97-AF65-F5344CB8AC3E}">
        <p14:creationId xmlns:p14="http://schemas.microsoft.com/office/powerpoint/2010/main" val="413088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48</a:t>
            </a:fld>
            <a:endParaRPr lang="en-US" dirty="0"/>
          </a:p>
        </p:txBody>
      </p:sp>
    </p:spTree>
    <p:extLst>
      <p:ext uri="{BB962C8B-B14F-4D97-AF65-F5344CB8AC3E}">
        <p14:creationId xmlns:p14="http://schemas.microsoft.com/office/powerpoint/2010/main" val="3293892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Talks</a:t>
            </a:r>
            <a:endParaRPr lang="en-US" dirty="0"/>
          </a:p>
        </p:txBody>
      </p:sp>
      <p:sp>
        <p:nvSpPr>
          <p:cNvPr id="3" name="Content Placeholder 2"/>
          <p:cNvSpPr>
            <a:spLocks noGrp="1"/>
          </p:cNvSpPr>
          <p:nvPr>
            <p:ph idx="1"/>
          </p:nvPr>
        </p:nvSpPr>
        <p:spPr/>
        <p:txBody>
          <a:bodyPr/>
          <a:lstStyle/>
          <a:p>
            <a:r>
              <a:rPr lang="en-US" dirty="0" err="1" smtClean="0"/>
              <a:t>ApacheCon</a:t>
            </a:r>
            <a:r>
              <a:rPr lang="en-US" dirty="0" smtClean="0"/>
              <a:t> 2014: Kafka as a Service</a:t>
            </a:r>
          </a:p>
          <a:p>
            <a:pPr lvl="1"/>
            <a:r>
              <a:rPr lang="en-US" dirty="0" smtClean="0"/>
              <a:t>Presentation </a:t>
            </a:r>
            <a:r>
              <a:rPr lang="en-US" dirty="0"/>
              <a:t>– </a:t>
            </a:r>
            <a:r>
              <a:rPr lang="en-US" dirty="0">
                <a:hlinkClick r:id="rId2"/>
              </a:rPr>
              <a:t>http://www.slideshare.net/ToddPalino/enterprise-kafka-kafka-as-a-</a:t>
            </a:r>
            <a:r>
              <a:rPr lang="en-US" dirty="0" smtClean="0">
                <a:hlinkClick r:id="rId2"/>
              </a:rPr>
              <a:t>service</a:t>
            </a:r>
            <a:endParaRPr lang="en-US" dirty="0" smtClean="0"/>
          </a:p>
          <a:p>
            <a:pPr lvl="1"/>
            <a:r>
              <a:rPr lang="en-US" dirty="0"/>
              <a:t>YouTube –</a:t>
            </a:r>
            <a:r>
              <a:rPr lang="en-US" dirty="0" smtClean="0"/>
              <a:t> </a:t>
            </a:r>
            <a:r>
              <a:rPr lang="en-US" dirty="0">
                <a:hlinkClick r:id="rId3"/>
              </a:rPr>
              <a:t>https://www.youtube.com/watch?v=7dkSze52i-</a:t>
            </a:r>
            <a:r>
              <a:rPr lang="en-US" dirty="0" smtClean="0">
                <a:hlinkClick r:id="rId3"/>
              </a:rPr>
              <a:t>o</a:t>
            </a:r>
            <a:endParaRPr lang="en-US" dirty="0" smtClean="0"/>
          </a:p>
          <a:p>
            <a:pPr lvl="1"/>
            <a:endParaRPr lang="en-US" dirty="0" smtClean="0"/>
          </a:p>
          <a:p>
            <a:r>
              <a:rPr lang="en-US" dirty="0" err="1" smtClean="0"/>
              <a:t>ApacheCon</a:t>
            </a:r>
            <a:r>
              <a:rPr lang="en-US" dirty="0" smtClean="0"/>
              <a:t> 2015: Kafka at Scale: Multi-Tier Architectures</a:t>
            </a:r>
          </a:p>
          <a:p>
            <a:pPr lvl="1"/>
            <a:r>
              <a:rPr lang="en-US" dirty="0"/>
              <a:t>Presentation - </a:t>
            </a:r>
            <a:r>
              <a:rPr lang="en-US" dirty="0">
                <a:hlinkClick r:id="rId4"/>
              </a:rPr>
              <a:t>http://www.slideshare.net/ToddPalino/kafka-at-scale-multitier-</a:t>
            </a:r>
            <a:r>
              <a:rPr lang="en-US" dirty="0" smtClean="0">
                <a:hlinkClick r:id="rId4"/>
              </a:rPr>
              <a:t>architectures</a:t>
            </a:r>
            <a:endParaRPr lang="en-US" dirty="0" smtClean="0"/>
          </a:p>
          <a:p>
            <a:endParaRPr lang="en-US" dirty="0" smtClean="0"/>
          </a:p>
          <a:p>
            <a:r>
              <a:rPr lang="en-US" dirty="0" smtClean="0"/>
              <a:t>Tuning Kafka for Fun and Profit</a:t>
            </a:r>
          </a:p>
          <a:p>
            <a:pPr lvl="1"/>
            <a:r>
              <a:rPr lang="en-US" dirty="0">
                <a:hlinkClick r:id="rId5"/>
              </a:rPr>
              <a:t>http://www.slideshare.net/ToddPalino/tuning-kafka-for-fun-and-</a:t>
            </a:r>
            <a:r>
              <a:rPr lang="en-US" dirty="0" smtClean="0">
                <a:hlinkClick r:id="rId5"/>
              </a:rPr>
              <a:t>profit</a:t>
            </a:r>
            <a:endParaRPr lang="en-US" dirty="0" smtClean="0"/>
          </a:p>
        </p:txBody>
      </p:sp>
      <p:sp>
        <p:nvSpPr>
          <p:cNvPr id="4" name="Slide Number Placeholder 3"/>
          <p:cNvSpPr>
            <a:spLocks noGrp="1"/>
          </p:cNvSpPr>
          <p:nvPr>
            <p:ph type="sldNum" sz="quarter" idx="10"/>
          </p:nvPr>
        </p:nvSpPr>
        <p:spPr/>
        <p:txBody>
          <a:bodyPr/>
          <a:lstStyle/>
          <a:p>
            <a:fld id="{75897B0D-BA2C-2244-86F3-025175B80EAC}" type="slidenum">
              <a:rPr lang="en-US" smtClean="0"/>
              <a:pPr/>
              <a:t>49</a:t>
            </a:fld>
            <a:endParaRPr lang="en-US" dirty="0"/>
          </a:p>
        </p:txBody>
      </p:sp>
    </p:spTree>
    <p:extLst>
      <p:ext uri="{BB962C8B-B14F-4D97-AF65-F5344CB8AC3E}">
        <p14:creationId xmlns:p14="http://schemas.microsoft.com/office/powerpoint/2010/main" val="277880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Make sure you have Java 8 </a:t>
            </a:r>
            <a:r>
              <a:rPr lang="en-US" dirty="0" smtClean="0"/>
              <a:t>installed</a:t>
            </a:r>
          </a:p>
          <a:p>
            <a:pPr lvl="1"/>
            <a:r>
              <a:rPr lang="en-US" dirty="0" smtClean="0"/>
              <a:t>Java 7 will work for now</a:t>
            </a:r>
          </a:p>
          <a:p>
            <a:pPr lvl="1"/>
            <a:r>
              <a:rPr lang="en-US" dirty="0" smtClean="0"/>
              <a:t>Java 6 may be OK, but I won’t guarantee it</a:t>
            </a:r>
            <a:endParaRPr lang="en-US" dirty="0" smtClean="0"/>
          </a:p>
          <a:p>
            <a:endParaRPr lang="en-US" dirty="0"/>
          </a:p>
          <a:p>
            <a:r>
              <a:rPr lang="en-US" dirty="0" smtClean="0"/>
              <a:t>Also make sure you have the JAVA_HOME environment variable set properly in your .profile (or local variant)</a:t>
            </a:r>
          </a:p>
          <a:p>
            <a:endParaRPr lang="en-US" dirty="0"/>
          </a:p>
          <a:p>
            <a:r>
              <a:rPr lang="en-US" dirty="0" smtClean="0"/>
              <a:t>You will not need root privileges</a:t>
            </a:r>
          </a:p>
          <a:p>
            <a:pPr lvl="1"/>
            <a:r>
              <a:rPr lang="en-US" dirty="0" smtClean="0"/>
              <a:t>We’ll be using your home directory, and high numbered TCP ports</a:t>
            </a:r>
          </a:p>
          <a:p>
            <a:pPr lvl="1"/>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5</a:t>
            </a:fld>
            <a:endParaRPr lang="en-US" dirty="0"/>
          </a:p>
        </p:txBody>
      </p:sp>
    </p:spTree>
    <p:extLst>
      <p:ext uri="{BB962C8B-B14F-4D97-AF65-F5344CB8AC3E}">
        <p14:creationId xmlns:p14="http://schemas.microsoft.com/office/powerpoint/2010/main" val="117079899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Involved With Kafka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3"/>
              </a:rPr>
              <a:t>http://kafka.apache.org</a:t>
            </a:r>
            <a:endParaRPr lang="en-US" dirty="0" smtClean="0"/>
          </a:p>
          <a:p>
            <a:endParaRPr lang="en-US" dirty="0"/>
          </a:p>
          <a:p>
            <a:r>
              <a:rPr lang="en-US" dirty="0" smtClean="0"/>
              <a:t>Join the mailing lists</a:t>
            </a:r>
          </a:p>
          <a:p>
            <a:pPr lvl="1"/>
            <a:r>
              <a:rPr lang="en-US" dirty="0" smtClean="0">
                <a:hlinkClick r:id="rId4"/>
              </a:rPr>
              <a:t>users</a:t>
            </a:r>
            <a:r>
              <a:rPr lang="en-US" dirty="0">
                <a:hlinkClick r:id="rId4"/>
              </a:rPr>
              <a:t>@</a:t>
            </a:r>
            <a:r>
              <a:rPr lang="en-US" dirty="0" smtClean="0">
                <a:hlinkClick r:id="rId4"/>
              </a:rPr>
              <a:t>kafka.apache.org</a:t>
            </a:r>
            <a:endParaRPr lang="en-US" dirty="0" smtClean="0"/>
          </a:p>
          <a:p>
            <a:pPr lvl="1"/>
            <a:r>
              <a:rPr lang="en-US" dirty="0" smtClean="0">
                <a:hlinkClick r:id="rId5"/>
              </a:rPr>
              <a:t>dev@kafka.apache.org</a:t>
            </a:r>
            <a:r>
              <a:rPr lang="en-US" dirty="0" smtClean="0"/>
              <a:t>	</a:t>
            </a:r>
            <a:endParaRPr lang="en-US" dirty="0"/>
          </a:p>
          <a:p>
            <a:endParaRPr lang="en-US" dirty="0" smtClean="0"/>
          </a:p>
          <a:p>
            <a:r>
              <a:rPr lang="en-US" dirty="0" err="1" smtClean="0"/>
              <a:t>irc.freenode.net</a:t>
            </a:r>
            <a:r>
              <a:rPr lang="en-US" dirty="0" smtClean="0"/>
              <a:t> - #apache-</a:t>
            </a:r>
            <a:r>
              <a:rPr lang="en-US" dirty="0" err="1" smtClean="0"/>
              <a:t>kafka</a:t>
            </a:r>
            <a:endParaRPr lang="en-US" dirty="0" smtClean="0"/>
          </a:p>
          <a:p>
            <a:endParaRPr lang="en-US" dirty="0"/>
          </a:p>
          <a:p>
            <a:r>
              <a:rPr lang="en-US" dirty="0" err="1" smtClean="0"/>
              <a:t>Meetups</a:t>
            </a:r>
            <a:endParaRPr lang="en-US" dirty="0" smtClean="0"/>
          </a:p>
          <a:p>
            <a:pPr lvl="1"/>
            <a:r>
              <a:rPr lang="en-US" dirty="0" smtClean="0"/>
              <a:t>Apache Kafka - </a:t>
            </a:r>
            <a:r>
              <a:rPr lang="en-US" dirty="0">
                <a:hlinkClick r:id="rId6"/>
              </a:rPr>
              <a:t>http://www.meetup.com/http-kafka-apache-</a:t>
            </a:r>
            <a:r>
              <a:rPr lang="en-US" dirty="0" smtClean="0">
                <a:hlinkClick r:id="rId6"/>
              </a:rPr>
              <a:t>org</a:t>
            </a:r>
            <a:endParaRPr lang="en-US" dirty="0" smtClean="0"/>
          </a:p>
          <a:p>
            <a:pPr lvl="1"/>
            <a:r>
              <a:rPr lang="en-US" dirty="0" smtClean="0"/>
              <a:t>Bay Area </a:t>
            </a:r>
            <a:r>
              <a:rPr lang="en-US" dirty="0" err="1" smtClean="0"/>
              <a:t>Samza</a:t>
            </a:r>
            <a:r>
              <a:rPr lang="en-US" dirty="0"/>
              <a:t> - </a:t>
            </a:r>
            <a:r>
              <a:rPr lang="en-US" dirty="0">
                <a:hlinkClick r:id="rId7"/>
              </a:rPr>
              <a:t>http://www.meetup.com/Bay-Area-Samza-Meetup</a:t>
            </a:r>
            <a:r>
              <a:rPr lang="en-US" dirty="0" smtClean="0">
                <a:hlinkClick r:id="rId7"/>
              </a:rPr>
              <a:t>/</a:t>
            </a:r>
            <a:endParaRPr lang="en-US" dirty="0" smtClean="0"/>
          </a:p>
          <a:p>
            <a:endParaRPr lang="en-US" dirty="0"/>
          </a:p>
          <a:p>
            <a:r>
              <a:rPr lang="en-US" dirty="0" smtClean="0"/>
              <a:t>Contribute 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50</a:t>
            </a:fld>
            <a:endParaRPr lang="en-US" dirty="0"/>
          </a:p>
        </p:txBody>
      </p:sp>
    </p:spTree>
    <p:extLst>
      <p:ext uri="{BB962C8B-B14F-4D97-AF65-F5344CB8AC3E}">
        <p14:creationId xmlns:p14="http://schemas.microsoft.com/office/powerpoint/2010/main" val="150445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Do You Think You Are?</a:t>
            </a:r>
            <a:endParaRPr lang="en-US" dirty="0"/>
          </a:p>
        </p:txBody>
      </p:sp>
      <p:sp>
        <p:nvSpPr>
          <p:cNvPr id="3" name="Content Placeholder 2"/>
          <p:cNvSpPr>
            <a:spLocks noGrp="1"/>
          </p:cNvSpPr>
          <p:nvPr>
            <p:ph idx="1"/>
          </p:nvPr>
        </p:nvSpPr>
        <p:spPr/>
        <p:txBody>
          <a:bodyPr/>
          <a:lstStyle/>
          <a:p>
            <a:r>
              <a:rPr lang="en-US" dirty="0" smtClean="0"/>
              <a:t>Staff Site Reliability Engineer for Kafka at LinkedIn</a:t>
            </a:r>
          </a:p>
          <a:p>
            <a:endParaRPr lang="en-US" dirty="0"/>
          </a:p>
          <a:p>
            <a:r>
              <a:rPr lang="en-US" dirty="0" smtClean="0"/>
              <a:t>LinkedIn pushes a lot of data around</a:t>
            </a:r>
          </a:p>
          <a:p>
            <a:pPr lvl="1"/>
            <a:r>
              <a:rPr lang="en-US" dirty="0" smtClean="0"/>
              <a:t>Over 1 trillion messages a day written to Kafka</a:t>
            </a:r>
          </a:p>
          <a:p>
            <a:pPr lvl="1"/>
            <a:r>
              <a:rPr lang="en-US" dirty="0" smtClean="0"/>
              <a:t>Approaching 1 petabyte a day read out of Kafka</a:t>
            </a:r>
          </a:p>
          <a:p>
            <a:pPr lvl="1"/>
            <a:endParaRPr lang="en-US" dirty="0" smtClean="0"/>
          </a:p>
          <a:p>
            <a:r>
              <a:rPr lang="en-US" dirty="0" smtClean="0"/>
              <a:t>We run a lot of Kafka</a:t>
            </a:r>
          </a:p>
          <a:p>
            <a:pPr lvl="1"/>
            <a:r>
              <a:rPr lang="en-US" dirty="0" smtClean="0"/>
              <a:t>Over 75 clusters, in 10 different fabrics</a:t>
            </a:r>
          </a:p>
          <a:p>
            <a:pPr lvl="1"/>
            <a:r>
              <a:rPr lang="en-US" dirty="0" smtClean="0"/>
              <a:t>Over 1300 Kafka brokers, each with at least 6.5 TB of useable storage</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6</a:t>
            </a:fld>
            <a:endParaRPr lang="en-US" dirty="0"/>
          </a:p>
        </p:txBody>
      </p:sp>
    </p:spTree>
    <p:extLst>
      <p:ext uri="{BB962C8B-B14F-4D97-AF65-F5344CB8AC3E}">
        <p14:creationId xmlns:p14="http://schemas.microsoft.com/office/powerpoint/2010/main" val="3225716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Zookeeper</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97B0D-BA2C-2244-86F3-025175B80EAC}" type="slidenum">
              <a:rPr lang="en-US" smtClean="0"/>
              <a:pPr/>
              <a:t>7</a:t>
            </a:fld>
            <a:endParaRPr lang="en-US" dirty="0"/>
          </a:p>
        </p:txBody>
      </p:sp>
    </p:spTree>
    <p:extLst>
      <p:ext uri="{BB962C8B-B14F-4D97-AF65-F5344CB8AC3E}">
        <p14:creationId xmlns:p14="http://schemas.microsoft.com/office/powerpoint/2010/main" val="21977085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Zookeeper</a:t>
            </a:r>
            <a:endParaRPr lang="en-US" dirty="0"/>
          </a:p>
        </p:txBody>
      </p:sp>
      <p:sp>
        <p:nvSpPr>
          <p:cNvPr id="3" name="Content Placeholder 2"/>
          <p:cNvSpPr>
            <a:spLocks noGrp="1"/>
          </p:cNvSpPr>
          <p:nvPr>
            <p:ph idx="1"/>
          </p:nvPr>
        </p:nvSpPr>
        <p:spPr/>
        <p:txBody>
          <a:bodyPr/>
          <a:lstStyle/>
          <a:p>
            <a:r>
              <a:rPr lang="en-US" dirty="0" smtClean="0"/>
              <a:t>Distributed coordination service</a:t>
            </a:r>
          </a:p>
          <a:p>
            <a:endParaRPr lang="en-US" dirty="0"/>
          </a:p>
          <a:p>
            <a:r>
              <a:rPr lang="en-US" dirty="0" smtClean="0"/>
              <a:t>What does it have?</a:t>
            </a:r>
          </a:p>
          <a:p>
            <a:pPr lvl="1"/>
            <a:r>
              <a:rPr lang="en-US" dirty="0" smtClean="0"/>
              <a:t>Hierarchical Namespace</a:t>
            </a:r>
          </a:p>
          <a:p>
            <a:pPr lvl="1"/>
            <a:r>
              <a:rPr lang="en-US" dirty="0" smtClean="0"/>
              <a:t>Ordered Transactions</a:t>
            </a:r>
          </a:p>
          <a:p>
            <a:pPr lvl="1"/>
            <a:r>
              <a:rPr lang="en-US" dirty="0" smtClean="0"/>
              <a:t>Ephemeral Nodes</a:t>
            </a:r>
          </a:p>
          <a:p>
            <a:pPr lvl="1"/>
            <a:r>
              <a:rPr lang="en-US" dirty="0" smtClean="0"/>
              <a:t>Watches</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8</a:t>
            </a:fld>
            <a:endParaRPr lang="en-US" dirty="0"/>
          </a:p>
        </p:txBody>
      </p:sp>
    </p:spTree>
    <p:extLst>
      <p:ext uri="{BB962C8B-B14F-4D97-AF65-F5344CB8AC3E}">
        <p14:creationId xmlns:p14="http://schemas.microsoft.com/office/powerpoint/2010/main" val="29318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Zookeeper NOT?</a:t>
            </a:r>
            <a:endParaRPr lang="en-US" dirty="0"/>
          </a:p>
        </p:txBody>
      </p:sp>
      <p:sp>
        <p:nvSpPr>
          <p:cNvPr id="3" name="Content Placeholder 2"/>
          <p:cNvSpPr>
            <a:spLocks noGrp="1"/>
          </p:cNvSpPr>
          <p:nvPr>
            <p:ph idx="1"/>
          </p:nvPr>
        </p:nvSpPr>
        <p:spPr/>
        <p:txBody>
          <a:bodyPr/>
          <a:lstStyle/>
          <a:p>
            <a:r>
              <a:rPr lang="en-US" dirty="0" smtClean="0"/>
              <a:t>Queue</a:t>
            </a:r>
          </a:p>
          <a:p>
            <a:pPr lvl="1"/>
            <a:r>
              <a:rPr lang="en-US" dirty="0" smtClean="0"/>
              <a:t>Yes, some people say you can do this</a:t>
            </a:r>
          </a:p>
          <a:p>
            <a:pPr lvl="1"/>
            <a:r>
              <a:rPr lang="en-US" dirty="0" smtClean="0"/>
              <a:t>Not tuned for this kind of use, and it can overwhelm ZK</a:t>
            </a:r>
          </a:p>
          <a:p>
            <a:endParaRPr lang="en-US" dirty="0"/>
          </a:p>
          <a:p>
            <a:r>
              <a:rPr lang="en-US" dirty="0" smtClean="0"/>
              <a:t>Logging Service</a:t>
            </a:r>
          </a:p>
          <a:p>
            <a:pPr lvl="1"/>
            <a:r>
              <a:rPr lang="en-US" dirty="0" smtClean="0"/>
              <a:t>Sequential nodes are provided as part of Zookeeper</a:t>
            </a:r>
          </a:p>
          <a:p>
            <a:pPr lvl="1"/>
            <a:r>
              <a:rPr lang="en-US" dirty="0" smtClean="0"/>
              <a:t>Storing large amounts of data is not recommended</a:t>
            </a:r>
          </a:p>
          <a:p>
            <a:endParaRPr lang="en-US" dirty="0"/>
          </a:p>
          <a:p>
            <a:r>
              <a:rPr lang="en-US" dirty="0" smtClean="0"/>
              <a:t>Large Data Store</a:t>
            </a:r>
          </a:p>
          <a:p>
            <a:pPr lvl="1"/>
            <a:r>
              <a:rPr lang="en-US" dirty="0" smtClean="0"/>
              <a:t>Zookeeper nodes have a size limit (default 1 MB)</a:t>
            </a:r>
            <a:endParaRPr lang="en-US" dirty="0"/>
          </a:p>
        </p:txBody>
      </p:sp>
      <p:sp>
        <p:nvSpPr>
          <p:cNvPr id="4" name="Slide Number Placeholder 3"/>
          <p:cNvSpPr>
            <a:spLocks noGrp="1"/>
          </p:cNvSpPr>
          <p:nvPr>
            <p:ph type="sldNum" sz="quarter" idx="10"/>
          </p:nvPr>
        </p:nvSpPr>
        <p:spPr/>
        <p:txBody>
          <a:bodyPr/>
          <a:lstStyle/>
          <a:p>
            <a:fld id="{75897B0D-BA2C-2244-86F3-025175B80EAC}" type="slidenum">
              <a:rPr lang="en-US" smtClean="0"/>
              <a:pPr/>
              <a:t>9</a:t>
            </a:fld>
            <a:endParaRPr lang="en-US" dirty="0"/>
          </a:p>
        </p:txBody>
      </p:sp>
    </p:spTree>
    <p:extLst>
      <p:ext uri="{BB962C8B-B14F-4D97-AF65-F5344CB8AC3E}">
        <p14:creationId xmlns:p14="http://schemas.microsoft.com/office/powerpoint/2010/main" val="36617355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I-Template-WFBlue-May2013">
  <a:themeElements>
    <a:clrScheme name="LinkedIn">
      <a:dk1>
        <a:srgbClr val="000000"/>
      </a:dk1>
      <a:lt1>
        <a:srgbClr val="FFFFFF"/>
      </a:lt1>
      <a:dk2>
        <a:srgbClr val="333333"/>
      </a:dk2>
      <a:lt2>
        <a:srgbClr val="CCCCCC"/>
      </a:lt2>
      <a:accent1>
        <a:srgbClr val="0077B5"/>
      </a:accent1>
      <a:accent2>
        <a:srgbClr val="A9C833"/>
      </a:accent2>
      <a:accent3>
        <a:srgbClr val="E88D21"/>
      </a:accent3>
      <a:accent4>
        <a:srgbClr val="C10059"/>
      </a:accent4>
      <a:accent5>
        <a:srgbClr val="E5B624"/>
      </a:accent5>
      <a:accent6>
        <a:srgbClr val="888888"/>
      </a:accent6>
      <a:hlink>
        <a:srgbClr val="0077B5"/>
      </a:hlink>
      <a:folHlink>
        <a:srgbClr val="0077B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2000" b="0" i="0" u="none" strike="noStrike" kern="1200" cap="none" spc="0" normalizeH="0" baseline="0" noProof="0" dirty="0" smtClean="0">
            <a:ln>
              <a:noFill/>
            </a:ln>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LI-Template-WFBlue-May2013.potx</Template>
  <TotalTime>29163</TotalTime>
  <Words>2708</Words>
  <Application>Microsoft Macintosh PowerPoint</Application>
  <PresentationFormat>Custom</PresentationFormat>
  <Paragraphs>497</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LI-Template-WFBlue-May2013</vt:lpstr>
      <vt:lpstr>Apache Kafka from Scratch</vt:lpstr>
      <vt:lpstr>PowerPoint Presentation</vt:lpstr>
      <vt:lpstr>Agenda</vt:lpstr>
      <vt:lpstr>Schedule</vt:lpstr>
      <vt:lpstr>Before We Start</vt:lpstr>
      <vt:lpstr>Who Do You Think You Are?</vt:lpstr>
      <vt:lpstr>Apache Zookeeper</vt:lpstr>
      <vt:lpstr>Apache Zookeeper</vt:lpstr>
      <vt:lpstr>What is Zookeeper NOT?</vt:lpstr>
      <vt:lpstr>Installing Zookeeper</vt:lpstr>
      <vt:lpstr>Four Letter Words</vt:lpstr>
      <vt:lpstr>Zookeeper CLI</vt:lpstr>
      <vt:lpstr>Playing with Zookeeper</vt:lpstr>
      <vt:lpstr>More About Zookeeper</vt:lpstr>
      <vt:lpstr>Apache Kafka</vt:lpstr>
      <vt:lpstr>Kafka Pub/Sub Basics</vt:lpstr>
      <vt:lpstr>What Is Kafka?</vt:lpstr>
      <vt:lpstr>Distributed Commit Log</vt:lpstr>
      <vt:lpstr>Installing Kafka</vt:lpstr>
      <vt:lpstr>Producing and Consuming</vt:lpstr>
      <vt:lpstr>Message Schemas</vt:lpstr>
      <vt:lpstr>Kafka with Schema Registry</vt:lpstr>
      <vt:lpstr>Console Producer</vt:lpstr>
      <vt:lpstr>Explicitly Creating a Topic</vt:lpstr>
      <vt:lpstr>Produce Messages to Kafka</vt:lpstr>
      <vt:lpstr>Console Consumer</vt:lpstr>
      <vt:lpstr>Consume Messages from Kafka</vt:lpstr>
      <vt:lpstr>Client Libraries</vt:lpstr>
      <vt:lpstr>Options for 3rd Party Consumers</vt:lpstr>
      <vt:lpstr>Producing Messages from Python</vt:lpstr>
      <vt:lpstr>Consume Messages from Python</vt:lpstr>
      <vt:lpstr>Kafka Clusters</vt:lpstr>
      <vt:lpstr>Why Cluster?</vt:lpstr>
      <vt:lpstr>Create a Second Broker</vt:lpstr>
      <vt:lpstr>Increasing Replication Factor for a Topic</vt:lpstr>
      <vt:lpstr>Adding Partitions to a Topic</vt:lpstr>
      <vt:lpstr>Shutting Down a Broker</vt:lpstr>
      <vt:lpstr>Use Cases</vt:lpstr>
      <vt:lpstr>What Can I Use Kafka For?</vt:lpstr>
      <vt:lpstr>Use Case - Queuing</vt:lpstr>
      <vt:lpstr>Use Case - Tracking</vt:lpstr>
      <vt:lpstr>Use Case - Logging</vt:lpstr>
      <vt:lpstr>Use Case - Metrics</vt:lpstr>
      <vt:lpstr>Additional Topics</vt:lpstr>
      <vt:lpstr>Message Retention</vt:lpstr>
      <vt:lpstr>Balancing Partitions</vt:lpstr>
      <vt:lpstr>Going to Production</vt:lpstr>
      <vt:lpstr>Resources</vt:lpstr>
      <vt:lpstr>More Talks</vt:lpstr>
      <vt:lpstr>Getting Involved With Kafka</vt:lpstr>
    </vt:vector>
  </TitlesOfParts>
  <Company>LinkedIn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Todd Palino</cp:lastModifiedBy>
  <cp:revision>930</cp:revision>
  <cp:lastPrinted>2012-05-03T20:09:20Z</cp:lastPrinted>
  <dcterms:created xsi:type="dcterms:W3CDTF">2012-04-05T23:49:00Z</dcterms:created>
  <dcterms:modified xsi:type="dcterms:W3CDTF">2015-11-08T22:55:54Z</dcterms:modified>
</cp:coreProperties>
</file>