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92D5A-3046-433F-B7CA-5397873E49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FDF122B-8E4F-486E-8452-C6D6DB66A7F2}">
      <dgm:prSet/>
      <dgm:spPr/>
      <dgm:t>
        <a:bodyPr/>
        <a:lstStyle/>
        <a:p>
          <a:pPr>
            <a:defRPr cap="all"/>
          </a:pPr>
          <a:r>
            <a:rPr lang="it-IT"/>
            <a:t>Infrastruttura completamente gestita</a:t>
          </a:r>
          <a:endParaRPr lang="en-US"/>
        </a:p>
      </dgm:t>
    </dgm:pt>
    <dgm:pt modelId="{05D2F92B-3DEB-4859-BE06-6A67C9E06F71}" type="parTrans" cxnId="{0017C06E-FBA8-4692-9788-FEB7E8C5F1D5}">
      <dgm:prSet/>
      <dgm:spPr/>
      <dgm:t>
        <a:bodyPr/>
        <a:lstStyle/>
        <a:p>
          <a:endParaRPr lang="en-US"/>
        </a:p>
      </dgm:t>
    </dgm:pt>
    <dgm:pt modelId="{7B1C616C-B4C6-4B85-8819-B00D91A326B3}" type="sibTrans" cxnId="{0017C06E-FBA8-4692-9788-FEB7E8C5F1D5}">
      <dgm:prSet/>
      <dgm:spPr/>
      <dgm:t>
        <a:bodyPr/>
        <a:lstStyle/>
        <a:p>
          <a:endParaRPr lang="en-US"/>
        </a:p>
      </dgm:t>
    </dgm:pt>
    <dgm:pt modelId="{3D780204-21EB-4225-AB6E-36CB22F1653F}">
      <dgm:prSet/>
      <dgm:spPr/>
      <dgm:t>
        <a:bodyPr/>
        <a:lstStyle/>
        <a:p>
          <a:pPr>
            <a:defRPr cap="all"/>
          </a:pPr>
          <a:r>
            <a:rPr lang="it-IT"/>
            <a:t>Modello pay-per-use: si paga in base al tempo e alla memoria utilizzata</a:t>
          </a:r>
          <a:endParaRPr lang="en-US"/>
        </a:p>
      </dgm:t>
    </dgm:pt>
    <dgm:pt modelId="{08E7DC8F-0327-415E-80A2-5D6670F0BA40}" type="parTrans" cxnId="{814E1A49-6ED5-447F-9B0F-4531F3FCFA9C}">
      <dgm:prSet/>
      <dgm:spPr/>
      <dgm:t>
        <a:bodyPr/>
        <a:lstStyle/>
        <a:p>
          <a:endParaRPr lang="en-US"/>
        </a:p>
      </dgm:t>
    </dgm:pt>
    <dgm:pt modelId="{764CFA4A-0BDB-43C1-AB45-016AC0ED6978}" type="sibTrans" cxnId="{814E1A49-6ED5-447F-9B0F-4531F3FCFA9C}">
      <dgm:prSet/>
      <dgm:spPr/>
      <dgm:t>
        <a:bodyPr/>
        <a:lstStyle/>
        <a:p>
          <a:endParaRPr lang="en-US"/>
        </a:p>
      </dgm:t>
    </dgm:pt>
    <dgm:pt modelId="{B076AD64-9BC3-42B0-B26C-E4C0704C34E0}">
      <dgm:prSet/>
      <dgm:spPr/>
      <dgm:t>
        <a:bodyPr/>
        <a:lstStyle/>
        <a:p>
          <a:pPr>
            <a:defRPr cap="all"/>
          </a:pPr>
          <a:r>
            <a:rPr lang="it-IT" dirty="0" err="1"/>
            <a:t>Stateless</a:t>
          </a:r>
          <a:r>
            <a:rPr lang="it-IT" dirty="0"/>
            <a:t>,</a:t>
          </a:r>
        </a:p>
        <a:p>
          <a:pPr>
            <a:defRPr cap="all"/>
          </a:pPr>
          <a:r>
            <a:rPr lang="it-IT" dirty="0" err="1"/>
            <a:t>Provisioned</a:t>
          </a:r>
          <a:r>
            <a:rPr lang="it-IT" dirty="0"/>
            <a:t> </a:t>
          </a:r>
          <a:r>
            <a:rPr lang="it-IT" dirty="0" err="1"/>
            <a:t>Concurrency</a:t>
          </a:r>
          <a:endParaRPr lang="it-IT" dirty="0"/>
        </a:p>
        <a:p>
          <a:pPr>
            <a:defRPr cap="all"/>
          </a:pPr>
          <a:endParaRPr lang="it-IT" dirty="0"/>
        </a:p>
      </dgm:t>
    </dgm:pt>
    <dgm:pt modelId="{6F75E93C-045A-4393-A8D8-75F7FB79E561}" type="parTrans" cxnId="{8513A3B7-08FB-4699-AE34-1FD8DB12EA4C}">
      <dgm:prSet/>
      <dgm:spPr/>
      <dgm:t>
        <a:bodyPr/>
        <a:lstStyle/>
        <a:p>
          <a:endParaRPr lang="en-US"/>
        </a:p>
      </dgm:t>
    </dgm:pt>
    <dgm:pt modelId="{B39819BE-6E41-4E05-A550-D515388D90D2}" type="sibTrans" cxnId="{8513A3B7-08FB-4699-AE34-1FD8DB12EA4C}">
      <dgm:prSet/>
      <dgm:spPr/>
      <dgm:t>
        <a:bodyPr/>
        <a:lstStyle/>
        <a:p>
          <a:endParaRPr lang="en-US"/>
        </a:p>
      </dgm:t>
    </dgm:pt>
    <dgm:pt modelId="{DA1ABB48-DD41-4EF0-BD4D-39B5F6AEBBB0}">
      <dgm:prSet/>
      <dgm:spPr/>
      <dgm:t>
        <a:bodyPr/>
        <a:lstStyle/>
        <a:p>
          <a:pPr>
            <a:defRPr cap="all"/>
          </a:pPr>
          <a:r>
            <a:rPr lang="it-IT" dirty="0" err="1"/>
            <a:t>Scaling</a:t>
          </a:r>
          <a:r>
            <a:rPr lang="it-IT" dirty="0"/>
            <a:t> automatico: nuove </a:t>
          </a:r>
          <a:r>
            <a:rPr lang="it-IT" dirty="0" err="1"/>
            <a:t>instanze</a:t>
          </a:r>
          <a:r>
            <a:rPr lang="it-IT" dirty="0"/>
            <a:t> vengono create e gestite al crescere della richiesta</a:t>
          </a:r>
          <a:endParaRPr lang="en-US" dirty="0"/>
        </a:p>
      </dgm:t>
    </dgm:pt>
    <dgm:pt modelId="{DD23B360-4AEB-43B6-9CEA-86956A68EE4B}" type="parTrans" cxnId="{472B2ABA-356C-49D4-950C-F40AE2EE4C51}">
      <dgm:prSet/>
      <dgm:spPr/>
      <dgm:t>
        <a:bodyPr/>
        <a:lstStyle/>
        <a:p>
          <a:endParaRPr lang="en-US"/>
        </a:p>
      </dgm:t>
    </dgm:pt>
    <dgm:pt modelId="{CC2201D5-4969-4B96-AC78-0910A4DA419F}" type="sibTrans" cxnId="{472B2ABA-356C-49D4-950C-F40AE2EE4C51}">
      <dgm:prSet/>
      <dgm:spPr/>
      <dgm:t>
        <a:bodyPr/>
        <a:lstStyle/>
        <a:p>
          <a:endParaRPr lang="en-US"/>
        </a:p>
      </dgm:t>
    </dgm:pt>
    <dgm:pt modelId="{FB4791F8-7E81-4F72-A70C-8E8A019CA6FB}" type="pres">
      <dgm:prSet presAssocID="{1D592D5A-3046-433F-B7CA-5397873E4982}" presName="root" presStyleCnt="0">
        <dgm:presLayoutVars>
          <dgm:dir/>
          <dgm:resizeHandles val="exact"/>
        </dgm:presLayoutVars>
      </dgm:prSet>
      <dgm:spPr/>
    </dgm:pt>
    <dgm:pt modelId="{83255A40-128B-4C3F-9BD1-5058B698CB69}" type="pres">
      <dgm:prSet presAssocID="{8FDF122B-8E4F-486E-8452-C6D6DB66A7F2}" presName="compNode" presStyleCnt="0"/>
      <dgm:spPr/>
    </dgm:pt>
    <dgm:pt modelId="{EA40F2AF-A31A-4E8A-A945-4E148AE112A1}" type="pres">
      <dgm:prSet presAssocID="{8FDF122B-8E4F-486E-8452-C6D6DB66A7F2}" presName="iconBgRect" presStyleLbl="bgShp" presStyleIdx="0" presStyleCnt="4"/>
      <dgm:spPr/>
    </dgm:pt>
    <dgm:pt modelId="{A1191928-3B0C-4938-BC20-3BB81E2C4B7D}" type="pres">
      <dgm:prSet presAssocID="{8FDF122B-8E4F-486E-8452-C6D6DB66A7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89CC0C-F04D-4F30-872F-B977EDDD2EEC}" type="pres">
      <dgm:prSet presAssocID="{8FDF122B-8E4F-486E-8452-C6D6DB66A7F2}" presName="spaceRect" presStyleCnt="0"/>
      <dgm:spPr/>
    </dgm:pt>
    <dgm:pt modelId="{72622E76-A937-4943-8022-512F93403A63}" type="pres">
      <dgm:prSet presAssocID="{8FDF122B-8E4F-486E-8452-C6D6DB66A7F2}" presName="textRect" presStyleLbl="revTx" presStyleIdx="0" presStyleCnt="4">
        <dgm:presLayoutVars>
          <dgm:chMax val="1"/>
          <dgm:chPref val="1"/>
        </dgm:presLayoutVars>
      </dgm:prSet>
      <dgm:spPr/>
    </dgm:pt>
    <dgm:pt modelId="{D9448131-2EFF-4F0B-A83F-D7A28E65B9B1}" type="pres">
      <dgm:prSet presAssocID="{7B1C616C-B4C6-4B85-8819-B00D91A326B3}" presName="sibTrans" presStyleCnt="0"/>
      <dgm:spPr/>
    </dgm:pt>
    <dgm:pt modelId="{D5E1D530-B095-4A0E-BF21-39836F0B4097}" type="pres">
      <dgm:prSet presAssocID="{3D780204-21EB-4225-AB6E-36CB22F1653F}" presName="compNode" presStyleCnt="0"/>
      <dgm:spPr/>
    </dgm:pt>
    <dgm:pt modelId="{461B09AC-8BAD-4054-A48D-E06DF0CDF12F}" type="pres">
      <dgm:prSet presAssocID="{3D780204-21EB-4225-AB6E-36CB22F1653F}" presName="iconBgRect" presStyleLbl="bgShp" presStyleIdx="1" presStyleCnt="4"/>
      <dgm:spPr/>
    </dgm:pt>
    <dgm:pt modelId="{4C6215D4-E263-487B-A6DC-A48F15E065F7}" type="pres">
      <dgm:prSet presAssocID="{3D780204-21EB-4225-AB6E-36CB22F165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5A368A2-1C58-4E8A-9E55-59BEBB83969B}" type="pres">
      <dgm:prSet presAssocID="{3D780204-21EB-4225-AB6E-36CB22F1653F}" presName="spaceRect" presStyleCnt="0"/>
      <dgm:spPr/>
    </dgm:pt>
    <dgm:pt modelId="{2386E551-A5F9-4584-9A7A-D081216208B0}" type="pres">
      <dgm:prSet presAssocID="{3D780204-21EB-4225-AB6E-36CB22F1653F}" presName="textRect" presStyleLbl="revTx" presStyleIdx="1" presStyleCnt="4">
        <dgm:presLayoutVars>
          <dgm:chMax val="1"/>
          <dgm:chPref val="1"/>
        </dgm:presLayoutVars>
      </dgm:prSet>
      <dgm:spPr/>
    </dgm:pt>
    <dgm:pt modelId="{41BE663E-6D86-4B1E-905D-9385DF8E8AEB}" type="pres">
      <dgm:prSet presAssocID="{764CFA4A-0BDB-43C1-AB45-016AC0ED6978}" presName="sibTrans" presStyleCnt="0"/>
      <dgm:spPr/>
    </dgm:pt>
    <dgm:pt modelId="{59527B25-81F9-42A1-967D-0063B0A69147}" type="pres">
      <dgm:prSet presAssocID="{B076AD64-9BC3-42B0-B26C-E4C0704C34E0}" presName="compNode" presStyleCnt="0"/>
      <dgm:spPr/>
    </dgm:pt>
    <dgm:pt modelId="{5CA4F410-9877-4129-A6FC-3C88F9437A43}" type="pres">
      <dgm:prSet presAssocID="{B076AD64-9BC3-42B0-B26C-E4C0704C34E0}" presName="iconBgRect" presStyleLbl="bgShp" presStyleIdx="2" presStyleCnt="4"/>
      <dgm:spPr/>
    </dgm:pt>
    <dgm:pt modelId="{73AE440E-71AB-4BE2-B771-339BEC9369EE}" type="pres">
      <dgm:prSet presAssocID="{B076AD64-9BC3-42B0-B26C-E4C0704C34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976A60C-97BA-4734-AB66-4EEA6FC2C93D}" type="pres">
      <dgm:prSet presAssocID="{B076AD64-9BC3-42B0-B26C-E4C0704C34E0}" presName="spaceRect" presStyleCnt="0"/>
      <dgm:spPr/>
    </dgm:pt>
    <dgm:pt modelId="{99A31F99-EFDC-472F-94BB-549441CBD213}" type="pres">
      <dgm:prSet presAssocID="{B076AD64-9BC3-42B0-B26C-E4C0704C34E0}" presName="textRect" presStyleLbl="revTx" presStyleIdx="2" presStyleCnt="4">
        <dgm:presLayoutVars>
          <dgm:chMax val="1"/>
          <dgm:chPref val="1"/>
        </dgm:presLayoutVars>
      </dgm:prSet>
      <dgm:spPr/>
    </dgm:pt>
    <dgm:pt modelId="{869B5228-8586-4A3B-96E8-A9752C28A0EA}" type="pres">
      <dgm:prSet presAssocID="{B39819BE-6E41-4E05-A550-D515388D90D2}" presName="sibTrans" presStyleCnt="0"/>
      <dgm:spPr/>
    </dgm:pt>
    <dgm:pt modelId="{0BD6DBF3-86E9-409E-BE55-E53A5ADD45A6}" type="pres">
      <dgm:prSet presAssocID="{DA1ABB48-DD41-4EF0-BD4D-39B5F6AEBBB0}" presName="compNode" presStyleCnt="0"/>
      <dgm:spPr/>
    </dgm:pt>
    <dgm:pt modelId="{DFAFAC6C-2BAD-4A53-839F-958D38AC3BF1}" type="pres">
      <dgm:prSet presAssocID="{DA1ABB48-DD41-4EF0-BD4D-39B5F6AEBBB0}" presName="iconBgRect" presStyleLbl="bgShp" presStyleIdx="3" presStyleCnt="4"/>
      <dgm:spPr/>
    </dgm:pt>
    <dgm:pt modelId="{3B6DFC86-9564-43F5-8731-3F427FD4B1E9}" type="pres">
      <dgm:prSet presAssocID="{DA1ABB48-DD41-4EF0-BD4D-39B5F6AEBB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29CFCF95-F489-4B6F-8C16-0F60D13A5584}" type="pres">
      <dgm:prSet presAssocID="{DA1ABB48-DD41-4EF0-BD4D-39B5F6AEBBB0}" presName="spaceRect" presStyleCnt="0"/>
      <dgm:spPr/>
    </dgm:pt>
    <dgm:pt modelId="{D8507D93-0225-42F8-B54B-71FE60F3C4F7}" type="pres">
      <dgm:prSet presAssocID="{DA1ABB48-DD41-4EF0-BD4D-39B5F6AEBB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AD1802-23FA-41E2-8CEE-A8968C37D948}" type="presOf" srcId="{B076AD64-9BC3-42B0-B26C-E4C0704C34E0}" destId="{99A31F99-EFDC-472F-94BB-549441CBD213}" srcOrd="0" destOrd="0" presId="urn:microsoft.com/office/officeart/2018/5/layout/IconCircleLabelList"/>
    <dgm:cxn modelId="{440DC917-500E-4731-8B28-F1B49371BB48}" type="presOf" srcId="{8FDF122B-8E4F-486E-8452-C6D6DB66A7F2}" destId="{72622E76-A937-4943-8022-512F93403A63}" srcOrd="0" destOrd="0" presId="urn:microsoft.com/office/officeart/2018/5/layout/IconCircleLabelList"/>
    <dgm:cxn modelId="{814E1A49-6ED5-447F-9B0F-4531F3FCFA9C}" srcId="{1D592D5A-3046-433F-B7CA-5397873E4982}" destId="{3D780204-21EB-4225-AB6E-36CB22F1653F}" srcOrd="1" destOrd="0" parTransId="{08E7DC8F-0327-415E-80A2-5D6670F0BA40}" sibTransId="{764CFA4A-0BDB-43C1-AB45-016AC0ED6978}"/>
    <dgm:cxn modelId="{D6C2FE69-7E0C-43DF-8E96-6FC500890EBB}" type="presOf" srcId="{1D592D5A-3046-433F-B7CA-5397873E4982}" destId="{FB4791F8-7E81-4F72-A70C-8E8A019CA6FB}" srcOrd="0" destOrd="0" presId="urn:microsoft.com/office/officeart/2018/5/layout/IconCircleLabelList"/>
    <dgm:cxn modelId="{0017C06E-FBA8-4692-9788-FEB7E8C5F1D5}" srcId="{1D592D5A-3046-433F-B7CA-5397873E4982}" destId="{8FDF122B-8E4F-486E-8452-C6D6DB66A7F2}" srcOrd="0" destOrd="0" parTransId="{05D2F92B-3DEB-4859-BE06-6A67C9E06F71}" sibTransId="{7B1C616C-B4C6-4B85-8819-B00D91A326B3}"/>
    <dgm:cxn modelId="{84C4589B-083C-421F-BC9F-CE7375A88A35}" type="presOf" srcId="{3D780204-21EB-4225-AB6E-36CB22F1653F}" destId="{2386E551-A5F9-4584-9A7A-D081216208B0}" srcOrd="0" destOrd="0" presId="urn:microsoft.com/office/officeart/2018/5/layout/IconCircleLabelList"/>
    <dgm:cxn modelId="{8513A3B7-08FB-4699-AE34-1FD8DB12EA4C}" srcId="{1D592D5A-3046-433F-B7CA-5397873E4982}" destId="{B076AD64-9BC3-42B0-B26C-E4C0704C34E0}" srcOrd="2" destOrd="0" parTransId="{6F75E93C-045A-4393-A8D8-75F7FB79E561}" sibTransId="{B39819BE-6E41-4E05-A550-D515388D90D2}"/>
    <dgm:cxn modelId="{472B2ABA-356C-49D4-950C-F40AE2EE4C51}" srcId="{1D592D5A-3046-433F-B7CA-5397873E4982}" destId="{DA1ABB48-DD41-4EF0-BD4D-39B5F6AEBBB0}" srcOrd="3" destOrd="0" parTransId="{DD23B360-4AEB-43B6-9CEA-86956A68EE4B}" sibTransId="{CC2201D5-4969-4B96-AC78-0910A4DA419F}"/>
    <dgm:cxn modelId="{B4CD50CF-4337-480D-8E0F-12BF6AD53BA8}" type="presOf" srcId="{DA1ABB48-DD41-4EF0-BD4D-39B5F6AEBBB0}" destId="{D8507D93-0225-42F8-B54B-71FE60F3C4F7}" srcOrd="0" destOrd="0" presId="urn:microsoft.com/office/officeart/2018/5/layout/IconCircleLabelList"/>
    <dgm:cxn modelId="{9B1B835E-3A25-4A17-91DF-7FFBE5EC7784}" type="presParOf" srcId="{FB4791F8-7E81-4F72-A70C-8E8A019CA6FB}" destId="{83255A40-128B-4C3F-9BD1-5058B698CB69}" srcOrd="0" destOrd="0" presId="urn:microsoft.com/office/officeart/2018/5/layout/IconCircleLabelList"/>
    <dgm:cxn modelId="{0A5F5F64-BD5B-4D53-A4D0-A660A7C20F66}" type="presParOf" srcId="{83255A40-128B-4C3F-9BD1-5058B698CB69}" destId="{EA40F2AF-A31A-4E8A-A945-4E148AE112A1}" srcOrd="0" destOrd="0" presId="urn:microsoft.com/office/officeart/2018/5/layout/IconCircleLabelList"/>
    <dgm:cxn modelId="{A76CC3F5-1DF3-41B9-9622-FD98C4EEE93A}" type="presParOf" srcId="{83255A40-128B-4C3F-9BD1-5058B698CB69}" destId="{A1191928-3B0C-4938-BC20-3BB81E2C4B7D}" srcOrd="1" destOrd="0" presId="urn:microsoft.com/office/officeart/2018/5/layout/IconCircleLabelList"/>
    <dgm:cxn modelId="{DBFE9B8F-7BE1-4DA5-8E4F-A7882083E0DC}" type="presParOf" srcId="{83255A40-128B-4C3F-9BD1-5058B698CB69}" destId="{C889CC0C-F04D-4F30-872F-B977EDDD2EEC}" srcOrd="2" destOrd="0" presId="urn:microsoft.com/office/officeart/2018/5/layout/IconCircleLabelList"/>
    <dgm:cxn modelId="{CE84EB7C-04CE-4377-8313-B1A1B4E09644}" type="presParOf" srcId="{83255A40-128B-4C3F-9BD1-5058B698CB69}" destId="{72622E76-A937-4943-8022-512F93403A63}" srcOrd="3" destOrd="0" presId="urn:microsoft.com/office/officeart/2018/5/layout/IconCircleLabelList"/>
    <dgm:cxn modelId="{49F62B6A-BA34-4AA2-AA02-31A6139DDAF8}" type="presParOf" srcId="{FB4791F8-7E81-4F72-A70C-8E8A019CA6FB}" destId="{D9448131-2EFF-4F0B-A83F-D7A28E65B9B1}" srcOrd="1" destOrd="0" presId="urn:microsoft.com/office/officeart/2018/5/layout/IconCircleLabelList"/>
    <dgm:cxn modelId="{623FEEFA-3518-4600-A8CB-677B1594FDD4}" type="presParOf" srcId="{FB4791F8-7E81-4F72-A70C-8E8A019CA6FB}" destId="{D5E1D530-B095-4A0E-BF21-39836F0B4097}" srcOrd="2" destOrd="0" presId="urn:microsoft.com/office/officeart/2018/5/layout/IconCircleLabelList"/>
    <dgm:cxn modelId="{B89B4539-AB5B-4BAB-B3DD-A618CD2BE3C3}" type="presParOf" srcId="{D5E1D530-B095-4A0E-BF21-39836F0B4097}" destId="{461B09AC-8BAD-4054-A48D-E06DF0CDF12F}" srcOrd="0" destOrd="0" presId="urn:microsoft.com/office/officeart/2018/5/layout/IconCircleLabelList"/>
    <dgm:cxn modelId="{15620F89-DAEE-495A-8DAD-863781C98963}" type="presParOf" srcId="{D5E1D530-B095-4A0E-BF21-39836F0B4097}" destId="{4C6215D4-E263-487B-A6DC-A48F15E065F7}" srcOrd="1" destOrd="0" presId="urn:microsoft.com/office/officeart/2018/5/layout/IconCircleLabelList"/>
    <dgm:cxn modelId="{DC2CD365-41EB-4AE7-B7D1-CA4B53351F9F}" type="presParOf" srcId="{D5E1D530-B095-4A0E-BF21-39836F0B4097}" destId="{95A368A2-1C58-4E8A-9E55-59BEBB83969B}" srcOrd="2" destOrd="0" presId="urn:microsoft.com/office/officeart/2018/5/layout/IconCircleLabelList"/>
    <dgm:cxn modelId="{CC4A54D4-E84B-4D2F-A949-0EEA2B952142}" type="presParOf" srcId="{D5E1D530-B095-4A0E-BF21-39836F0B4097}" destId="{2386E551-A5F9-4584-9A7A-D081216208B0}" srcOrd="3" destOrd="0" presId="urn:microsoft.com/office/officeart/2018/5/layout/IconCircleLabelList"/>
    <dgm:cxn modelId="{FD37B5AB-C5CF-4C62-8062-D1CDB5D79422}" type="presParOf" srcId="{FB4791F8-7E81-4F72-A70C-8E8A019CA6FB}" destId="{41BE663E-6D86-4B1E-905D-9385DF8E8AEB}" srcOrd="3" destOrd="0" presId="urn:microsoft.com/office/officeart/2018/5/layout/IconCircleLabelList"/>
    <dgm:cxn modelId="{37552959-0F51-449C-B1B7-F936942ABF69}" type="presParOf" srcId="{FB4791F8-7E81-4F72-A70C-8E8A019CA6FB}" destId="{59527B25-81F9-42A1-967D-0063B0A69147}" srcOrd="4" destOrd="0" presId="urn:microsoft.com/office/officeart/2018/5/layout/IconCircleLabelList"/>
    <dgm:cxn modelId="{4815A400-BA2B-42BB-A506-AE90875A6B51}" type="presParOf" srcId="{59527B25-81F9-42A1-967D-0063B0A69147}" destId="{5CA4F410-9877-4129-A6FC-3C88F9437A43}" srcOrd="0" destOrd="0" presId="urn:microsoft.com/office/officeart/2018/5/layout/IconCircleLabelList"/>
    <dgm:cxn modelId="{86326279-F768-49CA-ADD9-637D6C890DDE}" type="presParOf" srcId="{59527B25-81F9-42A1-967D-0063B0A69147}" destId="{73AE440E-71AB-4BE2-B771-339BEC9369EE}" srcOrd="1" destOrd="0" presId="urn:microsoft.com/office/officeart/2018/5/layout/IconCircleLabelList"/>
    <dgm:cxn modelId="{13C8E3D1-3124-4542-A35B-9D255848B9CD}" type="presParOf" srcId="{59527B25-81F9-42A1-967D-0063B0A69147}" destId="{D976A60C-97BA-4734-AB66-4EEA6FC2C93D}" srcOrd="2" destOrd="0" presId="urn:microsoft.com/office/officeart/2018/5/layout/IconCircleLabelList"/>
    <dgm:cxn modelId="{4942E062-C08F-4DCD-B36E-12119AD64522}" type="presParOf" srcId="{59527B25-81F9-42A1-967D-0063B0A69147}" destId="{99A31F99-EFDC-472F-94BB-549441CBD213}" srcOrd="3" destOrd="0" presId="urn:microsoft.com/office/officeart/2018/5/layout/IconCircleLabelList"/>
    <dgm:cxn modelId="{05250CB8-9E7E-4B06-A3E5-440D9A0AAA89}" type="presParOf" srcId="{FB4791F8-7E81-4F72-A70C-8E8A019CA6FB}" destId="{869B5228-8586-4A3B-96E8-A9752C28A0EA}" srcOrd="5" destOrd="0" presId="urn:microsoft.com/office/officeart/2018/5/layout/IconCircleLabelList"/>
    <dgm:cxn modelId="{85032D9D-55A8-415A-A40A-0D18CE21EE77}" type="presParOf" srcId="{FB4791F8-7E81-4F72-A70C-8E8A019CA6FB}" destId="{0BD6DBF3-86E9-409E-BE55-E53A5ADD45A6}" srcOrd="6" destOrd="0" presId="urn:microsoft.com/office/officeart/2018/5/layout/IconCircleLabelList"/>
    <dgm:cxn modelId="{F78D841A-150E-4666-A18E-48A77B757B4D}" type="presParOf" srcId="{0BD6DBF3-86E9-409E-BE55-E53A5ADD45A6}" destId="{DFAFAC6C-2BAD-4A53-839F-958D38AC3BF1}" srcOrd="0" destOrd="0" presId="urn:microsoft.com/office/officeart/2018/5/layout/IconCircleLabelList"/>
    <dgm:cxn modelId="{95EE7786-9100-4231-B9CB-EE2039539A15}" type="presParOf" srcId="{0BD6DBF3-86E9-409E-BE55-E53A5ADD45A6}" destId="{3B6DFC86-9564-43F5-8731-3F427FD4B1E9}" srcOrd="1" destOrd="0" presId="urn:microsoft.com/office/officeart/2018/5/layout/IconCircleLabelList"/>
    <dgm:cxn modelId="{F719B7C4-38E6-456F-AF68-82C985E13EAB}" type="presParOf" srcId="{0BD6DBF3-86E9-409E-BE55-E53A5ADD45A6}" destId="{29CFCF95-F489-4B6F-8C16-0F60D13A5584}" srcOrd="2" destOrd="0" presId="urn:microsoft.com/office/officeart/2018/5/layout/IconCircleLabelList"/>
    <dgm:cxn modelId="{9C23CD6F-E289-4041-B432-28E6A103F05F}" type="presParOf" srcId="{0BD6DBF3-86E9-409E-BE55-E53A5ADD45A6}" destId="{D8507D93-0225-42F8-B54B-71FE60F3C4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0F2AF-A31A-4E8A-A945-4E148AE112A1}">
      <dsp:nvSpPr>
        <dsp:cNvPr id="0" name=""/>
        <dsp:cNvSpPr/>
      </dsp:nvSpPr>
      <dsp:spPr>
        <a:xfrm>
          <a:off x="600792" y="528370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91928-3B0C-4938-BC20-3BB81E2C4B7D}">
      <dsp:nvSpPr>
        <dsp:cNvPr id="0" name=""/>
        <dsp:cNvSpPr/>
      </dsp:nvSpPr>
      <dsp:spPr>
        <a:xfrm>
          <a:off x="909785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22E76-A937-4943-8022-512F93403A63}">
      <dsp:nvSpPr>
        <dsp:cNvPr id="0" name=""/>
        <dsp:cNvSpPr/>
      </dsp:nvSpPr>
      <dsp:spPr>
        <a:xfrm>
          <a:off x="137302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Infrastruttura completamente gestita</a:t>
          </a:r>
          <a:endParaRPr lang="en-US" sz="1300" kern="1200"/>
        </a:p>
      </dsp:txBody>
      <dsp:txXfrm>
        <a:off x="137302" y="2429867"/>
        <a:ext cx="2376871" cy="720000"/>
      </dsp:txXfrm>
    </dsp:sp>
    <dsp:sp modelId="{461B09AC-8BAD-4054-A48D-E06DF0CDF12F}">
      <dsp:nvSpPr>
        <dsp:cNvPr id="0" name=""/>
        <dsp:cNvSpPr/>
      </dsp:nvSpPr>
      <dsp:spPr>
        <a:xfrm>
          <a:off x="3393616" y="528370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215D4-E263-487B-A6DC-A48F15E065F7}">
      <dsp:nvSpPr>
        <dsp:cNvPr id="0" name=""/>
        <dsp:cNvSpPr/>
      </dsp:nvSpPr>
      <dsp:spPr>
        <a:xfrm>
          <a:off x="3702610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6E551-A5F9-4584-9A7A-D081216208B0}">
      <dsp:nvSpPr>
        <dsp:cNvPr id="0" name=""/>
        <dsp:cNvSpPr/>
      </dsp:nvSpPr>
      <dsp:spPr>
        <a:xfrm>
          <a:off x="2930126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Modello pay-per-use: si paga in base al tempo e alla memoria utilizzata</a:t>
          </a:r>
          <a:endParaRPr lang="en-US" sz="1300" kern="1200"/>
        </a:p>
      </dsp:txBody>
      <dsp:txXfrm>
        <a:off x="2930126" y="2429867"/>
        <a:ext cx="2376871" cy="720000"/>
      </dsp:txXfrm>
    </dsp:sp>
    <dsp:sp modelId="{5CA4F410-9877-4129-A6FC-3C88F9437A43}">
      <dsp:nvSpPr>
        <dsp:cNvPr id="0" name=""/>
        <dsp:cNvSpPr/>
      </dsp:nvSpPr>
      <dsp:spPr>
        <a:xfrm>
          <a:off x="6186441" y="528370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E440E-71AB-4BE2-B771-339BEC9369EE}">
      <dsp:nvSpPr>
        <dsp:cNvPr id="0" name=""/>
        <dsp:cNvSpPr/>
      </dsp:nvSpPr>
      <dsp:spPr>
        <a:xfrm>
          <a:off x="6495434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31F99-EFDC-472F-94BB-549441CBD213}">
      <dsp:nvSpPr>
        <dsp:cNvPr id="0" name=""/>
        <dsp:cNvSpPr/>
      </dsp:nvSpPr>
      <dsp:spPr>
        <a:xfrm>
          <a:off x="5722951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 dirty="0" err="1"/>
            <a:t>Stateless</a:t>
          </a:r>
          <a:r>
            <a:rPr lang="it-IT" sz="1300" kern="1200" dirty="0"/>
            <a:t>,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 dirty="0" err="1"/>
            <a:t>Provisioned</a:t>
          </a:r>
          <a:r>
            <a:rPr lang="it-IT" sz="1300" kern="1200" dirty="0"/>
            <a:t> </a:t>
          </a:r>
          <a:r>
            <a:rPr lang="it-IT" sz="1300" kern="1200" dirty="0" err="1"/>
            <a:t>Concurrency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1300" kern="1200" dirty="0"/>
        </a:p>
      </dsp:txBody>
      <dsp:txXfrm>
        <a:off x="5722951" y="2429867"/>
        <a:ext cx="2376871" cy="720000"/>
      </dsp:txXfrm>
    </dsp:sp>
    <dsp:sp modelId="{DFAFAC6C-2BAD-4A53-839F-958D38AC3BF1}">
      <dsp:nvSpPr>
        <dsp:cNvPr id="0" name=""/>
        <dsp:cNvSpPr/>
      </dsp:nvSpPr>
      <dsp:spPr>
        <a:xfrm>
          <a:off x="8979265" y="528370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DFC86-9564-43F5-8731-3F427FD4B1E9}">
      <dsp:nvSpPr>
        <dsp:cNvPr id="0" name=""/>
        <dsp:cNvSpPr/>
      </dsp:nvSpPr>
      <dsp:spPr>
        <a:xfrm>
          <a:off x="9288259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07D93-0225-42F8-B54B-71FE60F3C4F7}">
      <dsp:nvSpPr>
        <dsp:cNvPr id="0" name=""/>
        <dsp:cNvSpPr/>
      </dsp:nvSpPr>
      <dsp:spPr>
        <a:xfrm>
          <a:off x="8515775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 dirty="0" err="1"/>
            <a:t>Scaling</a:t>
          </a:r>
          <a:r>
            <a:rPr lang="it-IT" sz="1300" kern="1200" dirty="0"/>
            <a:t> automatico: nuove </a:t>
          </a:r>
          <a:r>
            <a:rPr lang="it-IT" sz="1300" kern="1200" dirty="0" err="1"/>
            <a:t>instanze</a:t>
          </a:r>
          <a:r>
            <a:rPr lang="it-IT" sz="1300" kern="1200" dirty="0"/>
            <a:t> vengono create e gestite al crescere della richiesta</a:t>
          </a:r>
          <a:endParaRPr lang="en-US" sz="1300" kern="1200" dirty="0"/>
        </a:p>
      </dsp:txBody>
      <dsp:txXfrm>
        <a:off x="8515775" y="2429867"/>
        <a:ext cx="23768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1E17B-0000-4057-931A-1C082B15B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1020432"/>
            <a:ext cx="10993546" cy="826124"/>
          </a:xfrm>
        </p:spPr>
        <p:txBody>
          <a:bodyPr/>
          <a:lstStyle/>
          <a:p>
            <a:r>
              <a:rPr lang="it-IT"/>
              <a:t>Microservizio su Amazon Web Services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1768DB-53CA-4320-9306-60E7D149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2055818"/>
            <a:ext cx="10993546" cy="590321"/>
          </a:xfrm>
        </p:spPr>
        <p:txBody>
          <a:bodyPr>
            <a:noAutofit/>
          </a:bodyPr>
          <a:lstStyle/>
          <a:p>
            <a:r>
              <a:rPr lang="it-IT" sz="1800" dirty="0"/>
              <a:t>Università degli studi di </a:t>
            </a:r>
            <a:r>
              <a:rPr lang="it-IT" sz="1800" dirty="0" err="1"/>
              <a:t>torino</a:t>
            </a:r>
            <a:r>
              <a:rPr lang="it-IT" sz="1800" dirty="0"/>
              <a:t>, dipartimento di informatica  </a:t>
            </a:r>
          </a:p>
          <a:p>
            <a:r>
              <a:rPr lang="it-IT" sz="1800" dirty="0"/>
              <a:t>AA 2018/2019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E15174-AF26-4CC9-A150-587ACCB87754}"/>
              </a:ext>
            </a:extLst>
          </p:cNvPr>
          <p:cNvSpPr txBox="1"/>
          <p:nvPr/>
        </p:nvSpPr>
        <p:spPr>
          <a:xfrm>
            <a:off x="656948" y="4749553"/>
            <a:ext cx="2731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Candidato:</a:t>
            </a:r>
          </a:p>
          <a:p>
            <a:r>
              <a:rPr lang="it-IT" sz="2000" dirty="0">
                <a:solidFill>
                  <a:schemeClr val="bg1"/>
                </a:solidFill>
              </a:rPr>
              <a:t>Silvestro Stefano Frisullo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19EA78-6045-486E-A671-9E539C22F5BF}"/>
              </a:ext>
            </a:extLst>
          </p:cNvPr>
          <p:cNvSpPr txBox="1"/>
          <p:nvPr/>
        </p:nvSpPr>
        <p:spPr>
          <a:xfrm>
            <a:off x="656948" y="3604334"/>
            <a:ext cx="24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Relatore:</a:t>
            </a:r>
          </a:p>
          <a:p>
            <a:r>
              <a:rPr lang="it-IT" sz="2000" dirty="0">
                <a:solidFill>
                  <a:schemeClr val="bg1"/>
                </a:solidFill>
              </a:rPr>
              <a:t>Enrico Bini</a:t>
            </a:r>
          </a:p>
        </p:txBody>
      </p:sp>
    </p:spTree>
    <p:extLst>
      <p:ext uri="{BB962C8B-B14F-4D97-AF65-F5344CB8AC3E}">
        <p14:creationId xmlns:p14="http://schemas.microsoft.com/office/powerpoint/2010/main" val="120977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207BC-C0CF-4AC9-88BD-04FF69A6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API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3C43DB-AE71-4FF4-BBAF-F6C103561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Back end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EEEACA-83E3-4739-8EDA-A4DFBED7BA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/</a:t>
            </a:r>
            <a:r>
              <a:rPr lang="it-IT" dirty="0" err="1"/>
              <a:t>reindex</a:t>
            </a:r>
            <a:r>
              <a:rPr lang="it-IT" dirty="0"/>
              <a:t>/start </a:t>
            </a:r>
          </a:p>
          <a:p>
            <a:r>
              <a:rPr lang="it-IT" dirty="0"/>
              <a:t> /</a:t>
            </a:r>
            <a:r>
              <a:rPr lang="it-IT" dirty="0" err="1"/>
              <a:t>reindex</a:t>
            </a:r>
            <a:r>
              <a:rPr lang="it-IT" dirty="0"/>
              <a:t>/bulk </a:t>
            </a:r>
          </a:p>
          <a:p>
            <a:r>
              <a:rPr lang="it-IT" dirty="0"/>
              <a:t> /</a:t>
            </a:r>
            <a:r>
              <a:rPr lang="it-IT" dirty="0" err="1"/>
              <a:t>reindex</a:t>
            </a:r>
            <a:r>
              <a:rPr lang="it-IT" dirty="0"/>
              <a:t>/stop </a:t>
            </a:r>
          </a:p>
          <a:p>
            <a:r>
              <a:rPr lang="it-IT" dirty="0"/>
              <a:t> /</a:t>
            </a:r>
            <a:r>
              <a:rPr lang="it-IT" dirty="0" err="1"/>
              <a:t>reindex</a:t>
            </a:r>
            <a:r>
              <a:rPr lang="it-IT" dirty="0"/>
              <a:t>/status </a:t>
            </a:r>
          </a:p>
          <a:p>
            <a:r>
              <a:rPr lang="it-IT" dirty="0"/>
              <a:t> /</a:t>
            </a:r>
            <a:r>
              <a:rPr lang="it-IT" dirty="0" err="1"/>
              <a:t>reindex</a:t>
            </a:r>
            <a:r>
              <a:rPr lang="it-IT" dirty="0"/>
              <a:t>/</a:t>
            </a:r>
            <a:r>
              <a:rPr lang="it-IT" dirty="0" err="1"/>
              <a:t>promote</a:t>
            </a:r>
            <a:r>
              <a:rPr lang="it-IT" dirty="0"/>
              <a:t> </a:t>
            </a:r>
          </a:p>
          <a:p>
            <a:r>
              <a:rPr lang="it-IT" dirty="0"/>
              <a:t> /delta/update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69AD43-0649-44A9-B84D-B81B3E4E6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Front End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5215B0-9267-4103-89C6-6CF49AA4F0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/</a:t>
            </a:r>
            <a:r>
              <a:rPr lang="it-IT" dirty="0" err="1"/>
              <a:t>getAllSKUNumbers</a:t>
            </a:r>
            <a:r>
              <a:rPr lang="it-IT" dirty="0"/>
              <a:t> </a:t>
            </a:r>
          </a:p>
          <a:p>
            <a:r>
              <a:rPr lang="it-IT" dirty="0"/>
              <a:t> /</a:t>
            </a:r>
            <a:r>
              <a:rPr lang="it-IT" dirty="0" err="1"/>
              <a:t>getSKUdetails</a:t>
            </a:r>
            <a:r>
              <a:rPr lang="it-IT" dirty="0"/>
              <a:t> </a:t>
            </a:r>
          </a:p>
          <a:p>
            <a:r>
              <a:rPr lang="it-IT" dirty="0"/>
              <a:t>/</a:t>
            </a:r>
            <a:r>
              <a:rPr lang="it-IT" dirty="0" err="1"/>
              <a:t>getAllSKU</a:t>
            </a:r>
            <a:r>
              <a:rPr lang="it-IT" dirty="0"/>
              <a:t> </a:t>
            </a:r>
          </a:p>
          <a:p>
            <a:r>
              <a:rPr lang="it-IT" dirty="0"/>
              <a:t> /</a:t>
            </a:r>
            <a:r>
              <a:rPr lang="it-IT" dirty="0" err="1"/>
              <a:t>getRichText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769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9FC4FB-BD8A-4378-9C73-A241F9F1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ciclo di sviluppo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733173-D2C6-4D7E-B055-4E70AE17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10329463" cy="222282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volta implementate le API si procede alla fase di testing</a:t>
            </a:r>
          </a:p>
          <a:p>
            <a:r>
              <a:rPr lang="it-IT" dirty="0"/>
              <a:t>Il testing è affidato ad un team specializzato, che comunica eventuali errori agli sviluppatori e richiede le correzioni.  </a:t>
            </a:r>
          </a:p>
          <a:p>
            <a:r>
              <a:rPr lang="it-IT" dirty="0"/>
              <a:t>In base ai test effettuati il codice viene spostato in ambienti di sviluppo più vicini alla produzione, ossia il codice di qualità più alta che costituisce i servizi attivi</a:t>
            </a:r>
          </a:p>
          <a:p>
            <a:r>
              <a:rPr lang="it-IT" dirty="0"/>
              <a:t>Una volta superati tutti i test e approvato dal cliente, il microservizio è operativo</a:t>
            </a:r>
          </a:p>
        </p:txBody>
      </p:sp>
    </p:spTree>
    <p:extLst>
      <p:ext uri="{BB962C8B-B14F-4D97-AF65-F5344CB8AC3E}">
        <p14:creationId xmlns:p14="http://schemas.microsoft.com/office/powerpoint/2010/main" val="52651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0D563C3-456E-43F6-A90C-C459348CAA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8897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F0869-CCF5-4496-8D6B-750CCC5D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e OBIETTIVO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02DC9-A112-4205-A0FB-F93CFCFA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44" y="2819568"/>
            <a:ext cx="5109394" cy="3723273"/>
          </a:xfrm>
        </p:spPr>
        <p:txBody>
          <a:bodyPr>
            <a:normAutofit/>
          </a:bodyPr>
          <a:lstStyle/>
          <a:p>
            <a:r>
              <a:rPr lang="it-IT" dirty="0"/>
              <a:t>Prestazioni: il database del cliente non in grado di garantire prestazioni adeguate in termini di richieste. Serve una soluzione più veloce.</a:t>
            </a:r>
          </a:p>
          <a:p>
            <a:r>
              <a:rPr lang="it-IT" dirty="0"/>
              <a:t>Affidabilità: adottare una soluzione cloud gestita offre garanzie di affidabilità superiori rispetto ad una  gestita internamente, anche grazie alla ridondanza</a:t>
            </a:r>
          </a:p>
          <a:p>
            <a:r>
              <a:rPr lang="it-IT" dirty="0"/>
              <a:t>Scalabilità: le caratteristiche intrinseche di AWS consentono elevata scalabilità, adatta a gestire </a:t>
            </a:r>
            <a:r>
              <a:rPr lang="it-IT" dirty="0" err="1"/>
              <a:t>spike</a:t>
            </a:r>
            <a:r>
              <a:rPr lang="it-IT" dirty="0"/>
              <a:t> di traffico imprevisti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CDEABB-321F-4393-9F49-6C0E015A82D1}"/>
              </a:ext>
            </a:extLst>
          </p:cNvPr>
          <p:cNvSpPr txBox="1"/>
          <p:nvPr/>
        </p:nvSpPr>
        <p:spPr>
          <a:xfrm>
            <a:off x="581193" y="2379216"/>
            <a:ext cx="1102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Microservizio in Python per gestire un catalogo di prodotti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7B3779-9834-4A0D-BACD-1C6208AFE87F}"/>
              </a:ext>
            </a:extLst>
          </p:cNvPr>
          <p:cNvSpPr txBox="1"/>
          <p:nvPr/>
        </p:nvSpPr>
        <p:spPr>
          <a:xfrm>
            <a:off x="497150" y="3053918"/>
            <a:ext cx="4634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Creazione di un indice dei prodotti ogni 24 ore</a:t>
            </a:r>
          </a:p>
          <a:p>
            <a:pPr marL="285750" indent="-28575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Possibilità di cancellare e modificare un indice</a:t>
            </a:r>
          </a:p>
          <a:p>
            <a:pPr marL="285750" indent="-28575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Storico degli indici: possibilità di ritornare ad un indice precedente</a:t>
            </a:r>
          </a:p>
          <a:p>
            <a:pPr marL="285750" indent="-28575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Effettuare una serie di query </a:t>
            </a:r>
          </a:p>
        </p:txBody>
      </p:sp>
    </p:spTree>
    <p:extLst>
      <p:ext uri="{BB962C8B-B14F-4D97-AF65-F5344CB8AC3E}">
        <p14:creationId xmlns:p14="http://schemas.microsoft.com/office/powerpoint/2010/main" val="77367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624DD1-E1DF-40A8-B8DA-EA66AE7A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Cosa significa Microservizio?</a:t>
            </a:r>
          </a:p>
        </p:txBody>
      </p:sp>
      <p:sp>
        <p:nvSpPr>
          <p:cNvPr id="2056" name="Rectangle 74">
            <a:extLst>
              <a:ext uri="{FF2B5EF4-FFF2-40B4-BE49-F238E27FC236}">
                <a16:creationId xmlns:a16="http://schemas.microsoft.com/office/drawing/2014/main" id="{5F9644DA-21E4-4D4B-B872-F14551490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0BC8F19-6CD2-4C2E-8604-24EAF97F7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6" r="11697"/>
          <a:stretch/>
        </p:blipFill>
        <p:spPr bwMode="auto">
          <a:xfrm>
            <a:off x="657225" y="2361056"/>
            <a:ext cx="330517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2F8655-86DB-4517-A4F1-E5E12AE1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it-IT" dirty="0"/>
              <a:t>Per microservizio si intende un pattern architetturale in cui le componenti di un progetto sono divise in piccoli segmenti autonomi e disaccoppiati, ognuno con una specifica funzione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Concettualmente opposto al pattern monolitico in cui una unica entità, il monolito, racchiude tutte le funzionalità</a:t>
            </a:r>
          </a:p>
          <a:p>
            <a:endParaRPr lang="it-IT" dirty="0"/>
          </a:p>
          <a:p>
            <a:r>
              <a:rPr lang="it-IT" dirty="0"/>
              <a:t>Non esiste una soluzione migliore in assoluto, ma ognuno ha dei benefici specifici: i </a:t>
            </a:r>
            <a:r>
              <a:rPr lang="it-IT" dirty="0" err="1"/>
              <a:t>microservizi</a:t>
            </a:r>
            <a:r>
              <a:rPr lang="it-IT" dirty="0"/>
              <a:t> offrono una programmazione agile e svincolata, il monolite offre test e </a:t>
            </a:r>
            <a:r>
              <a:rPr lang="it-IT" dirty="0" err="1"/>
              <a:t>deploy</a:t>
            </a:r>
            <a:r>
              <a:rPr lang="it-IT" dirty="0"/>
              <a:t> più facili. </a:t>
            </a:r>
          </a:p>
        </p:txBody>
      </p:sp>
    </p:spTree>
    <p:extLst>
      <p:ext uri="{BB962C8B-B14F-4D97-AF65-F5344CB8AC3E}">
        <p14:creationId xmlns:p14="http://schemas.microsoft.com/office/powerpoint/2010/main" val="14276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2FA02-E4A3-4334-BBE6-FB1EF62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cloud computing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99D492-53C6-44E5-BE23-B7B3E53E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04" y="2467969"/>
            <a:ext cx="5743496" cy="4678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Disponibilità di risorse di calcolo e spazio di archiviazione</a:t>
            </a:r>
          </a:p>
          <a:p>
            <a:pPr marL="0" indent="0">
              <a:buNone/>
            </a:pPr>
            <a:r>
              <a:rPr lang="it-IT" dirty="0"/>
              <a:t>tramite Internet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Basato sul concetto di macchina virtuale, un software che emula hardware fisico</a:t>
            </a:r>
          </a:p>
          <a:p>
            <a:r>
              <a:rPr lang="it-IT" dirty="0"/>
              <a:t>Attualmente leader del settore è AWS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Differenti modelli di servizio formano uno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piramidale: IaaS,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CaaS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PaaS,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FaaS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 descr="Piramide dei modelli di servizio cloud">
            <a:extLst>
              <a:ext uri="{FF2B5EF4-FFF2-40B4-BE49-F238E27FC236}">
                <a16:creationId xmlns:a16="http://schemas.microsoft.com/office/drawing/2014/main" id="{9DDF553D-C300-4811-8E91-53F8897C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88" y="2467969"/>
            <a:ext cx="5547816" cy="26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1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CE4CDD-5EEE-4075-83DC-C3C16504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principali servizi AWS usati nel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307BFA-0958-4A17-A5E7-53375396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93556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 servizi AWS utilizzati nel progetto sono numerosi,  vediamo i principali: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BB0EC9-BE82-45EB-AEF7-C81E841488F1}"/>
              </a:ext>
            </a:extLst>
          </p:cNvPr>
          <p:cNvSpPr txBox="1"/>
          <p:nvPr/>
        </p:nvSpPr>
        <p:spPr>
          <a:xfrm>
            <a:off x="581192" y="3557272"/>
            <a:ext cx="11029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 Lambda: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FaaS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contiene ed esegue tutto il codice del microservizio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DynamoDB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memorizza informazioni per gestire il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paging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Service: è il servizio AWS  per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Gateway: creare e gestisce le API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22BF040-B02E-4676-BF9C-848C53F09B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9675" y="2519363"/>
            <a:ext cx="21526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4FDD815-4C82-4EDD-A3CD-78C8CA85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136" y="1951732"/>
            <a:ext cx="3282149" cy="276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710530C-F7A8-4C91-A90A-E99BC579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11" y="5186145"/>
            <a:ext cx="36766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stantly see into all your systems, apps, and services | Datadog">
            <a:extLst>
              <a:ext uri="{FF2B5EF4-FFF2-40B4-BE49-F238E27FC236}">
                <a16:creationId xmlns:a16="http://schemas.microsoft.com/office/drawing/2014/main" id="{5138E3EA-8390-44EA-991C-6CBBF1DB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07" y="5034600"/>
            <a:ext cx="283863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94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F9557-E36F-43AB-8290-55A92FA5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AWS Lambda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CBD8C6D-B5C1-4139-90EE-6CB07AAE6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92061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59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140CE-5363-4EED-98DB-FEBE6B3A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Elasticsearch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CBE37A-3612-4353-9109-03337438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0835490" cy="101380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Motore di ricerca distribuito usato da compagnie come GitHub, Wikipedia e </a:t>
            </a:r>
            <a:r>
              <a:rPr lang="it-IT" dirty="0" err="1"/>
              <a:t>StackOverflow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r>
              <a:rPr lang="it-IT" dirty="0"/>
              <a:t>Altamente scalabile, restituisce i risultati in base alla rilevanza (_score)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79B724-CD99-4861-B730-501E4D4AD79E}"/>
              </a:ext>
            </a:extLst>
          </p:cNvPr>
          <p:cNvSpPr txBox="1"/>
          <p:nvPr/>
        </p:nvSpPr>
        <p:spPr>
          <a:xfrm>
            <a:off x="581192" y="3429000"/>
            <a:ext cx="4523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Tradizionale	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Tabella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Riga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Colonna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Schema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2252603-455A-4545-AF96-A4B1FD682A18}"/>
              </a:ext>
            </a:extLst>
          </p:cNvPr>
          <p:cNvCxnSpPr>
            <a:cxnSpLocks/>
          </p:cNvCxnSpPr>
          <p:nvPr/>
        </p:nvCxnSpPr>
        <p:spPr>
          <a:xfrm>
            <a:off x="1979720" y="4174724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F206F61-3E14-46AD-B999-88FEF804343E}"/>
              </a:ext>
            </a:extLst>
          </p:cNvPr>
          <p:cNvCxnSpPr>
            <a:cxnSpLocks/>
          </p:cNvCxnSpPr>
          <p:nvPr/>
        </p:nvCxnSpPr>
        <p:spPr>
          <a:xfrm>
            <a:off x="1979720" y="4486922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F70A1A9-1F63-48B1-B202-C3159D4ACE52}"/>
              </a:ext>
            </a:extLst>
          </p:cNvPr>
          <p:cNvCxnSpPr>
            <a:cxnSpLocks/>
          </p:cNvCxnSpPr>
          <p:nvPr/>
        </p:nvCxnSpPr>
        <p:spPr>
          <a:xfrm>
            <a:off x="1979720" y="4753252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753370A-FC87-4933-AEAB-C4CBB8DD2F05}"/>
              </a:ext>
            </a:extLst>
          </p:cNvPr>
          <p:cNvCxnSpPr>
            <a:cxnSpLocks/>
          </p:cNvCxnSpPr>
          <p:nvPr/>
        </p:nvCxnSpPr>
        <p:spPr>
          <a:xfrm>
            <a:off x="1979720" y="5010705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6177E34-90F8-4F82-993B-CEE8FAC3A60A}"/>
              </a:ext>
            </a:extLst>
          </p:cNvPr>
          <p:cNvCxnSpPr>
            <a:cxnSpLocks/>
          </p:cNvCxnSpPr>
          <p:nvPr/>
        </p:nvCxnSpPr>
        <p:spPr>
          <a:xfrm>
            <a:off x="1979720" y="5277035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F5EA297-6BD6-4899-9458-8C7E8F56B099}"/>
              </a:ext>
            </a:extLst>
          </p:cNvPr>
          <p:cNvSpPr txBox="1"/>
          <p:nvPr/>
        </p:nvSpPr>
        <p:spPr>
          <a:xfrm>
            <a:off x="2974019" y="3705999"/>
            <a:ext cx="1571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Indice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Documento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Campi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Mapping</a:t>
            </a:r>
          </a:p>
        </p:txBody>
      </p:sp>
      <p:sp>
        <p:nvSpPr>
          <p:cNvPr id="17" name="AutoShape 2" descr="What is ElasticSearch? Why ElasticSearch? Advantages of ElasticSearch!">
            <a:extLst>
              <a:ext uri="{FF2B5EF4-FFF2-40B4-BE49-F238E27FC236}">
                <a16:creationId xmlns:a16="http://schemas.microsoft.com/office/drawing/2014/main" id="{4E14FBBE-8AD4-4369-8FEE-2CC0BF5E84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663E5AB-C282-42E7-97CF-39B98623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40" y="3541814"/>
            <a:ext cx="3805238" cy="18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4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9C06C-C13B-4133-9FCE-D7306658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Swagger e  definizione delle API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D2AAF5-FDCC-4784-9A77-683C0BC79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7750"/>
            <a:ext cx="11029614" cy="2121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primo passo nello sviluppo del progetto è stato definire le API (Application Programming Interface).</a:t>
            </a:r>
          </a:p>
          <a:p>
            <a:r>
              <a:rPr lang="it-IT" dirty="0"/>
              <a:t>Fondamentale importanza: una volta definite e approvate dal cliente non possono essere modificate</a:t>
            </a:r>
          </a:p>
          <a:p>
            <a:r>
              <a:rPr lang="it-IT" dirty="0"/>
              <a:t>Definiscono il comportamento del servizio, ossia cosa è atteso in input, cosa in output, quali codici di stato HTTP sono restituiti e che cosa vogliono dire</a:t>
            </a:r>
          </a:p>
          <a:p>
            <a:r>
              <a:rPr lang="it-IT" dirty="0"/>
              <a:t>Definite tramite </a:t>
            </a:r>
            <a:r>
              <a:rPr lang="it-IT" dirty="0" err="1"/>
              <a:t>Swagger</a:t>
            </a:r>
            <a:r>
              <a:rPr lang="it-IT" dirty="0"/>
              <a:t> secondo la specifica </a:t>
            </a:r>
            <a:r>
              <a:rPr lang="it-IT" dirty="0" err="1"/>
              <a:t>OpenAPI</a:t>
            </a:r>
            <a:endParaRPr lang="it-IT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1F58505-94B9-4F0A-A28A-571702CA6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626" y="4717180"/>
            <a:ext cx="3867149" cy="1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65D24B6-247D-458A-90AB-345A098D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4" y="4979353"/>
            <a:ext cx="41243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5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57938-D77D-4E57-AD4D-FDBF80B9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della soluzione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7F16887-247A-468C-AB11-4A677C8B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4" y="2021217"/>
            <a:ext cx="10665041" cy="48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990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589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Wingdings</vt:lpstr>
      <vt:lpstr>Wingdings 2</vt:lpstr>
      <vt:lpstr>Dividendi</vt:lpstr>
      <vt:lpstr>Microservizio su Amazon Web Services</vt:lpstr>
      <vt:lpstr>Contesto e OBIETTIVO del progetto</vt:lpstr>
      <vt:lpstr>Cosa significa Microservizio?</vt:lpstr>
      <vt:lpstr>Il cloud computing</vt:lpstr>
      <vt:lpstr>I principali servizi AWS usati nel progetto</vt:lpstr>
      <vt:lpstr>AWS Lambda</vt:lpstr>
      <vt:lpstr>Elasticsearch</vt:lpstr>
      <vt:lpstr>Swagger e  definizione delle API</vt:lpstr>
      <vt:lpstr>Schema della soluzione </vt:lpstr>
      <vt:lpstr>LE API</vt:lpstr>
      <vt:lpstr>Il ciclo di sviluppo del progetto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Microservizio su Amazon Web Services</dc:title>
  <dc:creator>silvestro frisullo</dc:creator>
  <cp:lastModifiedBy>silvestro frisullo</cp:lastModifiedBy>
  <cp:revision>10</cp:revision>
  <dcterms:created xsi:type="dcterms:W3CDTF">2020-03-30T16:21:33Z</dcterms:created>
  <dcterms:modified xsi:type="dcterms:W3CDTF">2020-03-30T18:37:11Z</dcterms:modified>
</cp:coreProperties>
</file>