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20524-F2C2-25AC-78C0-A5D37A2E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EFAFD3-37B0-77E1-4C3B-DAA8879FB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70450-95A3-3FE5-D820-7E7F7C28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399AD-4C19-378A-0D8B-E518865F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ECD045-A0ED-CE22-26AC-3E58A5EC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6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CB862-5841-2DC1-950C-4113C6B9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2CB0C4-8EBE-253F-1B79-C66295D1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1DA52-07AA-1734-5628-8FCC893E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457AC-A3B9-3EF6-282F-67CC3EAF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AACDB-29EE-FF97-126C-3B828FC9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6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56BFE5-A986-2580-5B37-91767DEE1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D1CACE-8C6B-0505-E670-984BA5CA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801E54-52B1-E862-99C0-3D1B997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D292D-120C-F503-C7E5-037D85F2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ADA68-1885-A7AE-1958-7FCCBA19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04045-CFAE-42A5-62C0-DD256582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EB133-D335-892A-B693-95256F84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8A41E-9B09-D43D-4B27-39FD983C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545C-6873-2444-E9A4-FCBCFFA6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BC106-E6DD-4B5A-C3FE-117FBE1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7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A4749-8BCB-51AB-0416-2FFD176F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30F01F-3074-29C5-2662-4042B570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CA910-C6A9-7E63-5F12-EE830135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7C58A-25D7-1468-2CC4-F8A9A85A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893F6-3202-C205-6ED4-44223104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3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765F5-8B0E-C9A0-D6C4-6FB471A0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932C7-9F4A-76F6-6077-874CDBBDA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40B880-FDEB-D958-4266-ABA4C0A1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9DF58-898A-D356-FAD3-C6D5A8F0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C8652-3F17-15E1-6CB5-4623F31F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BF9E2-2D93-E328-0DB1-5962FE4A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25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673F0-3B75-9B61-0BF9-402C7A5C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9FA73-6562-334E-BB35-422D03E9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6709B4-3F8E-130C-5E36-73D87506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C6ACDA-2EAB-9B08-0ACA-A90BB9C02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5570ED-ED54-A2A7-D891-CA25EBEF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162550-4DF5-8B0A-2CF0-EAFE23EF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80F0AB-5D46-974D-BAE7-6CB0C76C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114814-CBA6-699D-A3C1-4ACE9DFB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1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BB9EC-905F-8F51-CED3-67FD1453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D610D2-308B-E8EC-C768-E9E05F6C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EC4B3F-6BD2-DC22-DDC6-5962DED6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33A4D9-E87A-B7A4-494E-371FD633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6FC528-ABEA-8C34-3376-B7761780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BB3932-4260-5DF0-85B6-E9A437D0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AC33C8-7635-55CA-36D0-E63D32A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E4224-BC86-462F-9A28-B486A6FA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82423-65A2-83E6-6F7B-93A847FD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5EFA7F-7072-D2BF-4FCD-AB27245E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67EC6-5AC1-42F8-D292-89925AFE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4CCF8C-BC41-BB3F-33D7-EB2D213B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C6A2E5-CDCF-8A0B-ABDF-6C3AB769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73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6A04D-C7E7-5B82-E03A-3E082EF8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4AD61B-ED39-7B42-241E-4CF66F7DB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A54580-3FAD-B699-E791-F75E3050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C317E-ABAA-DE6D-E05A-18CFD9BF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8472CC-F369-A203-428D-AECB1AF2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72779E-FA10-FD9F-17DD-DB8349E0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73912B-6D5E-726A-448A-3D7D6F10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5A88B-6004-28B4-5908-ED7B4BBB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47933-DCED-DBF4-D2BB-C7EDFDB89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CF5D-07F6-4967-80A8-5213F2DFD2AE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C5B4D-F683-54D6-7386-EEBCF0A9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C4549-3E7A-346E-B9E2-AAEC5C3A7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8E4B-65EB-455B-A9EE-EFD22F741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D6DCD1-61A4-42EC-3C3C-86D9EFD7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Why Do Companies Need QA?</a:t>
            </a:r>
            <a:endParaRPr lang="fr-FR" sz="5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intérieur, personne, mur, Visage humain&#10;&#10;Description générée automatiquement">
            <a:extLst>
              <a:ext uri="{FF2B5EF4-FFF2-40B4-BE49-F238E27FC236}">
                <a16:creationId xmlns:a16="http://schemas.microsoft.com/office/drawing/2014/main" id="{AA5B8FF9-5F43-B471-6A32-234C1A5FF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127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9FD6A-E701-70E0-E33C-3A3961B3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78" y="1660256"/>
            <a:ext cx="3438906" cy="2156573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/>
              <a:t>A production bug can </a:t>
            </a:r>
            <a:r>
              <a:rPr lang="en-US" sz="1800" dirty="0">
                <a:solidFill>
                  <a:srgbClr val="FF0000"/>
                </a:solidFill>
              </a:rPr>
              <a:t>cost a company millions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damage its reputation </a:t>
            </a:r>
          </a:p>
          <a:p>
            <a:pPr algn="just"/>
            <a:r>
              <a:rPr lang="en-US" sz="1800" dirty="0"/>
              <a:t>A good QA process helps </a:t>
            </a:r>
            <a:r>
              <a:rPr lang="en-US" sz="1800" dirty="0">
                <a:solidFill>
                  <a:srgbClr val="00B050"/>
                </a:solidFill>
              </a:rPr>
              <a:t>identify and fix</a:t>
            </a:r>
            <a:r>
              <a:rPr lang="en-US" sz="1800" dirty="0"/>
              <a:t> these issues before they impact users.</a:t>
            </a:r>
            <a:endParaRPr lang="fr-F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8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86CC0285-8292-3B79-F435-F7953B18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87" y="724167"/>
            <a:ext cx="6364313" cy="54096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6EBD1E-73FF-BC0E-8157-E0EB4AE3C8A8}"/>
              </a:ext>
            </a:extLst>
          </p:cNvPr>
          <p:cNvSpPr txBox="1"/>
          <p:nvPr/>
        </p:nvSpPr>
        <p:spPr>
          <a:xfrm>
            <a:off x="326898" y="3703341"/>
            <a:ext cx="343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💰 </a:t>
            </a:r>
            <a:r>
              <a:rPr lang="en-US" sz="1600" b="1" dirty="0"/>
              <a:t>Real Examples: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Amazon</a:t>
            </a:r>
            <a:r>
              <a:rPr lang="en-US" sz="1600" dirty="0"/>
              <a:t>: A bug in 2017 caused an S3 outage, impacting thousands of businesses.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b="1" dirty="0">
                <a:solidFill>
                  <a:srgbClr val="FF0000"/>
                </a:solidFill>
              </a:rPr>
              <a:t>Estimated loss: $150M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Knight Capital Group</a:t>
            </a:r>
            <a:r>
              <a:rPr lang="en-US" sz="1600" dirty="0"/>
              <a:t>: A software error cost </a:t>
            </a:r>
            <a:r>
              <a:rPr lang="en-US" sz="1600" b="1" dirty="0">
                <a:solidFill>
                  <a:srgbClr val="FF0000"/>
                </a:solidFill>
              </a:rPr>
              <a:t>$440M in 45 minutes.</a:t>
            </a:r>
            <a:endParaRPr lang="en-US" sz="16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4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D032EC-F2DF-0985-15F9-990FDC58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The QA: A Key Player in the Team</a:t>
            </a:r>
            <a:endParaRPr lang="fr-FR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ue de haut d’une disposition plate d’un robot qui s’écarte du groupe">
            <a:extLst>
              <a:ext uri="{FF2B5EF4-FFF2-40B4-BE49-F238E27FC236}">
                <a16:creationId xmlns:a16="http://schemas.microsoft.com/office/drawing/2014/main" id="{93C7C97D-B109-A7FB-5305-C49B96AA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8" r="3072" b="-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DB233-D415-44AA-F382-DA651F88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✅ </a:t>
            </a:r>
            <a:r>
              <a:rPr lang="en-US" sz="1400" b="1" dirty="0">
                <a:solidFill>
                  <a:srgbClr val="00B050"/>
                </a:solidFill>
              </a:rPr>
              <a:t>QA does not work alone!</a:t>
            </a:r>
            <a:br>
              <a:rPr lang="en-US" sz="1400" dirty="0"/>
            </a:br>
            <a:r>
              <a:rPr lang="en-US" sz="1400" dirty="0"/>
              <a:t>It collaborates with:</a:t>
            </a:r>
            <a:br>
              <a:rPr lang="en-US" sz="1400" dirty="0"/>
            </a:br>
            <a:r>
              <a:rPr lang="en-US" sz="1400" dirty="0"/>
              <a:t> 👨‍💻 </a:t>
            </a:r>
            <a:r>
              <a:rPr lang="en-US" sz="1400" b="1" dirty="0"/>
              <a:t>Developers</a:t>
            </a:r>
            <a:r>
              <a:rPr lang="en-US" sz="1400" dirty="0"/>
              <a:t> → Helps prevent bugs from the design phase.</a:t>
            </a:r>
            <a:br>
              <a:rPr lang="en-US" sz="1400" dirty="0"/>
            </a:br>
            <a:r>
              <a:rPr lang="en-US" sz="1400" dirty="0"/>
              <a:t> 🎨 </a:t>
            </a:r>
            <a:r>
              <a:rPr lang="en-US" sz="1400" b="1" dirty="0"/>
              <a:t>Designers</a:t>
            </a:r>
            <a:r>
              <a:rPr lang="en-US" sz="1400" dirty="0"/>
              <a:t> → Ensures the user experience is consistent.</a:t>
            </a:r>
            <a:br>
              <a:rPr lang="en-US" sz="1400" dirty="0"/>
            </a:br>
            <a:r>
              <a:rPr lang="en-US" sz="1400" dirty="0"/>
              <a:t> 📋 </a:t>
            </a:r>
            <a:r>
              <a:rPr lang="en-US" sz="1400" b="1" dirty="0"/>
              <a:t>Product Owners/PM</a:t>
            </a:r>
            <a:r>
              <a:rPr lang="en-US" sz="1400" dirty="0"/>
              <a:t> → Ensures that functionalities align with business needs.</a:t>
            </a:r>
            <a:br>
              <a:rPr lang="en-US" sz="1400" dirty="0"/>
            </a:br>
            <a:r>
              <a:rPr lang="en-US" sz="1400" dirty="0"/>
              <a:t> 🎯 </a:t>
            </a:r>
            <a:r>
              <a:rPr lang="en-US" sz="1400" b="1" dirty="0"/>
              <a:t>Clients/Stakeholders</a:t>
            </a:r>
            <a:r>
              <a:rPr lang="en-US" sz="1400" dirty="0"/>
              <a:t> → Provides reports and assists in decision-making.</a:t>
            </a:r>
          </a:p>
          <a:p>
            <a:pPr marL="0" indent="0">
              <a:buNone/>
            </a:pPr>
            <a:r>
              <a:rPr lang="en-US" sz="1400" dirty="0"/>
              <a:t>✅ </a:t>
            </a:r>
            <a:r>
              <a:rPr lang="en-US" sz="1400" b="1" dirty="0"/>
              <a:t>Integration Methods Based on the Team:</a:t>
            </a:r>
            <a:endParaRPr lang="en-US" sz="1400" dirty="0"/>
          </a:p>
          <a:p>
            <a:r>
              <a:rPr lang="en-US" sz="1400" b="1" dirty="0"/>
              <a:t>In Agile Mode (Scrum, Kanban)</a:t>
            </a:r>
            <a:br>
              <a:rPr lang="en-US" sz="1400" dirty="0"/>
            </a:br>
            <a:r>
              <a:rPr lang="en-US" sz="1400" dirty="0"/>
              <a:t>→ Participates in daily meetings, refines tickets early, and tests continuously.</a:t>
            </a:r>
          </a:p>
          <a:p>
            <a:r>
              <a:rPr lang="en-US" sz="1400" b="1" dirty="0"/>
              <a:t>In V-Model / Waterfall Approach</a:t>
            </a:r>
            <a:br>
              <a:rPr lang="en-US" sz="1400" dirty="0"/>
            </a:br>
            <a:r>
              <a:rPr lang="en-US" sz="1400" dirty="0"/>
              <a:t>→ Prepares comprehensive test plans upfront and conducts final-stage testing.</a:t>
            </a:r>
          </a:p>
          <a:p>
            <a:pPr marL="0" indent="0">
              <a:buNone/>
            </a:pPr>
            <a:r>
              <a:rPr lang="en-US" sz="1400" dirty="0"/>
              <a:t>✅ </a:t>
            </a:r>
            <a:r>
              <a:rPr lang="en-US" sz="1400" b="1" dirty="0"/>
              <a:t>Why QA should not be seen as a "</a:t>
            </a:r>
            <a:r>
              <a:rPr lang="en-US" sz="1400" b="1" dirty="0">
                <a:solidFill>
                  <a:srgbClr val="FF0000"/>
                </a:solidFill>
              </a:rPr>
              <a:t>roadblock</a:t>
            </a:r>
            <a:r>
              <a:rPr lang="en-US" sz="1400" b="1" dirty="0"/>
              <a:t>"?</a:t>
            </a:r>
            <a:r>
              <a:rPr lang="en-US" sz="1400" dirty="0"/>
              <a:t> 📌 </a:t>
            </a:r>
            <a:r>
              <a:rPr lang="en-US" sz="1400" i="1" dirty="0"/>
              <a:t>"QA does not criticize; it secures!"</a:t>
            </a:r>
            <a:endParaRPr lang="en-US" sz="1400" dirty="0"/>
          </a:p>
          <a:p>
            <a:r>
              <a:rPr lang="en-US" sz="1400" dirty="0"/>
              <a:t>It </a:t>
            </a:r>
            <a:r>
              <a:rPr lang="en-US" sz="1400" b="1" dirty="0">
                <a:solidFill>
                  <a:srgbClr val="00B0F0"/>
                </a:solidFill>
              </a:rPr>
              <a:t>prevents risks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before they reach production.</a:t>
            </a:r>
          </a:p>
          <a:p>
            <a:r>
              <a:rPr lang="en-US" sz="1400" dirty="0"/>
              <a:t>It does </a:t>
            </a:r>
            <a:r>
              <a:rPr lang="en-US" sz="1400" b="1" dirty="0">
                <a:solidFill>
                  <a:srgbClr val="00B0F0"/>
                </a:solidFill>
              </a:rPr>
              <a:t>more than just report bugs</a:t>
            </a:r>
            <a:r>
              <a:rPr lang="en-US" sz="1400" dirty="0"/>
              <a:t>; it also suggests </a:t>
            </a:r>
            <a:r>
              <a:rPr lang="en-US" sz="1400" b="1" dirty="0">
                <a:solidFill>
                  <a:srgbClr val="00B050"/>
                </a:solidFill>
              </a:rPr>
              <a:t>improvements</a:t>
            </a:r>
            <a:r>
              <a:rPr lang="en-US" sz="1400" dirty="0"/>
              <a:t> (performance, accessibility, ergonomics...).</a:t>
            </a:r>
          </a:p>
          <a:p>
            <a:r>
              <a:rPr lang="en-US" sz="1400" dirty="0"/>
              <a:t>It </a:t>
            </a:r>
            <a:r>
              <a:rPr lang="en-US" sz="1400" b="1" dirty="0">
                <a:solidFill>
                  <a:srgbClr val="FF0000"/>
                </a:solidFill>
              </a:rPr>
              <a:t>helps avoid conflicts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by providing objective facts (logs, reproducible tests...).</a:t>
            </a:r>
          </a:p>
          <a:p>
            <a:pPr marL="0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59795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A5AF1-5F6B-DD78-ECB9-A64AF578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How to Properly Integrate a QA into a Team?</a:t>
            </a:r>
            <a:endParaRPr lang="fr-FR" sz="42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6ED78-5057-6929-AECF-9055AB17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✅ </a:t>
            </a:r>
            <a:r>
              <a:rPr lang="en-US" sz="2200" b="1" dirty="0"/>
              <a:t>From the Design Phase</a:t>
            </a:r>
            <a:r>
              <a:rPr lang="en-US" sz="2200" dirty="0"/>
              <a:t> → Include QA in product discussions and specifications.</a:t>
            </a:r>
            <a:br>
              <a:rPr lang="en-US" sz="2200" dirty="0"/>
            </a:br>
            <a:r>
              <a:rPr lang="en-US" sz="2200" dirty="0"/>
              <a:t>✅ </a:t>
            </a:r>
            <a:r>
              <a:rPr lang="en-US" sz="2200" b="1" dirty="0"/>
              <a:t>Daily Collaboration</a:t>
            </a:r>
            <a:r>
              <a:rPr lang="en-US" sz="2200" dirty="0"/>
              <a:t> → Participate in meetings to identify risks early.</a:t>
            </a:r>
            <a:br>
              <a:rPr lang="en-US" sz="2200" dirty="0"/>
            </a:br>
            <a:r>
              <a:rPr lang="en-US" sz="2200" dirty="0"/>
              <a:t>✅ </a:t>
            </a:r>
            <a:r>
              <a:rPr lang="en-US" sz="2200" b="1" dirty="0"/>
              <a:t>Alignment with Developers</a:t>
            </a:r>
            <a:r>
              <a:rPr lang="en-US" sz="2200" dirty="0"/>
              <a:t> → Define clear acceptance criteria.</a:t>
            </a:r>
            <a:br>
              <a:rPr lang="en-US" sz="2200" dirty="0"/>
            </a:br>
            <a:r>
              <a:rPr lang="en-US" sz="2200" dirty="0"/>
              <a:t>✅ </a:t>
            </a:r>
            <a:r>
              <a:rPr lang="en-US" sz="2200" b="1" dirty="0"/>
              <a:t>Transparency with Stakeholders</a:t>
            </a:r>
            <a:r>
              <a:rPr lang="en-US" sz="2200" dirty="0"/>
              <a:t> → Explain priorities and test coverage.</a:t>
            </a:r>
          </a:p>
          <a:p>
            <a:pPr marL="0" indent="0">
              <a:buNone/>
            </a:pPr>
            <a:r>
              <a:rPr lang="en-US" sz="2200" dirty="0"/>
              <a:t>⚠️ </a:t>
            </a:r>
            <a:r>
              <a:rPr lang="en-US" sz="2200" b="1" dirty="0"/>
              <a:t>Common Challenges Faced by QA: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    ❌ </a:t>
            </a:r>
            <a:r>
              <a:rPr lang="en-US" sz="2200" b="1" dirty="0"/>
              <a:t>QA arrives too late</a:t>
            </a:r>
            <a:r>
              <a:rPr lang="en-US" sz="2200" dirty="0"/>
              <a:t> → It is only integrated at the end, in "Test &amp; Fix" mode.</a:t>
            </a:r>
            <a:br>
              <a:rPr lang="en-US" sz="2200" dirty="0"/>
            </a:br>
            <a:r>
              <a:rPr lang="en-US" sz="2200" dirty="0"/>
              <a:t>    ❌ </a:t>
            </a:r>
            <a:r>
              <a:rPr lang="en-US" sz="2200" b="1" dirty="0"/>
              <a:t>Resistance from developers</a:t>
            </a:r>
            <a:r>
              <a:rPr lang="en-US" sz="2200" dirty="0"/>
              <a:t> → "This bug doesn’t exist on my machine!"</a:t>
            </a:r>
            <a:br>
              <a:rPr lang="en-US" sz="2200" dirty="0"/>
            </a:br>
            <a:r>
              <a:rPr lang="en-US" sz="2200" dirty="0"/>
              <a:t>    ❌ </a:t>
            </a:r>
            <a:r>
              <a:rPr lang="en-US" sz="2200" b="1" dirty="0"/>
              <a:t>Testing is not a priority</a:t>
            </a:r>
            <a:r>
              <a:rPr lang="en-US" sz="2200" dirty="0"/>
              <a:t> → Time-to-market takes precedence over quality.</a:t>
            </a:r>
            <a:br>
              <a:rPr lang="en-US" sz="2200" dirty="0"/>
            </a:br>
            <a:r>
              <a:rPr lang="en-US" sz="2200" dirty="0"/>
              <a:t>    ❌ </a:t>
            </a:r>
            <a:r>
              <a:rPr lang="en-US" sz="2200" b="1" dirty="0"/>
              <a:t>Lack of appropriate tools</a:t>
            </a:r>
            <a:r>
              <a:rPr lang="en-US" sz="2200" dirty="0"/>
              <a:t> → Reporting is requested without providing solutions.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✅ </a:t>
            </a:r>
            <a:r>
              <a:rPr lang="en-US" sz="2200" b="1" dirty="0"/>
              <a:t>Solution:</a:t>
            </a:r>
            <a:r>
              <a:rPr lang="en-US" sz="2200" dirty="0"/>
              <a:t> Educate the team on the importance of QA and focus on </a:t>
            </a:r>
            <a:r>
              <a:rPr lang="en-US" sz="2200" b="1" dirty="0"/>
              <a:t>prevention rather than correction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5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E5367F-46F9-6A8C-DA43-7B680EFE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(wrongly) expected from QA</a:t>
            </a:r>
            <a:endParaRPr lang="fr-FR" sz="5400" dirty="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ECA87-E124-944B-0D67-2AD54005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❌ "QA guarantees that there will be NO bugs in production" → QA reduces risks but cannot test everything.</a:t>
            </a:r>
            <a:br>
              <a:rPr lang="en-US" sz="2000"/>
            </a:br>
            <a:r>
              <a:rPr lang="en-US" sz="2000"/>
              <a:t>❌ "QA is responsible for defects that make it to production" → Undetected defects are often due to a lack of time, resources, or coverage.</a:t>
            </a:r>
            <a:br>
              <a:rPr lang="en-US" sz="2000"/>
            </a:br>
            <a:r>
              <a:rPr lang="en-US" sz="2000"/>
              <a:t>❌ "QA slows down the project with too much testing" → Testing anticipates costly problems.</a:t>
            </a:r>
            <a:br>
              <a:rPr lang="en-US" sz="2000"/>
            </a:br>
            <a:r>
              <a:rPr lang="en-US" sz="2000"/>
              <a:t>❌ "QA must test everything manually" → Automation and exploratory testing complement each other.</a:t>
            </a:r>
          </a:p>
          <a:p>
            <a:r>
              <a:rPr lang="en-US" sz="2000" b="1"/>
              <a:t>What QA actually does:</a:t>
            </a:r>
            <a:br>
              <a:rPr lang="en-US" sz="2000"/>
            </a:br>
            <a:r>
              <a:rPr lang="en-US" sz="2000"/>
              <a:t>✅ Prioritizes tests based on risk → We don’t test everything, we test smartly.</a:t>
            </a:r>
            <a:br>
              <a:rPr lang="en-US" sz="2000"/>
            </a:br>
            <a:r>
              <a:rPr lang="en-US" sz="2000"/>
              <a:t>✅ Identifies inconsistencies from the design phase → Challenges tickets even before development starts.</a:t>
            </a:r>
            <a:br>
              <a:rPr lang="en-US" sz="2000"/>
            </a:br>
            <a:r>
              <a:rPr lang="en-US" sz="2000"/>
              <a:t>✅ Facilitates communication between dev, PO, and business → Translates technical risks into business issues.</a:t>
            </a:r>
            <a:br>
              <a:rPr lang="en-US" sz="2000"/>
            </a:br>
            <a:r>
              <a:rPr lang="en-US" sz="2000"/>
              <a:t>✅ Adapts to project constraints → Uses existing tools rather than imposing a new workflow.</a:t>
            </a:r>
          </a:p>
        </p:txBody>
      </p:sp>
    </p:spTree>
    <p:extLst>
      <p:ext uri="{BB962C8B-B14F-4D97-AF65-F5344CB8AC3E}">
        <p14:creationId xmlns:p14="http://schemas.microsoft.com/office/powerpoint/2010/main" val="6255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97DAD2-520B-19D8-798B-9FE0AAF3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QA is an Investment, Not a Cost?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DC21214-937D-208B-A6EB-D7447586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🔹 </a:t>
            </a:r>
            <a:r>
              <a:rPr lang="en-US" sz="2000" b="1" dirty="0">
                <a:solidFill>
                  <a:srgbClr val="FF0000"/>
                </a:solidFill>
              </a:rPr>
              <a:t>90% of production incidents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are caused by untested changes </a:t>
            </a:r>
            <a:r>
              <a:rPr lang="en-US" sz="2000" i="1" dirty="0"/>
              <a:t>(Source: IBM Systems Science).</a:t>
            </a:r>
            <a:br>
              <a:rPr lang="en-US" sz="2000" dirty="0"/>
            </a:br>
            <a:r>
              <a:rPr lang="en-US" sz="2000" dirty="0"/>
              <a:t>🔹 A bug detected in </a:t>
            </a:r>
            <a:r>
              <a:rPr lang="en-US" sz="2000" b="1" dirty="0"/>
              <a:t>production costs up to 100x more</a:t>
            </a:r>
            <a:r>
              <a:rPr lang="en-US" sz="2000" dirty="0"/>
              <a:t> than one fixed during the design phase </a:t>
            </a:r>
            <a:r>
              <a:rPr lang="en-US" sz="2000" i="1" dirty="0"/>
              <a:t>(Source: Capers Jones).</a:t>
            </a:r>
            <a:br>
              <a:rPr lang="en-US" sz="2000" dirty="0"/>
            </a:br>
            <a:r>
              <a:rPr lang="en-US" sz="2000" dirty="0"/>
              <a:t>🔹 Companies that invest in QA </a:t>
            </a:r>
            <a:r>
              <a:rPr lang="en-US" sz="2000" b="1" dirty="0">
                <a:solidFill>
                  <a:srgbClr val="00B050"/>
                </a:solidFill>
              </a:rPr>
              <a:t>reduce software maintenance costs by 40%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</a:p>
          <a:p>
            <a:r>
              <a:rPr lang="en-US" sz="2000" dirty="0"/>
              <a:t>🚀 </a:t>
            </a:r>
            <a:r>
              <a:rPr lang="en-US" sz="2000" b="1" dirty="0"/>
              <a:t>The Direct Benefits of QA: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Reduction of maintenance costs</a:t>
            </a:r>
            <a:r>
              <a:rPr lang="en-US" sz="2000" dirty="0"/>
              <a:t> → Fewer fixes required after deployment.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Improved customer satisfaction</a:t>
            </a:r>
            <a:r>
              <a:rPr lang="en-US" sz="2000" dirty="0"/>
              <a:t> → Fewer regressions = better user experience.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Time savings for developers</a:t>
            </a:r>
            <a:r>
              <a:rPr lang="en-US" sz="2000" dirty="0"/>
              <a:t> → Less rework and fewer urgent fixes.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Faster time-to-market</a:t>
            </a:r>
            <a:r>
              <a:rPr lang="en-US" sz="2000" dirty="0"/>
              <a:t> → Fewer production incidents = smoother deliveries.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735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C1578-8C9A-41CE-971A-E6FDC9F6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/>
              <a:t>QA Strengthens Customer and User Trust</a:t>
            </a:r>
            <a:endParaRPr lang="fr-FR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Confused Face with No Fill">
            <a:extLst>
              <a:ext uri="{FF2B5EF4-FFF2-40B4-BE49-F238E27FC236}">
                <a16:creationId xmlns:a16="http://schemas.microsoft.com/office/drawing/2014/main" id="{DE5CC8BF-6260-E1EE-01E2-E95387778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1DEBE-8EF6-9C0A-76A9-D0036B54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🔹 </a:t>
            </a:r>
            <a:r>
              <a:rPr lang="en-US" sz="1600" b="1" dirty="0">
                <a:solidFill>
                  <a:srgbClr val="FF0000"/>
                </a:solidFill>
              </a:rPr>
              <a:t>88% of users do not return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to a site after a bad experience </a:t>
            </a:r>
            <a:r>
              <a:rPr lang="en-US" sz="1600" i="1" dirty="0"/>
              <a:t>(Source: Gomez Report).</a:t>
            </a:r>
            <a:br>
              <a:rPr lang="en-US" sz="1600" dirty="0"/>
            </a:br>
            <a:r>
              <a:rPr lang="en-US" sz="1600" dirty="0"/>
              <a:t>🔹 A single critical bug can </a:t>
            </a:r>
            <a:r>
              <a:rPr lang="en-US" sz="1600" b="1" dirty="0"/>
              <a:t>cause up to </a:t>
            </a:r>
            <a:r>
              <a:rPr lang="en-US" sz="1600" b="1" dirty="0">
                <a:solidFill>
                  <a:srgbClr val="FF0000"/>
                </a:solidFill>
              </a:rPr>
              <a:t>30% of potential customers to leave</a:t>
            </a:r>
            <a:r>
              <a:rPr lang="en-US" sz="1600" dirty="0"/>
              <a:t> </a:t>
            </a:r>
            <a:r>
              <a:rPr lang="en-US" sz="1600" i="1" dirty="0"/>
              <a:t>(Source: IEEE).</a:t>
            </a:r>
            <a:br>
              <a:rPr lang="en-US" sz="1600" dirty="0"/>
            </a:br>
            <a:r>
              <a:rPr lang="en-US" sz="1600" dirty="0"/>
              <a:t>🔹 Companies that invest in QA *</a:t>
            </a:r>
            <a:r>
              <a:rPr lang="en-US" sz="1600" i="1" dirty="0"/>
              <a:t>improve customer </a:t>
            </a:r>
            <a:r>
              <a:rPr lang="en-US" sz="1600" i="1" dirty="0">
                <a:solidFill>
                  <a:srgbClr val="00B050"/>
                </a:solidFill>
              </a:rPr>
              <a:t>retention by 20 to 30%.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🔍 </a:t>
            </a:r>
            <a:r>
              <a:rPr lang="en-US" sz="1600" b="1" dirty="0"/>
              <a:t>How does QA directly impact user experience?</a:t>
            </a:r>
            <a:endParaRPr lang="en-US" sz="1600" dirty="0"/>
          </a:p>
          <a:p>
            <a:r>
              <a:rPr lang="en-US" sz="1600" dirty="0"/>
              <a:t>✔ </a:t>
            </a:r>
            <a:r>
              <a:rPr lang="en-US" sz="1600" b="1" dirty="0"/>
              <a:t>Fewer bugs = higher customer satisfaction</a:t>
            </a:r>
            <a:r>
              <a:rPr lang="en-US" sz="1600" dirty="0"/>
              <a:t> → A reliable application reassures users.</a:t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b="1" dirty="0"/>
              <a:t>Usability &amp; accessibility testing</a:t>
            </a:r>
            <a:r>
              <a:rPr lang="en-US" sz="1600" dirty="0"/>
              <a:t> → An easy-to-use product reduces frustration.</a:t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b="1" dirty="0"/>
              <a:t>Performance and speed</a:t>
            </a:r>
            <a:r>
              <a:rPr lang="en-US" sz="1600" dirty="0"/>
              <a:t> → A slow or unstable site drives users away.</a:t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b="1" dirty="0"/>
              <a:t>Service reliability</a:t>
            </a:r>
            <a:r>
              <a:rPr lang="en-US" sz="1600" dirty="0"/>
              <a:t> → A crash during a transaction can cause a customer to leave forever.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41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F13774-764F-62B5-077C-BE24E6EF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QA: A Sustainable Investment for the Future</a:t>
            </a:r>
            <a:r>
              <a:rPr lang="en-US" sz="4000" dirty="0"/>
              <a:t> </a:t>
            </a:r>
            <a:endParaRPr lang="fr-FR" sz="40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F521A39-5F18-C873-7172-B6A2F075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2872899"/>
            <a:ext cx="4800600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🔮 </a:t>
            </a:r>
            <a:r>
              <a:rPr lang="en-US" sz="1800" dirty="0"/>
              <a:t>Why is QA essential for the future?</a:t>
            </a:r>
          </a:p>
          <a:p>
            <a:pPr marL="0" indent="0">
              <a:buNone/>
            </a:pPr>
            <a:r>
              <a:rPr lang="en-US" sz="1800" dirty="0"/>
              <a:t>✅ </a:t>
            </a:r>
            <a:r>
              <a:rPr lang="en-US" sz="1800" b="1" dirty="0"/>
              <a:t>Anticipating technological advancements</a:t>
            </a:r>
            <a:r>
              <a:rPr lang="en-US" sz="1800" dirty="0"/>
              <a:t> → Adapting to new architectures, AI, and microservices.</a:t>
            </a:r>
            <a:br>
              <a:rPr lang="en-US" sz="1800" dirty="0"/>
            </a:br>
            <a:r>
              <a:rPr lang="en-US" sz="1800" dirty="0"/>
              <a:t>✅ </a:t>
            </a:r>
            <a:r>
              <a:rPr lang="en-US" sz="1800" b="1" dirty="0"/>
              <a:t>Enhanced security</a:t>
            </a:r>
            <a:r>
              <a:rPr lang="en-US" sz="1800" dirty="0"/>
              <a:t> → Preventing cyberattacks through rigorous testing.</a:t>
            </a:r>
            <a:br>
              <a:rPr lang="en-US" sz="1800" dirty="0"/>
            </a:br>
            <a:r>
              <a:rPr lang="en-US" sz="1800" dirty="0"/>
              <a:t>✅ </a:t>
            </a:r>
            <a:r>
              <a:rPr lang="en-US" sz="1800" b="1" dirty="0"/>
              <a:t>Optimized user experience</a:t>
            </a:r>
            <a:r>
              <a:rPr lang="en-US" sz="1800" dirty="0"/>
              <a:t> → More intuitive and high-performing products.</a:t>
            </a:r>
            <a:br>
              <a:rPr lang="en-US" sz="1800" dirty="0"/>
            </a:br>
            <a:r>
              <a:rPr lang="en-US" sz="1800" dirty="0"/>
              <a:t>✅ </a:t>
            </a:r>
            <a:r>
              <a:rPr lang="en-US" sz="1800" b="1" dirty="0"/>
              <a:t>Reduction of technical debt</a:t>
            </a:r>
            <a:r>
              <a:rPr lang="en-US" sz="1800" dirty="0"/>
              <a:t> → Less costly maintenance and greater flexibility.</a:t>
            </a:r>
            <a:endParaRPr lang="fr-FR" sz="1800" dirty="0"/>
          </a:p>
        </p:txBody>
      </p:sp>
      <p:pic>
        <p:nvPicPr>
          <p:cNvPr id="6" name="Image 5" descr="Une image contenant Visage humain, dessin humoristique, habits, personne">
            <a:extLst>
              <a:ext uri="{FF2B5EF4-FFF2-40B4-BE49-F238E27FC236}">
                <a16:creationId xmlns:a16="http://schemas.microsoft.com/office/drawing/2014/main" id="{2C6D06BB-9DA8-0678-5895-EA30DC5B4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1814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918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Thème Office</vt:lpstr>
      <vt:lpstr>Why Do Companies Need QA?</vt:lpstr>
      <vt:lpstr>Présentation PowerPoint</vt:lpstr>
      <vt:lpstr>The QA: A Key Player in the Team</vt:lpstr>
      <vt:lpstr>How to Properly Integrate a QA into a Team?</vt:lpstr>
      <vt:lpstr>What is (wrongly) expected from QA</vt:lpstr>
      <vt:lpstr>Why QA is an Investment, Not a Cost?</vt:lpstr>
      <vt:lpstr>QA Strengthens Customer and User Trust</vt:lpstr>
      <vt:lpstr>QA: A Sustainable Investment for the Future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Pourquoi les entreprises ont besoin de QA ?</dc:title>
  <dc:creator>Mohammad LAMBAT</dc:creator>
  <cp:lastModifiedBy>Mohammad LAMBAT</cp:lastModifiedBy>
  <cp:revision>15</cp:revision>
  <dcterms:created xsi:type="dcterms:W3CDTF">2025-03-13T19:45:00Z</dcterms:created>
  <dcterms:modified xsi:type="dcterms:W3CDTF">2025-03-13T22:16:59Z</dcterms:modified>
</cp:coreProperties>
</file>