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867D1-620D-4DFD-A8A8-CDA5EFFDE25C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7CA4A-3272-4E20-A6BC-ECB32317AE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78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D6AA-05D6-4712-9B50-99AE5C8D64D3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4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C37B-CA4F-44AA-97E3-AFB0905A1C9E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F714-F6FD-49CB-B6A8-7311C4B3AE85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Impact" panose="020B080603090205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70EC-7BE2-4CA4-B2AF-0125EBB95612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6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B545-9EDB-4CD4-8341-5EDAB8228BA9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8B086-65DA-4C18-B90E-1D188ADF2BEB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4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2BC5-CD34-471F-A048-8B2EA9314CB8}" type="datetime1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5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F7B5-93F5-4567-A41B-4FDB798B504A}" type="datetime1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6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FC5D-89A2-4DD8-95F4-2927B0DEBF57}" type="datetime1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4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F9997-452A-44CC-AD47-1D75B7906E01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7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2A7B-A2B9-494F-850A-128E9E27960D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0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A905365-7620-4C4D-93B3-97669F8C7FFD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39212" y="6453001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4618" y="6453002"/>
            <a:ext cx="10167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fld id="{FA4FCA09-A334-4A38-8A78-E51DCD588A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59C3B8-4810-B3A0-B269-8B4A3AD1BB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718" y="6430972"/>
            <a:ext cx="1016753" cy="40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0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B5DEA-CCEF-67B0-468D-0B5F094B8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ru-RU" sz="3700" dirty="0">
                <a:latin typeface="Impact" panose="020B0806030902050204" pitchFamily="34" charset="0"/>
              </a:rPr>
              <a:t>Индекс быстрорастущих компаний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6FD9CA-C0F0-3DDD-C1D2-0A6946270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anchor="ctr">
            <a:normAutofit/>
          </a:bodyPr>
          <a:lstStyle/>
          <a:p>
            <a:pPr algn="r"/>
            <a:r>
              <a:rPr lang="ru-RU" dirty="0">
                <a:latin typeface="Arial Narrow" panose="020B0606020202030204" pitchFamily="34" charset="0"/>
              </a:rPr>
              <a:t>Первичный анализ результатов оценки</a:t>
            </a:r>
          </a:p>
        </p:txBody>
      </p:sp>
      <p:pic>
        <p:nvPicPr>
          <p:cNvPr id="4" name="Picture 3" descr="Угловой снимок пера на графике">
            <a:extLst>
              <a:ext uri="{FF2B5EF4-FFF2-40B4-BE49-F238E27FC236}">
                <a16:creationId xmlns:a16="http://schemas.microsoft.com/office/drawing/2014/main" id="{BACB9F73-F66B-F0D8-6042-737D674E7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19" b="18268"/>
          <a:stretch/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826331-BBAD-012A-A538-02031DD99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108" y="152399"/>
            <a:ext cx="3299291" cy="1325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A37F0F-1E10-8310-244D-D85363B79D10}"/>
              </a:ext>
            </a:extLst>
          </p:cNvPr>
          <p:cNvSpPr txBox="1"/>
          <p:nvPr/>
        </p:nvSpPr>
        <p:spPr>
          <a:xfrm>
            <a:off x="8553450" y="1630717"/>
            <a:ext cx="372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Институт менеджмента инноваций</a:t>
            </a:r>
          </a:p>
        </p:txBody>
      </p:sp>
    </p:spTree>
    <p:extLst>
      <p:ext uri="{BB962C8B-B14F-4D97-AF65-F5344CB8AC3E}">
        <p14:creationId xmlns:p14="http://schemas.microsoft.com/office/powerpoint/2010/main" val="273285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6DC1B-7933-EEDF-1E2C-14EFF7D9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Индекс БРК по размеру предприятий </a:t>
            </a:r>
            <a:br>
              <a:rPr lang="ru-RU" dirty="0"/>
            </a:br>
            <a:r>
              <a:rPr lang="ru-RU" dirty="0"/>
              <a:t>(величине годового оборота)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9D8DBA-3335-BEA9-B325-A3CA0CD1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F07DD0-793A-FE13-0E76-E5027F0E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F5F91-264F-8033-0409-2D36F5AE1FAA}"/>
              </a:ext>
            </a:extLst>
          </p:cNvPr>
          <p:cNvSpPr txBox="1"/>
          <p:nvPr/>
        </p:nvSpPr>
        <p:spPr>
          <a:xfrm>
            <a:off x="9112783" y="1958569"/>
            <a:ext cx="2718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Arial Narrow" panose="020B0606020202030204" pitchFamily="34" charset="0"/>
              </a:rPr>
              <a:t>Оценка Индекса БРК подтверждает, что устойчивости бизнеса прямо пропорциональна размерам бизнеса: крупные компании демонстрируют наиболее высокую оценку Индекса  БРК (</a:t>
            </a:r>
            <a:r>
              <a:rPr lang="ru-RU" dirty="0">
                <a:latin typeface="Impact" panose="020B0806030902050204" pitchFamily="34" charset="0"/>
              </a:rPr>
              <a:t>64,1%</a:t>
            </a:r>
            <a:r>
              <a:rPr lang="ru-RU" dirty="0">
                <a:latin typeface="Arial Narrow" panose="020B0606020202030204" pitchFamily="34" charset="0"/>
              </a:rPr>
              <a:t>), тогда как Индекс БРК для микропредприятий составляет всего </a:t>
            </a:r>
            <a:r>
              <a:rPr lang="ru-RU" dirty="0">
                <a:latin typeface="Impact" panose="020B0806030902050204" pitchFamily="34" charset="0"/>
              </a:rPr>
              <a:t>53,0% </a:t>
            </a:r>
            <a:r>
              <a:rPr lang="ru-RU" dirty="0">
                <a:latin typeface="Arial Narrow" panose="020B0606020202030204" pitchFamily="34" charset="0"/>
              </a:rPr>
              <a:t>(ниже среднего уровня).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0AC8F2-2E49-E13B-5234-901ECEDA7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33" y="1680898"/>
            <a:ext cx="8444457" cy="462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7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50D19-EEEE-3914-A480-FF58BAF0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и рекомендации: пилотная апробация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05714B6-C374-0F49-6DDF-560DAED42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целом методология оценки Индекса БРК и его последующего анализа адекватно отражает состояние данного сегмента, однако для анализа компонентов Индекса БРК в разрезе регионов и отраслей целесообразно увеличить размер выборки в 2–3 раза вследствие недостаточного числа быстрорастущих компаний в некоторых регионах и отраслях.</a:t>
            </a:r>
          </a:p>
          <a:p>
            <a:r>
              <a:rPr lang="ru-RU" dirty="0"/>
              <a:t>При интервьюировании иногда возникали сложности при ответах на вопросы о финансировании развития, привлеченном капитале и технологических инновациях. Следует доработать формулировки вопросов и подготовить скрипты с уточнением (интерпретацией) заданных вопросов.</a:t>
            </a:r>
          </a:p>
          <a:p>
            <a:r>
              <a:rPr lang="ru-RU" dirty="0"/>
              <a:t>Для дальнейшего анализа целесообразно рассматривать динамику Индекса БРК в сравнении с предыдущими периодами и прогнозировать динамику роста на основе построения трендов</a:t>
            </a:r>
          </a:p>
          <a:p>
            <a:r>
              <a:rPr lang="ru-RU" dirty="0"/>
              <a:t>При наличии достаточного числа наблюдений имеет смысл использовать технологии анализа больших данных и машинного обучения, позволяющих моделировать экономический рост вследствие возможных критически важных событий или принимаемых решений, изменяющих условия развития бизнеса в России.</a:t>
            </a:r>
            <a:br>
              <a:rPr lang="ru-RU" dirty="0"/>
            </a:b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86250C-039A-039F-36B0-8B8815BC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07DE80-144C-1D41-C050-DD47F490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C2470-38F2-223F-438B-B5120AB1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и рекомендации </a:t>
            </a:r>
            <a:br>
              <a:rPr lang="ru-RU" dirty="0"/>
            </a:br>
            <a:r>
              <a:rPr lang="ru-RU" dirty="0"/>
              <a:t>на основе полученных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6D0CBD-7682-5011-9DC2-0925BD5D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6C868D-0CB0-9224-A7C8-5F7C85C1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5E9DF3-67A9-F8B4-E417-9884577E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EE590-C36C-9201-D6C8-74D03ED6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 быстрорастущих компаний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3FF6D-D73B-6C4A-944D-D53EE2DE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Индекс быстрорастущих компаний (далее Индекс БРК) – индикатор состояния и ожиданий, доминирующих в данном сегменте экономики, рассчитанный по результатам опроса.</a:t>
            </a:r>
          </a:p>
          <a:p>
            <a:r>
              <a:rPr lang="ru-RU" dirty="0"/>
              <a:t>Цель формирования Индекса БРК – оперативное выявление изменений в трендах развития российских быстрорастущих компаний на основе регулярно (ежеквартально) проводимых опросов.</a:t>
            </a:r>
          </a:p>
          <a:p>
            <a:r>
              <a:rPr lang="ru-RU" dirty="0"/>
              <a:t>БРК определяются как компании, отвечающие следующим критериям:</a:t>
            </a:r>
          </a:p>
          <a:p>
            <a:pPr lvl="1"/>
            <a:r>
              <a:rPr lang="ru-RU" dirty="0"/>
              <a:t>основаны как минимум за 3 года до даты составления последнего годового отчета;</a:t>
            </a:r>
          </a:p>
          <a:p>
            <a:pPr lvl="1"/>
            <a:r>
              <a:rPr lang="ru-RU" dirty="0"/>
              <a:t>зарегистрированы как юридическое лицо;</a:t>
            </a:r>
          </a:p>
          <a:p>
            <a:pPr lvl="1"/>
            <a:r>
              <a:rPr lang="ru-RU" dirty="0"/>
              <a:t>в период за последние 3 года до даты составления последнего годового отчета в компании среднесписочная численность составляла более 10 человек;</a:t>
            </a:r>
          </a:p>
          <a:p>
            <a:pPr lvl="1"/>
            <a:r>
              <a:rPr lang="ru-RU" dirty="0"/>
              <a:t>среднегодовые темпы роста выручки за последние 3 года до даты составления последнего годового отчета превышали 20%.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512320-B8D4-59D5-5A16-5BF1F711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454054-FA46-5747-7CC7-30F5AAE8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CDA53-A662-5A66-3BBB-01EA05BC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Методология оценки Индекса БРК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E0BD8A-A891-029B-9F7D-06521CD8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10653579" cy="337898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Опрос БРК для расчета индекса проводится методом телефонного интервью и сбора ответов представителей компаний. Вопросы в каждом цикле (квартал) остаются постоянными и позволяют обнаружить изменения следующих аспектах деятельности БРК:</a:t>
            </a:r>
          </a:p>
          <a:p>
            <a:pPr lvl="1"/>
            <a:r>
              <a:rPr lang="ru-RU" dirty="0"/>
              <a:t>Изменения в выручке (компонент «Выручка»);</a:t>
            </a:r>
          </a:p>
          <a:p>
            <a:pPr lvl="1"/>
            <a:r>
              <a:rPr lang="ru-RU" dirty="0"/>
              <a:t>Изменения в численности работающих (компонент «Численность»);</a:t>
            </a:r>
          </a:p>
          <a:p>
            <a:pPr lvl="1"/>
            <a:r>
              <a:rPr lang="ru-RU" dirty="0"/>
              <a:t>Изменения в затратах на финансирование развитие бизнеса (компонент «Финансирование развития»);</a:t>
            </a:r>
          </a:p>
          <a:p>
            <a:pPr lvl="1"/>
            <a:r>
              <a:rPr lang="ru-RU" dirty="0"/>
              <a:t>Изменения в доступности кредитов, внешних инвестиций и субсидий (компонент «Привлеченные средства»);</a:t>
            </a:r>
          </a:p>
          <a:p>
            <a:pPr lvl="1"/>
            <a:r>
              <a:rPr lang="ru-RU" dirty="0"/>
              <a:t>Изменения в инновационной активности (компонент «Технологические инновации»).</a:t>
            </a:r>
          </a:p>
          <a:p>
            <a:r>
              <a:rPr lang="ru-RU" dirty="0"/>
              <a:t>Индекс рассчитывается как доля компаний (%), оптимистично оценивающих текущее состояние своего бизнеса и перспективы дальнейшего роста.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C68B5F-F778-B47E-0238-BBF250C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FB7A0E-EF4A-1F2F-A60A-46DD39B3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3</a:t>
            </a:fld>
            <a:endParaRPr lang="en-US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A336298-AB0A-DC5A-C46E-F5F550419AC9}"/>
              </a:ext>
            </a:extLst>
          </p:cNvPr>
          <p:cNvSpPr/>
          <p:nvPr/>
        </p:nvSpPr>
        <p:spPr>
          <a:xfrm>
            <a:off x="5896947" y="5215812"/>
            <a:ext cx="5066522" cy="50385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ru-RU" dirty="0">
                <a:latin typeface="Arial Narrow" panose="020B0606020202030204" pitchFamily="34" charset="0"/>
              </a:rPr>
              <a:t>оптимизм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E0182882-C26C-4ECF-8DC8-F54F744FA7E0}"/>
              </a:ext>
            </a:extLst>
          </p:cNvPr>
          <p:cNvSpPr/>
          <p:nvPr/>
        </p:nvSpPr>
        <p:spPr>
          <a:xfrm flipH="1">
            <a:off x="830425" y="5215811"/>
            <a:ext cx="5066522" cy="50385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latin typeface="Arial Narrow" panose="020B0606020202030204" pitchFamily="34" charset="0"/>
              </a:rPr>
              <a:t>пессимизм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24B54-4BF4-18BD-F875-C6DF505259CD}"/>
              </a:ext>
            </a:extLst>
          </p:cNvPr>
          <p:cNvSpPr txBox="1"/>
          <p:nvPr/>
        </p:nvSpPr>
        <p:spPr>
          <a:xfrm>
            <a:off x="923730" y="5777595"/>
            <a:ext cx="48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5505BB-AB66-4D2C-24CB-3C9F2E27092C}"/>
              </a:ext>
            </a:extLst>
          </p:cNvPr>
          <p:cNvSpPr txBox="1"/>
          <p:nvPr/>
        </p:nvSpPr>
        <p:spPr>
          <a:xfrm>
            <a:off x="5691675" y="5777595"/>
            <a:ext cx="48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Narrow" panose="020B0606020202030204" pitchFamily="34" charset="0"/>
              </a:rPr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503D7-4488-9BB0-EDE6-7AE94C07D71A}"/>
              </a:ext>
            </a:extLst>
          </p:cNvPr>
          <p:cNvSpPr txBox="1"/>
          <p:nvPr/>
        </p:nvSpPr>
        <p:spPr>
          <a:xfrm>
            <a:off x="10384970" y="5827850"/>
            <a:ext cx="6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Narrow" panose="020B0606020202030204" pitchFamily="34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05466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FAD82-4B31-280B-840E-8544F030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2773"/>
            <a:ext cx="10653578" cy="1132258"/>
          </a:xfrm>
        </p:spPr>
        <p:txBody>
          <a:bodyPr/>
          <a:lstStyle/>
          <a:p>
            <a:r>
              <a:rPr lang="ru-RU" dirty="0"/>
              <a:t>Алгоритм оценки Индекса БРК на основе ответов респондентов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544F7D-AF78-A0E0-5EA7-B98651D1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7F7702-6ED8-657B-F1F7-DD63FA2E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4</a:t>
            </a:fld>
            <a:endParaRPr lang="en-US"/>
          </a:p>
        </p:txBody>
      </p:sp>
      <p:sp>
        <p:nvSpPr>
          <p:cNvPr id="6" name="Блок-схема: документ 5">
            <a:extLst>
              <a:ext uri="{FF2B5EF4-FFF2-40B4-BE49-F238E27FC236}">
                <a16:creationId xmlns:a16="http://schemas.microsoft.com/office/drawing/2014/main" id="{4763F8DF-61B3-1F67-E9D4-A524B407BA2C}"/>
              </a:ext>
            </a:extLst>
          </p:cNvPr>
          <p:cNvSpPr/>
          <p:nvPr/>
        </p:nvSpPr>
        <p:spPr>
          <a:xfrm>
            <a:off x="1364686" y="2229611"/>
            <a:ext cx="1359158" cy="60084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Ответы </a:t>
            </a:r>
            <a:br>
              <a:rPr lang="ru-RU" sz="1200" dirty="0">
                <a:latin typeface="Arial Narrow" panose="020B0606020202030204" pitchFamily="34" charset="0"/>
              </a:rPr>
            </a:br>
            <a:r>
              <a:rPr lang="ru-RU" sz="1200" dirty="0">
                <a:latin typeface="Arial Narrow" panose="020B0606020202030204" pitchFamily="34" charset="0"/>
              </a:rPr>
              <a:t>о численности</a:t>
            </a:r>
          </a:p>
        </p:txBody>
      </p:sp>
      <p:sp>
        <p:nvSpPr>
          <p:cNvPr id="7" name="Блок-схема: документ 6">
            <a:extLst>
              <a:ext uri="{FF2B5EF4-FFF2-40B4-BE49-F238E27FC236}">
                <a16:creationId xmlns:a16="http://schemas.microsoft.com/office/drawing/2014/main" id="{E8CB8FC2-6150-4CDF-CDA1-FB198EEAC888}"/>
              </a:ext>
            </a:extLst>
          </p:cNvPr>
          <p:cNvSpPr/>
          <p:nvPr/>
        </p:nvSpPr>
        <p:spPr>
          <a:xfrm>
            <a:off x="1364686" y="1312888"/>
            <a:ext cx="1359158" cy="60084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Ответы </a:t>
            </a:r>
            <a:br>
              <a:rPr lang="ru-RU" sz="1200" dirty="0">
                <a:latin typeface="Arial Narrow" panose="020B0606020202030204" pitchFamily="34" charset="0"/>
              </a:rPr>
            </a:br>
            <a:r>
              <a:rPr lang="ru-RU" sz="1200" dirty="0">
                <a:latin typeface="Arial Narrow" panose="020B0606020202030204" pitchFamily="34" charset="0"/>
              </a:rPr>
              <a:t>о выручке</a:t>
            </a:r>
          </a:p>
        </p:txBody>
      </p:sp>
      <p:sp>
        <p:nvSpPr>
          <p:cNvPr id="8" name="Блок-схема: документ 7">
            <a:extLst>
              <a:ext uri="{FF2B5EF4-FFF2-40B4-BE49-F238E27FC236}">
                <a16:creationId xmlns:a16="http://schemas.microsoft.com/office/drawing/2014/main" id="{68B097BA-03EF-808E-02A6-C53444D20321}"/>
              </a:ext>
            </a:extLst>
          </p:cNvPr>
          <p:cNvSpPr/>
          <p:nvPr/>
        </p:nvSpPr>
        <p:spPr>
          <a:xfrm>
            <a:off x="1364686" y="3180975"/>
            <a:ext cx="1359158" cy="60084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Ответы </a:t>
            </a:r>
            <a:br>
              <a:rPr lang="ru-RU" sz="1200" dirty="0">
                <a:latin typeface="Arial Narrow" panose="020B0606020202030204" pitchFamily="34" charset="0"/>
              </a:rPr>
            </a:br>
            <a:r>
              <a:rPr lang="ru-RU" sz="1200" dirty="0">
                <a:latin typeface="Arial Narrow" panose="020B0606020202030204" pitchFamily="34" charset="0"/>
              </a:rPr>
              <a:t>о финансировании развития</a:t>
            </a:r>
          </a:p>
        </p:txBody>
      </p:sp>
      <p:sp>
        <p:nvSpPr>
          <p:cNvPr id="9" name="Блок-схема: документ 8">
            <a:extLst>
              <a:ext uri="{FF2B5EF4-FFF2-40B4-BE49-F238E27FC236}">
                <a16:creationId xmlns:a16="http://schemas.microsoft.com/office/drawing/2014/main" id="{CA39D1AB-0544-E4ED-52E2-913CBB9EE0D1}"/>
              </a:ext>
            </a:extLst>
          </p:cNvPr>
          <p:cNvSpPr/>
          <p:nvPr/>
        </p:nvSpPr>
        <p:spPr>
          <a:xfrm>
            <a:off x="1364686" y="4097704"/>
            <a:ext cx="1359158" cy="60084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Ответы </a:t>
            </a:r>
            <a:br>
              <a:rPr lang="ru-RU" sz="1200" dirty="0">
                <a:latin typeface="Arial Narrow" panose="020B0606020202030204" pitchFamily="34" charset="0"/>
              </a:rPr>
            </a:br>
            <a:r>
              <a:rPr lang="ru-RU" sz="1200" dirty="0">
                <a:latin typeface="Arial Narrow" panose="020B0606020202030204" pitchFamily="34" charset="0"/>
              </a:rPr>
              <a:t>о привлеченных средствах</a:t>
            </a:r>
          </a:p>
        </p:txBody>
      </p:sp>
      <p:sp>
        <p:nvSpPr>
          <p:cNvPr id="12" name="Блок-схема: документ 11">
            <a:extLst>
              <a:ext uri="{FF2B5EF4-FFF2-40B4-BE49-F238E27FC236}">
                <a16:creationId xmlns:a16="http://schemas.microsoft.com/office/drawing/2014/main" id="{EA224558-AD66-F1CD-95EC-C1C66D6B1B1E}"/>
              </a:ext>
            </a:extLst>
          </p:cNvPr>
          <p:cNvSpPr/>
          <p:nvPr/>
        </p:nvSpPr>
        <p:spPr>
          <a:xfrm>
            <a:off x="1364686" y="5055997"/>
            <a:ext cx="1359158" cy="60084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Ответы </a:t>
            </a:r>
            <a:br>
              <a:rPr lang="ru-RU" sz="1200" dirty="0">
                <a:latin typeface="Arial Narrow" panose="020B0606020202030204" pitchFamily="34" charset="0"/>
              </a:rPr>
            </a:br>
            <a:r>
              <a:rPr lang="ru-RU" sz="1200" dirty="0">
                <a:latin typeface="Arial Narrow" panose="020B0606020202030204" pitchFamily="34" charset="0"/>
              </a:rPr>
              <a:t>о технологических инновациях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9864004-B807-23EE-35C0-E826AB75EF23}"/>
              </a:ext>
            </a:extLst>
          </p:cNvPr>
          <p:cNvSpPr/>
          <p:nvPr/>
        </p:nvSpPr>
        <p:spPr>
          <a:xfrm>
            <a:off x="2826482" y="1120586"/>
            <a:ext cx="2351700" cy="47721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D1D1015-219D-48F6-BE64-125A5D461604}"/>
              </a:ext>
            </a:extLst>
          </p:cNvPr>
          <p:cNvSpPr/>
          <p:nvPr/>
        </p:nvSpPr>
        <p:spPr>
          <a:xfrm>
            <a:off x="3255690" y="1222903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рост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1705EB3-F920-5408-C953-91CD047EF8E2}"/>
              </a:ext>
            </a:extLst>
          </p:cNvPr>
          <p:cNvSpPr/>
          <p:nvPr/>
        </p:nvSpPr>
        <p:spPr>
          <a:xfrm>
            <a:off x="3255690" y="1515519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нет изменений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CE03BE3-94E6-8613-B70C-502C4EC13465}"/>
              </a:ext>
            </a:extLst>
          </p:cNvPr>
          <p:cNvSpPr/>
          <p:nvPr/>
        </p:nvSpPr>
        <p:spPr>
          <a:xfrm>
            <a:off x="3255690" y="1793265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снижение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5E8B591-F013-A000-5991-1920891445B0}"/>
              </a:ext>
            </a:extLst>
          </p:cNvPr>
          <p:cNvSpPr/>
          <p:nvPr/>
        </p:nvSpPr>
        <p:spPr>
          <a:xfrm>
            <a:off x="3255690" y="2151842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рост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BA0C770-C6F3-A9A4-7378-1660E094BED0}"/>
              </a:ext>
            </a:extLst>
          </p:cNvPr>
          <p:cNvSpPr/>
          <p:nvPr/>
        </p:nvSpPr>
        <p:spPr>
          <a:xfrm>
            <a:off x="3255690" y="2425219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нет изменений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F0535B9-1786-9014-FFE0-0208AE334C75}"/>
              </a:ext>
            </a:extLst>
          </p:cNvPr>
          <p:cNvSpPr/>
          <p:nvPr/>
        </p:nvSpPr>
        <p:spPr>
          <a:xfrm>
            <a:off x="3255690" y="2688881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снижение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8504CBC-C7C2-B674-B1AD-3F9B36472E3B}"/>
              </a:ext>
            </a:extLst>
          </p:cNvPr>
          <p:cNvSpPr/>
          <p:nvPr/>
        </p:nvSpPr>
        <p:spPr>
          <a:xfrm>
            <a:off x="3274351" y="3055705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рост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5051C17-FA00-A2A8-7AC8-CEB43ABF9618}"/>
              </a:ext>
            </a:extLst>
          </p:cNvPr>
          <p:cNvSpPr/>
          <p:nvPr/>
        </p:nvSpPr>
        <p:spPr>
          <a:xfrm>
            <a:off x="3274351" y="3329082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нет изменений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DE410A8-CFB8-B1A6-15D6-6AEF91A3691F}"/>
              </a:ext>
            </a:extLst>
          </p:cNvPr>
          <p:cNvSpPr/>
          <p:nvPr/>
        </p:nvSpPr>
        <p:spPr>
          <a:xfrm>
            <a:off x="3274351" y="3592744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снижение</a:t>
            </a:r>
          </a:p>
        </p:txBody>
      </p:sp>
      <p:pic>
        <p:nvPicPr>
          <p:cNvPr id="36" name="Рисунок 35" descr="Значок 1 со сплошной заливкой">
            <a:extLst>
              <a:ext uri="{FF2B5EF4-FFF2-40B4-BE49-F238E27FC236}">
                <a16:creationId xmlns:a16="http://schemas.microsoft.com/office/drawing/2014/main" id="{BEEC2238-CDA9-F10E-1A98-0DAA7D1C9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6240" y="1446792"/>
            <a:ext cx="360000" cy="360000"/>
          </a:xfrm>
          <a:prstGeom prst="rect">
            <a:avLst/>
          </a:prstGeom>
        </p:spPr>
      </p:pic>
      <p:pic>
        <p:nvPicPr>
          <p:cNvPr id="38" name="Рисунок 37" descr="Значок со сплошной заливкой">
            <a:extLst>
              <a:ext uri="{FF2B5EF4-FFF2-40B4-BE49-F238E27FC236}">
                <a16:creationId xmlns:a16="http://schemas.microsoft.com/office/drawing/2014/main" id="{73CEC266-CABD-10D9-2F11-C46269B07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6240" y="1154176"/>
            <a:ext cx="360000" cy="360000"/>
          </a:xfrm>
          <a:prstGeom prst="rect">
            <a:avLst/>
          </a:prstGeom>
        </p:spPr>
      </p:pic>
      <p:sp>
        <p:nvSpPr>
          <p:cNvPr id="39" name="Овал 38">
            <a:extLst>
              <a:ext uri="{FF2B5EF4-FFF2-40B4-BE49-F238E27FC236}">
                <a16:creationId xmlns:a16="http://schemas.microsoft.com/office/drawing/2014/main" id="{4152950E-026D-9C30-B291-C8AA32870999}"/>
              </a:ext>
            </a:extLst>
          </p:cNvPr>
          <p:cNvSpPr/>
          <p:nvPr/>
        </p:nvSpPr>
        <p:spPr>
          <a:xfrm>
            <a:off x="4832240" y="1760538"/>
            <a:ext cx="288000" cy="28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/>
              <a:t>0</a:t>
            </a:r>
          </a:p>
        </p:txBody>
      </p:sp>
      <p:pic>
        <p:nvPicPr>
          <p:cNvPr id="40" name="Рисунок 39" descr="Значок 1 со сплошной заливкой">
            <a:extLst>
              <a:ext uri="{FF2B5EF4-FFF2-40B4-BE49-F238E27FC236}">
                <a16:creationId xmlns:a16="http://schemas.microsoft.com/office/drawing/2014/main" id="{AEFD9829-5C99-D854-BF4C-2556DDFEB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6240" y="2356492"/>
            <a:ext cx="360000" cy="360000"/>
          </a:xfrm>
          <a:prstGeom prst="rect">
            <a:avLst/>
          </a:prstGeom>
        </p:spPr>
      </p:pic>
      <p:pic>
        <p:nvPicPr>
          <p:cNvPr id="41" name="Рисунок 40" descr="Значок со сплошной заливкой">
            <a:extLst>
              <a:ext uri="{FF2B5EF4-FFF2-40B4-BE49-F238E27FC236}">
                <a16:creationId xmlns:a16="http://schemas.microsoft.com/office/drawing/2014/main" id="{A907FA63-6950-BFF6-8337-CF7D97DCE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6240" y="2083115"/>
            <a:ext cx="360000" cy="360000"/>
          </a:xfrm>
          <a:prstGeom prst="rect">
            <a:avLst/>
          </a:prstGeom>
        </p:spPr>
      </p:pic>
      <p:sp>
        <p:nvSpPr>
          <p:cNvPr id="42" name="Овал 41">
            <a:extLst>
              <a:ext uri="{FF2B5EF4-FFF2-40B4-BE49-F238E27FC236}">
                <a16:creationId xmlns:a16="http://schemas.microsoft.com/office/drawing/2014/main" id="{AA87789B-D7EA-218C-286C-B562FDC1608D}"/>
              </a:ext>
            </a:extLst>
          </p:cNvPr>
          <p:cNvSpPr/>
          <p:nvPr/>
        </p:nvSpPr>
        <p:spPr>
          <a:xfrm>
            <a:off x="4832240" y="2656154"/>
            <a:ext cx="288000" cy="28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/>
              <a:t>0</a:t>
            </a:r>
          </a:p>
        </p:txBody>
      </p:sp>
      <p:pic>
        <p:nvPicPr>
          <p:cNvPr id="43" name="Рисунок 42" descr="Значок 1 со сплошной заливкой">
            <a:extLst>
              <a:ext uri="{FF2B5EF4-FFF2-40B4-BE49-F238E27FC236}">
                <a16:creationId xmlns:a16="http://schemas.microsoft.com/office/drawing/2014/main" id="{5AF3E12E-12F5-A848-6544-3B7B6DBD2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6240" y="3260355"/>
            <a:ext cx="360000" cy="360000"/>
          </a:xfrm>
          <a:prstGeom prst="rect">
            <a:avLst/>
          </a:prstGeom>
        </p:spPr>
      </p:pic>
      <p:pic>
        <p:nvPicPr>
          <p:cNvPr id="44" name="Рисунок 43" descr="Значок со сплошной заливкой">
            <a:extLst>
              <a:ext uri="{FF2B5EF4-FFF2-40B4-BE49-F238E27FC236}">
                <a16:creationId xmlns:a16="http://schemas.microsoft.com/office/drawing/2014/main" id="{D371E486-DA5E-824A-B34C-A5E1585B2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6240" y="2986978"/>
            <a:ext cx="360000" cy="360000"/>
          </a:xfrm>
          <a:prstGeom prst="rect">
            <a:avLst/>
          </a:prstGeom>
        </p:spPr>
      </p:pic>
      <p:sp>
        <p:nvSpPr>
          <p:cNvPr id="45" name="Овал 44">
            <a:extLst>
              <a:ext uri="{FF2B5EF4-FFF2-40B4-BE49-F238E27FC236}">
                <a16:creationId xmlns:a16="http://schemas.microsoft.com/office/drawing/2014/main" id="{A8C00921-3736-4C0F-E928-A9BCAB66990A}"/>
              </a:ext>
            </a:extLst>
          </p:cNvPr>
          <p:cNvSpPr/>
          <p:nvPr/>
        </p:nvSpPr>
        <p:spPr>
          <a:xfrm>
            <a:off x="4832240" y="3560017"/>
            <a:ext cx="288000" cy="28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/>
              <a:t>0</a:t>
            </a:r>
          </a:p>
        </p:txBody>
      </p:sp>
      <p:pic>
        <p:nvPicPr>
          <p:cNvPr id="46" name="Рисунок 45" descr="Значок 1 со сплошной заливкой">
            <a:extLst>
              <a:ext uri="{FF2B5EF4-FFF2-40B4-BE49-F238E27FC236}">
                <a16:creationId xmlns:a16="http://schemas.microsoft.com/office/drawing/2014/main" id="{5A25C7B6-81C2-F5C6-CC63-7386BEEB1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6240" y="4224540"/>
            <a:ext cx="360000" cy="360000"/>
          </a:xfrm>
          <a:prstGeom prst="rect">
            <a:avLst/>
          </a:prstGeom>
        </p:spPr>
      </p:pic>
      <p:pic>
        <p:nvPicPr>
          <p:cNvPr id="47" name="Рисунок 46" descr="Значок со сплошной заливкой">
            <a:extLst>
              <a:ext uri="{FF2B5EF4-FFF2-40B4-BE49-F238E27FC236}">
                <a16:creationId xmlns:a16="http://schemas.microsoft.com/office/drawing/2014/main" id="{B3B54F4D-D7A2-8C3E-00EF-3EFE0D141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6240" y="3945778"/>
            <a:ext cx="360000" cy="360000"/>
          </a:xfrm>
          <a:prstGeom prst="rect">
            <a:avLst/>
          </a:prstGeom>
        </p:spPr>
      </p:pic>
      <p:sp>
        <p:nvSpPr>
          <p:cNvPr id="48" name="Овал 47">
            <a:extLst>
              <a:ext uri="{FF2B5EF4-FFF2-40B4-BE49-F238E27FC236}">
                <a16:creationId xmlns:a16="http://schemas.microsoft.com/office/drawing/2014/main" id="{1563B169-E937-D8DF-FCD6-D7CF8569D744}"/>
              </a:ext>
            </a:extLst>
          </p:cNvPr>
          <p:cNvSpPr/>
          <p:nvPr/>
        </p:nvSpPr>
        <p:spPr>
          <a:xfrm>
            <a:off x="4832240" y="4548221"/>
            <a:ext cx="288000" cy="28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/>
              <a:t>0</a:t>
            </a:r>
          </a:p>
        </p:txBody>
      </p:sp>
      <p:pic>
        <p:nvPicPr>
          <p:cNvPr id="49" name="Рисунок 48" descr="Значок 1 со сплошной заливкой">
            <a:extLst>
              <a:ext uri="{FF2B5EF4-FFF2-40B4-BE49-F238E27FC236}">
                <a16:creationId xmlns:a16="http://schemas.microsoft.com/office/drawing/2014/main" id="{943A9B51-B3E6-1482-B829-445B9907D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6240" y="5210490"/>
            <a:ext cx="360000" cy="360000"/>
          </a:xfrm>
          <a:prstGeom prst="rect">
            <a:avLst/>
          </a:prstGeom>
        </p:spPr>
      </p:pic>
      <p:pic>
        <p:nvPicPr>
          <p:cNvPr id="50" name="Рисунок 49" descr="Значок со сплошной заливкой">
            <a:extLst>
              <a:ext uri="{FF2B5EF4-FFF2-40B4-BE49-F238E27FC236}">
                <a16:creationId xmlns:a16="http://schemas.microsoft.com/office/drawing/2014/main" id="{E32701D3-DB08-34FE-EA33-02A77A05A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6240" y="4910947"/>
            <a:ext cx="360000" cy="360000"/>
          </a:xfrm>
          <a:prstGeom prst="rect">
            <a:avLst/>
          </a:prstGeom>
        </p:spPr>
      </p:pic>
      <p:sp>
        <p:nvSpPr>
          <p:cNvPr id="51" name="Овал 50">
            <a:extLst>
              <a:ext uri="{FF2B5EF4-FFF2-40B4-BE49-F238E27FC236}">
                <a16:creationId xmlns:a16="http://schemas.microsoft.com/office/drawing/2014/main" id="{C561DB2A-3CDA-B1E1-0307-5A24B79FE117}"/>
              </a:ext>
            </a:extLst>
          </p:cNvPr>
          <p:cNvSpPr/>
          <p:nvPr/>
        </p:nvSpPr>
        <p:spPr>
          <a:xfrm>
            <a:off x="4832240" y="5527970"/>
            <a:ext cx="288000" cy="28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/>
              <a:t>0</a:t>
            </a:r>
          </a:p>
        </p:txBody>
      </p:sp>
      <p:sp>
        <p:nvSpPr>
          <p:cNvPr id="53" name="Левая фигурная скобка 52">
            <a:extLst>
              <a:ext uri="{FF2B5EF4-FFF2-40B4-BE49-F238E27FC236}">
                <a16:creationId xmlns:a16="http://schemas.microsoft.com/office/drawing/2014/main" id="{739DA3A8-9F03-10A0-0BBA-CFBD0C771730}"/>
              </a:ext>
            </a:extLst>
          </p:cNvPr>
          <p:cNvSpPr/>
          <p:nvPr/>
        </p:nvSpPr>
        <p:spPr>
          <a:xfrm>
            <a:off x="3019315" y="1236632"/>
            <a:ext cx="207818" cy="733018"/>
          </a:xfrm>
          <a:prstGeom prst="leftBrace">
            <a:avLst>
              <a:gd name="adj1" fmla="val 5166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Левая фигурная скобка 53">
            <a:extLst>
              <a:ext uri="{FF2B5EF4-FFF2-40B4-BE49-F238E27FC236}">
                <a16:creationId xmlns:a16="http://schemas.microsoft.com/office/drawing/2014/main" id="{EEBB6855-7EF1-8529-ABD7-1FD314C1DF04}"/>
              </a:ext>
            </a:extLst>
          </p:cNvPr>
          <p:cNvSpPr/>
          <p:nvPr/>
        </p:nvSpPr>
        <p:spPr>
          <a:xfrm>
            <a:off x="3019315" y="2157989"/>
            <a:ext cx="207818" cy="733018"/>
          </a:xfrm>
          <a:prstGeom prst="leftBrace">
            <a:avLst>
              <a:gd name="adj1" fmla="val 5166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Левая фигурная скобка 54">
            <a:extLst>
              <a:ext uri="{FF2B5EF4-FFF2-40B4-BE49-F238E27FC236}">
                <a16:creationId xmlns:a16="http://schemas.microsoft.com/office/drawing/2014/main" id="{F2AF9C68-49C8-2890-E672-FA155E2D0A8C}"/>
              </a:ext>
            </a:extLst>
          </p:cNvPr>
          <p:cNvSpPr/>
          <p:nvPr/>
        </p:nvSpPr>
        <p:spPr>
          <a:xfrm>
            <a:off x="2981558" y="3109596"/>
            <a:ext cx="207818" cy="733018"/>
          </a:xfrm>
          <a:prstGeom prst="leftBrace">
            <a:avLst>
              <a:gd name="adj1" fmla="val 5166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E368EA9B-A6BA-4D90-A68E-1F139C481B2D}"/>
              </a:ext>
            </a:extLst>
          </p:cNvPr>
          <p:cNvSpPr/>
          <p:nvPr/>
        </p:nvSpPr>
        <p:spPr>
          <a:xfrm>
            <a:off x="3274351" y="4014505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есть</a:t>
            </a: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B862CF47-3805-3EDE-A467-41066E41D2E3}"/>
              </a:ext>
            </a:extLst>
          </p:cNvPr>
          <p:cNvSpPr/>
          <p:nvPr/>
        </p:nvSpPr>
        <p:spPr>
          <a:xfrm>
            <a:off x="3274351" y="4293267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планируются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9B25B36D-7F31-E9D4-7219-B2C9491A0A13}"/>
              </a:ext>
            </a:extLst>
          </p:cNvPr>
          <p:cNvSpPr/>
          <p:nvPr/>
        </p:nvSpPr>
        <p:spPr>
          <a:xfrm>
            <a:off x="3274351" y="4580948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нет</a:t>
            </a:r>
          </a:p>
        </p:txBody>
      </p:sp>
      <p:sp>
        <p:nvSpPr>
          <p:cNvPr id="59" name="Левая фигурная скобка 58">
            <a:extLst>
              <a:ext uri="{FF2B5EF4-FFF2-40B4-BE49-F238E27FC236}">
                <a16:creationId xmlns:a16="http://schemas.microsoft.com/office/drawing/2014/main" id="{8D6B316A-3236-2D66-9E67-D0E1B57F55DF}"/>
              </a:ext>
            </a:extLst>
          </p:cNvPr>
          <p:cNvSpPr/>
          <p:nvPr/>
        </p:nvSpPr>
        <p:spPr>
          <a:xfrm>
            <a:off x="2981558" y="4030779"/>
            <a:ext cx="207818" cy="733018"/>
          </a:xfrm>
          <a:prstGeom prst="leftBrace">
            <a:avLst>
              <a:gd name="adj1" fmla="val 5166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A72E9A6D-72AB-ED84-CE03-B577834DEB17}"/>
              </a:ext>
            </a:extLst>
          </p:cNvPr>
          <p:cNvSpPr/>
          <p:nvPr/>
        </p:nvSpPr>
        <p:spPr>
          <a:xfrm>
            <a:off x="3255690" y="4979674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есть</a:t>
            </a:r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B495961A-E3AC-0DF1-372C-0E79A1253D01}"/>
              </a:ext>
            </a:extLst>
          </p:cNvPr>
          <p:cNvSpPr/>
          <p:nvPr/>
        </p:nvSpPr>
        <p:spPr>
          <a:xfrm>
            <a:off x="3255690" y="5279217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были</a:t>
            </a: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5AD207FF-119D-2C9A-1768-05046F5E24E1}"/>
              </a:ext>
            </a:extLst>
          </p:cNvPr>
          <p:cNvSpPr/>
          <p:nvPr/>
        </p:nvSpPr>
        <p:spPr>
          <a:xfrm>
            <a:off x="3255690" y="5560697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нет</a:t>
            </a:r>
          </a:p>
        </p:txBody>
      </p:sp>
      <p:sp>
        <p:nvSpPr>
          <p:cNvPr id="63" name="Левая фигурная скобка 62">
            <a:extLst>
              <a:ext uri="{FF2B5EF4-FFF2-40B4-BE49-F238E27FC236}">
                <a16:creationId xmlns:a16="http://schemas.microsoft.com/office/drawing/2014/main" id="{95F58561-989D-2DF7-0306-E54268C13927}"/>
              </a:ext>
            </a:extLst>
          </p:cNvPr>
          <p:cNvSpPr/>
          <p:nvPr/>
        </p:nvSpPr>
        <p:spPr>
          <a:xfrm>
            <a:off x="2962897" y="4983541"/>
            <a:ext cx="207818" cy="733018"/>
          </a:xfrm>
          <a:prstGeom prst="leftBrace">
            <a:avLst>
              <a:gd name="adj1" fmla="val 5166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3A3D7697-7165-DEA3-0F20-3E3277EBEC0C}"/>
              </a:ext>
            </a:extLst>
          </p:cNvPr>
          <p:cNvCxnSpPr>
            <a:stCxn id="17" idx="3"/>
            <a:endCxn id="38" idx="1"/>
          </p:cNvCxnSpPr>
          <p:nvPr/>
        </p:nvCxnSpPr>
        <p:spPr>
          <a:xfrm flipV="1">
            <a:off x="4692604" y="1334176"/>
            <a:ext cx="103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07147E92-2EF8-4C71-AFDB-9B5D18861DE4}"/>
              </a:ext>
            </a:extLst>
          </p:cNvPr>
          <p:cNvCxnSpPr>
            <a:cxnSpLocks/>
            <a:stCxn id="18" idx="3"/>
            <a:endCxn id="36" idx="1"/>
          </p:cNvCxnSpPr>
          <p:nvPr/>
        </p:nvCxnSpPr>
        <p:spPr>
          <a:xfrm flipV="1">
            <a:off x="4692604" y="1626792"/>
            <a:ext cx="103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1986147D-7CD2-AC52-0EE1-6AC5B37EB15A}"/>
              </a:ext>
            </a:extLst>
          </p:cNvPr>
          <p:cNvCxnSpPr>
            <a:cxnSpLocks/>
            <a:stCxn id="19" idx="3"/>
            <a:endCxn id="39" idx="2"/>
          </p:cNvCxnSpPr>
          <p:nvPr/>
        </p:nvCxnSpPr>
        <p:spPr>
          <a:xfrm flipV="1">
            <a:off x="4692604" y="1904538"/>
            <a:ext cx="139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6946FC7D-D996-CB71-8322-212D9A1DC96C}"/>
              </a:ext>
            </a:extLst>
          </p:cNvPr>
          <p:cNvCxnSpPr>
            <a:cxnSpLocks/>
            <a:stCxn id="20" idx="3"/>
            <a:endCxn id="41" idx="1"/>
          </p:cNvCxnSpPr>
          <p:nvPr/>
        </p:nvCxnSpPr>
        <p:spPr>
          <a:xfrm flipV="1">
            <a:off x="4692604" y="2263115"/>
            <a:ext cx="103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BD4D72D4-AB7B-824F-2E39-9F9376078C84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 flipV="1">
            <a:off x="4692604" y="2536492"/>
            <a:ext cx="103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159E439-2E92-4151-84BA-0595C4F8875C}"/>
              </a:ext>
            </a:extLst>
          </p:cNvPr>
          <p:cNvCxnSpPr>
            <a:cxnSpLocks/>
            <a:stCxn id="22" idx="3"/>
            <a:endCxn id="42" idx="2"/>
          </p:cNvCxnSpPr>
          <p:nvPr/>
        </p:nvCxnSpPr>
        <p:spPr>
          <a:xfrm flipV="1">
            <a:off x="4692604" y="2800154"/>
            <a:ext cx="139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ABE8F410-3B77-CA9B-4975-1AB6A7A4579D}"/>
              </a:ext>
            </a:extLst>
          </p:cNvPr>
          <p:cNvCxnSpPr>
            <a:cxnSpLocks/>
            <a:stCxn id="32" idx="3"/>
            <a:endCxn id="44" idx="1"/>
          </p:cNvCxnSpPr>
          <p:nvPr/>
        </p:nvCxnSpPr>
        <p:spPr>
          <a:xfrm flipV="1">
            <a:off x="4711265" y="3166978"/>
            <a:ext cx="84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C0EAD865-8825-8D64-48CC-D19DE676D0A5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 flipV="1">
            <a:off x="4711265" y="3440355"/>
            <a:ext cx="84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916863A7-1663-F61C-8A09-7C825FAA504E}"/>
              </a:ext>
            </a:extLst>
          </p:cNvPr>
          <p:cNvCxnSpPr>
            <a:cxnSpLocks/>
            <a:stCxn id="34" idx="3"/>
            <a:endCxn id="45" idx="2"/>
          </p:cNvCxnSpPr>
          <p:nvPr/>
        </p:nvCxnSpPr>
        <p:spPr>
          <a:xfrm flipV="1">
            <a:off x="4711265" y="3704017"/>
            <a:ext cx="120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E61BC78A-1EE1-A6AF-710A-E0CE0984DFCB}"/>
              </a:ext>
            </a:extLst>
          </p:cNvPr>
          <p:cNvCxnSpPr>
            <a:cxnSpLocks/>
            <a:stCxn id="56" idx="3"/>
            <a:endCxn id="47" idx="1"/>
          </p:cNvCxnSpPr>
          <p:nvPr/>
        </p:nvCxnSpPr>
        <p:spPr>
          <a:xfrm flipV="1">
            <a:off x="4711265" y="4125778"/>
            <a:ext cx="84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88174157-9FAF-276F-44F5-6631A0DDC050}"/>
              </a:ext>
            </a:extLst>
          </p:cNvPr>
          <p:cNvCxnSpPr>
            <a:cxnSpLocks/>
            <a:stCxn id="57" idx="3"/>
            <a:endCxn id="46" idx="1"/>
          </p:cNvCxnSpPr>
          <p:nvPr/>
        </p:nvCxnSpPr>
        <p:spPr>
          <a:xfrm flipV="1">
            <a:off x="4711265" y="4404540"/>
            <a:ext cx="84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F4AFC1D9-07E1-075C-042C-FF2B813CD7B8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4711265" y="4692221"/>
            <a:ext cx="120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C06CB847-7378-3E42-B8E4-C64F6311314F}"/>
              </a:ext>
            </a:extLst>
          </p:cNvPr>
          <p:cNvCxnSpPr>
            <a:cxnSpLocks/>
            <a:stCxn id="60" idx="3"/>
            <a:endCxn id="50" idx="1"/>
          </p:cNvCxnSpPr>
          <p:nvPr/>
        </p:nvCxnSpPr>
        <p:spPr>
          <a:xfrm flipV="1">
            <a:off x="4692604" y="5090947"/>
            <a:ext cx="103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DECB742B-9935-360F-5225-B58F0820A8AD}"/>
              </a:ext>
            </a:extLst>
          </p:cNvPr>
          <p:cNvCxnSpPr>
            <a:cxnSpLocks/>
            <a:stCxn id="61" idx="3"/>
            <a:endCxn id="49" idx="1"/>
          </p:cNvCxnSpPr>
          <p:nvPr/>
        </p:nvCxnSpPr>
        <p:spPr>
          <a:xfrm flipV="1">
            <a:off x="4692604" y="5390490"/>
            <a:ext cx="103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C0D6774-6D96-0CAD-6D4B-8B60237075FB}"/>
              </a:ext>
            </a:extLst>
          </p:cNvPr>
          <p:cNvCxnSpPr>
            <a:cxnSpLocks/>
            <a:stCxn id="62" idx="3"/>
            <a:endCxn id="51" idx="2"/>
          </p:cNvCxnSpPr>
          <p:nvPr/>
        </p:nvCxnSpPr>
        <p:spPr>
          <a:xfrm flipV="1">
            <a:off x="4692604" y="5671970"/>
            <a:ext cx="139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8A96E5C2-FEC0-77D3-179B-52A92A2A4CA4}"/>
              </a:ext>
            </a:extLst>
          </p:cNvPr>
          <p:cNvCxnSpPr>
            <a:stCxn id="7" idx="3"/>
            <a:endCxn id="53" idx="1"/>
          </p:cNvCxnSpPr>
          <p:nvPr/>
        </p:nvCxnSpPr>
        <p:spPr>
          <a:xfrm flipV="1">
            <a:off x="2723844" y="1603141"/>
            <a:ext cx="295471" cy="10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696C44B-4372-1419-11E1-08D10B3DA9B2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 flipV="1">
            <a:off x="2723844" y="2524498"/>
            <a:ext cx="295471" cy="5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59F5FD60-C62A-9B54-9AAF-BA070318604C}"/>
              </a:ext>
            </a:extLst>
          </p:cNvPr>
          <p:cNvCxnSpPr>
            <a:cxnSpLocks/>
            <a:stCxn id="8" idx="3"/>
            <a:endCxn id="55" idx="1"/>
          </p:cNvCxnSpPr>
          <p:nvPr/>
        </p:nvCxnSpPr>
        <p:spPr>
          <a:xfrm flipV="1">
            <a:off x="2723844" y="3476105"/>
            <a:ext cx="257714" cy="5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EE84B14-614C-B4A2-74FE-3AF21B9C8BFA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 flipV="1">
            <a:off x="2723844" y="4397288"/>
            <a:ext cx="257714" cy="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069032DD-6C02-44E4-83AC-9618C723D17C}"/>
              </a:ext>
            </a:extLst>
          </p:cNvPr>
          <p:cNvCxnSpPr>
            <a:cxnSpLocks/>
            <a:stCxn id="12" idx="3"/>
            <a:endCxn id="63" idx="1"/>
          </p:cNvCxnSpPr>
          <p:nvPr/>
        </p:nvCxnSpPr>
        <p:spPr>
          <a:xfrm flipV="1">
            <a:off x="2723844" y="5350050"/>
            <a:ext cx="239053" cy="6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Блок-схема: документ 12">
            <a:extLst>
              <a:ext uri="{FF2B5EF4-FFF2-40B4-BE49-F238E27FC236}">
                <a16:creationId xmlns:a16="http://schemas.microsoft.com/office/drawing/2014/main" id="{3D1F0C07-004A-66EA-B7B2-6BFA8BD5B0DB}"/>
              </a:ext>
            </a:extLst>
          </p:cNvPr>
          <p:cNvSpPr/>
          <p:nvPr/>
        </p:nvSpPr>
        <p:spPr>
          <a:xfrm>
            <a:off x="6005120" y="2232865"/>
            <a:ext cx="1359158" cy="60084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Ответы </a:t>
            </a:r>
            <a:br>
              <a:rPr lang="ru-RU" sz="1200" dirty="0">
                <a:latin typeface="Arial Narrow" panose="020B0606020202030204" pitchFamily="34" charset="0"/>
              </a:rPr>
            </a:br>
            <a:r>
              <a:rPr lang="ru-RU" sz="1200" dirty="0">
                <a:latin typeface="Arial Narrow" panose="020B0606020202030204" pitchFamily="34" charset="0"/>
              </a:rPr>
              <a:t>о численности</a:t>
            </a:r>
          </a:p>
        </p:txBody>
      </p:sp>
      <p:sp>
        <p:nvSpPr>
          <p:cNvPr id="14" name="Блок-схема: документ 13">
            <a:extLst>
              <a:ext uri="{FF2B5EF4-FFF2-40B4-BE49-F238E27FC236}">
                <a16:creationId xmlns:a16="http://schemas.microsoft.com/office/drawing/2014/main" id="{0BA40A91-E091-8C3C-6E05-4E6DB024778B}"/>
              </a:ext>
            </a:extLst>
          </p:cNvPr>
          <p:cNvSpPr/>
          <p:nvPr/>
        </p:nvSpPr>
        <p:spPr>
          <a:xfrm>
            <a:off x="6005120" y="1316142"/>
            <a:ext cx="1359158" cy="60084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Ответы </a:t>
            </a:r>
            <a:br>
              <a:rPr lang="ru-RU" sz="1200" dirty="0">
                <a:latin typeface="Arial Narrow" panose="020B0606020202030204" pitchFamily="34" charset="0"/>
              </a:rPr>
            </a:br>
            <a:r>
              <a:rPr lang="ru-RU" sz="1200" dirty="0">
                <a:latin typeface="Arial Narrow" panose="020B0606020202030204" pitchFamily="34" charset="0"/>
              </a:rPr>
              <a:t>о выручке</a:t>
            </a:r>
          </a:p>
        </p:txBody>
      </p:sp>
      <p:sp>
        <p:nvSpPr>
          <p:cNvPr id="23" name="Блок-схема: документ 22">
            <a:extLst>
              <a:ext uri="{FF2B5EF4-FFF2-40B4-BE49-F238E27FC236}">
                <a16:creationId xmlns:a16="http://schemas.microsoft.com/office/drawing/2014/main" id="{D2077D14-3814-BE78-A4A3-E629C5947107}"/>
              </a:ext>
            </a:extLst>
          </p:cNvPr>
          <p:cNvSpPr/>
          <p:nvPr/>
        </p:nvSpPr>
        <p:spPr>
          <a:xfrm>
            <a:off x="6005120" y="3184229"/>
            <a:ext cx="1359158" cy="60084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Ответы </a:t>
            </a:r>
            <a:br>
              <a:rPr lang="ru-RU" sz="1200" dirty="0">
                <a:latin typeface="Arial Narrow" panose="020B0606020202030204" pitchFamily="34" charset="0"/>
              </a:rPr>
            </a:br>
            <a:r>
              <a:rPr lang="ru-RU" sz="1200" dirty="0">
                <a:latin typeface="Arial Narrow" panose="020B0606020202030204" pitchFamily="34" charset="0"/>
              </a:rPr>
              <a:t>о финансировании развития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C0E488B-8BF0-B2F4-6C50-B652E608B2DE}"/>
              </a:ext>
            </a:extLst>
          </p:cNvPr>
          <p:cNvSpPr/>
          <p:nvPr/>
        </p:nvSpPr>
        <p:spPr>
          <a:xfrm>
            <a:off x="7438915" y="1123840"/>
            <a:ext cx="2390227" cy="294336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6795989-31C6-1745-68BE-90685EC3EF4D}"/>
              </a:ext>
            </a:extLst>
          </p:cNvPr>
          <p:cNvSpPr/>
          <p:nvPr/>
        </p:nvSpPr>
        <p:spPr>
          <a:xfrm>
            <a:off x="7868123" y="1226157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рост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75A39B4-B541-94F4-6C88-F2F4916667F2}"/>
              </a:ext>
            </a:extLst>
          </p:cNvPr>
          <p:cNvSpPr/>
          <p:nvPr/>
        </p:nvSpPr>
        <p:spPr>
          <a:xfrm>
            <a:off x="7868123" y="1518773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нет изменений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EB21D5E-ECC9-F55F-F0E4-2987EA1776E3}"/>
              </a:ext>
            </a:extLst>
          </p:cNvPr>
          <p:cNvSpPr/>
          <p:nvPr/>
        </p:nvSpPr>
        <p:spPr>
          <a:xfrm>
            <a:off x="7868123" y="1796519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снижение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0B2DEA2C-D9F6-59AF-7C22-28F6D42A9E0A}"/>
              </a:ext>
            </a:extLst>
          </p:cNvPr>
          <p:cNvSpPr/>
          <p:nvPr/>
        </p:nvSpPr>
        <p:spPr>
          <a:xfrm>
            <a:off x="7868123" y="2155096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рост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39A83AA5-6B32-D400-478D-7101B0379736}"/>
              </a:ext>
            </a:extLst>
          </p:cNvPr>
          <p:cNvSpPr/>
          <p:nvPr/>
        </p:nvSpPr>
        <p:spPr>
          <a:xfrm>
            <a:off x="7868123" y="2428473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нет изменений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DF8F460-CA63-0E38-D71F-75FD776220A1}"/>
              </a:ext>
            </a:extLst>
          </p:cNvPr>
          <p:cNvSpPr/>
          <p:nvPr/>
        </p:nvSpPr>
        <p:spPr>
          <a:xfrm>
            <a:off x="7868123" y="2692135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снижение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4FCB25A-310D-281F-FA70-090F98B21971}"/>
              </a:ext>
            </a:extLst>
          </p:cNvPr>
          <p:cNvSpPr/>
          <p:nvPr/>
        </p:nvSpPr>
        <p:spPr>
          <a:xfrm>
            <a:off x="7886784" y="3058959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рост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F27FFF4-08BA-7F45-7CA7-36E10E68B509}"/>
              </a:ext>
            </a:extLst>
          </p:cNvPr>
          <p:cNvSpPr/>
          <p:nvPr/>
        </p:nvSpPr>
        <p:spPr>
          <a:xfrm>
            <a:off x="7886784" y="3332336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нет изменений</a:t>
            </a: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DC9BCA9C-E0FA-10D6-0AD6-452D65B283EB}"/>
              </a:ext>
            </a:extLst>
          </p:cNvPr>
          <p:cNvSpPr/>
          <p:nvPr/>
        </p:nvSpPr>
        <p:spPr>
          <a:xfrm>
            <a:off x="7886784" y="3595998"/>
            <a:ext cx="1436914" cy="222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Arial Narrow" panose="020B0606020202030204" pitchFamily="34" charset="0"/>
              </a:rPr>
              <a:t>снижение</a:t>
            </a:r>
          </a:p>
        </p:txBody>
      </p:sp>
      <p:pic>
        <p:nvPicPr>
          <p:cNvPr id="67" name="Рисунок 66" descr="Значок 1 со сплошной заливкой">
            <a:extLst>
              <a:ext uri="{FF2B5EF4-FFF2-40B4-BE49-F238E27FC236}">
                <a16:creationId xmlns:a16="http://schemas.microsoft.com/office/drawing/2014/main" id="{C80EF8FC-B93B-B2E1-FEA6-116EB8E8F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673" y="1450046"/>
            <a:ext cx="360000" cy="360000"/>
          </a:xfrm>
          <a:prstGeom prst="rect">
            <a:avLst/>
          </a:prstGeom>
        </p:spPr>
      </p:pic>
      <p:pic>
        <p:nvPicPr>
          <p:cNvPr id="68" name="Рисунок 67" descr="Значок со сплошной заливкой">
            <a:extLst>
              <a:ext uri="{FF2B5EF4-FFF2-40B4-BE49-F238E27FC236}">
                <a16:creationId xmlns:a16="http://schemas.microsoft.com/office/drawing/2014/main" id="{BB52A505-7B40-8CC7-3A31-1DBAC57CC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8673" y="1157430"/>
            <a:ext cx="360000" cy="360000"/>
          </a:xfrm>
          <a:prstGeom prst="rect">
            <a:avLst/>
          </a:prstGeom>
        </p:spPr>
      </p:pic>
      <p:sp>
        <p:nvSpPr>
          <p:cNvPr id="70" name="Овал 69">
            <a:extLst>
              <a:ext uri="{FF2B5EF4-FFF2-40B4-BE49-F238E27FC236}">
                <a16:creationId xmlns:a16="http://schemas.microsoft.com/office/drawing/2014/main" id="{4251B313-DCE4-AD90-B9B1-91E1427CA3F1}"/>
              </a:ext>
            </a:extLst>
          </p:cNvPr>
          <p:cNvSpPr/>
          <p:nvPr/>
        </p:nvSpPr>
        <p:spPr>
          <a:xfrm>
            <a:off x="9444673" y="1763792"/>
            <a:ext cx="288000" cy="28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/>
              <a:t>0</a:t>
            </a:r>
          </a:p>
        </p:txBody>
      </p:sp>
      <p:pic>
        <p:nvPicPr>
          <p:cNvPr id="71" name="Рисунок 70" descr="Значок 1 со сплошной заливкой">
            <a:extLst>
              <a:ext uri="{FF2B5EF4-FFF2-40B4-BE49-F238E27FC236}">
                <a16:creationId xmlns:a16="http://schemas.microsoft.com/office/drawing/2014/main" id="{CCA64069-E553-F16A-B7A4-8505D0514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673" y="2359746"/>
            <a:ext cx="360000" cy="360000"/>
          </a:xfrm>
          <a:prstGeom prst="rect">
            <a:avLst/>
          </a:prstGeom>
        </p:spPr>
      </p:pic>
      <p:pic>
        <p:nvPicPr>
          <p:cNvPr id="73" name="Рисунок 72" descr="Значок со сплошной заливкой">
            <a:extLst>
              <a:ext uri="{FF2B5EF4-FFF2-40B4-BE49-F238E27FC236}">
                <a16:creationId xmlns:a16="http://schemas.microsoft.com/office/drawing/2014/main" id="{AA277C82-CB5E-0C8D-B802-965C0B7A8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8673" y="2086369"/>
            <a:ext cx="360000" cy="360000"/>
          </a:xfrm>
          <a:prstGeom prst="rect">
            <a:avLst/>
          </a:prstGeom>
        </p:spPr>
      </p:pic>
      <p:sp>
        <p:nvSpPr>
          <p:cNvPr id="74" name="Овал 73">
            <a:extLst>
              <a:ext uri="{FF2B5EF4-FFF2-40B4-BE49-F238E27FC236}">
                <a16:creationId xmlns:a16="http://schemas.microsoft.com/office/drawing/2014/main" id="{DD7AE0C3-9D01-B1B2-5F41-1543ECB91893}"/>
              </a:ext>
            </a:extLst>
          </p:cNvPr>
          <p:cNvSpPr/>
          <p:nvPr/>
        </p:nvSpPr>
        <p:spPr>
          <a:xfrm>
            <a:off x="9444673" y="2659408"/>
            <a:ext cx="288000" cy="28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/>
              <a:t>0</a:t>
            </a:r>
          </a:p>
        </p:txBody>
      </p:sp>
      <p:pic>
        <p:nvPicPr>
          <p:cNvPr id="76" name="Рисунок 75" descr="Значок 1 со сплошной заливкой">
            <a:extLst>
              <a:ext uri="{FF2B5EF4-FFF2-40B4-BE49-F238E27FC236}">
                <a16:creationId xmlns:a16="http://schemas.microsoft.com/office/drawing/2014/main" id="{0DDED75F-8E39-B159-823F-CB5C4A022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8673" y="3263609"/>
            <a:ext cx="360000" cy="360000"/>
          </a:xfrm>
          <a:prstGeom prst="rect">
            <a:avLst/>
          </a:prstGeom>
        </p:spPr>
      </p:pic>
      <p:pic>
        <p:nvPicPr>
          <p:cNvPr id="77" name="Рисунок 76" descr="Значок со сплошной заливкой">
            <a:extLst>
              <a:ext uri="{FF2B5EF4-FFF2-40B4-BE49-F238E27FC236}">
                <a16:creationId xmlns:a16="http://schemas.microsoft.com/office/drawing/2014/main" id="{56E2F0EB-67FB-DD00-A19B-26A56F601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8673" y="2990232"/>
            <a:ext cx="360000" cy="360000"/>
          </a:xfrm>
          <a:prstGeom prst="rect">
            <a:avLst/>
          </a:prstGeom>
        </p:spPr>
      </p:pic>
      <p:sp>
        <p:nvSpPr>
          <p:cNvPr id="79" name="Овал 78">
            <a:extLst>
              <a:ext uri="{FF2B5EF4-FFF2-40B4-BE49-F238E27FC236}">
                <a16:creationId xmlns:a16="http://schemas.microsoft.com/office/drawing/2014/main" id="{A0AF1FD3-ED99-0309-5CF0-C8ED77456359}"/>
              </a:ext>
            </a:extLst>
          </p:cNvPr>
          <p:cNvSpPr/>
          <p:nvPr/>
        </p:nvSpPr>
        <p:spPr>
          <a:xfrm>
            <a:off x="9444673" y="3563271"/>
            <a:ext cx="288000" cy="28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/>
              <a:t>0</a:t>
            </a:r>
          </a:p>
        </p:txBody>
      </p:sp>
      <p:sp>
        <p:nvSpPr>
          <p:cNvPr id="89" name="Левая фигурная скобка 88">
            <a:extLst>
              <a:ext uri="{FF2B5EF4-FFF2-40B4-BE49-F238E27FC236}">
                <a16:creationId xmlns:a16="http://schemas.microsoft.com/office/drawing/2014/main" id="{FED73E72-9B04-1539-DF63-5F6B0CF13246}"/>
              </a:ext>
            </a:extLst>
          </p:cNvPr>
          <p:cNvSpPr/>
          <p:nvPr/>
        </p:nvSpPr>
        <p:spPr>
          <a:xfrm>
            <a:off x="7631748" y="1239886"/>
            <a:ext cx="207818" cy="733018"/>
          </a:xfrm>
          <a:prstGeom prst="leftBrace">
            <a:avLst>
              <a:gd name="adj1" fmla="val 5166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Левая фигурная скобка 90">
            <a:extLst>
              <a:ext uri="{FF2B5EF4-FFF2-40B4-BE49-F238E27FC236}">
                <a16:creationId xmlns:a16="http://schemas.microsoft.com/office/drawing/2014/main" id="{0F22257B-9ECB-864C-A222-A56A65DACD94}"/>
              </a:ext>
            </a:extLst>
          </p:cNvPr>
          <p:cNvSpPr/>
          <p:nvPr/>
        </p:nvSpPr>
        <p:spPr>
          <a:xfrm>
            <a:off x="7631748" y="2161243"/>
            <a:ext cx="207818" cy="733018"/>
          </a:xfrm>
          <a:prstGeom prst="leftBrace">
            <a:avLst>
              <a:gd name="adj1" fmla="val 5166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Левая фигурная скобка 91">
            <a:extLst>
              <a:ext uri="{FF2B5EF4-FFF2-40B4-BE49-F238E27FC236}">
                <a16:creationId xmlns:a16="http://schemas.microsoft.com/office/drawing/2014/main" id="{09C7C594-F7CC-6852-EEBE-0C703C34907A}"/>
              </a:ext>
            </a:extLst>
          </p:cNvPr>
          <p:cNvSpPr/>
          <p:nvPr/>
        </p:nvSpPr>
        <p:spPr>
          <a:xfrm>
            <a:off x="7593991" y="3112850"/>
            <a:ext cx="207818" cy="733018"/>
          </a:xfrm>
          <a:prstGeom prst="leftBrace">
            <a:avLst>
              <a:gd name="adj1" fmla="val 5166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E9A16169-0C93-EE14-98E3-8FE8A41498EB}"/>
              </a:ext>
            </a:extLst>
          </p:cNvPr>
          <p:cNvCxnSpPr>
            <a:stCxn id="27" idx="3"/>
            <a:endCxn id="68" idx="1"/>
          </p:cNvCxnSpPr>
          <p:nvPr/>
        </p:nvCxnSpPr>
        <p:spPr>
          <a:xfrm flipV="1">
            <a:off x="9305037" y="1337430"/>
            <a:ext cx="103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01F521CC-9405-95A5-22A0-D3509296EF20}"/>
              </a:ext>
            </a:extLst>
          </p:cNvPr>
          <p:cNvCxnSpPr>
            <a:cxnSpLocks/>
            <a:stCxn id="28" idx="3"/>
            <a:endCxn id="67" idx="1"/>
          </p:cNvCxnSpPr>
          <p:nvPr/>
        </p:nvCxnSpPr>
        <p:spPr>
          <a:xfrm flipV="1">
            <a:off x="9305037" y="1630046"/>
            <a:ext cx="103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18E56DF3-77E9-E880-0DE1-FBD1B0B6C206}"/>
              </a:ext>
            </a:extLst>
          </p:cNvPr>
          <p:cNvCxnSpPr>
            <a:cxnSpLocks/>
            <a:stCxn id="29" idx="3"/>
            <a:endCxn id="70" idx="2"/>
          </p:cNvCxnSpPr>
          <p:nvPr/>
        </p:nvCxnSpPr>
        <p:spPr>
          <a:xfrm flipV="1">
            <a:off x="9305037" y="1907792"/>
            <a:ext cx="139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A5422458-372C-D029-F3C8-6E60E9089386}"/>
              </a:ext>
            </a:extLst>
          </p:cNvPr>
          <p:cNvCxnSpPr>
            <a:cxnSpLocks/>
            <a:stCxn id="30" idx="3"/>
            <a:endCxn id="73" idx="1"/>
          </p:cNvCxnSpPr>
          <p:nvPr/>
        </p:nvCxnSpPr>
        <p:spPr>
          <a:xfrm flipV="1">
            <a:off x="9305037" y="2266369"/>
            <a:ext cx="103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B32C6F58-7939-8B9C-4BE8-F5DED15847C2}"/>
              </a:ext>
            </a:extLst>
          </p:cNvPr>
          <p:cNvCxnSpPr>
            <a:cxnSpLocks/>
            <a:stCxn id="31" idx="3"/>
            <a:endCxn id="71" idx="1"/>
          </p:cNvCxnSpPr>
          <p:nvPr/>
        </p:nvCxnSpPr>
        <p:spPr>
          <a:xfrm flipV="1">
            <a:off x="9305037" y="2539746"/>
            <a:ext cx="103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200B336D-0DE4-6666-45DC-ADFF6F5DDB3B}"/>
              </a:ext>
            </a:extLst>
          </p:cNvPr>
          <p:cNvCxnSpPr>
            <a:cxnSpLocks/>
            <a:stCxn id="35" idx="3"/>
            <a:endCxn id="74" idx="2"/>
          </p:cNvCxnSpPr>
          <p:nvPr/>
        </p:nvCxnSpPr>
        <p:spPr>
          <a:xfrm flipV="1">
            <a:off x="9305037" y="2803408"/>
            <a:ext cx="1396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2B65A50A-B2C5-EA95-6F2B-D5533BCD37D9}"/>
              </a:ext>
            </a:extLst>
          </p:cNvPr>
          <p:cNvCxnSpPr>
            <a:cxnSpLocks/>
            <a:stCxn id="37" idx="3"/>
            <a:endCxn id="77" idx="1"/>
          </p:cNvCxnSpPr>
          <p:nvPr/>
        </p:nvCxnSpPr>
        <p:spPr>
          <a:xfrm flipV="1">
            <a:off x="9323698" y="3170232"/>
            <a:ext cx="84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3935FC03-A0E3-819C-DC05-B7DDA424B962}"/>
              </a:ext>
            </a:extLst>
          </p:cNvPr>
          <p:cNvCxnSpPr>
            <a:cxnSpLocks/>
            <a:stCxn id="52" idx="3"/>
            <a:endCxn id="76" idx="1"/>
          </p:cNvCxnSpPr>
          <p:nvPr/>
        </p:nvCxnSpPr>
        <p:spPr>
          <a:xfrm flipV="1">
            <a:off x="9323698" y="3443609"/>
            <a:ext cx="84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89C8F66B-A292-7F69-A1E0-CAE6CC5C6B4D}"/>
              </a:ext>
            </a:extLst>
          </p:cNvPr>
          <p:cNvCxnSpPr>
            <a:cxnSpLocks/>
            <a:stCxn id="64" idx="3"/>
            <a:endCxn id="79" idx="2"/>
          </p:cNvCxnSpPr>
          <p:nvPr/>
        </p:nvCxnSpPr>
        <p:spPr>
          <a:xfrm flipV="1">
            <a:off x="9323698" y="3707271"/>
            <a:ext cx="120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FC9B9828-AF1A-606E-8263-CA62C067D1C7}"/>
              </a:ext>
            </a:extLst>
          </p:cNvPr>
          <p:cNvCxnSpPr>
            <a:stCxn id="14" idx="3"/>
            <a:endCxn id="89" idx="1"/>
          </p:cNvCxnSpPr>
          <p:nvPr/>
        </p:nvCxnSpPr>
        <p:spPr>
          <a:xfrm flipV="1">
            <a:off x="7364278" y="1606395"/>
            <a:ext cx="267470" cy="10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9091E89D-28A5-7388-003B-854209DA42C9}"/>
              </a:ext>
            </a:extLst>
          </p:cNvPr>
          <p:cNvCxnSpPr>
            <a:cxnSpLocks/>
            <a:stCxn id="13" idx="3"/>
            <a:endCxn id="91" idx="1"/>
          </p:cNvCxnSpPr>
          <p:nvPr/>
        </p:nvCxnSpPr>
        <p:spPr>
          <a:xfrm flipV="1">
            <a:off x="7364278" y="2527752"/>
            <a:ext cx="267470" cy="5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2A4F230C-AAE0-E8E3-16A7-A6ACC6044BDA}"/>
              </a:ext>
            </a:extLst>
          </p:cNvPr>
          <p:cNvCxnSpPr>
            <a:cxnSpLocks/>
            <a:stCxn id="23" idx="3"/>
            <a:endCxn id="92" idx="1"/>
          </p:cNvCxnSpPr>
          <p:nvPr/>
        </p:nvCxnSpPr>
        <p:spPr>
          <a:xfrm flipV="1">
            <a:off x="7364278" y="3479359"/>
            <a:ext cx="229713" cy="5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" name="Левая фигурная скобка 132">
            <a:extLst>
              <a:ext uri="{FF2B5EF4-FFF2-40B4-BE49-F238E27FC236}">
                <a16:creationId xmlns:a16="http://schemas.microsoft.com/office/drawing/2014/main" id="{E7BEF6E0-A820-56AF-4AE0-FA672D2F39AC}"/>
              </a:ext>
            </a:extLst>
          </p:cNvPr>
          <p:cNvSpPr/>
          <p:nvPr/>
        </p:nvSpPr>
        <p:spPr>
          <a:xfrm>
            <a:off x="1048696" y="1354787"/>
            <a:ext cx="223878" cy="4205909"/>
          </a:xfrm>
          <a:prstGeom prst="leftBrace">
            <a:avLst>
              <a:gd name="adj1" fmla="val 5166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Левая фигурная скобка 133">
            <a:extLst>
              <a:ext uri="{FF2B5EF4-FFF2-40B4-BE49-F238E27FC236}">
                <a16:creationId xmlns:a16="http://schemas.microsoft.com/office/drawing/2014/main" id="{A965D60F-1BC0-8582-E4C6-F3C026CAAFA3}"/>
              </a:ext>
            </a:extLst>
          </p:cNvPr>
          <p:cNvSpPr/>
          <p:nvPr/>
        </p:nvSpPr>
        <p:spPr>
          <a:xfrm>
            <a:off x="5755520" y="1309407"/>
            <a:ext cx="213515" cy="2477891"/>
          </a:xfrm>
          <a:prstGeom prst="leftBrace">
            <a:avLst>
              <a:gd name="adj1" fmla="val 5166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4123483-8579-589C-E2BE-0DC0F547C13A}"/>
              </a:ext>
            </a:extLst>
          </p:cNvPr>
          <p:cNvSpPr txBox="1"/>
          <p:nvPr/>
        </p:nvSpPr>
        <p:spPr>
          <a:xfrm rot="16200000">
            <a:off x="-417674" y="3315354"/>
            <a:ext cx="2548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 Narrow" panose="020B0606020202030204" pitchFamily="34" charset="0"/>
              </a:rPr>
              <a:t>Вопросы об отчетном периоде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F0FBADA-8217-5651-22C6-3AB4360ED3BB}"/>
              </a:ext>
            </a:extLst>
          </p:cNvPr>
          <p:cNvSpPr txBox="1"/>
          <p:nvPr/>
        </p:nvSpPr>
        <p:spPr>
          <a:xfrm rot="16200000">
            <a:off x="4401895" y="2444510"/>
            <a:ext cx="2548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 Narrow" panose="020B0606020202030204" pitchFamily="34" charset="0"/>
              </a:rPr>
              <a:t>Вопросы о предстоящем периоде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C960EF1-60E6-ACD5-30C3-CD69F8C7B57F}"/>
              </a:ext>
            </a:extLst>
          </p:cNvPr>
          <p:cNvSpPr txBox="1"/>
          <p:nvPr/>
        </p:nvSpPr>
        <p:spPr>
          <a:xfrm>
            <a:off x="4660336" y="5904924"/>
            <a:ext cx="14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Narrow" panose="020B0606020202030204" pitchFamily="34" charset="0"/>
              </a:rPr>
              <a:t>Сумма А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BDFF469-0A64-9C01-0251-BC6057E847A8}"/>
              </a:ext>
            </a:extLst>
          </p:cNvPr>
          <p:cNvSpPr txBox="1"/>
          <p:nvPr/>
        </p:nvSpPr>
        <p:spPr>
          <a:xfrm>
            <a:off x="9274960" y="4122400"/>
            <a:ext cx="140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Narrow" panose="020B0606020202030204" pitchFamily="34" charset="0"/>
              </a:rPr>
              <a:t>Сумма В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2F0B097-D843-057E-C7EE-BF8140E80481}"/>
              </a:ext>
            </a:extLst>
          </p:cNvPr>
          <p:cNvSpPr txBox="1"/>
          <p:nvPr/>
        </p:nvSpPr>
        <p:spPr>
          <a:xfrm>
            <a:off x="5159566" y="1541839"/>
            <a:ext cx="56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Arial Narrow" panose="020B0606020202030204" pitchFamily="34" charset="0"/>
              </a:rPr>
              <a:t>×0,25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49AA2CF-C815-E63C-7DFA-32B369A58F97}"/>
              </a:ext>
            </a:extLst>
          </p:cNvPr>
          <p:cNvSpPr txBox="1"/>
          <p:nvPr/>
        </p:nvSpPr>
        <p:spPr>
          <a:xfrm>
            <a:off x="5123402" y="2413466"/>
            <a:ext cx="56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Arial Narrow" panose="020B0606020202030204" pitchFamily="34" charset="0"/>
              </a:rPr>
              <a:t>×0,25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F96B556-48F8-FCC9-5E8E-4BF02CF11841}"/>
              </a:ext>
            </a:extLst>
          </p:cNvPr>
          <p:cNvSpPr txBox="1"/>
          <p:nvPr/>
        </p:nvSpPr>
        <p:spPr>
          <a:xfrm>
            <a:off x="5136647" y="3218378"/>
            <a:ext cx="56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Arial Narrow" panose="020B0606020202030204" pitchFamily="34" charset="0"/>
              </a:rPr>
              <a:t>×0,25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74005B4-7FAA-80EE-C75A-082CB7B7A5D7}"/>
              </a:ext>
            </a:extLst>
          </p:cNvPr>
          <p:cNvSpPr txBox="1"/>
          <p:nvPr/>
        </p:nvSpPr>
        <p:spPr>
          <a:xfrm>
            <a:off x="9781327" y="1479634"/>
            <a:ext cx="56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Arial Narrow" panose="020B0606020202030204" pitchFamily="34" charset="0"/>
              </a:rPr>
              <a:t>×0,25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AADEC4E-0B26-93CD-7D73-6D5C1A827B16}"/>
              </a:ext>
            </a:extLst>
          </p:cNvPr>
          <p:cNvSpPr txBox="1"/>
          <p:nvPr/>
        </p:nvSpPr>
        <p:spPr>
          <a:xfrm>
            <a:off x="9782487" y="2369925"/>
            <a:ext cx="56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Arial Narrow" panose="020B0606020202030204" pitchFamily="34" charset="0"/>
              </a:rPr>
              <a:t>×0,25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EE2E22B-5A70-2BD6-D70B-E15B0EFAD570}"/>
              </a:ext>
            </a:extLst>
          </p:cNvPr>
          <p:cNvSpPr txBox="1"/>
          <p:nvPr/>
        </p:nvSpPr>
        <p:spPr>
          <a:xfrm>
            <a:off x="9767739" y="3296131"/>
            <a:ext cx="56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Arial Narrow" panose="020B0606020202030204" pitchFamily="34" charset="0"/>
              </a:rPr>
              <a:t>×0,25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2B85AB7-CAE2-B02A-FC6F-04A11346BCEA}"/>
              </a:ext>
            </a:extLst>
          </p:cNvPr>
          <p:cNvSpPr txBox="1"/>
          <p:nvPr/>
        </p:nvSpPr>
        <p:spPr>
          <a:xfrm>
            <a:off x="5170634" y="4289940"/>
            <a:ext cx="56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Arial Narrow" panose="020B0606020202030204" pitchFamily="34" charset="0"/>
              </a:rPr>
              <a:t>×0,5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03DC966-37A8-F726-438A-F7C2AA384EDA}"/>
              </a:ext>
            </a:extLst>
          </p:cNvPr>
          <p:cNvSpPr txBox="1"/>
          <p:nvPr/>
        </p:nvSpPr>
        <p:spPr>
          <a:xfrm>
            <a:off x="5134470" y="5161567"/>
            <a:ext cx="567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Arial Narrow" panose="020B0606020202030204" pitchFamily="34" charset="0"/>
              </a:rPr>
              <a:t>×0,5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94602C1-B5BA-93EB-D9CE-5473E5A815C3}"/>
                  </a:ext>
                </a:extLst>
              </p:cNvPr>
              <p:cNvSpPr txBox="1"/>
              <p:nvPr/>
            </p:nvSpPr>
            <p:spPr>
              <a:xfrm>
                <a:off x="5939437" y="4972082"/>
                <a:ext cx="4861250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Индекс БРК=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Сумма А+Сумма Б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94602C1-B5BA-93EB-D9CE-5473E5A8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437" y="4972082"/>
                <a:ext cx="4861250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56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A2868-4CC3-9D5F-F740-04528D26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Репрезентативность выборки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5F8303-FA6A-1715-D399-C66A759B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0D9283-AE34-4529-A763-9F82E9A8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5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63FEE0-B4DE-079B-253C-8B940E69D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390" y="2739683"/>
            <a:ext cx="3596962" cy="28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A9ED7D-5EBC-6A76-8143-16FE7EAF2E47}"/>
              </a:ext>
            </a:extLst>
          </p:cNvPr>
          <p:cNvSpPr txBox="1"/>
          <p:nvPr/>
        </p:nvSpPr>
        <p:spPr>
          <a:xfrm>
            <a:off x="612648" y="1262355"/>
            <a:ext cx="109667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проведения опроса на основе Информационно-аналитической системы FIRA PRO (ООО «Первое Независимое Рейтинговое Агентство») по вышеперечисленным критериям были выявлены </a:t>
            </a:r>
            <a:r>
              <a:rPr lang="ru-RU" sz="1800" kern="100" dirty="0"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29 799</a:t>
            </a:r>
            <a:r>
              <a:rPr lang="ru-RU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быстрорастущих компаний, из которых методом случайной выборки отобраны </a:t>
            </a:r>
            <a:r>
              <a:rPr lang="ru-RU" kern="100" dirty="0"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250</a:t>
            </a:r>
            <a:r>
              <a:rPr lang="ru-RU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компаний для проведения опроса. Число опрошенных предприятий составило </a:t>
            </a:r>
            <a:r>
              <a:rPr lang="ru-RU" kern="100" dirty="0"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0,84% </a:t>
            </a:r>
            <a:r>
              <a:rPr lang="ru-RU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 генеральной совокупности, что, согласно методологии статистических наблюдений, позволяет получить достоверную на </a:t>
            </a:r>
            <a:r>
              <a:rPr lang="ru-RU" kern="100" dirty="0"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96% </a:t>
            </a:r>
            <a:r>
              <a:rPr lang="ru-RU" sz="1800" kern="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оценку Индекса БРК.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8092E2-0F5D-E8EC-45C8-F810980F6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2814328"/>
            <a:ext cx="3665898" cy="288000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диаграмма, линия, текс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0551D96A-8F77-FE9B-39BD-9A1B9DC7FF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" t="1758" r="1039" b="1522"/>
          <a:stretch/>
        </p:blipFill>
        <p:spPr bwMode="auto">
          <a:xfrm>
            <a:off x="4209611" y="2739683"/>
            <a:ext cx="3605969" cy="28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074786-D011-279E-6C41-F33A1AC30A22}"/>
              </a:ext>
            </a:extLst>
          </p:cNvPr>
          <p:cNvSpPr txBox="1"/>
          <p:nvPr/>
        </p:nvSpPr>
        <p:spPr>
          <a:xfrm>
            <a:off x="838200" y="5704631"/>
            <a:ext cx="287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kern="1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Соответствие выборки </a:t>
            </a:r>
            <a:br>
              <a:rPr lang="ru-RU" kern="1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kern="1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региональном аспекте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1DF59D-623A-5437-86A8-7BA3F20FA6D0}"/>
              </a:ext>
            </a:extLst>
          </p:cNvPr>
          <p:cNvSpPr txBox="1"/>
          <p:nvPr/>
        </p:nvSpPr>
        <p:spPr>
          <a:xfrm>
            <a:off x="4750837" y="5704631"/>
            <a:ext cx="287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kern="1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Соответствие выборки </a:t>
            </a:r>
            <a:br>
              <a:rPr lang="ru-RU" kern="1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kern="1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отраслевом аспекте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76D14-5A22-5F78-1DF7-973D5216F312}"/>
              </a:ext>
            </a:extLst>
          </p:cNvPr>
          <p:cNvSpPr txBox="1"/>
          <p:nvPr/>
        </p:nvSpPr>
        <p:spPr>
          <a:xfrm>
            <a:off x="8535993" y="5614527"/>
            <a:ext cx="287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kern="1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Соответствие выборки </a:t>
            </a:r>
            <a:br>
              <a:rPr lang="ru-RU" kern="1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kern="1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размеру компаний</a:t>
            </a:r>
          </a:p>
        </p:txBody>
      </p:sp>
    </p:spTree>
    <p:extLst>
      <p:ext uri="{BB962C8B-B14F-4D97-AF65-F5344CB8AC3E}">
        <p14:creationId xmlns:p14="http://schemas.microsoft.com/office/powerpoint/2010/main" val="247412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D4289-AC10-1874-842C-BDC7EDA6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Проведение опроса для оценки Индекса БРК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58B5F-D164-4368-439E-D7EDD15F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Сбор данных проводился на основе телефонных интервью с 01 декабря 2023 года по 25 декабря 2023 года (25 календарных дней). </a:t>
            </a:r>
          </a:p>
          <a:p>
            <a:r>
              <a:rPr lang="ru-RU" dirty="0"/>
              <a:t>Было опрошено 250 быстрорастущих компаний из 10 федеральных округов и городов федерального значения, работающих в 6 укрупненных отраслях экономики и относящихся к крупным, средним, малым предприятиям и микробизнесу.</a:t>
            </a:r>
          </a:p>
          <a:p>
            <a:r>
              <a:rPr lang="ru-RU" dirty="0"/>
              <a:t>Полученные ответы кодировались:</a:t>
            </a:r>
          </a:p>
          <a:p>
            <a:pPr lvl="1"/>
            <a:r>
              <a:rPr lang="ru-RU" dirty="0"/>
              <a:t>анонимизировались респонденты;</a:t>
            </a:r>
          </a:p>
          <a:p>
            <a:pPr lvl="1"/>
            <a:r>
              <a:rPr lang="ru-RU" dirty="0"/>
              <a:t>вербальные ответы трансформировались в количественные оценки.</a:t>
            </a:r>
          </a:p>
          <a:p>
            <a:r>
              <a:rPr lang="ru-RU" dirty="0"/>
              <a:t>Полученные в результате трансформации количественные оценки заносились в матрицу для последующей обработки.</a:t>
            </a:r>
          </a:p>
          <a:p>
            <a:r>
              <a:rPr lang="ru-RU" dirty="0"/>
              <a:t>Обработка данных и визуализация результатов оценки Индекса БРК проводилась с использованием средств MS Excel 2013.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82998F-1E7F-392F-61FA-A6645386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3E7C42-35EF-1764-788C-0DCA3609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1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07D0B-716C-45A2-5D15-B844C39E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 БРК по итогам </a:t>
            </a:r>
            <a:r>
              <a:rPr lang="en-US" dirty="0"/>
              <a:t>IV</a:t>
            </a:r>
            <a:r>
              <a:rPr lang="ru-RU" dirty="0"/>
              <a:t> квартала 2023 г. и перспективам роста в </a:t>
            </a:r>
            <a:r>
              <a:rPr lang="en-US" dirty="0"/>
              <a:t>I</a:t>
            </a:r>
            <a:r>
              <a:rPr lang="ru-RU" dirty="0"/>
              <a:t> квартале 2024 г. 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C4DEA2-8AF1-BA3A-556D-C4C8AEA7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© Институт менеджмента инноваций ВШБ ВШЭ, 2023–2024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DD23A3-E6CD-4EBC-904D-1EE21C89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28658-D8A3-C2ED-3B10-C75DAF222516}"/>
              </a:ext>
            </a:extLst>
          </p:cNvPr>
          <p:cNvSpPr txBox="1"/>
          <p:nvPr/>
        </p:nvSpPr>
        <p:spPr>
          <a:xfrm>
            <a:off x="467303" y="4724539"/>
            <a:ext cx="3711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Arial Narrow" panose="020B0606020202030204" pitchFamily="34" charset="0"/>
              </a:rPr>
              <a:t>По итогам опроса Индекс БРК демонстрируют </a:t>
            </a:r>
            <a:r>
              <a:rPr lang="ru-RU" i="1" dirty="0">
                <a:latin typeface="Arial Narrow" panose="020B0606020202030204" pitchFamily="34" charset="0"/>
              </a:rPr>
              <a:t>слабый оптимизм </a:t>
            </a:r>
            <a:r>
              <a:rPr lang="ru-RU" dirty="0">
                <a:latin typeface="Arial Narrow" panose="020B0606020202030204" pitchFamily="34" charset="0"/>
              </a:rPr>
              <a:t>в отношении своего текущего состояния и перспектив дальнейшего роста (</a:t>
            </a:r>
            <a:r>
              <a:rPr lang="ru-RU" dirty="0">
                <a:latin typeface="Impact" panose="020B0806030902050204" pitchFamily="34" charset="0"/>
              </a:rPr>
              <a:t>57,0%</a:t>
            </a:r>
            <a:r>
              <a:rPr lang="ru-RU" dirty="0">
                <a:latin typeface="Arial Narrow" panose="020B0606020202030204" pitchFamily="34" charset="0"/>
              </a:rPr>
              <a:t>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FE39E-FC07-B386-3ADA-F62CE82F1DF1}"/>
              </a:ext>
            </a:extLst>
          </p:cNvPr>
          <p:cNvSpPr txBox="1"/>
          <p:nvPr/>
        </p:nvSpPr>
        <p:spPr>
          <a:xfrm>
            <a:off x="4357396" y="1671796"/>
            <a:ext cx="7434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>
                <a:latin typeface="Arial Narrow" panose="020B0606020202030204" pitchFamily="34" charset="0"/>
              </a:rPr>
              <a:t>Текущее</a:t>
            </a:r>
            <a:r>
              <a:rPr lang="ru-RU" dirty="0">
                <a:latin typeface="Arial Narrow" panose="020B0606020202030204" pitchFamily="34" charset="0"/>
              </a:rPr>
              <a:t> состояние БРК в </a:t>
            </a:r>
            <a:r>
              <a:rPr lang="en-US" dirty="0">
                <a:latin typeface="Arial Narrow" panose="020B0606020202030204" pitchFamily="34" charset="0"/>
              </a:rPr>
              <a:t>IV</a:t>
            </a:r>
            <a:r>
              <a:rPr lang="ru-RU" dirty="0">
                <a:latin typeface="Arial Narrow" panose="020B0606020202030204" pitchFamily="34" charset="0"/>
              </a:rPr>
              <a:t> квартале 2023 года оценивается более позитивно (</a:t>
            </a:r>
            <a:r>
              <a:rPr lang="ru-RU" dirty="0">
                <a:latin typeface="Impact" panose="020B0806030902050204" pitchFamily="34" charset="0"/>
              </a:rPr>
              <a:t>58,4</a:t>
            </a:r>
            <a:r>
              <a:rPr lang="ru-RU" dirty="0">
                <a:latin typeface="Arial Narrow" panose="020B0606020202030204" pitchFamily="34" charset="0"/>
              </a:rPr>
              <a:t>) по сравнению с </a:t>
            </a:r>
            <a:r>
              <a:rPr lang="ru-RU" i="1" dirty="0">
                <a:latin typeface="Arial Narrow" panose="020B0606020202030204" pitchFamily="34" charset="0"/>
              </a:rPr>
              <a:t>перспективами</a:t>
            </a:r>
            <a:r>
              <a:rPr lang="ru-RU" dirty="0">
                <a:latin typeface="Arial Narrow" panose="020B0606020202030204" pitchFamily="34" charset="0"/>
              </a:rPr>
              <a:t> дальнейшего роста </a:t>
            </a:r>
            <a:br>
              <a:rPr lang="ru-RU" dirty="0">
                <a:latin typeface="Arial Narrow" panose="020B0606020202030204" pitchFamily="34" charset="0"/>
              </a:rPr>
            </a:br>
            <a:r>
              <a:rPr lang="ru-RU" dirty="0">
                <a:latin typeface="Arial Narrow" panose="020B0606020202030204" pitchFamily="34" charset="0"/>
              </a:rPr>
              <a:t>в </a:t>
            </a:r>
            <a:r>
              <a:rPr lang="en-US" dirty="0">
                <a:latin typeface="Arial Narrow" panose="020B0606020202030204" pitchFamily="34" charset="0"/>
              </a:rPr>
              <a:t>I</a:t>
            </a:r>
            <a:r>
              <a:rPr lang="ru-RU" dirty="0">
                <a:latin typeface="Arial Narrow" panose="020B0606020202030204" pitchFamily="34" charset="0"/>
              </a:rPr>
              <a:t> квартале 2024 года (</a:t>
            </a:r>
            <a:r>
              <a:rPr lang="ru-RU" dirty="0">
                <a:latin typeface="Impact" panose="020B0806030902050204" pitchFamily="34" charset="0"/>
              </a:rPr>
              <a:t>55,7</a:t>
            </a:r>
            <a:r>
              <a:rPr lang="ru-RU" dirty="0">
                <a:latin typeface="Arial Narrow" panose="020B0606020202030204" pitchFamily="34" charset="0"/>
              </a:rPr>
              <a:t>), что, возможно, обусловлено сезонным снижением выручки и финансирования развития в начале года.</a:t>
            </a:r>
          </a:p>
          <a:p>
            <a:pPr algn="just"/>
            <a:r>
              <a:rPr lang="ru-RU" dirty="0">
                <a:latin typeface="Arial Narrow" panose="020B0606020202030204" pitchFamily="34" charset="0"/>
              </a:rPr>
              <a:t>Доля ответов, однозначно фиксирующих рост, в общей совокупности ответов составила </a:t>
            </a:r>
            <a:r>
              <a:rPr lang="ru-RU" dirty="0">
                <a:latin typeface="Impact" panose="020B0806030902050204" pitchFamily="34" charset="0"/>
              </a:rPr>
              <a:t>45,2%</a:t>
            </a:r>
            <a:r>
              <a:rPr lang="ru-RU" dirty="0">
                <a:latin typeface="Arial Narrow" panose="020B0606020202030204" pitchFamily="34" charset="0"/>
              </a:rPr>
              <a:t>.</a:t>
            </a:r>
          </a:p>
          <a:p>
            <a:endParaRPr lang="ru-RU" dirty="0">
              <a:latin typeface="Arial Narrow" panose="020B060602020203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49DE43-2DCF-64D0-B822-0464B2422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0" y="1671796"/>
            <a:ext cx="3653486" cy="2880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F563140-3D39-4B2A-85A8-B8F7CB8FC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77" y="3499561"/>
            <a:ext cx="3653485" cy="288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D840298-109E-64CA-466D-4CFCBFD9E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212" y="3514973"/>
            <a:ext cx="355248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466DA-AC90-34CE-44DC-9BDD5C6D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Региональный разрез Индекса БРК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8AD8E4-D7FB-4735-E23C-3A8849BA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90237F-DCFD-CC21-BA3F-FA69D29E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8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309655-6816-9685-F81E-53A6B0EBC6E7}"/>
              </a:ext>
            </a:extLst>
          </p:cNvPr>
          <p:cNvSpPr txBox="1"/>
          <p:nvPr/>
        </p:nvSpPr>
        <p:spPr>
          <a:xfrm>
            <a:off x="7547217" y="2775472"/>
            <a:ext cx="4189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Arial Narrow" panose="020B0606020202030204" pitchFamily="34" charset="0"/>
              </a:rPr>
              <a:t>В федеральных округах Российской Федерации отмечаются значительные колебания Индекса БРК: наиболее низкое значение демонстрирует Поволжский федеральный округ (</a:t>
            </a:r>
            <a:r>
              <a:rPr lang="ru-RU" dirty="0">
                <a:latin typeface="Impact" panose="020B0806030902050204" pitchFamily="34" charset="0"/>
              </a:rPr>
              <a:t>50,9</a:t>
            </a:r>
            <a:r>
              <a:rPr lang="ru-RU" dirty="0">
                <a:latin typeface="Arial Narrow" panose="020B0606020202030204" pitchFamily="34" charset="0"/>
              </a:rPr>
              <a:t>), наиболее высокий – Санкт-Петербург (</a:t>
            </a:r>
            <a:r>
              <a:rPr lang="ru-RU" dirty="0">
                <a:latin typeface="Impact" panose="020B0806030902050204" pitchFamily="34" charset="0"/>
              </a:rPr>
              <a:t>65,4%</a:t>
            </a:r>
            <a:r>
              <a:rPr lang="ru-RU" dirty="0">
                <a:latin typeface="Arial Narrow" panose="020B0606020202030204" pitchFamily="34" charset="0"/>
              </a:rPr>
              <a:t>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C6614A-D95E-42DE-F7DB-ECAA51DEF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465772"/>
            <a:ext cx="6842285" cy="43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9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58F9D-A155-937B-65AC-3E4C4F4C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Отраслевой разрез Индекса БРК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1CC5EE-E484-0BDE-5293-9EFE4E19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© Институт менеджмента инноваций ВШБ ВШЭ, 2023–2024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D736E8-8BC7-BE76-C74E-855C323C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ED74C-9DF7-B9FC-A4AA-2C00C5393A96}"/>
              </a:ext>
            </a:extLst>
          </p:cNvPr>
          <p:cNvSpPr txBox="1"/>
          <p:nvPr/>
        </p:nvSpPr>
        <p:spPr>
          <a:xfrm>
            <a:off x="8924926" y="1935118"/>
            <a:ext cx="29306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Narrow" panose="020B0606020202030204" pitchFamily="34" charset="0"/>
              </a:rPr>
              <a:t>Только в одной из шести агрегированных отраслей не наблюдаются оптимистические оценки состояния и перспектив развития БРК. В промышленном производстве (</a:t>
            </a:r>
            <a:r>
              <a:rPr lang="ru-RU" b="1" dirty="0">
                <a:latin typeface="Arial Narrow" panose="020B0606020202030204" pitchFamily="34" charset="0"/>
              </a:rPr>
              <a:t>62,5</a:t>
            </a:r>
            <a:r>
              <a:rPr lang="ru-RU" dirty="0">
                <a:latin typeface="Arial Narrow" panose="020B0606020202030204" pitchFamily="34" charset="0"/>
              </a:rPr>
              <a:t>) и услугах (</a:t>
            </a:r>
            <a:r>
              <a:rPr lang="ru-RU" b="1" dirty="0">
                <a:latin typeface="Arial Narrow" panose="020B0606020202030204" pitchFamily="34" charset="0"/>
              </a:rPr>
              <a:t>60,0</a:t>
            </a:r>
            <a:r>
              <a:rPr lang="ru-RU" dirty="0">
                <a:latin typeface="Arial Narrow" panose="020B0606020202030204" pitchFamily="34" charset="0"/>
              </a:rPr>
              <a:t>) Индекс БРК демонстрирует уверенный оптимизм. Наименьшее значение индекс БРК  принимает в сельском хозяйстве (</a:t>
            </a:r>
            <a:r>
              <a:rPr lang="ru-RU" b="1" dirty="0">
                <a:latin typeface="Arial Narrow" panose="020B0606020202030204" pitchFamily="34" charset="0"/>
              </a:rPr>
              <a:t>49,7</a:t>
            </a:r>
            <a:r>
              <a:rPr lang="ru-RU" dirty="0">
                <a:latin typeface="Arial Narrow" panose="020B0606020202030204" pitchFamily="34" charset="0"/>
              </a:rPr>
              <a:t>).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AB6EE8-2FAF-4392-9D84-97B401F93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59" y="1210019"/>
            <a:ext cx="7312153" cy="492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7378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242A41"/>
      </a:dk2>
      <a:lt2>
        <a:srgbClr val="E8E2E5"/>
      </a:lt2>
      <a:accent1>
        <a:srgbClr val="32B67D"/>
      </a:accent1>
      <a:accent2>
        <a:srgbClr val="37B0AE"/>
      </a:accent2>
      <a:accent3>
        <a:srgbClr val="46A9EA"/>
      </a:accent3>
      <a:accent4>
        <a:srgbClr val="4E6BEB"/>
      </a:accent4>
      <a:accent5>
        <a:srgbClr val="8C6EEE"/>
      </a:accent5>
      <a:accent6>
        <a:srgbClr val="B44EEB"/>
      </a:accent6>
      <a:hlink>
        <a:srgbClr val="AE6987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</TotalTime>
  <Words>1022</Words>
  <Application>Microsoft Office PowerPoint</Application>
  <PresentationFormat>Широкоэкранный</PresentationFormat>
  <Paragraphs>129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Arial Narrow</vt:lpstr>
      <vt:lpstr>Calibri</vt:lpstr>
      <vt:lpstr>Cambria Math</vt:lpstr>
      <vt:lpstr>Impact</vt:lpstr>
      <vt:lpstr>VanillaVTI</vt:lpstr>
      <vt:lpstr>Индекс быстрорастущих компаний</vt:lpstr>
      <vt:lpstr>Индекс быстрорастущих компаний</vt:lpstr>
      <vt:lpstr>Методология оценки Индекса БРК</vt:lpstr>
      <vt:lpstr>Алгоритм оценки Индекса БРК на основе ответов респондентов</vt:lpstr>
      <vt:lpstr>Репрезентативность выборки</vt:lpstr>
      <vt:lpstr>Проведение опроса для оценки Индекса БРК</vt:lpstr>
      <vt:lpstr>Индекс БРК по итогам IV квартала 2023 г. и перспективам роста в I квартале 2024 г. </vt:lpstr>
      <vt:lpstr>Региональный разрез Индекса БРК</vt:lpstr>
      <vt:lpstr>Отраслевой разрез Индекса БРК</vt:lpstr>
      <vt:lpstr>Индекс БРК по размеру предприятий  (величине годового оборота)</vt:lpstr>
      <vt:lpstr>Выводы и рекомендации: пилотная апробация</vt:lpstr>
      <vt:lpstr>Выводы и рекомендации  на основе полученных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Индекс быстрорастущих компаний</dc:title>
  <dc:creator>4562</dc:creator>
  <cp:lastModifiedBy>4562</cp:lastModifiedBy>
  <cp:revision>14</cp:revision>
  <dcterms:created xsi:type="dcterms:W3CDTF">2024-02-03T01:47:44Z</dcterms:created>
  <dcterms:modified xsi:type="dcterms:W3CDTF">2024-02-07T10:57:54Z</dcterms:modified>
</cp:coreProperties>
</file>