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65B1C-C2FE-3622-7D6F-E80FAC18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4258C3-FC2D-66F7-F974-27622AC90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7BDC90-F7B6-AFBC-E566-5F812D31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CBD89-22B7-1CA6-6731-60F7F1E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1926C-1906-4034-43C5-6626A74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7AA2B-E3F3-3C8E-3A94-53C5E38E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1661DC-29F6-108D-E797-DA2B52FD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068C7-B006-05C6-4612-1FD2F6BF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504E8-E283-FC63-9589-6A3F8990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60E82-C5BB-E5E3-AD90-3410D82F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C5F992-7FDE-042D-CBCF-AFD81B301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757B80-BB64-79FF-7072-D42D4F7C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8F2E6A-63A4-589B-6DED-59FF7459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882AF-6E6E-63E1-8994-DFB9C319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9E9A0-3B1D-A5D1-3AD6-C770FBA9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CAA9D-B0D5-3956-E2C1-03B43AAD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A54B4-48E1-A283-6624-242CEC36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85AD6-3375-ECA8-D574-8FA2B23C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C3F9B-7896-A714-E574-949C7088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03D850-898F-24D1-FBBC-38B186BD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19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E1DC5-D3AC-0CB4-03D5-696B596E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815163-BC81-2058-233A-A082114D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4C799-7E38-BD64-23AA-DA4E9FCC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B58713-7A35-7D1F-81EA-1D26AC9F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94930-54A0-F4A6-5A38-C606D0CA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80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1C24E-5F1F-ECEF-DF8F-930D7B4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AC461-A33A-1F7E-513D-086985A02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D8FFB9-1FD2-F230-CD52-F6AD6913F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9462A-74DE-84E0-398C-51DB7555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8EA5FE-9FE1-34D6-8DEA-3537B712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6C8DE4-4747-A958-2303-CA1D0799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21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0CF8-30B3-F5D1-C85E-77989388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ED3AF-2C3C-F916-FA9E-61BE1932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740C7C-A6AC-5723-BC0B-41DA8B56B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D194CC-2AC1-09D8-FBF8-48889FF09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C67EBE-2854-0017-5206-DF54328D9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C674A6-29C1-D1CD-9398-9D1DBE48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F92A64-0896-C4D6-24C4-5380C67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1E98AB-6245-0951-C424-657940C9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8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991E2-659E-2253-2A92-C2A9AD14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82050A-7286-48EE-0033-D4B2ACBC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7AACE-7745-BB93-C050-F218E8DB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3B54FC-9B2C-0FA7-808F-EE72435F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7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CB361C-9EA7-46DC-A966-5AE85D3C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20A4-FA11-4D7E-3332-4A5852DE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EB7DD5-31D6-05AC-3843-0BA1FC7B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7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F5DE4-8DB5-9BC7-093B-D21C9F66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32E9F-9A3E-884E-18D6-02DD713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4DC227-A4A6-4FA2-A483-30ACED19D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54A0F8-576B-3794-5AA2-31F8213D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CAF3E3-5E5B-0623-552D-CDEDA20C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9CCD5-1EDD-4836-9AC6-81F34042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76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9F8EF-F48C-995B-3AEF-49C874D6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BA8B1B-B265-4735-A8B3-5F34D2FEE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70051F-5397-772C-7772-F34CBBD5B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F38695-1A74-4353-43FB-2B355431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633E40-EE7E-4479-4CA5-2897F2C0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8AA845-F507-77D7-3E29-ECE356F6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DD9A-163B-4383-ADF4-F08AB49B4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4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30BC5-35DE-BB67-4F36-D957D003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08" y="365125"/>
            <a:ext cx="100976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BE70FC-DDBF-CEC6-A4ED-3C298772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0C30FE-B2E0-FD58-1268-D8B1CA771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6B23-936C-46EA-B4B4-39B8246F2A5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3A3B53-52D2-4864-DF9A-5C00C4F9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4CC34-15B6-3A51-D166-7747A337A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fld id="{8584DD9A-163B-4383-ADF4-F08AB49B481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50" name="Picture 2" descr="Garden Growing Sticker by Mini-Farm Grow Kits for iOS &amp; Android | GIPHY |  Art wallpaper, Cute gif, Giphy">
            <a:extLst>
              <a:ext uri="{FF2B5EF4-FFF2-40B4-BE49-F238E27FC236}">
                <a16:creationId xmlns:a16="http://schemas.microsoft.com/office/drawing/2014/main" id="{3EB41E42-D12A-57BC-18C3-1A0CED1682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0" y="365125"/>
            <a:ext cx="835819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1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763C8-7CC1-A9EF-3B83-2EA6C5D0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862" y="230568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latin typeface="Impact" panose="020B0806030902050204" pitchFamily="34" charset="0"/>
              </a:rPr>
              <a:t>Российские быстрорастущие компании: </a:t>
            </a:r>
            <a:br>
              <a:rPr lang="ru-RU" sz="4000" dirty="0">
                <a:solidFill>
                  <a:schemeClr val="tx2"/>
                </a:solidFill>
                <a:latin typeface="Impact" panose="020B0806030902050204" pitchFamily="34" charset="0"/>
              </a:rPr>
            </a:br>
            <a:r>
              <a:rPr lang="ru-RU" sz="4000" dirty="0">
                <a:solidFill>
                  <a:schemeClr val="tx2"/>
                </a:solidFill>
                <a:latin typeface="Impact" panose="020B0806030902050204" pitchFamily="34" charset="0"/>
              </a:rPr>
              <a:t>Индекс состояния сегмента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2D6087-F82B-9628-1B52-2373D382F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166" y="146684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ru-RU" sz="2000" dirty="0">
                <a:solidFill>
                  <a:schemeClr val="tx2"/>
                </a:solidFill>
                <a:latin typeface="Arial Narrow" panose="020B0606020202030204" pitchFamily="34" charset="0"/>
              </a:rPr>
              <a:t>Макет аналитической платформы</a:t>
            </a:r>
          </a:p>
        </p:txBody>
      </p:sp>
      <p:pic>
        <p:nvPicPr>
          <p:cNvPr id="1028" name="Picture 4" descr="Garden Growing Sticker by Mini-Farm Grow Kits for iOS &amp; Android | GIPHY |  Art wallpaper, Cute gif, Giphy">
            <a:extLst>
              <a:ext uri="{FF2B5EF4-FFF2-40B4-BE49-F238E27FC236}">
                <a16:creationId xmlns:a16="http://schemas.microsoft.com/office/drawing/2014/main" id="{9748A0AF-5875-2E4D-000A-DA2DADB28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081" y="1697277"/>
            <a:ext cx="2462538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1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51016-83F1-75FA-51AC-DFF03BBE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Миссия, цель и задачи платформы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4110D-AAE3-E730-416D-4F233E7E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660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Миссия</a:t>
            </a:r>
            <a:r>
              <a:rPr lang="ru-RU" dirty="0"/>
              <a:t> – содействие развитию российской экономики на основе привлечения внимания к быстрорастущих компаний, обеспечивающих основной вклад в экономический рост регионов, отраслей и страны в целом.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Цель</a:t>
            </a:r>
            <a:r>
              <a:rPr lang="ru-RU" dirty="0"/>
              <a:t> – повышение оперативности и достоверности оценки и анализа состояния сектора российских быстрорастущих компаний и их влияния на экономику страны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Задачи</a:t>
            </a:r>
          </a:p>
          <a:p>
            <a:pPr lvl="1"/>
            <a:r>
              <a:rPr lang="ru-RU" dirty="0"/>
              <a:t>Развитие методологии оценки и анализа сектора российской экономики (Методология, О проекте)</a:t>
            </a:r>
          </a:p>
          <a:p>
            <a:pPr lvl="1"/>
            <a:r>
              <a:rPr lang="ru-RU" dirty="0"/>
              <a:t>Информирование о текущем значении индекса быстрорастущих компании, его динамике и трендах изменения в будущем (Индекс)</a:t>
            </a:r>
          </a:p>
          <a:p>
            <a:pPr lvl="1"/>
            <a:r>
              <a:rPr lang="ru-RU" dirty="0"/>
              <a:t>Аккумуляция данных о российских быстрорастущих компаниях (Профиль)</a:t>
            </a:r>
          </a:p>
          <a:p>
            <a:pPr lvl="1"/>
            <a:r>
              <a:rPr lang="ru-RU" dirty="0"/>
              <a:t>Публикация новостных и аналитических материалов о российских быстрорастущих компаниях (Новости и Аналитика)</a:t>
            </a:r>
          </a:p>
          <a:p>
            <a:pPr lvl="1"/>
            <a:r>
              <a:rPr lang="ru-RU" dirty="0"/>
              <a:t>Организация коммуникаций с быстрорастущими компаниями для заинтересованных физических и юридических лиц (Коммуникация)</a:t>
            </a:r>
          </a:p>
          <a:p>
            <a:pPr lvl="1"/>
            <a:r>
              <a:rPr lang="ru-RU" dirty="0"/>
              <a:t>Обеспечение поддержки и сопровождения платформы через служебные страницы (Авторизация, Статистика запросов, Контакты)</a:t>
            </a:r>
          </a:p>
        </p:txBody>
      </p:sp>
    </p:spTree>
    <p:extLst>
      <p:ext uri="{BB962C8B-B14F-4D97-AF65-F5344CB8AC3E}">
        <p14:creationId xmlns:p14="http://schemas.microsoft.com/office/powerpoint/2010/main" val="9227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25DEA-E06B-EFE2-E6B0-B881FE2F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DE02E3-737F-2EA8-748F-7EBA58F0F6F5}"/>
              </a:ext>
            </a:extLst>
          </p:cNvPr>
          <p:cNvSpPr/>
          <p:nvPr/>
        </p:nvSpPr>
        <p:spPr>
          <a:xfrm>
            <a:off x="4134044" y="2613665"/>
            <a:ext cx="3914775" cy="1428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Главная страница: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– общая информация о проекте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новости проекта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анонсы новостей о БРК</a:t>
            </a:r>
          </a:p>
          <a:p>
            <a:r>
              <a:rPr lang="ru-RU" dirty="0">
                <a:latin typeface="Arial Narrow" panose="020B0606020202030204" pitchFamily="34" charset="0"/>
              </a:rPr>
              <a:t>– объявления и реклама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537B30-6FBE-240C-ED86-E542A9CD8B63}"/>
              </a:ext>
            </a:extLst>
          </p:cNvPr>
          <p:cNvSpPr/>
          <p:nvPr/>
        </p:nvSpPr>
        <p:spPr>
          <a:xfrm>
            <a:off x="7134225" y="2768599"/>
            <a:ext cx="7239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B6DD4D-E9FF-A8C1-E974-3F189A332D50}"/>
              </a:ext>
            </a:extLst>
          </p:cNvPr>
          <p:cNvSpPr/>
          <p:nvPr/>
        </p:nvSpPr>
        <p:spPr>
          <a:xfrm>
            <a:off x="95250" y="3141661"/>
            <a:ext cx="3914775" cy="2411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Методология: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– термины и определения </a:t>
            </a:r>
          </a:p>
          <a:p>
            <a:r>
              <a:rPr lang="ru-RU" dirty="0">
                <a:latin typeface="Arial Narrow" panose="020B0606020202030204" pitchFamily="34" charset="0"/>
              </a:rPr>
              <a:t>– база для опроса (описание)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опросник и выборка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расчет индекса</a:t>
            </a:r>
          </a:p>
          <a:p>
            <a:r>
              <a:rPr lang="ru-RU" dirty="0">
                <a:latin typeface="Arial Narrow" panose="020B0606020202030204" pitchFamily="34" charset="0"/>
              </a:rPr>
              <a:t>– формальные правила интерпретации результата</a:t>
            </a:r>
          </a:p>
          <a:p>
            <a:r>
              <a:rPr lang="ru-RU" dirty="0">
                <a:latin typeface="Arial Narrow" panose="020B0606020202030204" pitchFamily="34" charset="0"/>
              </a:rPr>
              <a:t>– форум (для авторизованных юзеров)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FA6B25-E347-112F-0B8C-C8C4513A3D97}"/>
              </a:ext>
            </a:extLst>
          </p:cNvPr>
          <p:cNvSpPr/>
          <p:nvPr/>
        </p:nvSpPr>
        <p:spPr>
          <a:xfrm>
            <a:off x="95250" y="1863723"/>
            <a:ext cx="3914775" cy="116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О проекте: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– Институт менеджмента инноваций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история проекта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аналоги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8FEA2E-C328-D074-4BE9-F286EC6EECF6}"/>
              </a:ext>
            </a:extLst>
          </p:cNvPr>
          <p:cNvSpPr/>
          <p:nvPr/>
        </p:nvSpPr>
        <p:spPr>
          <a:xfrm>
            <a:off x="8143875" y="814445"/>
            <a:ext cx="3914775" cy="116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Авторизация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– регистрация/вход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подписка на рассылку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обращения и предложения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0E023DD-204F-92A1-5CC0-2FD95B7061BD}"/>
              </a:ext>
            </a:extLst>
          </p:cNvPr>
          <p:cNvSpPr/>
          <p:nvPr/>
        </p:nvSpPr>
        <p:spPr>
          <a:xfrm>
            <a:off x="4163377" y="1317799"/>
            <a:ext cx="3914775" cy="116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Индекс: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– Текущее значение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История с визуализацией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«Препарирование» участников опроса</a:t>
            </a:r>
          </a:p>
        </p:txBody>
      </p:sp>
      <p:pic>
        <p:nvPicPr>
          <p:cNvPr id="12" name="Рисунок 11" descr="Принтер со сплошной заливкой">
            <a:extLst>
              <a:ext uri="{FF2B5EF4-FFF2-40B4-BE49-F238E27FC236}">
                <a16:creationId xmlns:a16="http://schemas.microsoft.com/office/drawing/2014/main" id="{EA10F6F8-6064-87B9-7B4A-F80CEEE9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9891" y="1408224"/>
            <a:ext cx="360000" cy="360000"/>
          </a:xfrm>
          <a:prstGeom prst="rect">
            <a:avLst/>
          </a:prstGeom>
        </p:spPr>
      </p:pic>
      <p:pic>
        <p:nvPicPr>
          <p:cNvPr id="14" name="Рисунок 13" descr="Диск со сплошной заливкой">
            <a:extLst>
              <a:ext uri="{FF2B5EF4-FFF2-40B4-BE49-F238E27FC236}">
                <a16:creationId xmlns:a16="http://schemas.microsoft.com/office/drawing/2014/main" id="{143DD3CD-2D83-EBAD-BF8B-1DDEA362C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8225" y="1414907"/>
            <a:ext cx="360000" cy="3600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CCEC929-CDC8-5C9A-2B85-0FA8638F1DED}"/>
              </a:ext>
            </a:extLst>
          </p:cNvPr>
          <p:cNvSpPr/>
          <p:nvPr/>
        </p:nvSpPr>
        <p:spPr>
          <a:xfrm>
            <a:off x="8163471" y="2098882"/>
            <a:ext cx="3914775" cy="116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Профиль: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для авторизованных пользователей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статистика БРК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Профили БРК (генерация по </a:t>
            </a:r>
            <a:r>
              <a:rPr lang="ru-RU" dirty="0" err="1">
                <a:latin typeface="Arial Narrow" panose="020B0606020202030204" pitchFamily="34" charset="0"/>
              </a:rPr>
              <a:t>СПАРКу</a:t>
            </a:r>
            <a:r>
              <a:rPr lang="ru-RU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581FF6F-7AC6-E66F-AFD2-1F7CE322B2B0}"/>
              </a:ext>
            </a:extLst>
          </p:cNvPr>
          <p:cNvSpPr/>
          <p:nvPr/>
        </p:nvSpPr>
        <p:spPr>
          <a:xfrm>
            <a:off x="4135792" y="4153549"/>
            <a:ext cx="3914775" cy="116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Новости: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– лента новостей (агрегатор) о БРК</a:t>
            </a:r>
          </a:p>
          <a:p>
            <a:r>
              <a:rPr lang="ru-RU" dirty="0">
                <a:latin typeface="Arial Narrow" panose="020B0606020202030204" pitchFamily="34" charset="0"/>
              </a:rPr>
              <a:t>– поиск новостей по компаниям (для авторизованных пользователей)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483F7C-BDD5-579B-BDF6-66B89041E0D4}"/>
              </a:ext>
            </a:extLst>
          </p:cNvPr>
          <p:cNvSpPr/>
          <p:nvPr/>
        </p:nvSpPr>
        <p:spPr>
          <a:xfrm>
            <a:off x="4117129" y="5380782"/>
            <a:ext cx="3914775" cy="139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Аналитика: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– Отчеты, доклады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Прогнозы и мнения экспертов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Сравнительный анализ  (БРК и экономика)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3BE6BA4-0179-95BC-2A84-EFAEA772B4AF}"/>
              </a:ext>
            </a:extLst>
          </p:cNvPr>
          <p:cNvSpPr/>
          <p:nvPr/>
        </p:nvSpPr>
        <p:spPr>
          <a:xfrm>
            <a:off x="8176334" y="3383319"/>
            <a:ext cx="3914775" cy="1459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Коммуникация: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для авторизованных пользователей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поиск партнеров и инвесторов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предложения о партнерстве и инвестициях</a:t>
            </a:r>
          </a:p>
        </p:txBody>
      </p:sp>
      <p:sp>
        <p:nvSpPr>
          <p:cNvPr id="21" name="Звезда: 10 точек 20">
            <a:extLst>
              <a:ext uri="{FF2B5EF4-FFF2-40B4-BE49-F238E27FC236}">
                <a16:creationId xmlns:a16="http://schemas.microsoft.com/office/drawing/2014/main" id="{57020BBA-03C3-6723-075F-F78E76EA91BC}"/>
              </a:ext>
            </a:extLst>
          </p:cNvPr>
          <p:cNvSpPr/>
          <p:nvPr/>
        </p:nvSpPr>
        <p:spPr>
          <a:xfrm rot="20516047">
            <a:off x="4113180" y="1931312"/>
            <a:ext cx="3960000" cy="3960000"/>
          </a:xfrm>
          <a:prstGeom prst="star10">
            <a:avLst/>
          </a:prstGeom>
          <a:solidFill>
            <a:srgbClr val="000000">
              <a:alpha val="30196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8A1A255-6F89-36B7-09BD-70D5A8BD8A89}"/>
              </a:ext>
            </a:extLst>
          </p:cNvPr>
          <p:cNvSpPr/>
          <p:nvPr/>
        </p:nvSpPr>
        <p:spPr>
          <a:xfrm>
            <a:off x="8176333" y="4940585"/>
            <a:ext cx="3914775" cy="853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Статистика: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для служебного пользования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статистика посещений и запросов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651C6CB-AB3B-649A-A8C9-4114E0C783BB}"/>
              </a:ext>
            </a:extLst>
          </p:cNvPr>
          <p:cNvSpPr/>
          <p:nvPr/>
        </p:nvSpPr>
        <p:spPr>
          <a:xfrm>
            <a:off x="8176333" y="5892308"/>
            <a:ext cx="3914775" cy="853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Контакты: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– адреса, телефоны, сайт и др.</a:t>
            </a:r>
          </a:p>
          <a:p>
            <a:r>
              <a:rPr lang="ru-RU" dirty="0">
                <a:latin typeface="Arial Narrow" panose="020B0606020202030204" pitchFamily="34" charset="0"/>
              </a:rPr>
              <a:t>– обращения и запросы</a:t>
            </a:r>
          </a:p>
        </p:txBody>
      </p:sp>
      <p:pic>
        <p:nvPicPr>
          <p:cNvPr id="22" name="Рисунок 21" descr="Принтер со сплошной заливкой">
            <a:extLst>
              <a:ext uri="{FF2B5EF4-FFF2-40B4-BE49-F238E27FC236}">
                <a16:creationId xmlns:a16="http://schemas.microsoft.com/office/drawing/2014/main" id="{13CE54C0-8FD2-EAED-F944-6575BE098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190" y="5467042"/>
            <a:ext cx="360000" cy="360000"/>
          </a:xfrm>
          <a:prstGeom prst="rect">
            <a:avLst/>
          </a:prstGeom>
        </p:spPr>
      </p:pic>
      <p:pic>
        <p:nvPicPr>
          <p:cNvPr id="23" name="Рисунок 22" descr="Диск со сплошной заливкой">
            <a:extLst>
              <a:ext uri="{FF2B5EF4-FFF2-40B4-BE49-F238E27FC236}">
                <a16:creationId xmlns:a16="http://schemas.microsoft.com/office/drawing/2014/main" id="{9A8D9E31-7A00-36A8-9546-23402EBFD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9524" y="5473725"/>
            <a:ext cx="360000" cy="360000"/>
          </a:xfrm>
          <a:prstGeom prst="rect">
            <a:avLst/>
          </a:prstGeom>
        </p:spPr>
      </p:pic>
      <p:pic>
        <p:nvPicPr>
          <p:cNvPr id="24" name="Рисунок 23" descr="Принтер со сплошной заливкой">
            <a:extLst>
              <a:ext uri="{FF2B5EF4-FFF2-40B4-BE49-F238E27FC236}">
                <a16:creationId xmlns:a16="http://schemas.microsoft.com/office/drawing/2014/main" id="{AA233731-85B9-FBCB-526E-953436EB4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5465" y="2626297"/>
            <a:ext cx="360000" cy="360000"/>
          </a:xfrm>
          <a:prstGeom prst="rect">
            <a:avLst/>
          </a:prstGeom>
        </p:spPr>
      </p:pic>
      <p:pic>
        <p:nvPicPr>
          <p:cNvPr id="25" name="Рисунок 24" descr="Диск со сплошной заливкой">
            <a:extLst>
              <a:ext uri="{FF2B5EF4-FFF2-40B4-BE49-F238E27FC236}">
                <a16:creationId xmlns:a16="http://schemas.microsoft.com/office/drawing/2014/main" id="{C0224EF8-0B5C-6355-DF91-1C148C282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3799" y="2632980"/>
            <a:ext cx="360000" cy="360000"/>
          </a:xfrm>
          <a:prstGeom prst="rect">
            <a:avLst/>
          </a:prstGeom>
        </p:spPr>
      </p:pic>
      <p:pic>
        <p:nvPicPr>
          <p:cNvPr id="27" name="Рисунок 26" descr="Диск со сплошной заливкой">
            <a:extLst>
              <a:ext uri="{FF2B5EF4-FFF2-40B4-BE49-F238E27FC236}">
                <a16:creationId xmlns:a16="http://schemas.microsoft.com/office/drawing/2014/main" id="{9B5AC396-716A-C91B-9AD1-2339DFB80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3799" y="5007447"/>
            <a:ext cx="360000" cy="360000"/>
          </a:xfrm>
          <a:prstGeom prst="rect">
            <a:avLst/>
          </a:prstGeom>
        </p:spPr>
      </p:pic>
      <p:pic>
        <p:nvPicPr>
          <p:cNvPr id="29" name="Рисунок 28" descr="Монеты со сплошной заливкой">
            <a:extLst>
              <a:ext uri="{FF2B5EF4-FFF2-40B4-BE49-F238E27FC236}">
                <a16:creationId xmlns:a16="http://schemas.microsoft.com/office/drawing/2014/main" id="{AF08452E-1723-A9F5-FB6D-C0A5B51A6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9722" y="1253154"/>
            <a:ext cx="360000" cy="360000"/>
          </a:xfrm>
          <a:prstGeom prst="rect">
            <a:avLst/>
          </a:prstGeom>
        </p:spPr>
      </p:pic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8B35BFB-4275-A8C1-C9B1-949A64C52F34}"/>
              </a:ext>
            </a:extLst>
          </p:cNvPr>
          <p:cNvSpPr/>
          <p:nvPr/>
        </p:nvSpPr>
        <p:spPr>
          <a:xfrm>
            <a:off x="87029" y="5611976"/>
            <a:ext cx="3914775" cy="116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Рассылка: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ru-RU" dirty="0">
                <a:latin typeface="Arial Narrow" panose="020B0606020202030204" pitchFamily="34" charset="0"/>
              </a:rPr>
              <a:t>– обработка запросов и обращений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– рассылка новостей и анонсов по подписке</a:t>
            </a:r>
          </a:p>
        </p:txBody>
      </p:sp>
    </p:spTree>
    <p:extLst>
      <p:ext uri="{BB962C8B-B14F-4D97-AF65-F5344CB8AC3E}">
        <p14:creationId xmlns:p14="http://schemas.microsoft.com/office/powerpoint/2010/main" val="29653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86376-4299-70C2-0CD4-719949D5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(доступ)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B2589-9587-1E12-E718-7BC494B8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Администратор – редактирование всех страниц, размещение и удаление материалов, выгрузка служебных данных, управление доступом</a:t>
            </a:r>
          </a:p>
          <a:p>
            <a:r>
              <a:rPr lang="ru-RU" dirty="0"/>
              <a:t>Модератор форума – инициация обсуждений, контроль соблюдения правил, блокирование сообщений и пользователей</a:t>
            </a:r>
          </a:p>
          <a:p>
            <a:r>
              <a:rPr lang="en-US" dirty="0"/>
              <a:t>SMM</a:t>
            </a:r>
            <a:r>
              <a:rPr lang="ru-RU" dirty="0" err="1"/>
              <a:t>щик</a:t>
            </a:r>
            <a:r>
              <a:rPr lang="ru-RU" dirty="0"/>
              <a:t> – выгрузка обращений, генерация ответов и материалов в рассылку</a:t>
            </a:r>
          </a:p>
          <a:p>
            <a:r>
              <a:rPr lang="ru-RU" dirty="0"/>
              <a:t>Авторизованный пользователь – доступ и скачивание всех материалов (за исключением служебных страниц), участие в форуме, отправка индивидуальных запросов</a:t>
            </a:r>
          </a:p>
          <a:p>
            <a:r>
              <a:rPr lang="ru-RU" dirty="0"/>
              <a:t>Неавторизованный пользователь – пассивный доступ ко всем открытым материалам</a:t>
            </a:r>
          </a:p>
        </p:txBody>
      </p:sp>
    </p:spTree>
    <p:extLst>
      <p:ext uri="{BB962C8B-B14F-4D97-AF65-F5344CB8AC3E}">
        <p14:creationId xmlns:p14="http://schemas.microsoft.com/office/powerpoint/2010/main" val="3350143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450</Words>
  <Application>Microsoft Office PowerPoint</Application>
  <PresentationFormat>Широкоэкранный</PresentationFormat>
  <Paragraphs>50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Impact</vt:lpstr>
      <vt:lpstr>Тема Office</vt:lpstr>
      <vt:lpstr>Российские быстрорастущие компании:  Индекс состояния сегмента </vt:lpstr>
      <vt:lpstr>Миссия, цель и задачи платформы</vt:lpstr>
      <vt:lpstr>Архитектура</vt:lpstr>
      <vt:lpstr>Роли (доступ)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Российские быстрорастущие компании:  Индекс состояния сегмента </dc:title>
  <dc:creator>4562</dc:creator>
  <cp:lastModifiedBy>4562</cp:lastModifiedBy>
  <cp:revision>1</cp:revision>
  <dcterms:created xsi:type="dcterms:W3CDTF">2023-11-20T09:12:57Z</dcterms:created>
  <dcterms:modified xsi:type="dcterms:W3CDTF">2023-11-20T15:04:57Z</dcterms:modified>
</cp:coreProperties>
</file>