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22-Sep-22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22-Sep-22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22-Sep-22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22-Sep-22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22-Sep-22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22-Sep-22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22-Sep-22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22-Sep-22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22-Sep-22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22-Sep-22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22-Sep-22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22-Sep-22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22-Sep-22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indiegogo.com/" TargetMode="External"/><Relationship Id="rId2" Type="http://schemas.openxmlformats.org/officeDocument/2006/relationships/hyperlink" Target="https://www.kickstarter.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29720" y="890451"/>
            <a:ext cx="8825658" cy="3329581"/>
          </a:xfrm>
        </p:spPr>
        <p:txBody>
          <a:bodyPr/>
          <a:lstStyle/>
          <a:p>
            <a:r>
              <a:rPr lang="en-US" sz="5400" dirty="0"/>
              <a:t>M</a:t>
            </a:r>
            <a:r>
              <a:rPr lang="en-US" sz="5400" dirty="0" smtClean="0"/>
              <a:t>ost </a:t>
            </a:r>
            <a:r>
              <a:rPr lang="en-US" sz="5400" dirty="0"/>
              <a:t>backed </a:t>
            </a:r>
            <a:r>
              <a:rPr lang="en-US" sz="5400" dirty="0" smtClean="0"/>
              <a:t>start-ups</a:t>
            </a:r>
            <a:r>
              <a:rPr lang="ru-RU" sz="5400" dirty="0" smtClean="0"/>
              <a:t> </a:t>
            </a:r>
            <a:r>
              <a:rPr lang="en-US" sz="5400" dirty="0"/>
              <a:t>in platforms for attracting investments</a:t>
            </a:r>
          </a:p>
        </p:txBody>
      </p:sp>
      <p:sp>
        <p:nvSpPr>
          <p:cNvPr id="3" name="Подзаголовок 2"/>
          <p:cNvSpPr>
            <a:spLocks noGrp="1"/>
          </p:cNvSpPr>
          <p:nvPr>
            <p:ph type="subTitle" idx="1"/>
          </p:nvPr>
        </p:nvSpPr>
        <p:spPr>
          <a:xfrm>
            <a:off x="6357256" y="4829631"/>
            <a:ext cx="5077687" cy="861420"/>
          </a:xfrm>
        </p:spPr>
        <p:txBody>
          <a:bodyPr/>
          <a:lstStyle/>
          <a:p>
            <a:r>
              <a:rPr lang="en-US" dirty="0" smtClean="0"/>
              <a:t>			Shabdanbek </a:t>
            </a:r>
            <a:r>
              <a:rPr lang="en-US" dirty="0" smtClean="0"/>
              <a:t>Moldir</a:t>
            </a:r>
          </a:p>
          <a:p>
            <a:r>
              <a:rPr lang="en-US" dirty="0"/>
              <a:t>	</a:t>
            </a:r>
            <a:r>
              <a:rPr lang="en-US" dirty="0" smtClean="0"/>
              <a:t>		</a:t>
            </a:r>
            <a:r>
              <a:rPr lang="en-US" dirty="0" err="1" smtClean="0"/>
              <a:t>yessilbay</a:t>
            </a:r>
            <a:r>
              <a:rPr lang="en-US" dirty="0" smtClean="0"/>
              <a:t> </a:t>
            </a:r>
            <a:r>
              <a:rPr lang="en-US" dirty="0" err="1" smtClean="0"/>
              <a:t>Alikhan</a:t>
            </a:r>
            <a:endParaRPr lang="en-US" dirty="0" smtClean="0"/>
          </a:p>
        </p:txBody>
      </p:sp>
    </p:spTree>
    <p:extLst>
      <p:ext uri="{BB962C8B-B14F-4D97-AF65-F5344CB8AC3E}">
        <p14:creationId xmlns:p14="http://schemas.microsoft.com/office/powerpoint/2010/main" val="1559153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0784" y="545254"/>
            <a:ext cx="8825657" cy="743616"/>
          </a:xfrm>
        </p:spPr>
        <p:txBody>
          <a:bodyPr/>
          <a:lstStyle/>
          <a:p>
            <a:r>
              <a:rPr lang="en-US" dirty="0" smtClean="0"/>
              <a:t>Why this is important?</a:t>
            </a:r>
            <a:endParaRPr lang="en-US" dirty="0"/>
          </a:p>
        </p:txBody>
      </p:sp>
      <p:sp>
        <p:nvSpPr>
          <p:cNvPr id="4" name="Прямоугольник 3"/>
          <p:cNvSpPr/>
          <p:nvPr/>
        </p:nvSpPr>
        <p:spPr>
          <a:xfrm>
            <a:off x="980784" y="1833545"/>
            <a:ext cx="9443692" cy="3693319"/>
          </a:xfrm>
          <a:prstGeom prst="rect">
            <a:avLst/>
          </a:prstGeom>
        </p:spPr>
        <p:txBody>
          <a:bodyPr wrap="square">
            <a:spAutoFit/>
          </a:bodyPr>
          <a:lstStyle/>
          <a:p>
            <a:pPr fontAlgn="base"/>
            <a:r>
              <a:rPr lang="en-US" dirty="0"/>
              <a:t>Crowdfunding has become one of the main sources of initial capital for small businesses and start-up companies that are looking to launch their first products. Websites like </a:t>
            </a:r>
            <a:r>
              <a:rPr lang="en-US" dirty="0">
                <a:hlinkClick r:id="rId2"/>
              </a:rPr>
              <a:t>Kickstarter</a:t>
            </a:r>
            <a:r>
              <a:rPr lang="en-US" dirty="0"/>
              <a:t> and </a:t>
            </a:r>
            <a:r>
              <a:rPr lang="en-US" dirty="0" err="1">
                <a:hlinkClick r:id="rId3"/>
              </a:rPr>
              <a:t>Indiegogo</a:t>
            </a:r>
            <a:r>
              <a:rPr lang="en-US" dirty="0"/>
              <a:t> provide a platform for millions of creators to present their innovative ideas to the public. This is a win-win situation where creators could accumulate initial fund while the public get access to cutting-edge prototypical products that are not available in the market yet.</a:t>
            </a:r>
          </a:p>
          <a:p>
            <a:pPr fontAlgn="base"/>
            <a:r>
              <a:rPr lang="en-US" dirty="0"/>
              <a:t>At any given point, </a:t>
            </a:r>
            <a:r>
              <a:rPr lang="en-US" dirty="0" err="1"/>
              <a:t>Indiegogo</a:t>
            </a:r>
            <a:r>
              <a:rPr lang="en-US" dirty="0"/>
              <a:t> has around 10,000 live campaigns while Kickstarter has 6,000. It has become increasingly difficult for projects to stand out of the crowd. Of course, advertisements via various channels are by far the most important factor to a successful campaign. However, for creators with a smaller budget, this leaves them wonder,</a:t>
            </a:r>
          </a:p>
          <a:p>
            <a:pPr fontAlgn="base"/>
            <a:r>
              <a:rPr lang="en-US" dirty="0"/>
              <a:t>"How do we increase the probability of success of our campaign starting from the very moment we create our project on these websites?"</a:t>
            </a:r>
          </a:p>
        </p:txBody>
      </p:sp>
      <p:sp>
        <p:nvSpPr>
          <p:cNvPr id="7" name="Прямоугольник 6"/>
          <p:cNvSpPr/>
          <p:nvPr/>
        </p:nvSpPr>
        <p:spPr>
          <a:xfrm>
            <a:off x="980784" y="4572391"/>
            <a:ext cx="9443692" cy="369332"/>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69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92480" y="2882537"/>
            <a:ext cx="10615749" cy="18375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09897" y="719426"/>
            <a:ext cx="8825657" cy="961330"/>
          </a:xfrm>
        </p:spPr>
        <p:txBody>
          <a:bodyPr/>
          <a:lstStyle/>
          <a:p>
            <a:r>
              <a:rPr lang="en-US" sz="3200" dirty="0" smtClean="0"/>
              <a:t>Research</a:t>
            </a:r>
            <a:r>
              <a:rPr lang="en-US" dirty="0" smtClean="0"/>
              <a:t> hypothesis</a:t>
            </a:r>
            <a:endParaRPr lang="en-US" dirty="0"/>
          </a:p>
        </p:txBody>
      </p:sp>
      <p:sp>
        <p:nvSpPr>
          <p:cNvPr id="4" name="Прямоугольник 3"/>
          <p:cNvSpPr/>
          <p:nvPr/>
        </p:nvSpPr>
        <p:spPr>
          <a:xfrm>
            <a:off x="809897" y="3105835"/>
            <a:ext cx="10310949" cy="1077218"/>
          </a:xfrm>
          <a:prstGeom prst="rect">
            <a:avLst/>
          </a:prstGeom>
        </p:spPr>
        <p:txBody>
          <a:bodyPr wrap="square">
            <a:spAutoFit/>
          </a:bodyPr>
          <a:lstStyle/>
          <a:p>
            <a:pPr algn="ctr"/>
            <a:r>
              <a:rPr lang="en-US" sz="3200" dirty="0"/>
              <a:t>T</a:t>
            </a:r>
            <a:r>
              <a:rPr lang="en-US" sz="3200" dirty="0" smtClean="0"/>
              <a:t>he </a:t>
            </a:r>
            <a:r>
              <a:rPr lang="en-US" sz="3200" dirty="0"/>
              <a:t>greater the number of investors who supported the project, the more successful the project</a:t>
            </a:r>
          </a:p>
        </p:txBody>
      </p:sp>
    </p:spTree>
    <p:extLst>
      <p:ext uri="{BB962C8B-B14F-4D97-AF65-F5344CB8AC3E}">
        <p14:creationId xmlns:p14="http://schemas.microsoft.com/office/powerpoint/2010/main" val="1886217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27018" y="52253"/>
            <a:ext cx="8357516" cy="1058821"/>
          </a:xfrm>
        </p:spPr>
        <p:txBody>
          <a:bodyPr/>
          <a:lstStyle/>
          <a:p>
            <a:r>
              <a:rPr lang="en-US" b="1" dirty="0" smtClean="0"/>
              <a:t>Dataset</a:t>
            </a:r>
            <a:endParaRPr lang="en-US" b="1"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81" y="2587594"/>
            <a:ext cx="6873775" cy="3800536"/>
          </a:xfrm>
          <a:prstGeom prst="rect">
            <a:avLst/>
          </a:prstGeom>
        </p:spPr>
      </p:pic>
      <p:sp>
        <p:nvSpPr>
          <p:cNvPr id="5" name="Заголовок 1"/>
          <p:cNvSpPr txBox="1">
            <a:spLocks/>
          </p:cNvSpPr>
          <p:nvPr/>
        </p:nvSpPr>
        <p:spPr>
          <a:xfrm>
            <a:off x="8108750" y="3191692"/>
            <a:ext cx="3536404" cy="105882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6" name="Заголовок 1"/>
          <p:cNvSpPr txBox="1">
            <a:spLocks/>
          </p:cNvSpPr>
          <p:nvPr/>
        </p:nvSpPr>
        <p:spPr>
          <a:xfrm>
            <a:off x="8038011" y="1013685"/>
            <a:ext cx="3917064" cy="120613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t>4000 rows</a:t>
            </a:r>
            <a:endParaRPr lang="en-US" sz="4000" dirty="0"/>
          </a:p>
          <a:p>
            <a:r>
              <a:rPr lang="en-US" sz="4000" dirty="0" smtClean="0"/>
              <a:t>13 columns</a:t>
            </a:r>
            <a:endParaRPr lang="en-US" sz="4000" dirty="0"/>
          </a:p>
        </p:txBody>
      </p:sp>
      <p:sp>
        <p:nvSpPr>
          <p:cNvPr id="7" name="Заголовок 1"/>
          <p:cNvSpPr txBox="1">
            <a:spLocks/>
          </p:cNvSpPr>
          <p:nvPr/>
        </p:nvSpPr>
        <p:spPr>
          <a:xfrm>
            <a:off x="7585166" y="2608609"/>
            <a:ext cx="4265407" cy="377952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err="1"/>
              <a:t>amt.pledged</a:t>
            </a:r>
            <a:r>
              <a:rPr lang="en-US" sz="1400" dirty="0"/>
              <a:t>: amount pledged (float)</a:t>
            </a:r>
          </a:p>
          <a:p>
            <a:r>
              <a:rPr lang="en-US" sz="1400" dirty="0"/>
              <a:t>blurb: project blurb (string)</a:t>
            </a:r>
          </a:p>
          <a:p>
            <a:r>
              <a:rPr lang="en-US" sz="1400" dirty="0"/>
              <a:t>by: project creator (string)</a:t>
            </a:r>
          </a:p>
          <a:p>
            <a:r>
              <a:rPr lang="en-US" sz="1400" dirty="0"/>
              <a:t>country: abbreviated country code (string of length 2)</a:t>
            </a:r>
          </a:p>
          <a:p>
            <a:r>
              <a:rPr lang="en-US" sz="1400" dirty="0"/>
              <a:t>currency: currency type of </a:t>
            </a:r>
            <a:r>
              <a:rPr lang="en-US" sz="1400" dirty="0" err="1"/>
              <a:t>amt.pledged</a:t>
            </a:r>
            <a:r>
              <a:rPr lang="en-US" sz="1400" dirty="0"/>
              <a:t> (string of length 3)</a:t>
            </a:r>
          </a:p>
          <a:p>
            <a:r>
              <a:rPr lang="en-US" sz="1400" dirty="0" err="1"/>
              <a:t>end.time</a:t>
            </a:r>
            <a:r>
              <a:rPr lang="en-US" sz="1400" dirty="0"/>
              <a:t>: campaign end time (string "</a:t>
            </a:r>
            <a:r>
              <a:rPr lang="en-US" sz="1400" dirty="0" err="1"/>
              <a:t>YYYY-MM-DDThh:mm:ss-TZD</a:t>
            </a:r>
            <a:r>
              <a:rPr lang="en-US" sz="1400" dirty="0"/>
              <a:t>")</a:t>
            </a:r>
          </a:p>
          <a:p>
            <a:r>
              <a:rPr lang="en-US" sz="1400" dirty="0"/>
              <a:t>location: mostly city (string)</a:t>
            </a:r>
          </a:p>
          <a:p>
            <a:r>
              <a:rPr lang="en-US" sz="1400" dirty="0" err="1"/>
              <a:t>percentage.funded</a:t>
            </a:r>
            <a:r>
              <a:rPr lang="en-US" sz="1400" dirty="0"/>
              <a:t>: unit % (</a:t>
            </a:r>
            <a:r>
              <a:rPr lang="en-US" sz="1400" dirty="0" err="1"/>
              <a:t>int</a:t>
            </a:r>
            <a:r>
              <a:rPr lang="en-US" sz="1400" dirty="0"/>
              <a:t>)</a:t>
            </a:r>
          </a:p>
          <a:p>
            <a:r>
              <a:rPr lang="en-US" sz="1400" dirty="0"/>
              <a:t>state: mostly US states (string of length 2) and others (string)</a:t>
            </a:r>
          </a:p>
          <a:p>
            <a:r>
              <a:rPr lang="en-US" sz="1400" dirty="0"/>
              <a:t>title: project title (string)</a:t>
            </a:r>
          </a:p>
          <a:p>
            <a:r>
              <a:rPr lang="en-US" sz="1400" dirty="0"/>
              <a:t>type: type of location (string: County/Island/</a:t>
            </a:r>
            <a:r>
              <a:rPr lang="en-US" sz="1400" dirty="0" err="1"/>
              <a:t>LocalAdmin</a:t>
            </a:r>
            <a:r>
              <a:rPr lang="en-US" sz="1400" dirty="0"/>
              <a:t>/Suburb/Town/Zip)</a:t>
            </a:r>
          </a:p>
          <a:p>
            <a:r>
              <a:rPr lang="en-US" sz="1400" dirty="0"/>
              <a:t>url: project </a:t>
            </a:r>
            <a:r>
              <a:rPr lang="en-US" sz="1400" dirty="0" err="1"/>
              <a:t>url</a:t>
            </a:r>
            <a:r>
              <a:rPr lang="en-US" sz="1400" dirty="0"/>
              <a:t> after domain (string)</a:t>
            </a:r>
          </a:p>
        </p:txBody>
      </p:sp>
      <p:sp>
        <p:nvSpPr>
          <p:cNvPr id="8" name="Прямоугольник 7"/>
          <p:cNvSpPr/>
          <p:nvPr/>
        </p:nvSpPr>
        <p:spPr>
          <a:xfrm>
            <a:off x="397881" y="1573491"/>
            <a:ext cx="6873775" cy="646331"/>
          </a:xfrm>
          <a:prstGeom prst="rect">
            <a:avLst/>
          </a:prstGeom>
        </p:spPr>
        <p:txBody>
          <a:bodyPr wrap="square">
            <a:spAutoFit/>
          </a:bodyPr>
          <a:lstStyle/>
          <a:p>
            <a:r>
              <a:rPr lang="en-US" dirty="0"/>
              <a:t>https://www.kaggle.com/datasets/socathie/kickstarter-project-statistics</a:t>
            </a:r>
          </a:p>
        </p:txBody>
      </p:sp>
    </p:spTree>
    <p:extLst>
      <p:ext uri="{BB962C8B-B14F-4D97-AF65-F5344CB8AC3E}">
        <p14:creationId xmlns:p14="http://schemas.microsoft.com/office/powerpoint/2010/main" val="1841314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idx="1"/>
          </p:nvPr>
        </p:nvSpPr>
        <p:spPr>
          <a:xfrm>
            <a:off x="3001172" y="2678616"/>
            <a:ext cx="8825658" cy="860400"/>
          </a:xfrm>
        </p:spPr>
        <p:txBody>
          <a:bodyPr>
            <a:noAutofit/>
          </a:bodyPr>
          <a:lstStyle/>
          <a:p>
            <a:r>
              <a:rPr lang="en-US" sz="8000" dirty="0" smtClean="0"/>
              <a:t>Thank you!</a:t>
            </a:r>
            <a:endParaRPr lang="en-US" sz="8000" dirty="0"/>
          </a:p>
        </p:txBody>
      </p:sp>
    </p:spTree>
    <p:extLst>
      <p:ext uri="{BB962C8B-B14F-4D97-AF65-F5344CB8AC3E}">
        <p14:creationId xmlns:p14="http://schemas.microsoft.com/office/powerpoint/2010/main" val="3443436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3739</TotalTime>
  <Words>174</Words>
  <Application>Microsoft Office PowerPoint</Application>
  <PresentationFormat>Широкоэкранный</PresentationFormat>
  <Paragraphs>26</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Arial</vt:lpstr>
      <vt:lpstr>Century Gothic</vt:lpstr>
      <vt:lpstr>Times New Roman</vt:lpstr>
      <vt:lpstr>Wingdings 3</vt:lpstr>
      <vt:lpstr>Ион</vt:lpstr>
      <vt:lpstr>Most backed start-ups in platforms for attracting investments</vt:lpstr>
      <vt:lpstr>Why this is important?</vt:lpstr>
      <vt:lpstr>Research hypothesis</vt:lpstr>
      <vt:lpstr>Dataset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Marriage/Divorce  dataset</dc:title>
  <dc:creator>Moldir Shabdanbek</dc:creator>
  <cp:lastModifiedBy>Moldir Shabdanbek</cp:lastModifiedBy>
  <cp:revision>11</cp:revision>
  <dcterms:created xsi:type="dcterms:W3CDTF">2022-09-16T13:01:25Z</dcterms:created>
  <dcterms:modified xsi:type="dcterms:W3CDTF">2022-09-22T15:58:49Z</dcterms:modified>
</cp:coreProperties>
</file>