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334" y="1263806"/>
            <a:ext cx="3214307" cy="1936593"/>
          </a:xfrm>
        </p:spPr>
        <p:txBody>
          <a:bodyPr anchor="b">
            <a:normAutofit/>
          </a:bodyPr>
          <a:lstStyle/>
          <a:p>
            <a:r>
              <a:rPr lang="en-ZA" sz="4400" dirty="0"/>
              <a:t>Quality Education App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12142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ZA" sz="1800" dirty="0" err="1"/>
              <a:t>Molebane</a:t>
            </a:r>
            <a:r>
              <a:rPr lang="en-ZA" sz="1800" dirty="0"/>
              <a:t> </a:t>
            </a:r>
            <a:r>
              <a:rPr lang="en-ZA" sz="1800" dirty="0" err="1"/>
              <a:t>Magakwe</a:t>
            </a:r>
            <a:endParaRPr lang="en-US" sz="18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E117CDE-8D27-427C-A999-3655A2D96956}"/>
              </a:ext>
            </a:extLst>
          </p:cNvPr>
          <p:cNvSpPr txBox="1">
            <a:spLocks/>
          </p:cNvSpPr>
          <p:nvPr/>
        </p:nvSpPr>
        <p:spPr>
          <a:xfrm>
            <a:off x="8127750" y="4524730"/>
            <a:ext cx="3205640" cy="774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25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D699A6-8CFB-4032-90F6-FE8C7E9F435A}"/>
              </a:ext>
            </a:extLst>
          </p:cNvPr>
          <p:cNvSpPr/>
          <p:nvPr/>
        </p:nvSpPr>
        <p:spPr>
          <a:xfrm>
            <a:off x="1097280" y="379308"/>
            <a:ext cx="9875520" cy="12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C2C26-7F48-4D78-BA6B-C28992F3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Revenue Model</a:t>
            </a:r>
            <a:br>
              <a:rPr lang="en-US" b="1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A6D4-8901-4DB0-B701-C7AFF7B1B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Revenue Model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Freemium Model</a:t>
            </a:r>
            <a:r>
              <a:rPr lang="en-US" dirty="0"/>
              <a:t>: Basic features available for free, with premium features (advanced analytics, offline content, custom teacher resources) offered through a subscription.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NGO Partnerships</a:t>
            </a:r>
            <a:r>
              <a:rPr lang="en-US" dirty="0"/>
              <a:t>: Partner with educational organizations for funding and distribution.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2372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FFDE60-1F17-4285-8079-3E7A3E531382}"/>
              </a:ext>
            </a:extLst>
          </p:cNvPr>
          <p:cNvSpPr/>
          <p:nvPr/>
        </p:nvSpPr>
        <p:spPr>
          <a:xfrm>
            <a:off x="1036320" y="379308"/>
            <a:ext cx="9875520" cy="12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FD9DF-55D5-4E2B-B86A-86348150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Technology Stack</a:t>
            </a:r>
            <a:br>
              <a:rPr lang="en-ZA" b="1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9074-28E2-4079-A414-400E7D06A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Backend</a:t>
            </a:r>
            <a:r>
              <a:rPr lang="en-ZA" dirty="0"/>
              <a:t>: Django for building a robust backend and handling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Frontend</a:t>
            </a:r>
            <a:r>
              <a:rPr lang="en-ZA" dirty="0"/>
              <a:t>: HTML, BOOTSTRAP and JAVASCRIPT for a responsive, user-friendly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Database</a:t>
            </a:r>
            <a:r>
              <a:rPr lang="en-ZA" dirty="0"/>
              <a:t>: PostgreSQL for managing relational data (teachers, students, assessments, etc.).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539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536BDB-642F-4789-92ED-D1AD302C5AFB}"/>
              </a:ext>
            </a:extLst>
          </p:cNvPr>
          <p:cNvSpPr/>
          <p:nvPr/>
        </p:nvSpPr>
        <p:spPr>
          <a:xfrm>
            <a:off x="1036320" y="93981"/>
            <a:ext cx="9875520" cy="12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1463E-2B11-4F3C-93FF-19B0FA2D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Impact &amp; Metrics</a:t>
            </a:r>
            <a:br>
              <a:rPr lang="en-US" b="1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B6EE-82AA-455E-B91B-F4A76689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Improvement in Student Outcomes</a:t>
            </a:r>
            <a:r>
              <a:rPr lang="en-US" dirty="0"/>
              <a:t>: Track student performance improvements and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Teacher Satisfaction</a:t>
            </a:r>
            <a:r>
              <a:rPr lang="en-US" dirty="0"/>
              <a:t>: Measure effectiveness of teacher dashboards and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Broader Reach</a:t>
            </a:r>
            <a:r>
              <a:rPr lang="en-US" dirty="0"/>
              <a:t>: Number of schools and regions adopting the platform.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3961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E8347-95DC-4B39-B649-AAE6B677D939}"/>
              </a:ext>
            </a:extLst>
          </p:cNvPr>
          <p:cNvSpPr/>
          <p:nvPr/>
        </p:nvSpPr>
        <p:spPr>
          <a:xfrm>
            <a:off x="1097280" y="93981"/>
            <a:ext cx="9875520" cy="12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BEE98-5836-4D2B-99C7-D41D33A8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Traction &amp; Roadmap</a:t>
            </a:r>
            <a:br>
              <a:rPr lang="en-US" b="1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E535-926F-4365-9949-332FB81BF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Current Development Status</a:t>
            </a:r>
            <a:r>
              <a:rPr lang="en-US" dirty="0"/>
              <a:t>: Early prototype completed using Django, with features like quizzes and performance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Next Steps</a:t>
            </a:r>
            <a:r>
              <a:rPr lang="en-US" dirty="0"/>
              <a:t>: Beta testing in a few schools, improve UI/UX, and expand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Long-term Vision</a:t>
            </a:r>
            <a:r>
              <a:rPr lang="en-US" dirty="0"/>
              <a:t>: To scale globally and partner with governments for wider reach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904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C8B638-C773-42A2-9C26-B041C8873762}"/>
              </a:ext>
            </a:extLst>
          </p:cNvPr>
          <p:cNvSpPr/>
          <p:nvPr/>
        </p:nvSpPr>
        <p:spPr>
          <a:xfrm>
            <a:off x="1158240" y="286603"/>
            <a:ext cx="9875520" cy="12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11301-2843-484B-A596-D92C39F2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Call to Action</a:t>
            </a:r>
            <a:br>
              <a:rPr lang="en-US" b="1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E81DA-E4B9-4755-8CE3-5A0475D40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Conclusion &amp; Call to 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Recap the Impact</a:t>
            </a:r>
            <a:r>
              <a:rPr lang="en-US" dirty="0"/>
              <a:t>: Quality Education App empowers students and teachers by providing accessible, tailored education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Call to Action</a:t>
            </a:r>
            <a:r>
              <a:rPr lang="en-US" dirty="0"/>
              <a:t>: Seek support from stakeholders for funding, partnerships, or early-stage feedback.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3461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BF25B8-16AE-4C91-B022-C83A5E8C8FC3}"/>
              </a:ext>
            </a:extLst>
          </p:cNvPr>
          <p:cNvSpPr/>
          <p:nvPr/>
        </p:nvSpPr>
        <p:spPr>
          <a:xfrm>
            <a:off x="1097280" y="286603"/>
            <a:ext cx="9875520" cy="12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E96B0-00F9-4360-8155-DD8CABDD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Contact Information</a:t>
            </a:r>
            <a:br>
              <a:rPr lang="en-US" b="1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B9C2A-CE0B-48A1-B0F3-65FE6934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Contact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Your Name</a:t>
            </a:r>
            <a:r>
              <a:rPr lang="en-US" dirty="0"/>
              <a:t>: </a:t>
            </a:r>
            <a:r>
              <a:rPr lang="en-US" dirty="0" err="1"/>
              <a:t>Molebane</a:t>
            </a:r>
            <a:r>
              <a:rPr lang="en-US" dirty="0"/>
              <a:t> </a:t>
            </a:r>
            <a:r>
              <a:rPr lang="en-US" dirty="0" err="1"/>
              <a:t>Magakwe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Email</a:t>
            </a:r>
            <a:r>
              <a:rPr lang="en-US" dirty="0"/>
              <a:t>: molebanemolebane@gmail.com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Phone</a:t>
            </a:r>
            <a:r>
              <a:rPr lang="en-US" dirty="0"/>
              <a:t>: 0728859178</a:t>
            </a:r>
          </a:p>
        </p:txBody>
      </p:sp>
    </p:spTree>
    <p:extLst>
      <p:ext uri="{BB962C8B-B14F-4D97-AF65-F5344CB8AC3E}">
        <p14:creationId xmlns:p14="http://schemas.microsoft.com/office/powerpoint/2010/main" val="280996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1070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617960"/>
              </p:ext>
            </p:extLst>
          </p:nvPr>
        </p:nvGraphicFramePr>
        <p:xfrm>
          <a:off x="1066800" y="1240055"/>
          <a:ext cx="10058400" cy="5201368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Problems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dirty="0"/>
                        <a:t>Lack of accessible quality education, especially in underprivileged areas.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Unequal access to resources, skilled educators, and infrastructure.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Limited tools for tracking and improving student performance in real-time.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Many schools suffer from a shortage of qualified teachers, leading to overcrowded classrooms and diminished student-teacher interaction.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Teachers often lack proper training and resources to deliver modern, engaging, and effective education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 many regions, there is an inconsistency in the quality and content of education provided, with outdated or irrelevant materials.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The current assessment methods are limited, making it difficult to track student progress in real-time and offer timely interventions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 certain regions, girls are less likely to have access to quality education due to cultural and socio-economic barriers.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Students from low-income families often lack the resources (books, digital tools, etc.) necessary to keep up with their peers.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The pandemic has led to a significant disruption in education, increasing dropout rates and widening learning gaps, especially in underserved areas.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 many rural and underdeveloped regions, students face a lack of schools or reliable transportation to access education.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Limited access to digital learning tools and internet connectivity further widens the gap between students in urban and rural areas.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AD71B6-2B64-42CA-8487-AEE8EE035C3C}"/>
              </a:ext>
            </a:extLst>
          </p:cNvPr>
          <p:cNvSpPr/>
          <p:nvPr/>
        </p:nvSpPr>
        <p:spPr>
          <a:xfrm>
            <a:off x="1219200" y="673768"/>
            <a:ext cx="9875520" cy="12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0E1B8-DF21-4B53-AF30-7F4BC038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3B0A-528E-434C-91FF-CAF0F23B5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Introducing the Quality Education App: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data-driven, scalable platform that offers real-time education resources, student assessments, and progress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Supports teachers in delivering quality content through interactive digital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Provides personalized learning paths for students based on their performance and needs.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8603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86B0E7-C4FF-4DB4-816D-F72734FEAE63}"/>
              </a:ext>
            </a:extLst>
          </p:cNvPr>
          <p:cNvSpPr/>
          <p:nvPr/>
        </p:nvSpPr>
        <p:spPr>
          <a:xfrm>
            <a:off x="1219200" y="673768"/>
            <a:ext cx="9875520" cy="12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F5EA6-D507-499F-A0FA-CCE5D8C3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D68D-622F-40C9-8A89-F118631FD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Personalized Learning Plans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Tailored Lesson Recommendations</a:t>
            </a:r>
            <a:r>
              <a:rPr lang="en-US" dirty="0"/>
              <a:t>: Each student receives customized learning paths based on their academic performance, strengths, and weaknesses. Adaptive learning algorithms adjust the difficulty of lessons and quizzes to match their individual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Learning Pace</a:t>
            </a:r>
            <a:r>
              <a:rPr lang="en-US" dirty="0"/>
              <a:t>: Students can learn at their own pace, ensuring a more personalized and effective educational experience.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3034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D17E30-4D5E-48A2-A016-2A125821272B}"/>
              </a:ext>
            </a:extLst>
          </p:cNvPr>
          <p:cNvSpPr/>
          <p:nvPr/>
        </p:nvSpPr>
        <p:spPr>
          <a:xfrm>
            <a:off x="1158240" y="286603"/>
            <a:ext cx="9875520" cy="12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5BFD1-7D8A-4493-9CB4-6FF7F822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Teacher Dashboard</a:t>
            </a:r>
            <a:br>
              <a:rPr lang="en-US" b="1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71FB-D98E-437C-A61B-D2C02F310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Comprehensive Student Data</a:t>
            </a:r>
            <a:r>
              <a:rPr lang="en-US" dirty="0"/>
              <a:t>: Teachers have access to a detailed dashboard that tracks each student's performance, attendance, assessments, and progress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Resource Management</a:t>
            </a:r>
            <a:r>
              <a:rPr lang="en-US" dirty="0"/>
              <a:t>: Teachers can easily upload, organize, and assign learning materials, quizzes, and projects, streamlining lesson planning and resource allocation.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Feedback &amp; Communication</a:t>
            </a:r>
            <a:r>
              <a:rPr lang="en-US" dirty="0"/>
              <a:t>: Direct channels for feedback, providing a way for teachers to give individual or group feedback, and communicate directly with students and parents.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0913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93BD6E-E4F6-4F92-B29B-7F638CD1EA80}"/>
              </a:ext>
            </a:extLst>
          </p:cNvPr>
          <p:cNvSpPr/>
          <p:nvPr/>
        </p:nvSpPr>
        <p:spPr>
          <a:xfrm>
            <a:off x="1066800" y="331182"/>
            <a:ext cx="9875520" cy="12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CCA7F-A734-4FB5-B31E-08E3E35A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Interactive Learning Resources</a:t>
            </a:r>
            <a:br>
              <a:rPr lang="en-US" b="1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3C3E-12F9-44F2-AB8F-4BE7B5383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56327"/>
            <a:ext cx="10058400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Multimedia Lessons</a:t>
            </a:r>
            <a:r>
              <a:rPr lang="en-US" dirty="0"/>
              <a:t>: Engaging content that includes videos, infographics, and interactive presentations to cater to different learning styles.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Quizzes and Tutorials</a:t>
            </a:r>
            <a:r>
              <a:rPr lang="en-US" dirty="0"/>
              <a:t>: Built-in quizzes and tutorials help reinforce lessons and allow students to practice key concepts in real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Gamification</a:t>
            </a:r>
            <a:r>
              <a:rPr lang="en-US" dirty="0"/>
              <a:t>: Elements like badges, leaderboards, and rewards keep students motivated and engaged in their learning journey.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6852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EAE56F-BE86-48D0-B147-052DA325B97C}"/>
              </a:ext>
            </a:extLst>
          </p:cNvPr>
          <p:cNvSpPr/>
          <p:nvPr/>
        </p:nvSpPr>
        <p:spPr>
          <a:xfrm>
            <a:off x="914400" y="286603"/>
            <a:ext cx="9875520" cy="12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C783D-2BE6-4FAC-B4A2-605A33A6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 Tracking</a:t>
            </a:r>
            <a:br>
              <a:rPr lang="en-US" b="1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1914-164B-4E83-8EAD-BD4BC1B8D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Monitoring</a:t>
            </a:r>
            <a:r>
              <a:rPr lang="en-US" dirty="0"/>
              <a:t>: Teachers, students, and parents can monitor academic performance, improvement areas, and completion of assignments and lessons.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Reports</a:t>
            </a:r>
            <a:r>
              <a:rPr lang="en-US" dirty="0"/>
              <a:t>: Weekly or monthly performance reports help identify trends and opportunities for targeted interventions.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Early Intervention Alerts</a:t>
            </a:r>
            <a:r>
              <a:rPr lang="en-US" dirty="0"/>
              <a:t>: The system can flag students who may be struggling, allowing for early intervention and support to prevent them from falling behind.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6497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0744BD-493A-49A2-97DD-6A93ADA330FF}"/>
              </a:ext>
            </a:extLst>
          </p:cNvPr>
          <p:cNvSpPr/>
          <p:nvPr/>
        </p:nvSpPr>
        <p:spPr>
          <a:xfrm>
            <a:off x="1158240" y="286603"/>
            <a:ext cx="9875520" cy="12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D28D0-AA9A-4824-9837-899A5CA9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Offline Access</a:t>
            </a:r>
            <a:br>
              <a:rPr lang="en-US" b="1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E0E9-A045-44C9-A0BB-CEE7D5D8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Downloadable Content</a:t>
            </a:r>
            <a:r>
              <a:rPr lang="en-US" dirty="0"/>
              <a:t>: Students can download lessons, quizzes, and resources to access them without an internet connection.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Syncing Progress</a:t>
            </a:r>
            <a:r>
              <a:rPr lang="en-US" dirty="0"/>
              <a:t>: Once students reconnect to the internet, their progress will automatically sync, ensuring seamless tracking and updating of performance data.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4573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F7D549-4624-4871-94A1-809250BF534E}"/>
              </a:ext>
            </a:extLst>
          </p:cNvPr>
          <p:cNvSpPr/>
          <p:nvPr/>
        </p:nvSpPr>
        <p:spPr>
          <a:xfrm>
            <a:off x="1097280" y="379308"/>
            <a:ext cx="9875520" cy="12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ECDB5-B7BC-4600-85D5-AAB2CD9C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Opportunity</a:t>
            </a:r>
            <a:br>
              <a:rPr lang="en-US" b="1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41644-90F7-4BBC-83C0-F9DB2967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Market Opportunity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Impact</a:t>
            </a:r>
            <a:r>
              <a:rPr lang="en-US" dirty="0"/>
              <a:t>: The global education technology market is growing rapidly, with increasing demand for online and hybrid learning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SDG Alignment</a:t>
            </a:r>
            <a:r>
              <a:rPr lang="en-US" dirty="0"/>
              <a:t>: Aligns directly with global efforts to achieve SDG 4 by 2030.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9233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{48694F97-D260-4CA0-A032-466B33F1AACF}tf22712842_win32</Template>
  <TotalTime>26</TotalTime>
  <Words>912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Custom</vt:lpstr>
      <vt:lpstr>Quality Education App</vt:lpstr>
      <vt:lpstr>Title Lorem Ipsum </vt:lpstr>
      <vt:lpstr>Solution</vt:lpstr>
      <vt:lpstr>Key Features</vt:lpstr>
      <vt:lpstr>Teacher Dashboard </vt:lpstr>
      <vt:lpstr>Interactive Learning Resources </vt:lpstr>
      <vt:lpstr>Progress Tracking </vt:lpstr>
      <vt:lpstr>Offline Access </vt:lpstr>
      <vt:lpstr>Market Opportunity </vt:lpstr>
      <vt:lpstr>Revenue Model </vt:lpstr>
      <vt:lpstr>Technology Stack </vt:lpstr>
      <vt:lpstr>Impact &amp; Metrics </vt:lpstr>
      <vt:lpstr>Traction &amp; Roadmap </vt:lpstr>
      <vt:lpstr>Conclusion &amp; Call to Action </vt:lpstr>
      <vt:lpstr>Contact Information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Education App</dc:title>
  <dc:creator>201902317@smcsdom.local</dc:creator>
  <cp:lastModifiedBy>201902317@smcsdom.local</cp:lastModifiedBy>
  <cp:revision>3</cp:revision>
  <dcterms:created xsi:type="dcterms:W3CDTF">2024-09-26T06:47:09Z</dcterms:created>
  <dcterms:modified xsi:type="dcterms:W3CDTF">2024-09-26T07:14:06Z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