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yles and logos" id="{D09481B2-458B-4A8F-B3A9-87E0750A7DD7}">
          <p14:sldIdLst>
            <p14:sldId id="256"/>
          </p14:sldIdLst>
        </p14:section>
        <p14:section name="Web version" id="{08DE011C-09C3-4F9B-9C85-42F6B7342B22}">
          <p14:sldIdLst>
            <p14:sldId id="257"/>
            <p14:sldId id="260"/>
          </p14:sldIdLst>
        </p14:section>
        <p14:section name="Mobile version" id="{42B88DF3-E32B-4266-9217-6752CB4E45C7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EF8"/>
    <a:srgbClr val="F6FBD7"/>
    <a:srgbClr val="C59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88F2F-E51F-2409-C9A4-ADD86B41A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6CEF0-175E-02AB-0B38-681C8DA25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813C1-F139-CE34-59D9-1950F4777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1FA1-8D8B-4188-A457-21777C213824}" type="datetimeFigureOut">
              <a:rPr lang="en-CA" smtClean="0"/>
              <a:t>2024-02-25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AFF64-5454-D8C8-A066-6C61B45D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A1C1D-6BBC-F994-B323-46315634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0220-2D3D-4E7E-B1A2-FAAC8429F1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820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D88F-F20B-23D5-F2D9-F524C493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D7899-385C-5BEA-FC28-A647AE1C3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7DB3C-6AB3-79FC-70C8-B30D7DCA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1FA1-8D8B-4188-A457-21777C213824}" type="datetimeFigureOut">
              <a:rPr lang="en-CA" smtClean="0"/>
              <a:t>2024-02-25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4F293-7E58-AD95-A4BF-6C45B7B0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B3E28-8C43-E120-5B15-5FD24428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0220-2D3D-4E7E-B1A2-FAAC8429F1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093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D40742-DF60-D402-4862-5E8B1F82D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5ED37-F65B-4FB7-3C26-67B68EADD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36222-7DD7-8AF0-C854-146A7EA11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1FA1-8D8B-4188-A457-21777C213824}" type="datetimeFigureOut">
              <a:rPr lang="en-CA" smtClean="0"/>
              <a:t>2024-02-25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79A0A-20FD-0649-75E8-F8D54107C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1C3E9-3326-2708-F54F-D0A5C729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0220-2D3D-4E7E-B1A2-FAAC8429F1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733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E850-F9D7-40DE-D950-A2CFA8AD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10FDE-A6C3-6B1C-1642-5D3E81BF1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E7C89-C637-28FE-BC57-208F0CB1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1FA1-8D8B-4188-A457-21777C213824}" type="datetimeFigureOut">
              <a:rPr lang="en-CA" smtClean="0"/>
              <a:t>2024-02-25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265B6-ED5C-2998-C748-A612A183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F3D11-8E41-2BC5-4361-118F6479A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0220-2D3D-4E7E-B1A2-FAAC8429F1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619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9B40-E63E-C1F9-2A6C-A59BB6081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92FBA-22E8-A0BF-99EF-A5FDC43EC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E2AD5-9CBA-16E8-9065-DC4842F85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1FA1-8D8B-4188-A457-21777C213824}" type="datetimeFigureOut">
              <a:rPr lang="en-CA" smtClean="0"/>
              <a:t>2024-02-25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E03A3-4965-D6E4-9C23-76249F329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8704C-1545-77F4-EC49-8FBA364B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0220-2D3D-4E7E-B1A2-FAAC8429F1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641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D9987-9C7B-2A39-3F8E-364CE3BD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79D0C-1552-FDAB-6C7B-FBCB5A13F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FB5FA-911A-CF99-D301-852FF3214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DC452-A5F9-8031-DE05-DD89902C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1FA1-8D8B-4188-A457-21777C213824}" type="datetimeFigureOut">
              <a:rPr lang="en-CA" smtClean="0"/>
              <a:t>2024-02-25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7BA2C-08C5-4257-A629-63AF684D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0976-FFF7-B118-D076-F17B3880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0220-2D3D-4E7E-B1A2-FAAC8429F1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722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4375-8651-6C25-C32B-0055EEB6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6F93-239E-5F55-F565-D1CD09C22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44196-D713-8740-5632-EE7838802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C25DC-0DCB-987F-48E4-2B2C0A997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06E25-DE7E-1C7F-0B76-54A4C20AC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1F5058-08B3-B979-3D76-0713B634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1FA1-8D8B-4188-A457-21777C213824}" type="datetimeFigureOut">
              <a:rPr lang="en-CA" smtClean="0"/>
              <a:t>2024-02-25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26A22B-B58A-CFC9-6820-5FBFB020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D3341F-8A3E-C8E5-977D-37C4868E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0220-2D3D-4E7E-B1A2-FAAC8429F1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429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D260D-1C0F-E6F5-2468-8D29A1734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D6130-1D45-0C26-4064-3C337FE1F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1FA1-8D8B-4188-A457-21777C213824}" type="datetimeFigureOut">
              <a:rPr lang="en-CA" smtClean="0"/>
              <a:t>2024-02-25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CA56FA-EE20-56DD-FD4F-5A2DEA563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DE13B-3353-59CD-7502-8EC9737E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0220-2D3D-4E7E-B1A2-FAAC8429F1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957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4085E-71E9-3889-6D1B-74CB6902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1FA1-8D8B-4188-A457-21777C213824}" type="datetimeFigureOut">
              <a:rPr lang="en-CA" smtClean="0"/>
              <a:t>2024-02-25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29F43-44B2-4E81-2D6A-1ABEBDA2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57902-C9E8-6477-1253-61625850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0220-2D3D-4E7E-B1A2-FAAC8429F1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132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AA1D-019C-3B50-93A8-8356BA8DC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085E5-5C08-B7A7-F2A7-CA58B980C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280D4-E54C-0861-4B07-379366CB9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4A0F3-2BBF-6667-83B8-CDD98B0A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1FA1-8D8B-4188-A457-21777C213824}" type="datetimeFigureOut">
              <a:rPr lang="en-CA" smtClean="0"/>
              <a:t>2024-02-25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B7CB5-2FD5-DCCE-5E57-8A75A68E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2C0A3-E167-4476-7C82-31E14726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0220-2D3D-4E7E-B1A2-FAAC8429F1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874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8550-1A05-726A-2535-F74FF0EF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5ADCF0-749F-0436-10DB-150E0C45C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27A95-64B2-8720-8456-B585F50F3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34693-577F-EB7E-F865-F000ADCCF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1FA1-8D8B-4188-A457-21777C213824}" type="datetimeFigureOut">
              <a:rPr lang="en-CA" smtClean="0"/>
              <a:t>2024-02-25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46CC5-1D03-A84A-0363-28274D31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D55AB-6FC4-2968-C660-98E7E39F5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0220-2D3D-4E7E-B1A2-FAAC8429F1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08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425D30-2946-2688-7B9C-3BEA23A18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E9E64-BD44-7BA9-D732-76EB88D4E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5AEA5-7C98-07C4-CCDC-42F612603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A01FA1-8D8B-4188-A457-21777C213824}" type="datetimeFigureOut">
              <a:rPr lang="en-CA" smtClean="0"/>
              <a:t>2024-02-25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4F6DD-886A-866E-1E63-56522D169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05331-ABD3-88B3-CD09-6F8EBA5A2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3F0220-2D3D-4E7E-B1A2-FAAC8429F1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63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C35348F-34D0-23B6-E8BB-36720BFF7F5F}"/>
              </a:ext>
            </a:extLst>
          </p:cNvPr>
          <p:cNvGrpSpPr/>
          <p:nvPr/>
        </p:nvGrpSpPr>
        <p:grpSpPr>
          <a:xfrm>
            <a:off x="680344" y="576873"/>
            <a:ext cx="1800000" cy="1800000"/>
            <a:chOff x="1272164" y="1938313"/>
            <a:chExt cx="1800000" cy="1800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29C9D43-79C7-CFCB-C678-734DA9677543}"/>
                </a:ext>
              </a:extLst>
            </p:cNvPr>
            <p:cNvSpPr/>
            <p:nvPr/>
          </p:nvSpPr>
          <p:spPr>
            <a:xfrm>
              <a:off x="1272164" y="1938313"/>
              <a:ext cx="1800000" cy="1800000"/>
            </a:xfrm>
            <a:prstGeom prst="ellipse">
              <a:avLst/>
            </a:prstGeom>
            <a:solidFill>
              <a:srgbClr val="F6FB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9600" dirty="0"/>
                <a:t>M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B68D610-6C88-670F-CED7-D8ADDF33F2D3}"/>
                </a:ext>
              </a:extLst>
            </p:cNvPr>
            <p:cNvCxnSpPr>
              <a:cxnSpLocks/>
            </p:cNvCxnSpPr>
            <p:nvPr/>
          </p:nvCxnSpPr>
          <p:spPr>
            <a:xfrm>
              <a:off x="2153114" y="2938350"/>
              <a:ext cx="313861" cy="269194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66A9977-FCD3-397D-5F58-130BFE913E79}"/>
              </a:ext>
            </a:extLst>
          </p:cNvPr>
          <p:cNvSpPr txBox="1"/>
          <p:nvPr/>
        </p:nvSpPr>
        <p:spPr>
          <a:xfrm>
            <a:off x="511724" y="2661475"/>
            <a:ext cx="241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Pale yellow: #F6FBD7</a:t>
            </a:r>
          </a:p>
          <a:p>
            <a:r>
              <a:rPr lang="en-CA" dirty="0"/>
              <a:t>Tan/brown: #</a:t>
            </a:r>
            <a:r>
              <a:rPr lang="en-CA" b="0" i="0" dirty="0">
                <a:effectLst/>
                <a:latin typeface="consolas" panose="020B0609020204030204" pitchFamily="49" charset="0"/>
              </a:rPr>
              <a:t>C59D5F</a:t>
            </a:r>
          </a:p>
          <a:p>
            <a:r>
              <a:rPr lang="en-CA" dirty="0">
                <a:latin typeface="consolas" panose="020B0609020204030204" pitchFamily="49" charset="0"/>
              </a:rPr>
              <a:t>Gray: #F2F2F2</a:t>
            </a:r>
            <a:endParaRPr lang="en-C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AAFB08-9E0C-69EC-DAF6-313F126559B2}"/>
              </a:ext>
            </a:extLst>
          </p:cNvPr>
          <p:cNvSpPr/>
          <p:nvPr/>
        </p:nvSpPr>
        <p:spPr>
          <a:xfrm>
            <a:off x="2734653" y="2984640"/>
            <a:ext cx="649481" cy="273466"/>
          </a:xfrm>
          <a:prstGeom prst="rect">
            <a:avLst/>
          </a:prstGeom>
          <a:solidFill>
            <a:srgbClr val="C59D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07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F5BC13A3-285D-BAE4-4FAA-3F8DC36288B7}"/>
              </a:ext>
            </a:extLst>
          </p:cNvPr>
          <p:cNvGrpSpPr/>
          <p:nvPr/>
        </p:nvGrpSpPr>
        <p:grpSpPr>
          <a:xfrm>
            <a:off x="7025971" y="3352088"/>
            <a:ext cx="3599484" cy="1857443"/>
            <a:chOff x="4090055" y="4167710"/>
            <a:chExt cx="3599484" cy="1857443"/>
          </a:xfrm>
          <a:solidFill>
            <a:schemeClr val="bg1">
              <a:lumMod val="95000"/>
            </a:schemeClr>
          </a:solidFill>
        </p:grpSpPr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380E0825-018A-77D4-46B0-AD0C97122DE2}"/>
                </a:ext>
              </a:extLst>
            </p:cNvPr>
            <p:cNvSpPr txBox="1">
              <a:spLocks/>
            </p:cNvSpPr>
            <p:nvPr/>
          </p:nvSpPr>
          <p:spPr>
            <a:xfrm>
              <a:off x="4090055" y="4167710"/>
              <a:ext cx="3599484" cy="1857443"/>
            </a:xfrm>
            <a:prstGeom prst="rect">
              <a:avLst/>
            </a:prstGeom>
            <a:grpFill/>
            <a:ln>
              <a:solidFill>
                <a:srgbClr val="C59D5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endParaRPr lang="en-CA" sz="11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" name="Picture 16" descr="A white letter in a circle&#10;&#10;Description automatically generated">
              <a:extLst>
                <a:ext uri="{FF2B5EF4-FFF2-40B4-BE49-F238E27FC236}">
                  <a16:creationId xmlns:a16="http://schemas.microsoft.com/office/drawing/2014/main" id="{10ECEC53-86D0-22F6-EF17-F1F463FD5B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529"/>
            <a:stretch/>
          </p:blipFill>
          <p:spPr>
            <a:xfrm>
              <a:off x="5055494" y="4353114"/>
              <a:ext cx="1668606" cy="1486634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AD1C0A-40AD-6658-7867-F3AAFE236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146" y="2242140"/>
            <a:ext cx="3884264" cy="1857443"/>
          </a:xfrm>
          <a:solidFill>
            <a:schemeClr val="bg1">
              <a:lumMod val="95000"/>
            </a:schemeClr>
          </a:solidFill>
          <a:ln>
            <a:solidFill>
              <a:srgbClr val="C59D5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CA" b="1" dirty="0">
                <a:latin typeface="Georgia" panose="02040502050405020303" pitchFamily="18" charset="0"/>
                <a:cs typeface="Times New Roman" panose="02020603050405020304" pitchFamily="18" charset="0"/>
              </a:rPr>
              <a:t>molecoder.</a:t>
            </a:r>
            <a:br>
              <a:rPr lang="en-CA" dirty="0"/>
            </a:br>
            <a:r>
              <a:rPr lang="en-CA" sz="11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 | Project and coordination | HBSc., MSc.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698812-5D69-717C-8FC6-588CCB35AE3A}"/>
              </a:ext>
            </a:extLst>
          </p:cNvPr>
          <p:cNvSpPr txBox="1"/>
          <p:nvPr/>
        </p:nvSpPr>
        <p:spPr>
          <a:xfrm>
            <a:off x="250225" y="168518"/>
            <a:ext cx="29739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mobile: just text and logo underneath</a:t>
            </a:r>
          </a:p>
          <a:p>
            <a:endParaRPr lang="en-CA" dirty="0">
              <a:solidFill>
                <a:srgbClr val="FF0000"/>
              </a:solidFill>
            </a:endParaRPr>
          </a:p>
          <a:p>
            <a:r>
              <a:rPr lang="en-CA" dirty="0">
                <a:solidFill>
                  <a:srgbClr val="FF0000"/>
                </a:solidFill>
              </a:rPr>
              <a:t>Web: looks like business card that flips on hover to logo side</a:t>
            </a:r>
          </a:p>
          <a:p>
            <a:endParaRPr lang="en-CA" dirty="0">
              <a:solidFill>
                <a:srgbClr val="FF0000"/>
              </a:solidFill>
            </a:endParaRPr>
          </a:p>
          <a:p>
            <a:r>
              <a:rPr lang="en-CA" dirty="0">
                <a:solidFill>
                  <a:srgbClr val="FF0000"/>
                </a:solidFill>
              </a:rPr>
              <a:t>No header unless decide to add nav in the future.</a:t>
            </a:r>
          </a:p>
          <a:p>
            <a:endParaRPr lang="en-CA" dirty="0">
              <a:solidFill>
                <a:srgbClr val="FF0000"/>
              </a:solidFill>
            </a:endParaRPr>
          </a:p>
          <a:p>
            <a:r>
              <a:rPr lang="en-CA" dirty="0">
                <a:solidFill>
                  <a:srgbClr val="FF0000"/>
                </a:solidFill>
              </a:rPr>
              <a:t>Section = header</a:t>
            </a:r>
          </a:p>
          <a:p>
            <a:r>
              <a:rPr lang="en-CA" dirty="0">
                <a:solidFill>
                  <a:srgbClr val="FF0000"/>
                </a:solidFill>
              </a:rPr>
              <a:t>*section 100vh and </a:t>
            </a:r>
            <a:r>
              <a:rPr lang="en-CA" dirty="0" err="1">
                <a:solidFill>
                  <a:srgbClr val="FF0000"/>
                </a:solidFill>
              </a:rPr>
              <a:t>vw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88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1CFA633-3D79-DC8F-50A1-5FB84400B71A}"/>
              </a:ext>
            </a:extLst>
          </p:cNvPr>
          <p:cNvSpPr/>
          <p:nvPr/>
        </p:nvSpPr>
        <p:spPr>
          <a:xfrm>
            <a:off x="1204957" y="1896640"/>
            <a:ext cx="7571574" cy="1933648"/>
          </a:xfrm>
          <a:prstGeom prst="rect">
            <a:avLst/>
          </a:prstGeom>
          <a:solidFill>
            <a:srgbClr val="FDFE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 descr="A person with glasses and a computer screen&#10;&#10;Description automatically generated">
            <a:extLst>
              <a:ext uri="{FF2B5EF4-FFF2-40B4-BE49-F238E27FC236}">
                <a16:creationId xmlns:a16="http://schemas.microsoft.com/office/drawing/2014/main" id="{99C0EEE8-ECF5-9E36-04EB-2ECB383FD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39" y="675117"/>
            <a:ext cx="1089589" cy="108958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CE5250-1D45-8951-09C4-6A0B8BA32DE7}"/>
              </a:ext>
            </a:extLst>
          </p:cNvPr>
          <p:cNvSpPr txBox="1"/>
          <p:nvPr/>
        </p:nvSpPr>
        <p:spPr>
          <a:xfrm>
            <a:off x="2904147" y="655949"/>
            <a:ext cx="48935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effectLst/>
                <a:latin typeface="Univers Light" panose="020B0403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Self-teaching (note: present tense) coder with a knack for analyzing and optimizing workflow processes. </a:t>
            </a:r>
          </a:p>
          <a:p>
            <a:endParaRPr lang="en-US" sz="1200" dirty="0">
              <a:latin typeface="Univers Light" panose="020B0403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sz="1200" b="0" dirty="0">
                <a:effectLst/>
                <a:latin typeface="Univers Light" panose="020B0403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 have always been interested in software design to improve user experience whether it’s running chromatography, 3D-printing, or project coordination.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2A484A-97CA-2727-B82F-DE4F86B4DD9B}"/>
              </a:ext>
            </a:extLst>
          </p:cNvPr>
          <p:cNvSpPr txBox="1"/>
          <p:nvPr/>
        </p:nvSpPr>
        <p:spPr>
          <a:xfrm>
            <a:off x="1573139" y="2294663"/>
            <a:ext cx="6097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b="1" dirty="0">
                <a:effectLst/>
                <a:latin typeface="Trebuchet MS" panose="020B0603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What is molecoder?</a:t>
            </a:r>
          </a:p>
          <a:p>
            <a:r>
              <a:rPr lang="en-US" sz="1200" b="0" dirty="0" err="1">
                <a:effectLst/>
                <a:latin typeface="Trebuchet MS" panose="020B0603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Molecoder</a:t>
            </a:r>
            <a:r>
              <a:rPr lang="en-US" sz="1200" b="0" dirty="0">
                <a:effectLst/>
                <a:latin typeface="Trebuchet MS" panose="020B0603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is a play on the word 'molecular' combining my </a:t>
            </a:r>
            <a:r>
              <a:rPr lang="en-US" sz="1200" b="0" dirty="0" err="1">
                <a:effectLst/>
                <a:latin typeface="Trebuchet MS" panose="020B0603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enthusiam</a:t>
            </a:r>
            <a:r>
              <a:rPr lang="en-US" sz="1200" b="0" dirty="0">
                <a:effectLst/>
                <a:latin typeface="Trebuchet MS" panose="020B0603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for science and coding.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6DF91C-8DFA-1125-6686-B7CE2EDA3914}"/>
              </a:ext>
            </a:extLst>
          </p:cNvPr>
          <p:cNvSpPr txBox="1"/>
          <p:nvPr/>
        </p:nvSpPr>
        <p:spPr>
          <a:xfrm>
            <a:off x="1573139" y="3068989"/>
            <a:ext cx="6097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effectLst/>
                <a:latin typeface="Trebuchet MS" panose="020B0603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What do I do on here</a:t>
            </a:r>
            <a:r>
              <a:rPr lang="en-CA" sz="1200" b="1" dirty="0">
                <a:effectLst/>
                <a:latin typeface="Trebuchet MS" panose="020B0603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sz="1200" b="0" dirty="0">
                <a:effectLst/>
                <a:latin typeface="Trebuchet MS" panose="020B0603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Starting with front-end development and running towards </a:t>
            </a:r>
            <a:r>
              <a:rPr lang="en-US" sz="1200" b="0" dirty="0" err="1">
                <a:effectLst/>
                <a:latin typeface="Trebuchet MS" panose="020B0603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fullstack</a:t>
            </a:r>
            <a:r>
              <a:rPr lang="en-US" sz="1200" b="0" dirty="0">
                <a:effectLst/>
                <a:latin typeface="Trebuchet MS" panose="020B0603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one day. Documenting all my progress online.</a:t>
            </a:r>
            <a:endParaRPr lang="en-CA" sz="1200" b="1" dirty="0">
              <a:effectLst/>
              <a:latin typeface="Trebuchet MS" panose="020B0603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505C0C-D912-3F1F-9922-46B738397D96}"/>
              </a:ext>
            </a:extLst>
          </p:cNvPr>
          <p:cNvSpPr txBox="1"/>
          <p:nvPr/>
        </p:nvSpPr>
        <p:spPr>
          <a:xfrm>
            <a:off x="1573139" y="4166290"/>
            <a:ext cx="60974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effectLst/>
                <a:latin typeface="Trebuchet MS" panose="020B0603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Find my personal projects </a:t>
            </a:r>
          </a:p>
          <a:p>
            <a:r>
              <a:rPr lang="en-US" sz="1200" b="0" dirty="0">
                <a:effectLst/>
                <a:latin typeface="Trebuchet MS" panose="020B0603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and all things digital here: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FD7A4BC-2F2B-BA34-0C20-0B85A7E3C858}"/>
              </a:ext>
            </a:extLst>
          </p:cNvPr>
          <p:cNvSpPr/>
          <p:nvPr/>
        </p:nvSpPr>
        <p:spPr>
          <a:xfrm>
            <a:off x="3690359" y="4260486"/>
            <a:ext cx="1862983" cy="367469"/>
          </a:xfrm>
          <a:prstGeom prst="roundRect">
            <a:avLst/>
          </a:prstGeom>
          <a:solidFill>
            <a:srgbClr val="F6FB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  <a:highlight>
                  <a:srgbClr val="F6FBD7"/>
                </a:highlight>
                <a:latin typeface="Georgia" panose="02040502050405020303" pitchFamily="18" charset="0"/>
              </a:rPr>
              <a:t>Portfolio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C3345A-A3A3-E08A-9D8D-21F615ABB976}"/>
              </a:ext>
            </a:extLst>
          </p:cNvPr>
          <p:cNvSpPr/>
          <p:nvPr/>
        </p:nvSpPr>
        <p:spPr>
          <a:xfrm>
            <a:off x="1634741" y="4859240"/>
            <a:ext cx="1905712" cy="10169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BCFDB58-4B4F-B14D-4F1A-0F43CE9B2E95}"/>
              </a:ext>
            </a:extLst>
          </p:cNvPr>
          <p:cNvSpPr/>
          <p:nvPr/>
        </p:nvSpPr>
        <p:spPr>
          <a:xfrm>
            <a:off x="3767271" y="4846421"/>
            <a:ext cx="1905712" cy="10169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9968538-CD66-7FC2-681A-8BEC496D7860}"/>
              </a:ext>
            </a:extLst>
          </p:cNvPr>
          <p:cNvSpPr/>
          <p:nvPr/>
        </p:nvSpPr>
        <p:spPr>
          <a:xfrm>
            <a:off x="5899801" y="4846421"/>
            <a:ext cx="1905712" cy="10169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94D886-D582-613F-4081-1AEBCA6F7C1C}"/>
              </a:ext>
            </a:extLst>
          </p:cNvPr>
          <p:cNvSpPr txBox="1"/>
          <p:nvPr/>
        </p:nvSpPr>
        <p:spPr>
          <a:xfrm>
            <a:off x="3845378" y="6265677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molec 2024.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C56D1F-66B8-9DF3-CEB5-486077CB09E4}"/>
              </a:ext>
            </a:extLst>
          </p:cNvPr>
          <p:cNvCxnSpPr/>
          <p:nvPr/>
        </p:nvCxnSpPr>
        <p:spPr>
          <a:xfrm>
            <a:off x="0" y="5930781"/>
            <a:ext cx="12192000" cy="109829"/>
          </a:xfrm>
          <a:prstGeom prst="line">
            <a:avLst/>
          </a:prstGeom>
          <a:ln>
            <a:solidFill>
              <a:srgbClr val="F6FBD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DFFF01E-192D-6089-F560-97968A27C859}"/>
              </a:ext>
            </a:extLst>
          </p:cNvPr>
          <p:cNvSpPr txBox="1"/>
          <p:nvPr/>
        </p:nvSpPr>
        <p:spPr>
          <a:xfrm>
            <a:off x="1501081" y="225552"/>
            <a:ext cx="6105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ighlight>
                  <a:srgbClr val="C59D5F"/>
                </a:highlight>
                <a:latin typeface="Georgia" panose="02040502050405020303" pitchFamily="18" charset="0"/>
              </a:rPr>
              <a:t>About.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5015B8-F550-426E-C761-4F236300FB1B}"/>
              </a:ext>
            </a:extLst>
          </p:cNvPr>
          <p:cNvSpPr txBox="1"/>
          <p:nvPr/>
        </p:nvSpPr>
        <p:spPr>
          <a:xfrm>
            <a:off x="1501081" y="1902915"/>
            <a:ext cx="6554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ighlight>
                  <a:srgbClr val="C59D5F"/>
                </a:highlight>
                <a:latin typeface="Georgia" panose="02040502050405020303" pitchFamily="18" charset="0"/>
              </a:rPr>
              <a:t>Mission.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BA79A2-25B6-83AF-936B-578CD9B5F162}"/>
              </a:ext>
            </a:extLst>
          </p:cNvPr>
          <p:cNvSpPr txBox="1"/>
          <p:nvPr/>
        </p:nvSpPr>
        <p:spPr>
          <a:xfrm>
            <a:off x="1560901" y="3836563"/>
            <a:ext cx="6528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ighlight>
                  <a:srgbClr val="C59D5F"/>
                </a:highlight>
                <a:latin typeface="Georgia" panose="02040502050405020303" pitchFamily="18" charset="0"/>
              </a:rPr>
              <a:t>Explore.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A172DF-0844-629A-DD27-911103D8AB20}"/>
              </a:ext>
            </a:extLst>
          </p:cNvPr>
          <p:cNvSpPr txBox="1"/>
          <p:nvPr/>
        </p:nvSpPr>
        <p:spPr>
          <a:xfrm>
            <a:off x="9017950" y="594884"/>
            <a:ext cx="29739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mobile: everything aligns vertically</a:t>
            </a:r>
          </a:p>
          <a:p>
            <a:endParaRPr lang="en-CA" dirty="0">
              <a:solidFill>
                <a:srgbClr val="FF0000"/>
              </a:solidFill>
            </a:endParaRPr>
          </a:p>
          <a:p>
            <a:r>
              <a:rPr lang="en-CA" dirty="0">
                <a:solidFill>
                  <a:srgbClr val="FF0000"/>
                </a:solidFill>
              </a:rPr>
              <a:t>Web: pictures align horizontally</a:t>
            </a:r>
          </a:p>
          <a:p>
            <a:endParaRPr lang="en-CA" dirty="0">
              <a:solidFill>
                <a:srgbClr val="FF0000"/>
              </a:solidFill>
            </a:endParaRPr>
          </a:p>
          <a:p>
            <a:r>
              <a:rPr lang="en-CA" dirty="0">
                <a:solidFill>
                  <a:srgbClr val="FF0000"/>
                </a:solidFill>
              </a:rPr>
              <a:t>Sections: about, mission, explore</a:t>
            </a:r>
          </a:p>
          <a:p>
            <a:r>
              <a:rPr lang="en-CA" dirty="0">
                <a:solidFill>
                  <a:srgbClr val="FF0000"/>
                </a:solidFill>
              </a:rPr>
              <a:t>*sections100vh and </a:t>
            </a:r>
            <a:r>
              <a:rPr lang="en-CA" dirty="0" err="1">
                <a:solidFill>
                  <a:srgbClr val="FF0000"/>
                </a:solidFill>
              </a:rPr>
              <a:t>vw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36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E84548B-5F10-2394-F3EE-F068D986BEBA}"/>
              </a:ext>
            </a:extLst>
          </p:cNvPr>
          <p:cNvGrpSpPr/>
          <p:nvPr/>
        </p:nvGrpSpPr>
        <p:grpSpPr>
          <a:xfrm>
            <a:off x="241582" y="606379"/>
            <a:ext cx="3660580" cy="3361623"/>
            <a:chOff x="18266" y="3206438"/>
            <a:chExt cx="3660580" cy="336162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62CA9C-5A20-76BF-B613-C3076A4E47B8}"/>
                </a:ext>
              </a:extLst>
            </p:cNvPr>
            <p:cNvSpPr txBox="1"/>
            <p:nvPr/>
          </p:nvSpPr>
          <p:spPr>
            <a:xfrm>
              <a:off x="18266" y="3206438"/>
              <a:ext cx="3660580" cy="9310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sz="4400" b="1" dirty="0">
                  <a:latin typeface="Georgia" panose="02040502050405020303" pitchFamily="18" charset="0"/>
                  <a:cs typeface="Times New Roman" panose="02020603050405020304" pitchFamily="18" charset="0"/>
                </a:rPr>
                <a:t>molecoder.</a:t>
              </a:r>
              <a:br>
                <a:rPr lang="en-CA" dirty="0"/>
              </a:br>
              <a:r>
                <a:rPr lang="en-CA" sz="1100" dirty="0">
                  <a:latin typeface="Univers Light" panose="020B0403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M | Project and coordination | HBSc., MSc.</a:t>
              </a:r>
              <a:endParaRPr lang="en-CA" sz="1100" dirty="0">
                <a:latin typeface="Univers Light" panose="020B0403020202020204" pitchFamily="34" charset="0"/>
              </a:endParaRPr>
            </a:p>
          </p:txBody>
        </p:sp>
        <p:pic>
          <p:nvPicPr>
            <p:cNvPr id="12" name="Picture 11" descr="A white letter in a circle&#10;&#10;Description automatically generated">
              <a:extLst>
                <a:ext uri="{FF2B5EF4-FFF2-40B4-BE49-F238E27FC236}">
                  <a16:creationId xmlns:a16="http://schemas.microsoft.com/office/drawing/2014/main" id="{E971BF89-6DBB-9BE0-7FB9-7D21F4D63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399" y="4004945"/>
              <a:ext cx="2430111" cy="256311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FFCC6A-E53F-9309-A028-3FE62DAFEC18}"/>
              </a:ext>
            </a:extLst>
          </p:cNvPr>
          <p:cNvSpPr txBox="1"/>
          <p:nvPr/>
        </p:nvSpPr>
        <p:spPr>
          <a:xfrm>
            <a:off x="0" y="0"/>
            <a:ext cx="1580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Mobile </a:t>
            </a:r>
            <a:r>
              <a:rPr lang="en-CA" dirty="0" err="1">
                <a:solidFill>
                  <a:srgbClr val="FF0000"/>
                </a:solidFill>
              </a:rPr>
              <a:t>vers</a:t>
            </a:r>
            <a:r>
              <a:rPr lang="en-CA" dirty="0">
                <a:solidFill>
                  <a:srgbClr val="FF0000"/>
                </a:solidFill>
              </a:rPr>
              <a:t>: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9B606-4EBA-B5F5-3215-F567E3E9A083}"/>
              </a:ext>
            </a:extLst>
          </p:cNvPr>
          <p:cNvSpPr txBox="1"/>
          <p:nvPr/>
        </p:nvSpPr>
        <p:spPr>
          <a:xfrm>
            <a:off x="480701" y="4139507"/>
            <a:ext cx="6123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Georgia" panose="02040502050405020303" pitchFamily="18" charset="0"/>
              </a:rPr>
              <a:t>About.</a:t>
            </a:r>
            <a:endParaRPr lang="en-CA" dirty="0"/>
          </a:p>
        </p:txBody>
      </p:sp>
      <p:pic>
        <p:nvPicPr>
          <p:cNvPr id="6" name="Picture 5" descr="A person with glasses and a computer screen&#10;&#10;Description automatically generated">
            <a:extLst>
              <a:ext uri="{FF2B5EF4-FFF2-40B4-BE49-F238E27FC236}">
                <a16:creationId xmlns:a16="http://schemas.microsoft.com/office/drawing/2014/main" id="{159EF79E-788D-FDDA-3D92-2B877FC21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975" y="4606182"/>
            <a:ext cx="1089589" cy="108958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AE05F3-968B-3368-399D-3CA908ECBF87}"/>
              </a:ext>
            </a:extLst>
          </p:cNvPr>
          <p:cNvSpPr txBox="1"/>
          <p:nvPr/>
        </p:nvSpPr>
        <p:spPr>
          <a:xfrm>
            <a:off x="391683" y="5651456"/>
            <a:ext cx="48935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effectLst/>
                <a:latin typeface="Univers Light" panose="020B0403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Self-teaching (note: present tense) coder with a knack for optimizing workflow processes</a:t>
            </a:r>
            <a:r>
              <a:rPr lang="en-US" sz="1200" dirty="0">
                <a:latin typeface="Univers Light" panose="020B0403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and learning new languages.</a:t>
            </a:r>
            <a:endParaRPr lang="en-US" sz="1200" b="0" dirty="0">
              <a:effectLst/>
              <a:latin typeface="Univers Light" panose="020B0403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Univers Light" panose="020B0403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sz="1200" b="0" dirty="0">
                <a:effectLst/>
                <a:latin typeface="Univers Light" panose="020B0403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 have always been interested in software design to improve user experience whether it’s running chromatography, 3D-printing, or</a:t>
            </a:r>
            <a:r>
              <a:rPr lang="en-US" sz="1200" dirty="0">
                <a:latin typeface="Univers Light" panose="020B0403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implementing it somehow with</a:t>
            </a:r>
            <a:r>
              <a:rPr lang="en-US" sz="1200" b="0" dirty="0">
                <a:effectLst/>
                <a:latin typeface="Univers Light" panose="020B0403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project coordination.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C11A15-56C4-235F-D9C6-4224FBB97C16}"/>
              </a:ext>
            </a:extLst>
          </p:cNvPr>
          <p:cNvSpPr txBox="1"/>
          <p:nvPr/>
        </p:nvSpPr>
        <p:spPr>
          <a:xfrm>
            <a:off x="5786214" y="2616149"/>
            <a:ext cx="6123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Georgia" panose="02040502050405020303" pitchFamily="18" charset="0"/>
              </a:rPr>
              <a:t>Explore.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7300F1-8544-162B-110B-BB5689470FA3}"/>
              </a:ext>
            </a:extLst>
          </p:cNvPr>
          <p:cNvSpPr txBox="1"/>
          <p:nvPr/>
        </p:nvSpPr>
        <p:spPr>
          <a:xfrm>
            <a:off x="5495659" y="777884"/>
            <a:ext cx="6097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b="1" dirty="0">
                <a:effectLst/>
                <a:latin typeface="Univers Light" panose="020B0403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What is molecoder?</a:t>
            </a:r>
          </a:p>
          <a:p>
            <a:r>
              <a:rPr lang="en-US" sz="1200" b="0" dirty="0" err="1">
                <a:effectLst/>
                <a:latin typeface="Univers Light" panose="020B0403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Molecoder</a:t>
            </a:r>
            <a:r>
              <a:rPr lang="en-US" sz="1200" b="0" dirty="0">
                <a:effectLst/>
                <a:latin typeface="Univers Light" panose="020B0403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is a play on the word 'molecular' combining my enthusiasm for science and language.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85DE36-5241-C1EE-CC59-BBEA87D0901F}"/>
              </a:ext>
            </a:extLst>
          </p:cNvPr>
          <p:cNvSpPr txBox="1"/>
          <p:nvPr/>
        </p:nvSpPr>
        <p:spPr>
          <a:xfrm>
            <a:off x="5495659" y="1552210"/>
            <a:ext cx="6097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effectLst/>
                <a:latin typeface="Univers Light" panose="020B0403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What do I do on here</a:t>
            </a:r>
            <a:r>
              <a:rPr lang="en-CA" sz="1200" b="1" dirty="0">
                <a:effectLst/>
                <a:latin typeface="Univers Light" panose="020B0403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sz="1200" b="0" dirty="0">
                <a:effectLst/>
                <a:latin typeface="Univers Light" panose="020B0403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Starting with front-end development and running towards full-stack one day. Documenting all my progress online.</a:t>
            </a:r>
            <a:endParaRPr lang="en-CA" sz="1200" b="1" dirty="0">
              <a:effectLst/>
              <a:latin typeface="Univers Light" panose="020B0403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936A76-25D8-6B8A-4D9B-8FF3AC17578F}"/>
              </a:ext>
            </a:extLst>
          </p:cNvPr>
          <p:cNvSpPr txBox="1"/>
          <p:nvPr/>
        </p:nvSpPr>
        <p:spPr>
          <a:xfrm>
            <a:off x="5861702" y="389447"/>
            <a:ext cx="6123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Georgia" panose="02040502050405020303" pitchFamily="18" charset="0"/>
              </a:rPr>
              <a:t>Mission.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EEFEBC-FF4B-60C0-0405-C5D24597BE40}"/>
              </a:ext>
            </a:extLst>
          </p:cNvPr>
          <p:cNvSpPr txBox="1"/>
          <p:nvPr/>
        </p:nvSpPr>
        <p:spPr>
          <a:xfrm>
            <a:off x="5617793" y="3059668"/>
            <a:ext cx="5853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effectLst/>
                <a:latin typeface="Univers Light" panose="020B0403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Find my personal projects and all things digital here: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69424A-3307-6730-DADE-52E50D9FE84D}"/>
              </a:ext>
            </a:extLst>
          </p:cNvPr>
          <p:cNvSpPr txBox="1"/>
          <p:nvPr/>
        </p:nvSpPr>
        <p:spPr>
          <a:xfrm>
            <a:off x="7730632" y="3503187"/>
            <a:ext cx="1254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u="sng" dirty="0">
                <a:solidFill>
                  <a:schemeClr val="tx1"/>
                </a:solidFill>
                <a:highlight>
                  <a:srgbClr val="F6FBD7"/>
                </a:highlight>
                <a:latin typeface="Georgia" panose="02040502050405020303" pitchFamily="18" charset="0"/>
              </a:rPr>
              <a:t>Portfolio</a:t>
            </a:r>
            <a:endParaRPr lang="en-CA" u="sng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F2854B0-8A52-ED81-BC37-7E8C9755A63B}"/>
              </a:ext>
            </a:extLst>
          </p:cNvPr>
          <p:cNvSpPr/>
          <p:nvPr/>
        </p:nvSpPr>
        <p:spPr>
          <a:xfrm>
            <a:off x="5786214" y="4097707"/>
            <a:ext cx="1905712" cy="10169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785FEBB-4960-2015-8633-CCF1EB1F620E}"/>
              </a:ext>
            </a:extLst>
          </p:cNvPr>
          <p:cNvSpPr/>
          <p:nvPr/>
        </p:nvSpPr>
        <p:spPr>
          <a:xfrm>
            <a:off x="5788666" y="5286162"/>
            <a:ext cx="1905712" cy="10169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78F70C-3DCF-5270-3310-F8D91C684974}"/>
              </a:ext>
            </a:extLst>
          </p:cNvPr>
          <p:cNvSpPr txBox="1"/>
          <p:nvPr/>
        </p:nvSpPr>
        <p:spPr>
          <a:xfrm>
            <a:off x="8139057" y="648709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Univers Light" panose="020B0403020202020204" pitchFamily="34" charset="0"/>
              </a:rPr>
              <a:t>molec 2024.</a:t>
            </a:r>
          </a:p>
        </p:txBody>
      </p:sp>
    </p:spTree>
    <p:extLst>
      <p:ext uri="{BB962C8B-B14F-4D97-AF65-F5344CB8AC3E}">
        <p14:creationId xmlns:p14="http://schemas.microsoft.com/office/powerpoint/2010/main" val="1181755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13366</TotalTime>
  <Words>323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Aptos</vt:lpstr>
      <vt:lpstr>Aptos Display</vt:lpstr>
      <vt:lpstr>Arial</vt:lpstr>
      <vt:lpstr>consolas</vt:lpstr>
      <vt:lpstr>Georgia</vt:lpstr>
      <vt:lpstr>Trebuchet MS</vt:lpstr>
      <vt:lpstr>Univers Light</vt:lpstr>
      <vt:lpstr>Verdana</vt:lpstr>
      <vt:lpstr>Office Theme</vt:lpstr>
      <vt:lpstr>PowerPoint Presentation</vt:lpstr>
      <vt:lpstr>molecoder. M | Project and coordination | HBSc., MSc.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ngo</dc:creator>
  <cp:lastModifiedBy>maria ngo</cp:lastModifiedBy>
  <cp:revision>24</cp:revision>
  <dcterms:created xsi:type="dcterms:W3CDTF">2024-02-24T18:55:55Z</dcterms:created>
  <dcterms:modified xsi:type="dcterms:W3CDTF">2024-03-06T02:29:42Z</dcterms:modified>
</cp:coreProperties>
</file>