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 – The Molecular World as a Multimodal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400"/>
            </a:pPr>
            <a:r>
              <a:t>+----------------------+     +----------------------+     +----------------------+</a:t>
            </a:r>
            <a:br/>
            <a:r>
              <a:t>|   Textual Layer      |     |    Visual Layer      |     |    Audio/Spectral    |</a:t>
            </a:r>
            <a:br/>
            <a:r>
              <a:t>+----------------------+     +----------------------+     +----------------------+</a:t>
            </a:r>
            <a:br/>
            <a:r>
              <a:t>| SMILES, Names,       |     | 2D/3D structures      |     | IR, NMR, Raman,      |</a:t>
            </a:r>
            <a:br/>
            <a:r>
              <a:t>| Pathways, PubChem    |     | Microscopy, X-ray     |     | Mass Spec, Sonified  |</a:t>
            </a:r>
            <a:br/>
            <a:r>
              <a:t>+----------------------+     +----------------------+     +----------------------+</a:t>
            </a:r>
            <a:br/>
            <a:br/>
            <a:r>
              <a:t>                      \            /              \</a:t>
            </a:r>
            <a:br/>
            <a:r>
              <a:t>                        \        /                  \</a:t>
            </a:r>
            <a:br/>
            <a:r>
              <a:t>                         +---------------------------+</a:t>
            </a:r>
            <a:br/>
            <a:r>
              <a:t>                         |      Graph Layer          |</a:t>
            </a:r>
            <a:br/>
            <a:r>
              <a:t>                         +---------------------------+</a:t>
            </a:r>
            <a:br/>
            <a:r>
              <a:t>                         | Molecular Networks,       |</a:t>
            </a:r>
            <a:br/>
            <a:r>
              <a:t>                         | Protein-Disease Interact. |</a:t>
            </a:r>
            <a:br/>
            <a:r>
              <a:t>                         +---------------------------+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2 – Conceptual Framework: Multimodal AI in the Molecular 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400"/>
            </a:pPr>
            <a:r>
              <a:t>+----------------------+      +----------------------+      +---------------------+</a:t>
            </a:r>
            <a:br/>
            <a:r>
              <a:t>|    Text AI (LM)      |      |    Vision AI         |      |  Audio AI (Spectra) |</a:t>
            </a:r>
            <a:br/>
            <a:r>
              <a:t>+----------------------+      +----------------------+      +---------------------+</a:t>
            </a:r>
            <a:br/>
            <a:r>
              <a:t>         \                          /                          /</a:t>
            </a:r>
            <a:br/>
            <a:r>
              <a:t>           \                      /                          /</a:t>
            </a:r>
            <a:br/>
            <a:r>
              <a:t>             \                  /                          /</a:t>
            </a:r>
            <a:br/>
            <a:r>
              <a:t>               +-----------------------------------------+</a:t>
            </a:r>
            <a:br/>
            <a:r>
              <a:t>               |     Multimodal Fusion AI (Transformer)  |</a:t>
            </a:r>
            <a:br/>
            <a:r>
              <a:t>               +-----------------------------------------+</a:t>
            </a:r>
            <a:br/>
            <a:r>
              <a:t>                            |</a:t>
            </a:r>
            <a:br/>
            <a:r>
              <a:t>                            v</a:t>
            </a:r>
            <a:br/>
            <a:r>
              <a:t>                   +---------------------+</a:t>
            </a:r>
            <a:br/>
            <a:r>
              <a:t>                   | Molecular Map (AI)  |</a:t>
            </a:r>
            <a:br/>
            <a:r>
              <a:t>                   | - Graph Embeddings  |</a:t>
            </a:r>
            <a:br/>
            <a:r>
              <a:t>                   | - Audio Features    |</a:t>
            </a:r>
            <a:br/>
            <a:r>
              <a:t>                   | - Images &amp; Text     |</a:t>
            </a:r>
            <a:br/>
            <a:r>
              <a:t>                   +---------------------+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 – Use Case: AI-ready Molecular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400"/>
            </a:pPr>
            <a:r>
              <a:t>[Molecule Node]----(Sonified as audio)---[Audio Pattern Node]</a:t>
            </a:r>
            <a:br/>
            <a:r>
              <a:t>      |</a:t>
            </a:r>
            <a:br/>
            <a:r>
              <a:t>      +----(Interacts With)----[Protein Node]----(Associated with)---[Disease Node]</a:t>
            </a:r>
            <a:br/>
            <a:br/>
            <a:r>
              <a:t>(Metadata, 2D/3D image, SMILES, spectra linked at each node)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 – Example Application: Multimodal AI for Toxicity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br/>
            <a:pPr>
              <a:defRPr sz="1400"/>
            </a:pPr>
            <a:r>
              <a:t>Molecule Input --&gt; Sonification --&gt; Audio Features --&gt;   |</a:t>
            </a:r>
            <a:br/>
            <a:r>
              <a:t>                  2D/3D Image --&gt; Vision Features --&gt;   |--&gt; Multimodal AI --&gt; Toxicity Risk</a:t>
            </a:r>
            <a:br/>
            <a:r>
              <a:t>                    SMILES --&gt; Language Features --&gt;    |</a:t>
            </a:r>
            <a:br/>
            <a:r>
              <a:t>                    Graph --&gt; GNN Features ---------&gt;   |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