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6" r:id="rId6"/>
    <p:sldId id="273" r:id="rId7"/>
    <p:sldId id="267" r:id="rId8"/>
    <p:sldId id="258" r:id="rId9"/>
    <p:sldId id="260" r:id="rId10"/>
    <p:sldId id="261" r:id="rId11"/>
    <p:sldId id="262" r:id="rId12"/>
    <p:sldId id="271" r:id="rId13"/>
    <p:sldId id="269" r:id="rId14"/>
    <p:sldId id="272" r:id="rId15"/>
    <p:sldId id="270" r:id="rId16"/>
    <p:sldId id="274" r:id="rId17"/>
    <p:sldId id="281" r:id="rId18"/>
    <p:sldId id="280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676"/>
  </p:normalViewPr>
  <p:slideViewPr>
    <p:cSldViewPr snapToGrid="0">
      <p:cViewPr>
        <p:scale>
          <a:sx n="80" d="100"/>
          <a:sy n="80" d="100"/>
        </p:scale>
        <p:origin x="170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3395-50B3-8B86-1BC6-9F06C7A5ED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8F6C10-C00F-C6F0-727A-A4E2D90214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AB4E5-EF8B-521D-2EE6-54436A98F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932E9-8FF9-4463-A375-C8EA74EE2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FD540-B316-C6F6-5754-5C39A8F2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13D37-248C-3A18-6A3F-9DBC52AE6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2D1BF9-AB82-B200-BDC1-E67BA1B48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24CC30-86E0-3BB2-F29E-2E8500381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8E702-DCCA-037D-B677-3DCBBB66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C9C7D-E46D-7E0E-8118-3856DDD3A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2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A008FD-D8EF-0B37-89D4-D7E27885A8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53AB75-01D9-2E36-4E9C-52F34F5EE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48C50-0F7F-2E5F-7EC6-278574A6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DAA30-C302-36AA-5439-18A0379A6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9DBCA-CFC9-F6DF-E581-12909C8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20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805B-2249-E2FE-E521-F9194AE9B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2E843-C8FD-905A-45E6-0A0900AEC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19972-9EFC-18A6-C5FF-46B4C296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054E3-E1ED-04C5-768F-E9CAF7C35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BDEAB-4DE9-4E1F-CF76-A6EE023BC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97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A9527-5B92-F7A1-B441-B9930A592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A28DAA-2764-46E5-B469-E5A37542E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43636-3061-E7ED-474E-52C348BAF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936D09-E460-2B32-FCDD-E335FDD72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B27E-61BE-B4CF-2B7B-B2517211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899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81F9-BDDB-7EFF-9879-D52BBF0F8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4B8F-EB19-3219-B97A-7ADDD63FF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40B8A2-7215-C5A8-3BF0-CC5AA697E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73BDF2-DB87-FF17-B235-AA11E26E5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BD29B-FB3D-9FCD-BB8A-45259698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0CA47C-6DD9-6FEB-34F3-6B75D5813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53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CD146-2AEF-BBAC-E136-18004B0C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D013A-E59E-91A9-80EB-9E364B35E1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05955-FF36-3905-D111-F062BCE3E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E1B26-BEB7-BB89-BD33-B64178875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7596A-A666-4BC3-3C67-3592ABDD16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43FED-B682-1278-D059-E708A9DF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6347-F415-96D1-C7A6-0B10C1FF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243A4-06C8-404F-0BA6-8CB5B7AAC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2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E0CB-7560-555A-543C-F2EA26A5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91A1E3-6C84-7112-BA17-300A34B2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5781A-F914-B1FC-C46C-F4A3B3604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E019-7B5B-B991-377D-987565CB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6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E2D5A-2F13-DA5D-D564-EFFF3EC6D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C0B11-119B-4E4D-8021-A07F6A30C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91588E-AC62-6466-60BF-8A333AA37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83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E388-D7E0-466C-1DFA-9B2054F33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93086-CCA5-B25D-6F16-4689CFBA5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3D78C-A8E7-7C8F-8421-069BB96B61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F4196E-3EBC-97FB-3526-D3D6167EF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1EEBC-6C2B-3DCF-A0F5-83B99989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F8D4E-DFA0-4AEA-B88B-8AF80463E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2AC50-8168-99CC-621D-3A60B55F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A404B8-CE96-7B8C-0374-18FD17A1F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EE65FF-7316-8C63-A24E-6AEA56F754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F0568-AD34-E9A8-9A64-7A0740C9D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CDF19-5345-C1F1-6F71-58765B99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784CA-DAC7-D3EC-1A97-9789D514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45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F5001-10E0-33D9-B2AD-5822A0A6A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1C33C-13F1-719A-9B25-E8CEB96E8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25D0D4-5809-3EF6-195F-8114FA47C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43EFF-7A56-BD4F-BE5E-F37046593E77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BF3FD-AF04-319B-70B2-38B0FF406C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FC3F3-DC27-27A2-A667-BDB5730687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35CBCF-B1B3-9140-8F57-8B77B1417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20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C8C21-32AA-19D1-79F7-F7CA93AF35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Alignment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CABA8-1EA2-DDBE-5641-A3118AD99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Mole 2025</a:t>
            </a:r>
          </a:p>
        </p:txBody>
      </p:sp>
    </p:spTree>
    <p:extLst>
      <p:ext uri="{BB962C8B-B14F-4D97-AF65-F5344CB8AC3E}">
        <p14:creationId xmlns:p14="http://schemas.microsoft.com/office/powerpoint/2010/main" val="18097680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0013-9ABA-B040-E57F-4826A8608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971" y="162689"/>
            <a:ext cx="11452058" cy="180453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Exercise 1: </a:t>
            </a:r>
            <a:br>
              <a:rPr lang="en-US" dirty="0"/>
            </a:br>
            <a:r>
              <a:rPr lang="en-US" dirty="0"/>
              <a:t>Basic Functions in </a:t>
            </a:r>
            <a:r>
              <a:rPr lang="en-US" dirty="0" err="1"/>
              <a:t>SeaView</a:t>
            </a:r>
            <a:r>
              <a:rPr lang="en-US" dirty="0"/>
              <a:t> and MEGA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979F-A287-4C9A-18E5-52CD79DD6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56" y="2111603"/>
            <a:ext cx="10939475" cy="407148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Copy the </a:t>
            </a:r>
            <a:r>
              <a:rPr lang="en-US" i="1" dirty="0"/>
              <a:t>1ped.fasta</a:t>
            </a:r>
            <a:r>
              <a:rPr lang="en-US" dirty="0"/>
              <a:t> file from your remote machine to your laptop </a:t>
            </a:r>
          </a:p>
          <a:p>
            <a:pPr>
              <a:lnSpc>
                <a:spcPct val="200000"/>
              </a:lnSpc>
            </a:pPr>
            <a:r>
              <a:rPr lang="en-US" dirty="0"/>
              <a:t>The </a:t>
            </a:r>
            <a:r>
              <a:rPr lang="en-US" i="1" dirty="0"/>
              <a:t>1ped.fasta</a:t>
            </a:r>
            <a:r>
              <a:rPr lang="en-US" dirty="0"/>
              <a:t> file contains alcohol dehydrogenase nucleotide sequences from a variety of organisms</a:t>
            </a:r>
          </a:p>
          <a:p>
            <a:pPr>
              <a:lnSpc>
                <a:spcPct val="200000"/>
              </a:lnSpc>
            </a:pPr>
            <a:r>
              <a:rPr lang="en-US" dirty="0"/>
              <a:t>Open in </a:t>
            </a:r>
            <a:r>
              <a:rPr lang="en-US" dirty="0" err="1"/>
              <a:t>SeaView</a:t>
            </a:r>
            <a:r>
              <a:rPr lang="en-US" dirty="0"/>
              <a:t> or MEGA</a:t>
            </a:r>
          </a:p>
        </p:txBody>
      </p:sp>
    </p:spTree>
    <p:extLst>
      <p:ext uri="{BB962C8B-B14F-4D97-AF65-F5344CB8AC3E}">
        <p14:creationId xmlns:p14="http://schemas.microsoft.com/office/powerpoint/2010/main" val="23214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EC73-88CA-36A8-F207-D93561C34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85" y="2331494"/>
            <a:ext cx="11263373" cy="2195012"/>
          </a:xfrm>
        </p:spPr>
        <p:txBody>
          <a:bodyPr>
            <a:noAutofit/>
          </a:bodyPr>
          <a:lstStyle/>
          <a:p>
            <a:pPr algn="ctr"/>
            <a:r>
              <a:rPr lang="en-US" dirty="0"/>
              <a:t>Exercise 2: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Comparison of two different alignment programs</a:t>
            </a:r>
          </a:p>
        </p:txBody>
      </p:sp>
    </p:spTree>
    <p:extLst>
      <p:ext uri="{BB962C8B-B14F-4D97-AF65-F5344CB8AC3E}">
        <p14:creationId xmlns:p14="http://schemas.microsoft.com/office/powerpoint/2010/main" val="254077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3D298F4-B9BE-0033-AE68-0515657EF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5" y="733518"/>
            <a:ext cx="5626473" cy="59090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1B9F5D-C9B4-5E7F-DE7F-FD5E7B42E3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517"/>
          <a:stretch/>
        </p:blipFill>
        <p:spPr>
          <a:xfrm>
            <a:off x="6041323" y="733518"/>
            <a:ext cx="6001992" cy="590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84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5EDC-51FA-76E4-3737-D8A8132EE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240"/>
            <a:ext cx="6114143" cy="1059543"/>
          </a:xfrm>
        </p:spPr>
        <p:txBody>
          <a:bodyPr/>
          <a:lstStyle/>
          <a:p>
            <a:r>
              <a:rPr lang="en-US" dirty="0"/>
              <a:t>MAFFT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631E98-C9CF-A5CD-E4E3-654B482F22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815" b="68003"/>
          <a:stretch/>
        </p:blipFill>
        <p:spPr>
          <a:xfrm>
            <a:off x="713782" y="1494971"/>
            <a:ext cx="10511627" cy="124822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568E5A79-9DD7-BDF3-0048-09745427F3CB}"/>
              </a:ext>
            </a:extLst>
          </p:cNvPr>
          <p:cNvGrpSpPr/>
          <p:nvPr/>
        </p:nvGrpSpPr>
        <p:grpSpPr>
          <a:xfrm>
            <a:off x="589366" y="3149599"/>
            <a:ext cx="10760460" cy="2931886"/>
            <a:chOff x="589366" y="3149599"/>
            <a:chExt cx="10760460" cy="29318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BDD934E-D082-9CE8-96C3-36930E51D6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3066" b="20626"/>
            <a:stretch/>
          </p:blipFill>
          <p:spPr>
            <a:xfrm>
              <a:off x="589366" y="3149599"/>
              <a:ext cx="10760460" cy="2931886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347699-44A1-7B29-9F0C-58C88DF2164E}"/>
                </a:ext>
              </a:extLst>
            </p:cNvPr>
            <p:cNvSpPr txBox="1"/>
            <p:nvPr/>
          </p:nvSpPr>
          <p:spPr>
            <a:xfrm>
              <a:off x="2021304" y="4347411"/>
              <a:ext cx="7395411" cy="35292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64807E-A756-1416-10B4-018CF760585D}"/>
                </a:ext>
              </a:extLst>
            </p:cNvPr>
            <p:cNvSpPr txBox="1"/>
            <p:nvPr/>
          </p:nvSpPr>
          <p:spPr>
            <a:xfrm>
              <a:off x="7170821" y="5363029"/>
              <a:ext cx="367364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6613841-1E3F-EC1F-F3ED-4B798D3D807E}"/>
                </a:ext>
              </a:extLst>
            </p:cNvPr>
            <p:cNvSpPr txBox="1"/>
            <p:nvPr/>
          </p:nvSpPr>
          <p:spPr>
            <a:xfrm>
              <a:off x="1138989" y="5699913"/>
              <a:ext cx="4812632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69620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7D711-594E-1654-E29A-9D7174E27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2939"/>
          </a:xfrm>
        </p:spPr>
        <p:txBody>
          <a:bodyPr/>
          <a:lstStyle/>
          <a:p>
            <a:r>
              <a:rPr lang="en-US" dirty="0"/>
              <a:t>MUSCLE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1B563-D2FE-8D08-67E5-F44EFCFDBC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94" b="67324"/>
          <a:stretch/>
        </p:blipFill>
        <p:spPr>
          <a:xfrm>
            <a:off x="270404" y="1452186"/>
            <a:ext cx="11267251" cy="1569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9C50701-B437-FAD9-2C81-2DA183B0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58" y="3116177"/>
            <a:ext cx="11300684" cy="337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15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32EC-1C89-BFE0-68F8-47913FC4D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212"/>
            <a:ext cx="10515600" cy="1048795"/>
          </a:xfrm>
        </p:spPr>
        <p:txBody>
          <a:bodyPr/>
          <a:lstStyle/>
          <a:p>
            <a:r>
              <a:rPr lang="en-US" dirty="0"/>
              <a:t>Alignment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CCEDEF-AB33-3D05-7F53-193B887946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0047"/>
          <a:stretch/>
        </p:blipFill>
        <p:spPr>
          <a:xfrm>
            <a:off x="802274" y="1410007"/>
            <a:ext cx="10176956" cy="11542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F6588B-C0E4-6E77-656C-5BD813F3D3F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811" b="60094"/>
          <a:stretch/>
        </p:blipFill>
        <p:spPr>
          <a:xfrm>
            <a:off x="838200" y="2564774"/>
            <a:ext cx="10105104" cy="115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FBE1FA-A47E-FB25-9F1A-2E4BA2EA9A3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0287" b="15069"/>
          <a:stretch/>
        </p:blipFill>
        <p:spPr>
          <a:xfrm>
            <a:off x="838200" y="3926928"/>
            <a:ext cx="9789694" cy="2484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9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D98D-6EBE-D004-9BB5-F3FB114EA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905" y="1844843"/>
            <a:ext cx="11502189" cy="27271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Exercise 3:</a:t>
            </a:r>
            <a:br>
              <a:rPr lang="en-US" dirty="0"/>
            </a:br>
            <a:br>
              <a:rPr lang="en-US" dirty="0"/>
            </a:br>
            <a:r>
              <a:rPr lang="en-US" dirty="0"/>
              <a:t>Comparison of two different alignment approaches in MAFFT using protein sequences</a:t>
            </a:r>
          </a:p>
        </p:txBody>
      </p:sp>
    </p:spTree>
    <p:extLst>
      <p:ext uri="{BB962C8B-B14F-4D97-AF65-F5344CB8AC3E}">
        <p14:creationId xmlns:p14="http://schemas.microsoft.com/office/powerpoint/2010/main" val="3335956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FAD87-87FC-7147-7989-290E0DF07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Steps…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03DBB-8B18-18DA-2FA5-B2051D45C3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689" y="1359401"/>
            <a:ext cx="10904621" cy="513347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Return to the alignment viewer window with the unaligned </a:t>
            </a:r>
            <a:r>
              <a:rPr lang="en-US" i="1" dirty="0"/>
              <a:t>1ped.fasta </a:t>
            </a:r>
            <a:r>
              <a:rPr lang="en-US" dirty="0"/>
              <a:t>sequences</a:t>
            </a:r>
          </a:p>
          <a:p>
            <a:pPr>
              <a:lnSpc>
                <a:spcPct val="150000"/>
              </a:lnSpc>
            </a:pPr>
            <a:r>
              <a:rPr lang="en-US" dirty="0"/>
              <a:t>Click </a:t>
            </a:r>
            <a:r>
              <a:rPr lang="en-US" i="1" dirty="0"/>
              <a:t>Props &gt; View as proteins</a:t>
            </a:r>
            <a:r>
              <a:rPr lang="en-US" dirty="0"/>
              <a:t> (</a:t>
            </a:r>
            <a:r>
              <a:rPr lang="en-US" dirty="0" err="1"/>
              <a:t>SeaView</a:t>
            </a:r>
            <a:r>
              <a:rPr lang="en-US" dirty="0"/>
              <a:t>) or select Translated Protein Sequences in the main alignment window (MEGA) </a:t>
            </a:r>
          </a:p>
          <a:p>
            <a:pPr>
              <a:lnSpc>
                <a:spcPct val="150000"/>
              </a:lnSpc>
            </a:pPr>
            <a:r>
              <a:rPr lang="en-US" dirty="0"/>
              <a:t>Click </a:t>
            </a:r>
            <a:r>
              <a:rPr lang="en-US" i="1" dirty="0"/>
              <a:t>File &gt; Save </a:t>
            </a:r>
            <a:r>
              <a:rPr lang="en-US" i="1" dirty="0" err="1"/>
              <a:t>prot</a:t>
            </a:r>
            <a:r>
              <a:rPr lang="en-US" i="1" dirty="0"/>
              <a:t> alignment</a:t>
            </a:r>
            <a:r>
              <a:rPr lang="en-US" dirty="0"/>
              <a:t> (</a:t>
            </a:r>
            <a:r>
              <a:rPr lang="en-US" dirty="0" err="1"/>
              <a:t>SeaView</a:t>
            </a:r>
            <a:r>
              <a:rPr lang="en-US" dirty="0"/>
              <a:t>) or </a:t>
            </a:r>
            <a:r>
              <a:rPr lang="en-US" i="1" dirty="0"/>
              <a:t>Data &gt; Export alignment</a:t>
            </a:r>
            <a:r>
              <a:rPr lang="en-US" dirty="0"/>
              <a:t> (MEGA) and save the file as </a:t>
            </a:r>
            <a:r>
              <a:rPr lang="en-US" i="1" dirty="0"/>
              <a:t>1ped_aa.fasta </a:t>
            </a:r>
            <a:r>
              <a:rPr lang="en-US" dirty="0"/>
              <a:t>with Fasta as the file format</a:t>
            </a:r>
          </a:p>
          <a:p>
            <a:pPr>
              <a:lnSpc>
                <a:spcPct val="150000"/>
              </a:lnSpc>
            </a:pPr>
            <a:r>
              <a:rPr lang="en-US" dirty="0"/>
              <a:t>Transfer this file to the </a:t>
            </a:r>
            <a:r>
              <a:rPr lang="en-US" i="1" dirty="0"/>
              <a:t>MSAlab</a:t>
            </a:r>
            <a:r>
              <a:rPr lang="en-US" dirty="0"/>
              <a:t> folder on the virtual machine </a:t>
            </a:r>
          </a:p>
        </p:txBody>
      </p:sp>
    </p:spTree>
    <p:extLst>
      <p:ext uri="{BB962C8B-B14F-4D97-AF65-F5344CB8AC3E}">
        <p14:creationId xmlns:p14="http://schemas.microsoft.com/office/powerpoint/2010/main" val="9692974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920DC-3955-A77C-FA5A-DD974F65D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Alignment Method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140DA9-79BC-E6CB-9EEF-5BB8F0F73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642" y="1562351"/>
            <a:ext cx="11217780" cy="469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038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200B-1BEF-A865-CD6E-231E3A95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7" y="288970"/>
            <a:ext cx="7503695" cy="1325563"/>
          </a:xfrm>
        </p:spPr>
        <p:txBody>
          <a:bodyPr/>
          <a:lstStyle/>
          <a:p>
            <a:r>
              <a:rPr lang="en-US" dirty="0"/>
              <a:t>Auto Alignment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AA833B-829F-E455-A72F-CA155926B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4" y="1440930"/>
            <a:ext cx="11276288" cy="483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45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F9C57-25FD-C7DA-141C-6899BBB7A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469" y="500062"/>
            <a:ext cx="5495693" cy="1325563"/>
          </a:xfrm>
        </p:spPr>
        <p:txBody>
          <a:bodyPr/>
          <a:lstStyle/>
          <a:p>
            <a:r>
              <a:rPr lang="en-US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9B522-1DC5-FF54-65D1-3C450AFDE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313" y="1825625"/>
            <a:ext cx="10426125" cy="456259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Become familiar with the features of multiple sequence alignment and alignment visualization programs</a:t>
            </a:r>
          </a:p>
          <a:p>
            <a:pPr>
              <a:lnSpc>
                <a:spcPct val="200000"/>
              </a:lnSpc>
            </a:pPr>
            <a:r>
              <a:rPr lang="en-US" dirty="0"/>
              <a:t>Run analyses on your remote Jetstream compute node</a:t>
            </a:r>
          </a:p>
          <a:p>
            <a:pPr>
              <a:lnSpc>
                <a:spcPct val="200000"/>
              </a:lnSpc>
            </a:pPr>
            <a:r>
              <a:rPr lang="en-US" dirty="0"/>
              <a:t>Move files to and from the remote computer and your local machine</a:t>
            </a:r>
          </a:p>
        </p:txBody>
      </p:sp>
      <p:pic>
        <p:nvPicPr>
          <p:cNvPr id="1028" name="Picture 4" descr="Why Lionel Messi's second goal against France did not break any rules - The  Athletic">
            <a:extLst>
              <a:ext uri="{FF2B5EF4-FFF2-40B4-BE49-F238E27FC236}">
                <a16:creationId xmlns:a16="http://schemas.microsoft.com/office/drawing/2014/main" id="{91ED3403-98B9-C76F-C52A-63B5AF4CAF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3028" y="0"/>
            <a:ext cx="2837317" cy="1890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4953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4836-5D99-2179-EA9E-839F9B63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6E3B-ED98-D09A-0D4C-994800DA6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Compare the amino acid alignments and trees</a:t>
            </a:r>
          </a:p>
          <a:p>
            <a:pPr>
              <a:lnSpc>
                <a:spcPct val="200000"/>
              </a:lnSpc>
            </a:pPr>
            <a:r>
              <a:rPr lang="en-US" dirty="0"/>
              <a:t>Which do you prefer?</a:t>
            </a:r>
          </a:p>
          <a:p>
            <a:pPr>
              <a:lnSpc>
                <a:spcPct val="200000"/>
              </a:lnSpc>
            </a:pPr>
            <a:r>
              <a:rPr lang="en-US" dirty="0"/>
              <a:t>Should protein-coding sequence alignment be made with protein translation or nucleotide sequences? </a:t>
            </a:r>
          </a:p>
        </p:txBody>
      </p:sp>
    </p:spTree>
    <p:extLst>
      <p:ext uri="{BB962C8B-B14F-4D97-AF65-F5344CB8AC3E}">
        <p14:creationId xmlns:p14="http://schemas.microsoft.com/office/powerpoint/2010/main" val="271233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6DFE2-75CE-2DC1-68B1-0363F811E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4700" y="2766218"/>
            <a:ext cx="3022600" cy="1325563"/>
          </a:xfrm>
        </p:spPr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11187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39020-8B91-E42D-56A1-174D02ADF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7411"/>
            <a:ext cx="10515600" cy="1325563"/>
          </a:xfrm>
        </p:spPr>
        <p:txBody>
          <a:bodyPr/>
          <a:lstStyle/>
          <a:p>
            <a:r>
              <a:rPr lang="en-US" dirty="0"/>
              <a:t>General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19D6-A0D3-3794-73CD-4F7C159A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57" y="1264426"/>
            <a:ext cx="10831286" cy="4836432"/>
          </a:xfrm>
        </p:spPr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Multiple sequence alignment (MSA) is important for phylogenetic estimation or model-based inference of evolutionary processes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The goal of MSA is to introduce gaps into sequences so that columns of an aligned matrix contain character states that are homologous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Homology cannot be directly observed but can be inferred</a:t>
            </a:r>
          </a:p>
        </p:txBody>
      </p:sp>
    </p:spTree>
    <p:extLst>
      <p:ext uri="{BB962C8B-B14F-4D97-AF65-F5344CB8AC3E}">
        <p14:creationId xmlns:p14="http://schemas.microsoft.com/office/powerpoint/2010/main" val="3982047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BE3A2-DE27-EC0B-95C2-494EFD1B3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377" y="311342"/>
            <a:ext cx="8552543" cy="1119928"/>
          </a:xfrm>
        </p:spPr>
        <p:txBody>
          <a:bodyPr/>
          <a:lstStyle/>
          <a:p>
            <a:r>
              <a:rPr lang="en-US" dirty="0"/>
              <a:t>Inferring 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744D-AB30-59EE-72BB-B8BB54B93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291" y="1256156"/>
            <a:ext cx="11053604" cy="3409291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MSA algorithm attempts to produce homologous alignments by scoring many plausible alignments and choosing one with the best score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Aligning two positions that display the same nucleotide improves the score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Aligning two positions that are not the same decrease the score</a:t>
            </a:r>
          </a:p>
        </p:txBody>
      </p:sp>
      <p:pic>
        <p:nvPicPr>
          <p:cNvPr id="4098" name="Picture 2" descr="What are Leucine and Isoleucine?">
            <a:extLst>
              <a:ext uri="{FF2B5EF4-FFF2-40B4-BE49-F238E27FC236}">
                <a16:creationId xmlns:a16="http://schemas.microsoft.com/office/drawing/2014/main" id="{5AB298E4-0EB0-FFE4-C782-85E4AEF534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86" t="8020" r="8442" b="7045"/>
          <a:stretch/>
        </p:blipFill>
        <p:spPr bwMode="auto">
          <a:xfrm>
            <a:off x="1345731" y="4810793"/>
            <a:ext cx="3048001" cy="19739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rite structural formulas for the following molecules: \ a. | Quizlet">
            <a:extLst>
              <a:ext uri="{FF2B5EF4-FFF2-40B4-BE49-F238E27FC236}">
                <a16:creationId xmlns:a16="http://schemas.microsoft.com/office/drawing/2014/main" id="{1B9AB983-83DC-1017-CF96-B4088F3001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09" t="4756" r="5212" b="4784"/>
          <a:stretch/>
        </p:blipFill>
        <p:spPr bwMode="auto">
          <a:xfrm>
            <a:off x="6684678" y="4810793"/>
            <a:ext cx="3390594" cy="1735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4056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9B94-8BCE-BC56-9A3A-F237B43D6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3766"/>
            <a:ext cx="10515600" cy="1325563"/>
          </a:xfrm>
        </p:spPr>
        <p:txBody>
          <a:bodyPr/>
          <a:lstStyle/>
          <a:p>
            <a:r>
              <a:rPr lang="en-US" dirty="0"/>
              <a:t>Inferring Homology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91810-AA2B-8E12-02D6-FCA28AFA6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1221"/>
            <a:ext cx="10515600" cy="1960547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2200"/>
              </a:spcBef>
              <a:spcAft>
                <a:spcPts val="600"/>
              </a:spcAft>
            </a:pPr>
            <a:r>
              <a:rPr lang="en-US" dirty="0"/>
              <a:t>Placing gaps in a sequence is penalized too</a:t>
            </a:r>
          </a:p>
          <a:p>
            <a:pPr>
              <a:lnSpc>
                <a:spcPct val="100000"/>
              </a:lnSpc>
              <a:spcBef>
                <a:spcPts val="2200"/>
              </a:spcBef>
              <a:spcAft>
                <a:spcPts val="600"/>
              </a:spcAft>
            </a:pPr>
            <a:r>
              <a:rPr lang="en-US" dirty="0"/>
              <a:t>Introducing a new gap usually has a higher cost than extending an existing gap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Sequence Alignment and the Needleman-Wunsch Algorithm | by Aditya Mittal |  Analytics Vidhya | Medium">
            <a:extLst>
              <a:ext uri="{FF2B5EF4-FFF2-40B4-BE49-F238E27FC236}">
                <a16:creationId xmlns:a16="http://schemas.microsoft.com/office/drawing/2014/main" id="{C5F94E00-9859-5393-D817-3204D1880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89" t="9876" r="6852" b="6860"/>
          <a:stretch/>
        </p:blipFill>
        <p:spPr bwMode="auto">
          <a:xfrm>
            <a:off x="838200" y="3980531"/>
            <a:ext cx="4379495" cy="234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Gap penalty in sequence Alignment: Types of Gap penalty: Linear, Constant,  and Affine Gap Penalty">
            <a:extLst>
              <a:ext uri="{FF2B5EF4-FFF2-40B4-BE49-F238E27FC236}">
                <a16:creationId xmlns:a16="http://schemas.microsoft.com/office/drawing/2014/main" id="{87404DAB-9545-3CCF-E68F-8DDD70CD33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" t="47697" r="54934" b="24671"/>
          <a:stretch/>
        </p:blipFill>
        <p:spPr bwMode="auto">
          <a:xfrm>
            <a:off x="6438989" y="3896281"/>
            <a:ext cx="4914811" cy="2434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333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9494E2-AE3B-5315-A933-10EEBD3E1AB1}"/>
              </a:ext>
            </a:extLst>
          </p:cNvPr>
          <p:cNvSpPr txBox="1"/>
          <p:nvPr/>
        </p:nvSpPr>
        <p:spPr>
          <a:xfrm>
            <a:off x="3933371" y="1233714"/>
            <a:ext cx="1103086" cy="28883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EE901D-D432-8663-B645-03C2FAD2AF9D}"/>
              </a:ext>
            </a:extLst>
          </p:cNvPr>
          <p:cNvSpPr txBox="1"/>
          <p:nvPr/>
        </p:nvSpPr>
        <p:spPr>
          <a:xfrm>
            <a:off x="7663541" y="555172"/>
            <a:ext cx="3468914" cy="24057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3151D9-2C0F-22B9-70D1-72F1723FC5F5}"/>
              </a:ext>
            </a:extLst>
          </p:cNvPr>
          <p:cNvSpPr txBox="1"/>
          <p:nvPr/>
        </p:nvSpPr>
        <p:spPr>
          <a:xfrm>
            <a:off x="5036457" y="2166769"/>
            <a:ext cx="2627084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5BC69E-0780-E86D-AE49-FC8C4D8C93AB}"/>
              </a:ext>
            </a:extLst>
          </p:cNvPr>
          <p:cNvSpPr txBox="1"/>
          <p:nvPr/>
        </p:nvSpPr>
        <p:spPr>
          <a:xfrm>
            <a:off x="4049486" y="4978400"/>
            <a:ext cx="986971" cy="171268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6AA899-A694-9FC0-B974-15097A654F65}"/>
              </a:ext>
            </a:extLst>
          </p:cNvPr>
          <p:cNvGrpSpPr/>
          <p:nvPr/>
        </p:nvGrpSpPr>
        <p:grpSpPr>
          <a:xfrm>
            <a:off x="1567541" y="782438"/>
            <a:ext cx="9289143" cy="6075562"/>
            <a:chOff x="1567541" y="782438"/>
            <a:chExt cx="9289143" cy="60755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31C7E12-69EA-0267-4F8F-CF59EF3593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125" t="6540" b="7162"/>
            <a:stretch/>
          </p:blipFill>
          <p:spPr>
            <a:xfrm>
              <a:off x="1567541" y="782438"/>
              <a:ext cx="9289143" cy="590864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435C3C3-346E-73F2-4CBE-E8B913C4D83F}"/>
                </a:ext>
              </a:extLst>
            </p:cNvPr>
            <p:cNvSpPr txBox="1"/>
            <p:nvPr/>
          </p:nvSpPr>
          <p:spPr>
            <a:xfrm>
              <a:off x="5036457" y="4978400"/>
              <a:ext cx="2844800" cy="18796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3C6F0BB-C187-E309-A185-24D086656A6A}"/>
              </a:ext>
            </a:extLst>
          </p:cNvPr>
          <p:cNvSpPr txBox="1"/>
          <p:nvPr/>
        </p:nvSpPr>
        <p:spPr>
          <a:xfrm>
            <a:off x="5036457" y="5102592"/>
            <a:ext cx="2844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 example 2, the score improvement from an extra match outweighs the cost of an extra gap opening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DAD15A-1610-E66F-6565-140200C3C3E8}"/>
              </a:ext>
            </a:extLst>
          </p:cNvPr>
          <p:cNvSpPr txBox="1"/>
          <p:nvPr/>
        </p:nvSpPr>
        <p:spPr>
          <a:xfrm>
            <a:off x="7663541" y="639412"/>
            <a:ext cx="3193143" cy="22377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48ABC5-C568-7531-988C-F81392C3006C}"/>
              </a:ext>
            </a:extLst>
          </p:cNvPr>
          <p:cNvSpPr txBox="1"/>
          <p:nvPr/>
        </p:nvSpPr>
        <p:spPr>
          <a:xfrm>
            <a:off x="4049486" y="1233714"/>
            <a:ext cx="885371" cy="26878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924AE8-07BC-F466-0E4F-2D0DD192AE8A}"/>
              </a:ext>
            </a:extLst>
          </p:cNvPr>
          <p:cNvSpPr txBox="1"/>
          <p:nvPr/>
        </p:nvSpPr>
        <p:spPr>
          <a:xfrm>
            <a:off x="4049486" y="4811484"/>
            <a:ext cx="841828" cy="1922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92DB44-4DD2-A873-7868-87AF441F1874}"/>
              </a:ext>
            </a:extLst>
          </p:cNvPr>
          <p:cNvSpPr txBox="1"/>
          <p:nvPr/>
        </p:nvSpPr>
        <p:spPr>
          <a:xfrm>
            <a:off x="5036457" y="2166769"/>
            <a:ext cx="2561772" cy="1569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082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 animBg="1"/>
      <p:bldP spid="14" grpId="0" animBg="1"/>
      <p:bldP spid="15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128A7C-5CB5-202B-12D6-1812458A0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97" y="453572"/>
            <a:ext cx="6513287" cy="1302657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865B370-04FD-26B6-352B-1A8B984D3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048" y="1563724"/>
            <a:ext cx="11065042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The data for the exercise is in this folder</a:t>
            </a:r>
          </a:p>
          <a:p>
            <a:pPr>
              <a:lnSpc>
                <a:spcPct val="200000"/>
              </a:lnSpc>
            </a:pPr>
            <a:r>
              <a:rPr lang="en-US" dirty="0"/>
              <a:t>Alignment will be done using MAFFT and MUSCLE, both are available on the Jetstream node</a:t>
            </a:r>
          </a:p>
          <a:p>
            <a:pPr>
              <a:lnSpc>
                <a:spcPct val="200000"/>
              </a:lnSpc>
            </a:pPr>
            <a:r>
              <a:rPr lang="en-US" dirty="0"/>
              <a:t>Alignment visualization will be done by </a:t>
            </a:r>
            <a:r>
              <a:rPr lang="en-US" dirty="0" err="1"/>
              <a:t>SeaView</a:t>
            </a:r>
            <a:r>
              <a:rPr lang="en-US" dirty="0"/>
              <a:t> and MEGA (</a:t>
            </a:r>
            <a:r>
              <a:rPr lang="en-US" dirty="0" err="1"/>
              <a:t>AliView</a:t>
            </a:r>
            <a:r>
              <a:rPr lang="en-US" dirty="0"/>
              <a:t> is also a good option!)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DA017C-A366-F137-A79B-CF85F4306C5F}"/>
              </a:ext>
            </a:extLst>
          </p:cNvPr>
          <p:cNvSpPr txBox="1"/>
          <p:nvPr/>
        </p:nvSpPr>
        <p:spPr>
          <a:xfrm>
            <a:off x="4160252" y="6050485"/>
            <a:ext cx="4711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~/moledata/MSAlab</a:t>
            </a:r>
          </a:p>
        </p:txBody>
      </p:sp>
    </p:spTree>
    <p:extLst>
      <p:ext uri="{BB962C8B-B14F-4D97-AF65-F5344CB8AC3E}">
        <p14:creationId xmlns:p14="http://schemas.microsoft.com/office/powerpoint/2010/main" val="15284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9A3A-A07C-D2D4-6C33-18B312FD1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6876" y="1914752"/>
            <a:ext cx="4223505" cy="1325563"/>
          </a:xfrm>
        </p:spPr>
        <p:txBody>
          <a:bodyPr/>
          <a:lstStyle/>
          <a:p>
            <a:r>
              <a:rPr lang="en-US" dirty="0"/>
              <a:t>Let’s get to work!</a:t>
            </a:r>
          </a:p>
        </p:txBody>
      </p:sp>
      <p:pic>
        <p:nvPicPr>
          <p:cNvPr id="3074" name="Picture 2" descr="Beginner Workout: How to Start Exercising | The Personal">
            <a:extLst>
              <a:ext uri="{FF2B5EF4-FFF2-40B4-BE49-F238E27FC236}">
                <a16:creationId xmlns:a16="http://schemas.microsoft.com/office/drawing/2014/main" id="{0185B4FC-5DAB-F6C8-9742-83A455DE9A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6652" y="3429000"/>
            <a:ext cx="3663951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458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416</Words>
  <Application>Microsoft Macintosh PowerPoint</Application>
  <PresentationFormat>Widescreen</PresentationFormat>
  <Paragraphs>47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Alignment Lab</vt:lpstr>
      <vt:lpstr>Expected Outcomes</vt:lpstr>
      <vt:lpstr>Background</vt:lpstr>
      <vt:lpstr>General Background</vt:lpstr>
      <vt:lpstr>Inferring Homology</vt:lpstr>
      <vt:lpstr>Inferring Homology</vt:lpstr>
      <vt:lpstr>PowerPoint Presentation</vt:lpstr>
      <vt:lpstr>PowerPoint Presentation</vt:lpstr>
      <vt:lpstr>Let’s get to work!</vt:lpstr>
      <vt:lpstr>Exercise 1:  Basic Functions in SeaView and MEGA</vt:lpstr>
      <vt:lpstr>Exercise 2:  Comparison of two different alignment programs</vt:lpstr>
      <vt:lpstr>PowerPoint Presentation</vt:lpstr>
      <vt:lpstr>MAFFT</vt:lpstr>
      <vt:lpstr>MUSCLE</vt:lpstr>
      <vt:lpstr>Alignment Comparison</vt:lpstr>
      <vt:lpstr>Exercise 3:  Comparison of two different alignment approaches in MAFFT using protein sequences</vt:lpstr>
      <vt:lpstr>First Steps…</vt:lpstr>
      <vt:lpstr>Iterative Alignment Method</vt:lpstr>
      <vt:lpstr>Auto Alignment Method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Alignment Lab</dc:title>
  <dc:creator>Adetunji Adesina</dc:creator>
  <cp:lastModifiedBy>Adetunji Adesina</cp:lastModifiedBy>
  <cp:revision>3</cp:revision>
  <dcterms:created xsi:type="dcterms:W3CDTF">2025-05-23T14:25:08Z</dcterms:created>
  <dcterms:modified xsi:type="dcterms:W3CDTF">2025-05-24T02:06:45Z</dcterms:modified>
</cp:coreProperties>
</file>