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8"/>
  </p:notesMasterIdLst>
  <p:sldIdLst>
    <p:sldId id="256" r:id="rId2"/>
    <p:sldId id="274" r:id="rId3"/>
    <p:sldId id="258" r:id="rId4"/>
    <p:sldId id="270" r:id="rId5"/>
    <p:sldId id="272" r:id="rId6"/>
    <p:sldId id="273" r:id="rId7"/>
  </p:sldIdLst>
  <p:sldSz cx="12192000" cy="6858000"/>
  <p:notesSz cx="6858000" cy="9144000"/>
  <p:embeddedFontLst>
    <p:embeddedFont>
      <p:font typeface="Bebas Neue" panose="020B0606020202050201" pitchFamily="34" charset="77"/>
      <p:regular r:id="rId9"/>
    </p:embeddedFont>
    <p:embeddedFont>
      <p:font typeface="IBM Plex Mono" panose="020B0509050203000203" pitchFamily="49" charset="77"/>
      <p:regular r:id="rId10"/>
      <p:bold r:id="rId11"/>
      <p:italic r:id="rId12"/>
      <p:boldItalic r:id="rId13"/>
    </p:embeddedFont>
    <p:embeddedFont>
      <p:font typeface="IBM Plex Sans" panose="020B0503050203000203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8"/>
    <p:restoredTop sz="94694"/>
  </p:normalViewPr>
  <p:slideViewPr>
    <p:cSldViewPr snapToGrid="0">
      <p:cViewPr varScale="1">
        <p:scale>
          <a:sx n="121" d="100"/>
          <a:sy n="121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>
          <a:extLst>
            <a:ext uri="{FF2B5EF4-FFF2-40B4-BE49-F238E27FC236}">
              <a16:creationId xmlns:a16="http://schemas.microsoft.com/office/drawing/2014/main" id="{53833437-11EE-AB12-2E36-025648A70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1176ffc08_0_0:notes">
            <a:extLst>
              <a:ext uri="{FF2B5EF4-FFF2-40B4-BE49-F238E27FC236}">
                <a16:creationId xmlns:a16="http://schemas.microsoft.com/office/drawing/2014/main" id="{A3388058-23D4-5BAF-B6C7-70EFC26608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g301176ffc08_0_0:notes">
            <a:extLst>
              <a:ext uri="{FF2B5EF4-FFF2-40B4-BE49-F238E27FC236}">
                <a16:creationId xmlns:a16="http://schemas.microsoft.com/office/drawing/2014/main" id="{FB1BAEF9-B226-9957-26D9-36D4B66AEE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301176ffc08_0_0:notes">
            <a:extLst>
              <a:ext uri="{FF2B5EF4-FFF2-40B4-BE49-F238E27FC236}">
                <a16:creationId xmlns:a16="http://schemas.microsoft.com/office/drawing/2014/main" id="{9896DDB3-6FA5-D21E-2C60-3CDD9C4CA6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428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1176ffc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g301176ffc0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301176ffc0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>
          <a:extLst>
            <a:ext uri="{FF2B5EF4-FFF2-40B4-BE49-F238E27FC236}">
              <a16:creationId xmlns:a16="http://schemas.microsoft.com/office/drawing/2014/main" id="{955C45B0-E136-9016-AFEE-5666A4436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1176ffc08_0_0:notes">
            <a:extLst>
              <a:ext uri="{FF2B5EF4-FFF2-40B4-BE49-F238E27FC236}">
                <a16:creationId xmlns:a16="http://schemas.microsoft.com/office/drawing/2014/main" id="{AE312BFC-573D-4899-4A34-035CF7297B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g301176ffc08_0_0:notes">
            <a:extLst>
              <a:ext uri="{FF2B5EF4-FFF2-40B4-BE49-F238E27FC236}">
                <a16:creationId xmlns:a16="http://schemas.microsoft.com/office/drawing/2014/main" id="{4C688CED-94E8-9016-82FD-53DFCB490E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301176ffc08_0_0:notes">
            <a:extLst>
              <a:ext uri="{FF2B5EF4-FFF2-40B4-BE49-F238E27FC236}">
                <a16:creationId xmlns:a16="http://schemas.microsoft.com/office/drawing/2014/main" id="{44DD308F-EF93-E873-4C1C-46DFA2B5C57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2900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>
          <a:extLst>
            <a:ext uri="{FF2B5EF4-FFF2-40B4-BE49-F238E27FC236}">
              <a16:creationId xmlns:a16="http://schemas.microsoft.com/office/drawing/2014/main" id="{B837B693-C3E7-D606-4408-13CE39AE8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1176ffc08_0_0:notes">
            <a:extLst>
              <a:ext uri="{FF2B5EF4-FFF2-40B4-BE49-F238E27FC236}">
                <a16:creationId xmlns:a16="http://schemas.microsoft.com/office/drawing/2014/main" id="{393B97C7-2CB0-EA15-C18A-776883D24E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g301176ffc08_0_0:notes">
            <a:extLst>
              <a:ext uri="{FF2B5EF4-FFF2-40B4-BE49-F238E27FC236}">
                <a16:creationId xmlns:a16="http://schemas.microsoft.com/office/drawing/2014/main" id="{E1807042-29EF-C014-5AA4-FC7770524C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301176ffc08_0_0:notes">
            <a:extLst>
              <a:ext uri="{FF2B5EF4-FFF2-40B4-BE49-F238E27FC236}">
                <a16:creationId xmlns:a16="http://schemas.microsoft.com/office/drawing/2014/main" id="{C7069A4E-8CDF-458D-AB72-C38546344F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282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>
          <a:extLst>
            <a:ext uri="{FF2B5EF4-FFF2-40B4-BE49-F238E27FC236}">
              <a16:creationId xmlns:a16="http://schemas.microsoft.com/office/drawing/2014/main" id="{F722B4FE-5F65-9449-3C53-82F2A3E01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1176ffc08_0_0:notes">
            <a:extLst>
              <a:ext uri="{FF2B5EF4-FFF2-40B4-BE49-F238E27FC236}">
                <a16:creationId xmlns:a16="http://schemas.microsoft.com/office/drawing/2014/main" id="{36F1D283-A1D4-5BF7-1DFD-8F98D6DB5B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g301176ffc08_0_0:notes">
            <a:extLst>
              <a:ext uri="{FF2B5EF4-FFF2-40B4-BE49-F238E27FC236}">
                <a16:creationId xmlns:a16="http://schemas.microsoft.com/office/drawing/2014/main" id="{EB83B66C-9CF7-8931-14AA-09C2C78484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301176ffc08_0_0:notes">
            <a:extLst>
              <a:ext uri="{FF2B5EF4-FFF2-40B4-BE49-F238E27FC236}">
                <a16:creationId xmlns:a16="http://schemas.microsoft.com/office/drawing/2014/main" id="{55B14AFC-D3FB-E65C-1312-0D0370466E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058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gindia">
  <p:cSld name="Begindia">
    <p:bg>
      <p:bgPr>
        <a:solidFill>
          <a:srgbClr val="33333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77112" y="1854290"/>
            <a:ext cx="2422785" cy="32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ee alinea's">
  <p:cSld name="Twee alinea'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838200" y="3990109"/>
            <a:ext cx="4662714" cy="218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‹Nº›</a:t>
            </a:fld>
            <a:endParaRPr/>
          </a:p>
        </p:txBody>
      </p:sp>
      <p:cxnSp>
        <p:nvCxnSpPr>
          <p:cNvPr id="150" name="Google Shape;150;p11"/>
          <p:cNvCxnSpPr/>
          <p:nvPr/>
        </p:nvCxnSpPr>
        <p:spPr>
          <a:xfrm>
            <a:off x="838200" y="881855"/>
            <a:ext cx="3654972" cy="0"/>
          </a:xfrm>
          <a:prstGeom prst="straightConnector1">
            <a:avLst/>
          </a:prstGeom>
          <a:noFill/>
          <a:ln w="50800" cap="flat" cmpd="sng">
            <a:solidFill>
              <a:srgbClr val="007B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11"/>
          <p:cNvSpPr txBox="1">
            <a:spLocks noGrp="1"/>
          </p:cNvSpPr>
          <p:nvPr>
            <p:ph type="title"/>
          </p:nvPr>
        </p:nvSpPr>
        <p:spPr>
          <a:xfrm>
            <a:off x="838200" y="1110532"/>
            <a:ext cx="365497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BFF"/>
              </a:buClr>
              <a:buSzPts val="4000"/>
              <a:buFont typeface="Arial"/>
              <a:buNone/>
              <a:defRPr sz="4000">
                <a:solidFill>
                  <a:srgbClr val="007B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2"/>
          </p:nvPr>
        </p:nvSpPr>
        <p:spPr>
          <a:xfrm>
            <a:off x="838201" y="2664771"/>
            <a:ext cx="3654972" cy="114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7BFF"/>
              </a:buClr>
              <a:buSzPts val="2000"/>
              <a:buNone/>
              <a:defRPr sz="2000">
                <a:solidFill>
                  <a:srgbClr val="007B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3" name="Google Shape;153;p11"/>
          <p:cNvSpPr txBox="1">
            <a:spLocks noGrp="1"/>
          </p:cNvSpPr>
          <p:nvPr>
            <p:ph type="body" idx="3"/>
          </p:nvPr>
        </p:nvSpPr>
        <p:spPr>
          <a:xfrm>
            <a:off x="6691086" y="3990109"/>
            <a:ext cx="4662714" cy="218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operable">
  <p:cSld name="Interoperable">
    <p:bg>
      <p:bgPr>
        <a:solidFill>
          <a:srgbClr val="33333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2"/>
          <p:cNvCxnSpPr/>
          <p:nvPr/>
        </p:nvCxnSpPr>
        <p:spPr>
          <a:xfrm>
            <a:off x="7848600" y="1707359"/>
            <a:ext cx="3066143" cy="0"/>
          </a:xfrm>
          <a:prstGeom prst="straightConnector1">
            <a:avLst/>
          </a:prstGeom>
          <a:noFill/>
          <a:ln w="50800" cap="flat" cmpd="sng">
            <a:solidFill>
              <a:srgbClr val="54FBA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2"/>
          <p:cNvSpPr txBox="1">
            <a:spLocks noGrp="1"/>
          </p:cNvSpPr>
          <p:nvPr>
            <p:ph type="title"/>
          </p:nvPr>
        </p:nvSpPr>
        <p:spPr>
          <a:xfrm>
            <a:off x="7848600" y="1891903"/>
            <a:ext cx="3066143" cy="353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FBA9"/>
              </a:buClr>
              <a:buSzPts val="4000"/>
              <a:buFont typeface="Arial"/>
              <a:buNone/>
              <a:defRPr sz="4000">
                <a:solidFill>
                  <a:srgbClr val="54FB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2"/>
          <p:cNvSpPr/>
          <p:nvPr/>
        </p:nvSpPr>
        <p:spPr>
          <a:xfrm>
            <a:off x="1563681" y="1762579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2240440" y="1762578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2917199" y="1762578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1563681" y="2457418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2240440" y="2457417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2917199" y="2457417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1563681" y="3152257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>
            <a:off x="2240439" y="3143215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>
            <a:off x="2917199" y="3143214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/>
          <p:nvPr/>
        </p:nvSpPr>
        <p:spPr>
          <a:xfrm>
            <a:off x="1563681" y="3847096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2"/>
          <p:cNvSpPr/>
          <p:nvPr/>
        </p:nvSpPr>
        <p:spPr>
          <a:xfrm>
            <a:off x="2240439" y="3847096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2"/>
          <p:cNvSpPr/>
          <p:nvPr/>
        </p:nvSpPr>
        <p:spPr>
          <a:xfrm>
            <a:off x="2930112" y="384709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1563681" y="4541935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2240438" y="4559868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2930112" y="4561469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2"/>
          <p:cNvSpPr/>
          <p:nvPr/>
        </p:nvSpPr>
        <p:spPr>
          <a:xfrm>
            <a:off x="3619784" y="1762579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2"/>
          <p:cNvSpPr/>
          <p:nvPr/>
        </p:nvSpPr>
        <p:spPr>
          <a:xfrm>
            <a:off x="4296543" y="1762578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4973302" y="1762578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3619784" y="2457418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4296543" y="245741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2"/>
          <p:cNvSpPr/>
          <p:nvPr/>
        </p:nvSpPr>
        <p:spPr>
          <a:xfrm>
            <a:off x="4973302" y="245741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2"/>
          <p:cNvSpPr/>
          <p:nvPr/>
        </p:nvSpPr>
        <p:spPr>
          <a:xfrm>
            <a:off x="3619784" y="315225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"/>
          <p:cNvSpPr/>
          <p:nvPr/>
        </p:nvSpPr>
        <p:spPr>
          <a:xfrm>
            <a:off x="4296542" y="3143215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4973302" y="3143214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/>
          <p:nvPr/>
        </p:nvSpPr>
        <p:spPr>
          <a:xfrm>
            <a:off x="3619784" y="384709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4296542" y="384709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4986215" y="384709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3619784" y="4570511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4296541" y="4562771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4986215" y="4561469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>
  <p:cSld name="Afbeelding met bijschrif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>
            <a:spLocks noGrp="1"/>
          </p:cNvSpPr>
          <p:nvPr>
            <p:ph type="pic" idx="2"/>
          </p:nvPr>
        </p:nvSpPr>
        <p:spPr>
          <a:xfrm>
            <a:off x="5183188" y="1110532"/>
            <a:ext cx="6172200" cy="475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‹Nº›</a:t>
            </a:fld>
            <a:endParaRPr/>
          </a:p>
        </p:txBody>
      </p:sp>
      <p:cxnSp>
        <p:nvCxnSpPr>
          <p:cNvPr id="192" name="Google Shape;192;p13"/>
          <p:cNvCxnSpPr/>
          <p:nvPr/>
        </p:nvCxnSpPr>
        <p:spPr>
          <a:xfrm>
            <a:off x="838200" y="881855"/>
            <a:ext cx="3654972" cy="0"/>
          </a:xfrm>
          <a:prstGeom prst="straightConnector1">
            <a:avLst/>
          </a:prstGeom>
          <a:noFill/>
          <a:ln w="50800" cap="flat" cmpd="sng">
            <a:solidFill>
              <a:srgbClr val="007B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3"/>
          <p:cNvSpPr txBox="1">
            <a:spLocks noGrp="1"/>
          </p:cNvSpPr>
          <p:nvPr>
            <p:ph type="title"/>
          </p:nvPr>
        </p:nvSpPr>
        <p:spPr>
          <a:xfrm>
            <a:off x="838200" y="1110532"/>
            <a:ext cx="365497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BFF"/>
              </a:buClr>
              <a:buSzPts val="4000"/>
              <a:buFont typeface="Arial"/>
              <a:buNone/>
              <a:defRPr sz="4000">
                <a:solidFill>
                  <a:srgbClr val="007B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body" idx="1"/>
          </p:nvPr>
        </p:nvSpPr>
        <p:spPr>
          <a:xfrm>
            <a:off x="838201" y="2664770"/>
            <a:ext cx="3654972" cy="12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7BFF"/>
              </a:buClr>
              <a:buSzPts val="2000"/>
              <a:buNone/>
              <a:defRPr sz="2000">
                <a:solidFill>
                  <a:srgbClr val="007B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useable">
  <p:cSld name="Reuseable">
    <p:bg>
      <p:bgPr>
        <a:solidFill>
          <a:srgbClr val="33333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14"/>
          <p:cNvCxnSpPr/>
          <p:nvPr/>
        </p:nvCxnSpPr>
        <p:spPr>
          <a:xfrm>
            <a:off x="7848600" y="1707359"/>
            <a:ext cx="3066143" cy="0"/>
          </a:xfrm>
          <a:prstGeom prst="straightConnector1">
            <a:avLst/>
          </a:prstGeom>
          <a:noFill/>
          <a:ln w="50800" cap="flat" cmpd="sng">
            <a:solidFill>
              <a:srgbClr val="54FBA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7848600" y="1891903"/>
            <a:ext cx="3066143" cy="353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FBA9"/>
              </a:buClr>
              <a:buSzPts val="4000"/>
              <a:buFont typeface="Arial"/>
              <a:buNone/>
              <a:defRPr sz="4000">
                <a:solidFill>
                  <a:srgbClr val="54FB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/>
          <p:nvPr/>
        </p:nvSpPr>
        <p:spPr>
          <a:xfrm>
            <a:off x="1563681" y="1762579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2240440" y="1762578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2917199" y="1762578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1563681" y="2457418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2240440" y="2457417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2917199" y="2457417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1563681" y="3152257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2240439" y="3143215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2917199" y="3143214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1563681" y="3847096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2240439" y="3847096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2930112" y="3847096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3619784" y="1762579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4296543" y="1762578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4"/>
          <p:cNvSpPr/>
          <p:nvPr/>
        </p:nvSpPr>
        <p:spPr>
          <a:xfrm>
            <a:off x="4973302" y="1762578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4"/>
          <p:cNvSpPr/>
          <p:nvPr/>
        </p:nvSpPr>
        <p:spPr>
          <a:xfrm>
            <a:off x="3619784" y="2457418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4"/>
          <p:cNvSpPr/>
          <p:nvPr/>
        </p:nvSpPr>
        <p:spPr>
          <a:xfrm>
            <a:off x="4296543" y="245741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4973302" y="245741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3619784" y="315225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4"/>
          <p:cNvSpPr/>
          <p:nvPr/>
        </p:nvSpPr>
        <p:spPr>
          <a:xfrm>
            <a:off x="4296542" y="3143215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4973302" y="3143214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3619784" y="384709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4296542" y="384709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4986215" y="384709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1576594" y="4523851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2253353" y="4523850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2930112" y="4523850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3632697" y="4523851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4309456" y="4523850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4986215" y="4523850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ners/sponsoren dia">
  <p:cSld name="Partners/sponsoren dia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5" descr="ttp://bbmri.n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9798" y="2280868"/>
            <a:ext cx="2149929" cy="16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5" descr="ttp://bbmri-eric.e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798" y="4145587"/>
            <a:ext cx="2149929" cy="637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5" descr="ttp://geneticsgroningen.n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798" y="5284601"/>
            <a:ext cx="2264228" cy="1196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5" descr="ttp://rd-connect.eu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93774" y="2028852"/>
            <a:ext cx="2437311" cy="624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5" descr="ttp://lifelines.ne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47703" y="4114432"/>
            <a:ext cx="1847307" cy="685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5" descr="ttp://ctmm-trait.n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90456" y="5284601"/>
            <a:ext cx="1604554" cy="93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5" descr="ttp://bioshare.eu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20914" y="1784395"/>
            <a:ext cx="1607252" cy="102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5" descr="ttp://biomedbridges.eu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61387" y="3110408"/>
            <a:ext cx="2233749" cy="476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5" descr="ttp://www.wageningenur.nl/en/Expertise-Services/Chair-groups/Plant-Sciences/Laboratory-of-Nematology/Pr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766560" y="5417422"/>
            <a:ext cx="2340521" cy="797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5" descr="ttp://www.tifn.nl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60698" y="3091730"/>
            <a:ext cx="13049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5" descr="ttp://www.rug.nl/gbic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766560" y="3074865"/>
            <a:ext cx="2381932" cy="55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5" descr="ttp://www.energyacademy.org/research/energysens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267778" y="4409848"/>
            <a:ext cx="1658983" cy="18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5" descr="ttp://www.ercet.eu/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617995" y="2159518"/>
            <a:ext cx="1729149" cy="362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5" descr="ttp://dtls.nl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484064" y="4264476"/>
            <a:ext cx="1830930" cy="454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5" descr="ttp://www.nfu.nl/publicaties/data4lifesciences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196512" y="2977247"/>
            <a:ext cx="7429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5" descr="ttp://www.erare.eu/financed-projects/insaid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9982200" y="5262827"/>
            <a:ext cx="117157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5"/>
          <p:cNvSpPr txBox="1">
            <a:spLocks noGrp="1"/>
          </p:cNvSpPr>
          <p:nvPr>
            <p:ph type="title"/>
          </p:nvPr>
        </p:nvSpPr>
        <p:spPr>
          <a:xfrm>
            <a:off x="838199" y="1110532"/>
            <a:ext cx="4503057" cy="67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BFF"/>
              </a:buClr>
              <a:buSzPts val="4000"/>
              <a:buFont typeface="Arial"/>
              <a:buNone/>
              <a:defRPr sz="4000">
                <a:solidFill>
                  <a:srgbClr val="007B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6" name="Google Shape;246;p15"/>
          <p:cNvCxnSpPr/>
          <p:nvPr/>
        </p:nvCxnSpPr>
        <p:spPr>
          <a:xfrm>
            <a:off x="838200" y="881855"/>
            <a:ext cx="3654972" cy="0"/>
          </a:xfrm>
          <a:prstGeom prst="straightConnector1">
            <a:avLst/>
          </a:prstGeom>
          <a:noFill/>
          <a:ln w="50800" cap="flat" cmpd="sng">
            <a:solidFill>
              <a:srgbClr val="007BF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ragen dia">
  <p:cSld name="Vragen dia">
    <p:bg>
      <p:bgPr>
        <a:solidFill>
          <a:srgbClr val="333333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‹Nº›</a:t>
            </a:fld>
            <a:endParaRPr/>
          </a:p>
        </p:txBody>
      </p:sp>
      <p:sp>
        <p:nvSpPr>
          <p:cNvPr id="251" name="Google Shape;251;p16"/>
          <p:cNvSpPr txBox="1">
            <a:spLocks noGrp="1"/>
          </p:cNvSpPr>
          <p:nvPr>
            <p:ph type="title"/>
          </p:nvPr>
        </p:nvSpPr>
        <p:spPr>
          <a:xfrm>
            <a:off x="838199" y="1217699"/>
            <a:ext cx="5511801" cy="113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FBA9"/>
              </a:buClr>
              <a:buSzPts val="8200"/>
              <a:buFont typeface="Arial"/>
              <a:buNone/>
              <a:defRPr sz="8200">
                <a:solidFill>
                  <a:srgbClr val="54FB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2" name="Google Shape;252;p16"/>
          <p:cNvCxnSpPr/>
          <p:nvPr/>
        </p:nvCxnSpPr>
        <p:spPr>
          <a:xfrm>
            <a:off x="838200" y="881855"/>
            <a:ext cx="3654972" cy="0"/>
          </a:xfrm>
          <a:prstGeom prst="straightConnector1">
            <a:avLst/>
          </a:prstGeom>
          <a:noFill/>
          <a:ln w="50800" cap="flat" cmpd="sng">
            <a:solidFill>
              <a:srgbClr val="54FBA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sluitende dia">
  <p:cSld name="Afsluitende dia">
    <p:bg>
      <p:bgPr>
        <a:solidFill>
          <a:srgbClr val="333333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>
            <a:spLocks noGrp="1"/>
          </p:cNvSpPr>
          <p:nvPr>
            <p:ph type="title"/>
          </p:nvPr>
        </p:nvSpPr>
        <p:spPr>
          <a:xfrm>
            <a:off x="838199" y="1217699"/>
            <a:ext cx="3422515" cy="113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FBA9"/>
              </a:buClr>
              <a:buSzPts val="8200"/>
              <a:buFont typeface="Arial"/>
              <a:buNone/>
              <a:defRPr sz="8200">
                <a:solidFill>
                  <a:srgbClr val="54FB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subTitle" idx="1"/>
          </p:nvPr>
        </p:nvSpPr>
        <p:spPr>
          <a:xfrm>
            <a:off x="838199" y="2774152"/>
            <a:ext cx="5676900" cy="315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Mono"/>
              <a:buNone/>
              <a:defRPr sz="2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256" name="Google Shape;256;p17"/>
          <p:cNvCxnSpPr/>
          <p:nvPr/>
        </p:nvCxnSpPr>
        <p:spPr>
          <a:xfrm>
            <a:off x="838200" y="881855"/>
            <a:ext cx="3654972" cy="0"/>
          </a:xfrm>
          <a:prstGeom prst="straightConnector1">
            <a:avLst/>
          </a:prstGeom>
          <a:noFill/>
          <a:ln w="50800" cap="flat" cmpd="sng">
            <a:solidFill>
              <a:srgbClr val="54FBA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7" name="Google Shape;25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70301" y="5672895"/>
            <a:ext cx="1633603" cy="591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gindia_wit">
  <p:cSld name="Begindia_wit"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3912" y="1838550"/>
            <a:ext cx="2544175" cy="3443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ssendia">
  <p:cSld name="Tussendia">
    <p:bg>
      <p:bgPr>
        <a:solidFill>
          <a:srgbClr val="333333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>
            <a:spLocks noGrp="1"/>
          </p:cNvSpPr>
          <p:nvPr>
            <p:ph type="ctrTitle"/>
          </p:nvPr>
        </p:nvSpPr>
        <p:spPr>
          <a:xfrm>
            <a:off x="1524000" y="2201197"/>
            <a:ext cx="9144000" cy="121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FBA9"/>
              </a:buClr>
              <a:buSzPts val="8200"/>
              <a:buFont typeface="Arial"/>
              <a:buNone/>
              <a:defRPr sz="8200" b="1" i="0">
                <a:solidFill>
                  <a:srgbClr val="54FBA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subTitle" idx="1"/>
          </p:nvPr>
        </p:nvSpPr>
        <p:spPr>
          <a:xfrm>
            <a:off x="1524000" y="3711766"/>
            <a:ext cx="9144000" cy="841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3" name="Google Shape;26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sommingdia">
  <p:cSld name="Opsommingdia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>
            <a:spLocks noGrp="1"/>
          </p:cNvSpPr>
          <p:nvPr>
            <p:ph type="body" idx="1"/>
          </p:nvPr>
        </p:nvSpPr>
        <p:spPr>
          <a:xfrm>
            <a:off x="838199" y="4052531"/>
            <a:ext cx="10515601" cy="194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875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‹Nº›</a:t>
            </a:fld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title"/>
          </p:nvPr>
        </p:nvSpPr>
        <p:spPr>
          <a:xfrm>
            <a:off x="838200" y="1110532"/>
            <a:ext cx="365497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BFF"/>
              </a:buClr>
              <a:buSzPts val="4000"/>
              <a:buFont typeface="Arial"/>
              <a:buNone/>
              <a:defRPr sz="4000">
                <a:solidFill>
                  <a:srgbClr val="007B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0"/>
          <p:cNvSpPr txBox="1">
            <a:spLocks noGrp="1"/>
          </p:cNvSpPr>
          <p:nvPr>
            <p:ph type="body" idx="2"/>
          </p:nvPr>
        </p:nvSpPr>
        <p:spPr>
          <a:xfrm>
            <a:off x="838201" y="2664771"/>
            <a:ext cx="3654972" cy="115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7BFF"/>
              </a:buClr>
              <a:buSzPts val="2000"/>
              <a:buNone/>
              <a:defRPr sz="2000">
                <a:solidFill>
                  <a:srgbClr val="007B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273" name="Google Shape;273;p20"/>
          <p:cNvCxnSpPr/>
          <p:nvPr/>
        </p:nvCxnSpPr>
        <p:spPr>
          <a:xfrm>
            <a:off x="838200" y="881855"/>
            <a:ext cx="3654972" cy="0"/>
          </a:xfrm>
          <a:prstGeom prst="straightConnector1">
            <a:avLst/>
          </a:prstGeom>
          <a:noFill/>
          <a:ln w="50800" cap="flat" cmpd="sng">
            <a:solidFill>
              <a:srgbClr val="007BF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" type="title">
  <p:cSld name="TITLE">
    <p:bg>
      <p:bgPr>
        <a:solidFill>
          <a:srgbClr val="33333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2278285"/>
            <a:ext cx="9144000" cy="110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FBA9"/>
              </a:buClr>
              <a:buSzPts val="8200"/>
              <a:buFont typeface="Arial"/>
              <a:buNone/>
              <a:defRPr sz="8200" b="1" i="0">
                <a:solidFill>
                  <a:srgbClr val="54FBA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56902"/>
            <a:ext cx="9144000" cy="78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dia">
  <p:cSld name="Inhouddia">
    <p:bg>
      <p:bgPr>
        <a:solidFill>
          <a:srgbClr val="333333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5140960" y="1823986"/>
            <a:ext cx="6212840" cy="327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Mono"/>
              <a:buAutoNum type="arabicPeriod"/>
              <a:defRPr sz="2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‹Nº›</a:t>
            </a:fld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1217699"/>
            <a:ext cx="3072618" cy="113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FBA9"/>
              </a:buClr>
              <a:buSzPts val="8200"/>
              <a:buFont typeface="Arial"/>
              <a:buNone/>
              <a:defRPr sz="8200">
                <a:solidFill>
                  <a:srgbClr val="54FB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4"/>
          <p:cNvCxnSpPr/>
          <p:nvPr/>
        </p:nvCxnSpPr>
        <p:spPr>
          <a:xfrm>
            <a:off x="838200" y="881855"/>
            <a:ext cx="3654972" cy="0"/>
          </a:xfrm>
          <a:prstGeom prst="straightConnector1">
            <a:avLst/>
          </a:prstGeom>
          <a:noFill/>
          <a:ln w="50800" cap="flat" cmpd="sng">
            <a:solidFill>
              <a:srgbClr val="54FBA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 met afbeelding achtergrond">
  <p:cSld name="Dia met afbeelding achtergrond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‹Nº›</a:t>
            </a:fld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841880" y="920745"/>
            <a:ext cx="3654972" cy="0"/>
          </a:xfrm>
          <a:prstGeom prst="straightConnector1">
            <a:avLst/>
          </a:prstGeom>
          <a:noFill/>
          <a:ln w="50800" cap="flat" cmpd="sng">
            <a:solidFill>
              <a:srgbClr val="54FBA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1110532"/>
            <a:ext cx="365497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FBA9"/>
              </a:buClr>
              <a:buSzPts val="4000"/>
              <a:buFont typeface="Arial"/>
              <a:buNone/>
              <a:defRPr sz="4000">
                <a:solidFill>
                  <a:srgbClr val="54FB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8201" y="2664771"/>
            <a:ext cx="3654972" cy="132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4FBA9"/>
              </a:buClr>
              <a:buSzPts val="2000"/>
              <a:buNone/>
              <a:defRPr sz="2000">
                <a:solidFill>
                  <a:srgbClr val="54FBA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Data">
  <p:cSld name="Big Data">
    <p:bg>
      <p:bgPr>
        <a:solidFill>
          <a:srgbClr val="33333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6"/>
          <p:cNvCxnSpPr/>
          <p:nvPr/>
        </p:nvCxnSpPr>
        <p:spPr>
          <a:xfrm>
            <a:off x="7848600" y="1707359"/>
            <a:ext cx="3066143" cy="0"/>
          </a:xfrm>
          <a:prstGeom prst="straightConnector1">
            <a:avLst/>
          </a:prstGeom>
          <a:noFill/>
          <a:ln w="50800" cap="flat" cmpd="sng">
            <a:solidFill>
              <a:srgbClr val="54FBA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848600" y="1891903"/>
            <a:ext cx="3066143" cy="353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FBA9"/>
              </a:buClr>
              <a:buSzPts val="4000"/>
              <a:buFont typeface="Arial"/>
              <a:buNone/>
              <a:defRPr sz="4000">
                <a:solidFill>
                  <a:srgbClr val="54FB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3619784" y="1762579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4296543" y="1762578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4973302" y="1762578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3619784" y="2457418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4296543" y="245741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4973302" y="245741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3619784" y="315225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4296542" y="3143215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4973302" y="3143214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3619784" y="384709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4296542" y="384709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4986215" y="384709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3619784" y="4541935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4296541" y="4572931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4986215" y="4532893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1589506" y="1762578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2266265" y="176257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2943024" y="176257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1589506" y="245741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2266265" y="245741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2943024" y="245741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589506" y="315225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2266264" y="3143214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2943024" y="3143213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1590499" y="4532892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sdia">
  <p:cSld name="Basisdia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8200" y="1110532"/>
            <a:ext cx="365497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BFF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‹Nº›</a:t>
            </a:fld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838201" y="2664770"/>
            <a:ext cx="3654972" cy="12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7BFF"/>
              </a:buClr>
              <a:buSzPts val="2000"/>
              <a:buNone/>
              <a:defRPr sz="2000">
                <a:solidFill>
                  <a:srgbClr val="007B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2"/>
          </p:nvPr>
        </p:nvSpPr>
        <p:spPr>
          <a:xfrm>
            <a:off x="5140961" y="881855"/>
            <a:ext cx="6212840" cy="506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3" name="Google Shape;73;p7"/>
          <p:cNvCxnSpPr/>
          <p:nvPr/>
        </p:nvCxnSpPr>
        <p:spPr>
          <a:xfrm>
            <a:off x="838200" y="881855"/>
            <a:ext cx="3654972" cy="0"/>
          </a:xfrm>
          <a:prstGeom prst="straightConnector1">
            <a:avLst/>
          </a:prstGeom>
          <a:noFill/>
          <a:ln w="50800" cap="flat" cmpd="sng">
            <a:solidFill>
              <a:srgbClr val="007BF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dable">
  <p:cSld name="Findable">
    <p:bg>
      <p:bgPr>
        <a:solidFill>
          <a:srgbClr val="33333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8"/>
          <p:cNvCxnSpPr/>
          <p:nvPr/>
        </p:nvCxnSpPr>
        <p:spPr>
          <a:xfrm>
            <a:off x="7848600" y="1707359"/>
            <a:ext cx="3066143" cy="0"/>
          </a:xfrm>
          <a:prstGeom prst="straightConnector1">
            <a:avLst/>
          </a:prstGeom>
          <a:noFill/>
          <a:ln w="50800" cap="flat" cmpd="sng">
            <a:solidFill>
              <a:srgbClr val="54FBA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7848600" y="1891903"/>
            <a:ext cx="3066143" cy="353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FBA9"/>
              </a:buClr>
              <a:buSzPts val="4000"/>
              <a:buFont typeface="Arial"/>
              <a:buNone/>
              <a:defRPr sz="4000">
                <a:solidFill>
                  <a:srgbClr val="54FB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1563681" y="1762579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2240440" y="1762578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2917199" y="1762578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1563681" y="2457418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2240440" y="245741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1563681" y="315225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2240439" y="3143215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1563681" y="384709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240439" y="384709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2930112" y="384709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563681" y="4541935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2240438" y="4559868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2930112" y="4561469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8"/>
          <p:cNvSpPr/>
          <p:nvPr/>
        </p:nvSpPr>
        <p:spPr>
          <a:xfrm>
            <a:off x="3619784" y="1762579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8"/>
          <p:cNvSpPr/>
          <p:nvPr/>
        </p:nvSpPr>
        <p:spPr>
          <a:xfrm>
            <a:off x="4296543" y="1762578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4973302" y="1762578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3619784" y="2457418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4296543" y="245741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4973302" y="245741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3619784" y="315225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4296542" y="3143215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4973302" y="3143214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3619784" y="384709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4296542" y="384709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4986215" y="3847096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3619784" y="4570511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4296541" y="4562771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4986215" y="4561469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2930112" y="2476951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2933595" y="3147713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dia">
  <p:cSld name="Tabeldia">
    <p:bg>
      <p:bgPr>
        <a:solidFill>
          <a:srgbClr val="333333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>
            <a:spLocks noGrp="1"/>
          </p:cNvSpPr>
          <p:nvPr>
            <p:ph type="body" idx="1"/>
          </p:nvPr>
        </p:nvSpPr>
        <p:spPr>
          <a:xfrm>
            <a:off x="5132439" y="881855"/>
            <a:ext cx="6221362" cy="506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FBA9"/>
              </a:buClr>
              <a:buSzPts val="1600"/>
              <a:buChar char="•"/>
              <a:defRPr sz="1600">
                <a:solidFill>
                  <a:srgbClr val="54FBA9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FBA9"/>
              </a:buClr>
              <a:buSzPts val="1600"/>
              <a:buChar char="•"/>
              <a:defRPr sz="1600">
                <a:solidFill>
                  <a:srgbClr val="54FBA9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FBA9"/>
              </a:buClr>
              <a:buSzPts val="1600"/>
              <a:buChar char="•"/>
              <a:defRPr sz="1600">
                <a:solidFill>
                  <a:srgbClr val="54FBA9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FBA9"/>
              </a:buClr>
              <a:buSzPts val="1600"/>
              <a:buChar char="•"/>
              <a:defRPr sz="1600">
                <a:solidFill>
                  <a:srgbClr val="54FBA9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FBA9"/>
              </a:buClr>
              <a:buSzPts val="1600"/>
              <a:buChar char="•"/>
              <a:defRPr sz="1600">
                <a:solidFill>
                  <a:srgbClr val="54FBA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‹Nº›</a:t>
            </a:fld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838200" y="1110532"/>
            <a:ext cx="3654972" cy="64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FBA9"/>
              </a:buClr>
              <a:buSzPts val="4000"/>
              <a:buFont typeface="Arial"/>
              <a:buNone/>
              <a:defRPr sz="4000">
                <a:solidFill>
                  <a:srgbClr val="54FB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body" idx="2"/>
          </p:nvPr>
        </p:nvSpPr>
        <p:spPr>
          <a:xfrm>
            <a:off x="838200" y="1979416"/>
            <a:ext cx="3654972" cy="117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4FBA9"/>
              </a:buClr>
              <a:buSzPts val="2000"/>
              <a:buNone/>
              <a:defRPr sz="2000">
                <a:solidFill>
                  <a:srgbClr val="54FBA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14" name="Google Shape;114;p9"/>
          <p:cNvCxnSpPr/>
          <p:nvPr/>
        </p:nvCxnSpPr>
        <p:spPr>
          <a:xfrm>
            <a:off x="838200" y="881855"/>
            <a:ext cx="3654972" cy="0"/>
          </a:xfrm>
          <a:prstGeom prst="straightConnector1">
            <a:avLst/>
          </a:prstGeom>
          <a:noFill/>
          <a:ln w="50800" cap="flat" cmpd="sng">
            <a:solidFill>
              <a:srgbClr val="54FBA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cessible">
  <p:cSld name="Accessible">
    <p:bg>
      <p:bgPr>
        <a:solidFill>
          <a:srgbClr val="333333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10"/>
          <p:cNvCxnSpPr/>
          <p:nvPr/>
        </p:nvCxnSpPr>
        <p:spPr>
          <a:xfrm>
            <a:off x="7848600" y="1707359"/>
            <a:ext cx="3066143" cy="0"/>
          </a:xfrm>
          <a:prstGeom prst="straightConnector1">
            <a:avLst/>
          </a:prstGeom>
          <a:noFill/>
          <a:ln w="50800" cap="flat" cmpd="sng">
            <a:solidFill>
              <a:srgbClr val="54FBA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7848600" y="1891903"/>
            <a:ext cx="3066143" cy="353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FBA9"/>
              </a:buClr>
              <a:buSzPts val="4000"/>
              <a:buFont typeface="Arial"/>
              <a:buNone/>
              <a:defRPr sz="4000">
                <a:solidFill>
                  <a:srgbClr val="54FB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3619784" y="1762579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4296543" y="1762578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4973302" y="1762578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3619784" y="2457418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4296543" y="245741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4973302" y="245741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3619784" y="315225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4296542" y="3143215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4973302" y="3143214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3619784" y="384709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4296542" y="384709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4986215" y="384709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3606868" y="4519783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4296541" y="4532893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4986214" y="4532893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1576593" y="1749469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/>
          <p:nvPr/>
        </p:nvSpPr>
        <p:spPr>
          <a:xfrm>
            <a:off x="2253352" y="1749468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1576593" y="2444308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>
            <a:off x="2253352" y="244430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1576593" y="3139147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2253351" y="3130105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1576593" y="383398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>
            <a:off x="2253351" y="3833986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2943024" y="3833986"/>
            <a:ext cx="464949" cy="464949"/>
          </a:xfrm>
          <a:prstGeom prst="ellipse">
            <a:avLst/>
          </a:prstGeom>
          <a:solidFill>
            <a:srgbClr val="54FB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1563677" y="4506673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2253350" y="4519783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2943023" y="4519783"/>
            <a:ext cx="464949" cy="46494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BFF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7B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fecycle.analysis.molgeni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>
            <a:spLocks noGrp="1"/>
          </p:cNvSpPr>
          <p:nvPr>
            <p:ph type="ctrTitle"/>
          </p:nvPr>
        </p:nvSpPr>
        <p:spPr>
          <a:xfrm>
            <a:off x="1524000" y="2278285"/>
            <a:ext cx="9144000" cy="110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FBA9"/>
              </a:buClr>
              <a:buSzPts val="8200"/>
              <a:buFont typeface="Arial"/>
              <a:buNone/>
            </a:pPr>
            <a:r>
              <a:rPr lang="nl-NL" sz="5400" dirty="0" err="1">
                <a:solidFill>
                  <a:srgbClr val="007BFF"/>
                </a:solidFill>
                <a:latin typeface="Bebas Neue"/>
                <a:ea typeface="Bebas Neue"/>
                <a:cs typeface="Bebas Neue"/>
                <a:sym typeface="Bebas Neue"/>
              </a:rPr>
              <a:t>DataSHIELD</a:t>
            </a:r>
            <a:r>
              <a:rPr lang="nl-NL" sz="5400" dirty="0">
                <a:solidFill>
                  <a:srgbClr val="007BFF"/>
                </a:solidFill>
                <a:latin typeface="Bebas Neue"/>
                <a:ea typeface="Bebas Neue"/>
                <a:cs typeface="Bebas Neue"/>
                <a:sym typeface="Bebas Neue"/>
              </a:rPr>
              <a:t> Beginners Workshop</a:t>
            </a:r>
            <a:endParaRPr sz="5400" dirty="0">
              <a:solidFill>
                <a:srgbClr val="007B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0" name="Google Shape;280;p21"/>
          <p:cNvSpPr txBox="1">
            <a:spLocks noGrp="1"/>
          </p:cNvSpPr>
          <p:nvPr>
            <p:ph type="subTitle" idx="1"/>
          </p:nvPr>
        </p:nvSpPr>
        <p:spPr>
          <a:xfrm>
            <a:off x="1524000" y="3656898"/>
            <a:ext cx="9144000" cy="1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nl-NL" dirty="0">
                <a:solidFill>
                  <a:srgbClr val="007BFF"/>
                </a:solidFill>
              </a:rPr>
              <a:t>Tim Cadman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nl-NL" dirty="0" err="1">
                <a:solidFill>
                  <a:srgbClr val="007BFF"/>
                </a:solidFill>
              </a:rPr>
              <a:t>Demetris</a:t>
            </a:r>
            <a:r>
              <a:rPr lang="nl-NL" dirty="0">
                <a:solidFill>
                  <a:srgbClr val="007BFF"/>
                </a:solidFill>
              </a:rPr>
              <a:t> </a:t>
            </a:r>
            <a:r>
              <a:rPr lang="nl-NL" dirty="0" err="1">
                <a:solidFill>
                  <a:srgbClr val="007BFF"/>
                </a:solidFill>
              </a:rPr>
              <a:t>Avraam</a:t>
            </a:r>
            <a:endParaRPr lang="nl-NL" dirty="0">
              <a:solidFill>
                <a:srgbClr val="007B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nl-NL" dirty="0">
                <a:solidFill>
                  <a:srgbClr val="007BFF"/>
                </a:solidFill>
              </a:rPr>
              <a:t>Angela Pinot de </a:t>
            </a:r>
            <a:r>
              <a:rPr lang="nl-NL" dirty="0" err="1">
                <a:solidFill>
                  <a:srgbClr val="007BFF"/>
                </a:solidFill>
              </a:rPr>
              <a:t>Moira</a:t>
            </a:r>
            <a:endParaRPr lang="nl-NL" dirty="0">
              <a:solidFill>
                <a:srgbClr val="007B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nl-NL" dirty="0" err="1">
                <a:solidFill>
                  <a:srgbClr val="007BFF"/>
                </a:solidFill>
              </a:rPr>
              <a:t>Andrei</a:t>
            </a:r>
            <a:r>
              <a:rPr lang="nl-NL" dirty="0">
                <a:solidFill>
                  <a:srgbClr val="007BFF"/>
                </a:solidFill>
              </a:rPr>
              <a:t> Morgan</a:t>
            </a:r>
            <a:endParaRPr dirty="0">
              <a:solidFill>
                <a:srgbClr val="007BFF"/>
              </a:solidFill>
            </a:endParaRPr>
          </a:p>
        </p:txBody>
      </p:sp>
      <p:pic>
        <p:nvPicPr>
          <p:cNvPr id="281" name="Google Shape;2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2812" y="118554"/>
            <a:ext cx="959986" cy="11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26B0D3ED-F481-9F40-CB8B-45DC3C1D2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>
            <a:extLst>
              <a:ext uri="{FF2B5EF4-FFF2-40B4-BE49-F238E27FC236}">
                <a16:creationId xmlns:a16="http://schemas.microsoft.com/office/drawing/2014/main" id="{F7BEC9BD-1CCC-0B4D-B5C8-5A2B84F6AC3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24246" y="1828800"/>
            <a:ext cx="9251857" cy="3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IBM Plex Mono"/>
              <a:buChar char="●"/>
            </a:pPr>
            <a:r>
              <a:rPr lang="en-GB" sz="1700" dirty="0"/>
              <a:t>Navigate to </a:t>
            </a:r>
            <a:r>
              <a:rPr lang="en-GB" sz="1700" dirty="0">
                <a:hlinkClick r:id="rId3"/>
              </a:rPr>
              <a:t>https://lifecycle.analysis.molgenis.org/</a:t>
            </a:r>
            <a:endParaRPr lang="en-GB"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IBM Plex Mono"/>
              <a:buChar char="●"/>
            </a:pPr>
            <a:r>
              <a:rPr lang="en-GB" sz="1700" dirty="0"/>
              <a:t>Click `Sign in with MOLGENIS`</a:t>
            </a:r>
          </a:p>
          <a:p>
            <a:pPr indent="-336550">
              <a:spcBef>
                <a:spcPts val="0"/>
              </a:spcBef>
              <a:buSzPts val="1700"/>
              <a:buFont typeface="IBM Plex Mono"/>
              <a:buChar char="●"/>
            </a:pPr>
            <a:r>
              <a:rPr lang="en-GB" sz="1700" dirty="0"/>
              <a:t>Enter your username and password (will be provided)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IBM Plex Mono"/>
              <a:buChar char="●"/>
            </a:pPr>
            <a:r>
              <a:rPr lang="en-GB" sz="1700" dirty="0"/>
              <a:t>Click on ‘</a:t>
            </a:r>
            <a:r>
              <a:rPr lang="en-GB" sz="1700" dirty="0" err="1"/>
              <a:t>DataSHIELD</a:t>
            </a:r>
            <a:r>
              <a:rPr lang="en-GB" sz="1700" dirty="0"/>
              <a:t> </a:t>
            </a:r>
            <a:r>
              <a:rPr lang="en-GB" sz="1700"/>
              <a:t>– Xenon 17’ </a:t>
            </a:r>
            <a:r>
              <a:rPr lang="en-GB" sz="1700" dirty="0"/>
              <a:t>(might take a little time)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IBM Plex Mono"/>
              <a:buChar char="●"/>
            </a:pPr>
            <a:r>
              <a:rPr lang="en-GB" sz="1700" dirty="0"/>
              <a:t>Click on `</a:t>
            </a:r>
            <a:r>
              <a:rPr lang="en-GB" sz="1700" dirty="0" err="1"/>
              <a:t>Rstudio</a:t>
            </a:r>
            <a:r>
              <a:rPr lang="en-GB" sz="1700" dirty="0"/>
              <a:t>` icon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IBM Plex Mono"/>
              <a:buChar char="●"/>
            </a:pPr>
            <a:r>
              <a:rPr lang="en-GB" sz="1700" dirty="0"/>
              <a:t>Open the file `</a:t>
            </a:r>
            <a:r>
              <a:rPr lang="en-GB" sz="1700" dirty="0" err="1"/>
              <a:t>DataSHIELD</a:t>
            </a:r>
            <a:r>
              <a:rPr lang="en-GB" sz="1700" dirty="0"/>
              <a:t> Beginners Workshop 24`</a:t>
            </a:r>
            <a:endParaRPr sz="1700" dirty="0"/>
          </a:p>
        </p:txBody>
      </p:sp>
      <p:sp>
        <p:nvSpPr>
          <p:cNvPr id="296" name="Google Shape;296;p23">
            <a:extLst>
              <a:ext uri="{FF2B5EF4-FFF2-40B4-BE49-F238E27FC236}">
                <a16:creationId xmlns:a16="http://schemas.microsoft.com/office/drawing/2014/main" id="{1AFC3538-6414-2DA8-A6DB-78AFF124E7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352" y="1110525"/>
            <a:ext cx="65277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BFF"/>
              </a:buClr>
              <a:buSzPts val="4000"/>
              <a:buFont typeface="Arial"/>
              <a:buNone/>
            </a:pPr>
            <a:r>
              <a:rPr lang="nl-NL" dirty="0" err="1">
                <a:latin typeface="Bebas Neue"/>
                <a:ea typeface="Bebas Neue"/>
                <a:cs typeface="Bebas Neue"/>
                <a:sym typeface="Bebas Neue"/>
              </a:rPr>
              <a:t>Accessing</a:t>
            </a:r>
            <a:r>
              <a:rPr lang="nl-NL" dirty="0"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nl-NL" dirty="0" err="1">
                <a:latin typeface="Bebas Neue"/>
                <a:ea typeface="Bebas Neue"/>
                <a:cs typeface="Bebas Neue"/>
                <a:sym typeface="Bebas Neue"/>
              </a:rPr>
              <a:t>the</a:t>
            </a:r>
            <a:r>
              <a:rPr lang="nl-NL" dirty="0">
                <a:latin typeface="Bebas Neue"/>
                <a:ea typeface="Bebas Neue"/>
                <a:cs typeface="Bebas Neue"/>
                <a:sym typeface="Bebas Neue"/>
              </a:rPr>
              <a:t> workshop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97" name="Google Shape;297;p23">
            <a:extLst>
              <a:ext uri="{FF2B5EF4-FFF2-40B4-BE49-F238E27FC236}">
                <a16:creationId xmlns:a16="http://schemas.microsoft.com/office/drawing/2014/main" id="{583CFE33-9353-899B-9FA5-C68411A6714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02812" y="118554"/>
            <a:ext cx="959986" cy="110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792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>
            <a:spLocks noGrp="1"/>
          </p:cNvSpPr>
          <p:nvPr>
            <p:ph type="body" idx="2"/>
          </p:nvPr>
        </p:nvSpPr>
        <p:spPr>
          <a:xfrm>
            <a:off x="724247" y="1828800"/>
            <a:ext cx="9066000" cy="3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IBM Plex Mono"/>
              <a:buChar char="●"/>
            </a:pPr>
            <a:r>
              <a:rPr lang="en-GB" sz="1700" dirty="0"/>
              <a:t>R based interface to conduct remote analysis of data</a:t>
            </a:r>
            <a:endParaRPr sz="1700" dirty="0"/>
          </a:p>
        </p:txBody>
      </p:sp>
      <p:sp>
        <p:nvSpPr>
          <p:cNvPr id="296" name="Google Shape;296;p23"/>
          <p:cNvSpPr txBox="1">
            <a:spLocks noGrp="1"/>
          </p:cNvSpPr>
          <p:nvPr>
            <p:ph type="title"/>
          </p:nvPr>
        </p:nvSpPr>
        <p:spPr>
          <a:xfrm>
            <a:off x="753352" y="1110525"/>
            <a:ext cx="65277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BFF"/>
              </a:buClr>
              <a:buSzPts val="4000"/>
              <a:buFont typeface="Arial"/>
              <a:buNone/>
            </a:pPr>
            <a:r>
              <a:rPr lang="nl-NL" dirty="0">
                <a:latin typeface="Bebas Neue"/>
                <a:ea typeface="Bebas Neue"/>
                <a:cs typeface="Bebas Neue"/>
                <a:sym typeface="Bebas Neue"/>
              </a:rPr>
              <a:t>How does </a:t>
            </a:r>
            <a:r>
              <a:rPr lang="nl-NL" dirty="0" err="1">
                <a:latin typeface="Bebas Neue"/>
                <a:ea typeface="Bebas Neue"/>
                <a:cs typeface="Bebas Neue"/>
                <a:sym typeface="Bebas Neue"/>
              </a:rPr>
              <a:t>DataSHIELD</a:t>
            </a:r>
            <a:r>
              <a:rPr lang="nl-NL" dirty="0"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nl-NL" dirty="0" err="1">
                <a:latin typeface="Bebas Neue"/>
                <a:ea typeface="Bebas Neue"/>
                <a:cs typeface="Bebas Neue"/>
                <a:sym typeface="Bebas Neue"/>
              </a:rPr>
              <a:t>work</a:t>
            </a:r>
            <a:r>
              <a:rPr lang="nl-NL" dirty="0">
                <a:latin typeface="Bebas Neue"/>
                <a:ea typeface="Bebas Neue"/>
                <a:cs typeface="Bebas Neue"/>
                <a:sym typeface="Bebas Neue"/>
              </a:rPr>
              <a:t>?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97" name="Google Shape;2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2812" y="118554"/>
            <a:ext cx="959986" cy="11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A4778FE0-9412-AFC2-A2CA-DF2A65B0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7" y="3313325"/>
            <a:ext cx="8948843" cy="285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6F2E222D-DD0B-DEFC-906F-42472DA5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>
            <a:extLst>
              <a:ext uri="{FF2B5EF4-FFF2-40B4-BE49-F238E27FC236}">
                <a16:creationId xmlns:a16="http://schemas.microsoft.com/office/drawing/2014/main" id="{30EFBAAC-2B00-5C7E-D664-0C20FBE5B92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24247" y="1828800"/>
            <a:ext cx="9066000" cy="3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IBM Plex Mono"/>
              <a:buChar char="●"/>
            </a:pPr>
            <a:r>
              <a:rPr lang="en-GB" sz="1700" dirty="0"/>
              <a:t>When conducting analysis with </a:t>
            </a:r>
            <a:r>
              <a:rPr lang="en-GB" sz="1700" dirty="0" err="1"/>
              <a:t>DataSHIELD</a:t>
            </a:r>
            <a:r>
              <a:rPr lang="en-GB" sz="1700" dirty="0"/>
              <a:t> you have two </a:t>
            </a:r>
            <a:br>
              <a:rPr lang="en-GB" sz="1700" dirty="0"/>
            </a:br>
            <a:r>
              <a:rPr lang="en-GB" sz="1700" dirty="0"/>
              <a:t>workspaces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IBM Plex Mono"/>
              <a:buChar char="●"/>
            </a:pPr>
            <a:endParaRPr sz="1700" dirty="0"/>
          </a:p>
        </p:txBody>
      </p:sp>
      <p:sp>
        <p:nvSpPr>
          <p:cNvPr id="296" name="Google Shape;296;p23">
            <a:extLst>
              <a:ext uri="{FF2B5EF4-FFF2-40B4-BE49-F238E27FC236}">
                <a16:creationId xmlns:a16="http://schemas.microsoft.com/office/drawing/2014/main" id="{F3C5E472-9D99-8218-5BD4-FE9B3E082F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352" y="1110525"/>
            <a:ext cx="65277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BFF"/>
              </a:buClr>
              <a:buSzPts val="4000"/>
              <a:buFont typeface="Arial"/>
              <a:buNone/>
            </a:pPr>
            <a:r>
              <a:rPr lang="nl-NL" dirty="0">
                <a:latin typeface="Bebas Neue"/>
                <a:ea typeface="Bebas Neue"/>
                <a:cs typeface="Bebas Neue"/>
                <a:sym typeface="Bebas Neue"/>
              </a:rPr>
              <a:t>How does </a:t>
            </a:r>
            <a:r>
              <a:rPr lang="nl-NL" dirty="0" err="1">
                <a:latin typeface="Bebas Neue"/>
                <a:ea typeface="Bebas Neue"/>
                <a:cs typeface="Bebas Neue"/>
                <a:sym typeface="Bebas Neue"/>
              </a:rPr>
              <a:t>DataSHIELD</a:t>
            </a:r>
            <a:r>
              <a:rPr lang="nl-NL" dirty="0"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nl-NL" dirty="0" err="1">
                <a:latin typeface="Bebas Neue"/>
                <a:ea typeface="Bebas Neue"/>
                <a:cs typeface="Bebas Neue"/>
                <a:sym typeface="Bebas Neue"/>
              </a:rPr>
              <a:t>work</a:t>
            </a:r>
            <a:r>
              <a:rPr lang="nl-NL" dirty="0">
                <a:latin typeface="Bebas Neue"/>
                <a:ea typeface="Bebas Neue"/>
                <a:cs typeface="Bebas Neue"/>
                <a:sym typeface="Bebas Neue"/>
              </a:rPr>
              <a:t>?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97" name="Google Shape;297;p23">
            <a:extLst>
              <a:ext uri="{FF2B5EF4-FFF2-40B4-BE49-F238E27FC236}">
                <a16:creationId xmlns:a16="http://schemas.microsoft.com/office/drawing/2014/main" id="{60568603-C2B9-3F60-E6AC-AC572FDEB21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2812" y="118554"/>
            <a:ext cx="959986" cy="11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8F7DE975-CD51-AD0D-3BBC-1EC43E3B0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7" y="3293260"/>
            <a:ext cx="8948843" cy="285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72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4BFD55DB-6086-7F79-4A19-BD56E14F3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>
            <a:extLst>
              <a:ext uri="{FF2B5EF4-FFF2-40B4-BE49-F238E27FC236}">
                <a16:creationId xmlns:a16="http://schemas.microsoft.com/office/drawing/2014/main" id="{F6D7C009-F340-113E-0852-6D3D1D48A90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24247" y="1828800"/>
            <a:ext cx="9066000" cy="3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IBM Plex Mono"/>
              <a:buChar char="●"/>
            </a:pPr>
            <a:r>
              <a:rPr lang="en-GB" sz="1700" dirty="0"/>
              <a:t>When conducting analysis with </a:t>
            </a:r>
            <a:r>
              <a:rPr lang="en-GB" sz="1700" dirty="0" err="1"/>
              <a:t>DataSHIELD</a:t>
            </a:r>
            <a:r>
              <a:rPr lang="en-GB" sz="1700" dirty="0"/>
              <a:t> you have two workspaces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IBM Plex Mono"/>
              <a:buChar char="●"/>
            </a:pPr>
            <a:r>
              <a:rPr lang="en-GB" sz="1700" dirty="0"/>
              <a:t>Server-side workspace containing sensitive data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IBM Plex Mono"/>
              <a:buChar char="●"/>
            </a:pPr>
            <a:endParaRPr sz="1700" dirty="0"/>
          </a:p>
        </p:txBody>
      </p:sp>
      <p:sp>
        <p:nvSpPr>
          <p:cNvPr id="296" name="Google Shape;296;p23">
            <a:extLst>
              <a:ext uri="{FF2B5EF4-FFF2-40B4-BE49-F238E27FC236}">
                <a16:creationId xmlns:a16="http://schemas.microsoft.com/office/drawing/2014/main" id="{D865E7AD-110C-BE1C-4C04-850A5825D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352" y="1110525"/>
            <a:ext cx="65277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BFF"/>
              </a:buClr>
              <a:buSzPts val="4000"/>
              <a:buFont typeface="Arial"/>
              <a:buNone/>
            </a:pPr>
            <a:r>
              <a:rPr lang="nl-NL" dirty="0">
                <a:latin typeface="Bebas Neue"/>
                <a:ea typeface="Bebas Neue"/>
                <a:cs typeface="Bebas Neue"/>
                <a:sym typeface="Bebas Neue"/>
              </a:rPr>
              <a:t>How does </a:t>
            </a:r>
            <a:r>
              <a:rPr lang="nl-NL" dirty="0" err="1">
                <a:latin typeface="Bebas Neue"/>
                <a:ea typeface="Bebas Neue"/>
                <a:cs typeface="Bebas Neue"/>
                <a:sym typeface="Bebas Neue"/>
              </a:rPr>
              <a:t>DataSHIELD</a:t>
            </a:r>
            <a:r>
              <a:rPr lang="nl-NL" dirty="0"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nl-NL" dirty="0" err="1">
                <a:latin typeface="Bebas Neue"/>
                <a:ea typeface="Bebas Neue"/>
                <a:cs typeface="Bebas Neue"/>
                <a:sym typeface="Bebas Neue"/>
              </a:rPr>
              <a:t>work</a:t>
            </a:r>
            <a:r>
              <a:rPr lang="nl-NL" dirty="0">
                <a:latin typeface="Bebas Neue"/>
                <a:ea typeface="Bebas Neue"/>
                <a:cs typeface="Bebas Neue"/>
                <a:sym typeface="Bebas Neue"/>
              </a:rPr>
              <a:t>?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97" name="Google Shape;297;p23">
            <a:extLst>
              <a:ext uri="{FF2B5EF4-FFF2-40B4-BE49-F238E27FC236}">
                <a16:creationId xmlns:a16="http://schemas.microsoft.com/office/drawing/2014/main" id="{224E589B-7812-07AD-55D7-44B08077CB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2812" y="118554"/>
            <a:ext cx="959986" cy="11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C4251C72-CA65-E733-AC84-9E8E6AE78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7" y="3293260"/>
            <a:ext cx="8948843" cy="285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417E7F1E-6073-E7FB-70F7-6008E49744D8}"/>
              </a:ext>
            </a:extLst>
          </p:cNvPr>
          <p:cNvSpPr/>
          <p:nvPr/>
        </p:nvSpPr>
        <p:spPr>
          <a:xfrm>
            <a:off x="1912357" y="3693819"/>
            <a:ext cx="2104845" cy="2454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708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90F0EE9A-5E05-B152-3504-685B7A93E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>
            <a:extLst>
              <a:ext uri="{FF2B5EF4-FFF2-40B4-BE49-F238E27FC236}">
                <a16:creationId xmlns:a16="http://schemas.microsoft.com/office/drawing/2014/main" id="{315BCE4F-FD08-EBC8-B2E7-EB7323C2A4B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24246" y="1828800"/>
            <a:ext cx="9251857" cy="3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IBM Plex Mono"/>
              <a:buChar char="●"/>
            </a:pPr>
            <a:r>
              <a:rPr lang="en-GB" sz="1700" dirty="0"/>
              <a:t>When conducting analysis with </a:t>
            </a:r>
            <a:r>
              <a:rPr lang="en-GB" sz="1700" dirty="0" err="1"/>
              <a:t>DataSHIELD</a:t>
            </a:r>
            <a:r>
              <a:rPr lang="en-GB" sz="1700" dirty="0"/>
              <a:t> you have two workspaces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IBM Plex Mono"/>
              <a:buChar char="●"/>
            </a:pPr>
            <a:r>
              <a:rPr lang="en-GB" sz="1700" dirty="0"/>
              <a:t>Server-side workspace containing sensitive data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IBM Plex Mono"/>
              <a:buChar char="●"/>
            </a:pPr>
            <a:r>
              <a:rPr lang="en-GB" sz="1700" dirty="0"/>
              <a:t>Client-side workspace containing non-disclosing summary statistics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IBM Plex Mono"/>
              <a:buChar char="●"/>
            </a:pPr>
            <a:endParaRPr sz="1700" dirty="0"/>
          </a:p>
        </p:txBody>
      </p:sp>
      <p:sp>
        <p:nvSpPr>
          <p:cNvPr id="296" name="Google Shape;296;p23">
            <a:extLst>
              <a:ext uri="{FF2B5EF4-FFF2-40B4-BE49-F238E27FC236}">
                <a16:creationId xmlns:a16="http://schemas.microsoft.com/office/drawing/2014/main" id="{A9FF2AE5-005B-9243-A817-B37872E6EC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352" y="1110525"/>
            <a:ext cx="65277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BFF"/>
              </a:buClr>
              <a:buSzPts val="4000"/>
              <a:buFont typeface="Arial"/>
              <a:buNone/>
            </a:pPr>
            <a:r>
              <a:rPr lang="nl-NL" dirty="0">
                <a:latin typeface="Bebas Neue"/>
                <a:ea typeface="Bebas Neue"/>
                <a:cs typeface="Bebas Neue"/>
                <a:sym typeface="Bebas Neue"/>
              </a:rPr>
              <a:t>How does </a:t>
            </a:r>
            <a:r>
              <a:rPr lang="nl-NL" dirty="0" err="1">
                <a:latin typeface="Bebas Neue"/>
                <a:ea typeface="Bebas Neue"/>
                <a:cs typeface="Bebas Neue"/>
                <a:sym typeface="Bebas Neue"/>
              </a:rPr>
              <a:t>DataSHIELD</a:t>
            </a:r>
            <a:r>
              <a:rPr lang="nl-NL" dirty="0"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nl-NL" dirty="0" err="1">
                <a:latin typeface="Bebas Neue"/>
                <a:ea typeface="Bebas Neue"/>
                <a:cs typeface="Bebas Neue"/>
                <a:sym typeface="Bebas Neue"/>
              </a:rPr>
              <a:t>work</a:t>
            </a:r>
            <a:r>
              <a:rPr lang="nl-NL" dirty="0">
                <a:latin typeface="Bebas Neue"/>
                <a:ea typeface="Bebas Neue"/>
                <a:cs typeface="Bebas Neue"/>
                <a:sym typeface="Bebas Neue"/>
              </a:rPr>
              <a:t>?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97" name="Google Shape;297;p23">
            <a:extLst>
              <a:ext uri="{FF2B5EF4-FFF2-40B4-BE49-F238E27FC236}">
                <a16:creationId xmlns:a16="http://schemas.microsoft.com/office/drawing/2014/main" id="{B73D3905-A385-FF64-106F-D6C88394CF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2812" y="118554"/>
            <a:ext cx="959986" cy="11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BFA9627A-8CB3-3BCF-CCA1-0FD9A6CD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7" y="3293260"/>
            <a:ext cx="8948843" cy="285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5E08FA06-BCA7-EB4B-2F83-76B525617C9F}"/>
              </a:ext>
            </a:extLst>
          </p:cNvPr>
          <p:cNvSpPr/>
          <p:nvPr/>
        </p:nvSpPr>
        <p:spPr>
          <a:xfrm>
            <a:off x="4146245" y="3693819"/>
            <a:ext cx="2104845" cy="2454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79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154</Words>
  <Application>Microsoft Macintosh PowerPoint</Application>
  <PresentationFormat>Panorámica</PresentationFormat>
  <Paragraphs>29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IBM Plex Sans</vt:lpstr>
      <vt:lpstr>Arial</vt:lpstr>
      <vt:lpstr>Bebas Neue</vt:lpstr>
      <vt:lpstr>IBM Plex Mono</vt:lpstr>
      <vt:lpstr>Calibri</vt:lpstr>
      <vt:lpstr>Office-thema</vt:lpstr>
      <vt:lpstr>DataSHIELD Beginners Workshop</vt:lpstr>
      <vt:lpstr>Accessing the workshop</vt:lpstr>
      <vt:lpstr>How does DataSHIELD work?</vt:lpstr>
      <vt:lpstr>How does DataSHIELD work?</vt:lpstr>
      <vt:lpstr>How does DataSHIELD work?</vt:lpstr>
      <vt:lpstr>How does DataSHIELD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Tim Cadman</cp:lastModifiedBy>
  <cp:revision>10</cp:revision>
  <dcterms:modified xsi:type="dcterms:W3CDTF">2024-09-22T16:41:44Z</dcterms:modified>
</cp:coreProperties>
</file>