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298" r:id="rId17"/>
    <p:sldId id="299" r:id="rId18"/>
    <p:sldId id="300" r:id="rId19"/>
    <p:sldId id="303" r:id="rId20"/>
    <p:sldId id="301" r:id="rId21"/>
    <p:sldId id="302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452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1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5D7D-2DC8-44DE-98BB-826E1188C73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8BC9-2554-4B68-92AE-8FDC5D92B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enugopal.adep/comparative-study-of-text-embeddings-tf-idf-vs-sentence-transformer-28627c315f21" TargetMode="External"/><Relationship Id="rId2" Type="http://schemas.openxmlformats.org/officeDocument/2006/relationships/hyperlink" Target="https://hardikprakash.medium.com/comparing-tf-idf-and-sbert-for-topic-modelling-in-user-reviews-55d6f8f433d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F34C-E981-76A8-4FFE-DCB8BD35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019"/>
            <a:ext cx="9144000" cy="123754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7E53-6EBA-8A86-BA32-ECBAF673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7472"/>
            <a:ext cx="9144000" cy="1655762"/>
          </a:xfrm>
        </p:spPr>
        <p:txBody>
          <a:bodyPr>
            <a:normAutofit/>
          </a:bodyPr>
          <a:lstStyle/>
          <a:p>
            <a:pPr algn="ctr" rtl="1"/>
            <a:r>
              <a:rPr lang="en-US" sz="4000" i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ReAct To RAG</a:t>
            </a:r>
          </a:p>
          <a:p>
            <a:pPr algn="ctr" rtl="1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4956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8901-3F3F-4220-515B-17C61209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B1CF37-444A-5CF8-1859-29DC5B3C2AE0}"/>
              </a:ext>
            </a:extLst>
          </p:cNvPr>
          <p:cNvSpPr txBox="1"/>
          <p:nvPr/>
        </p:nvSpPr>
        <p:spPr>
          <a:xfrm>
            <a:off x="2000061" y="1982450"/>
            <a:ext cx="8191877" cy="28931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"id": "cmpl_002",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"choices":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"index": 0,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</a:t>
            </a:r>
            <a:r>
              <a:rPr lang="en-US" sz="1400" dirty="0" err="1">
                <a:latin typeface="Consolas" panose="020B0609020204030204" pitchFamily="49" charset="0"/>
              </a:rPr>
              <a:t>finish_reason</a:t>
            </a:r>
            <a:r>
              <a:rPr lang="en-US" sz="1400" dirty="0">
                <a:latin typeface="Consolas" panose="020B0609020204030204" pitchFamily="49" charset="0"/>
              </a:rPr>
              <a:t>": "stop",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"message":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"role": "assistant",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"content": "In Tehran today it’s 28°C and sunny (observed 09:00 UTC)."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2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40E1-5829-C9C0-5747-39E2CCBC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05ED-E39E-9F78-FFA8-EB88437F6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Designing Good Tools</a:t>
            </a:r>
          </a:p>
        </p:txBody>
      </p:sp>
    </p:spTree>
    <p:extLst>
      <p:ext uri="{BB962C8B-B14F-4D97-AF65-F5344CB8AC3E}">
        <p14:creationId xmlns:p14="http://schemas.microsoft.com/office/powerpoint/2010/main" val="41830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52F6-A4E2-9C29-9B30-8DC1CF2F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7EEE709-3481-0984-D10D-660C569436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305" y="2036373"/>
            <a:ext cx="5066452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schemas clear (inputs, types, constraints)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descriptions the model understands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inputs; handle errors gracefully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calls for observability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2E6496-6AD3-96E2-F665-ABE554AF5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Good Tools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85ED1-02A9-0224-BDAE-5D51CCAC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38" y="3148344"/>
            <a:ext cx="3332430" cy="33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7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E37E-6A49-5DE2-8106-9FC367B7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9764-339D-9C8D-509B-48F11739F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27154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C3F1-D479-6D63-FFED-223E75EFF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17C-7EFA-D639-0CAB-B34441C87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LLM Limitations</a:t>
            </a:r>
            <a:br>
              <a:rPr lang="en-US" dirty="0"/>
            </a:br>
            <a:r>
              <a:rPr lang="en-US" dirty="0"/>
              <a:t>Knowledge &amp; Hallucinations</a:t>
            </a:r>
          </a:p>
        </p:txBody>
      </p:sp>
    </p:spTree>
    <p:extLst>
      <p:ext uri="{BB962C8B-B14F-4D97-AF65-F5344CB8AC3E}">
        <p14:creationId xmlns:p14="http://schemas.microsoft.com/office/powerpoint/2010/main" val="25093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BE374-603A-0A8D-E359-2A54CDE0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03A2B8A-20EB-08F2-66CA-6B54C3EE8F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305" y="2313372"/>
            <a:ext cx="4252126" cy="16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cutoff → old knowledge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Hallucinations → confident but wrong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need grounding in real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5078E1-F1C6-D3C9-A55C-1C8DCFFA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LLM Limitation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C2257-4E91-A87C-FB2B-B511D198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404" y="3329854"/>
            <a:ext cx="4827572" cy="31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6349-CAEE-7B1D-9D8D-CD9166F7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19CA-02C4-F324-EF75-C605C16B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RAG</a:t>
            </a:r>
            <a:br>
              <a:rPr lang="en-US" dirty="0"/>
            </a:br>
            <a:r>
              <a:rPr lang="en-US" dirty="0"/>
              <a:t>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43831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30068-0B52-4444-9EEA-1CDA5976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C81FC5A-8183-9C7E-8230-CAEDCEE2A5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305" y="2313372"/>
            <a:ext cx="6297558" cy="16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“Open-book” answer generation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 Chunk → Embed → Store → Retrieve → Synthesize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 up-to-date, cited, lower hallucination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118AF7-55AA-9DF8-B394-00FAFBA5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RAG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FE8B-C8FC-2321-FB0B-2CB4BED4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662"/>
          <a:stretch>
            <a:fillRect/>
          </a:stretch>
        </p:blipFill>
        <p:spPr>
          <a:xfrm>
            <a:off x="2968476" y="4419436"/>
            <a:ext cx="6115050" cy="11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94952-8591-809D-CEA4-56AD238F6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CE1F0D-22B4-915C-41BC-E681AC1EF3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6358" y="1841245"/>
            <a:ext cx="5692584" cy="16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Chunking: split docs into manageable pieces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Embeddings: turn text into numeric meaning vectors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Similarity search: find chunks closest to the question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23EFB8-E230-C5CB-6793-06ABF07F6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6389043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Chunking &amp; Embeddings (English)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28643F-8840-7E31-FFAC-A8CBFB41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35" y="3733418"/>
            <a:ext cx="5754929" cy="27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26763-1977-B079-A02C-2F4A556A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DCF430-37EB-4348-FD5B-76B847F4AB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7305" y="1475469"/>
            <a:ext cx="7267230" cy="374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 — inverse Document Frequency)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efficient and easy to implement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keyword extraction and ranking.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capture the contextual meaning of words.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variations in phrasing and synonyms.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Unable to recognize semantic similarities.</a:t>
            </a: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SBERT (Sentence BERT)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capture semantic similarities.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identify synonyms effectively.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E6A0D4-C03D-E257-7634-882C727E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6389043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2F4B5-E05D-FC58-998C-620DA2220A8D}"/>
              </a:ext>
            </a:extLst>
          </p:cNvPr>
          <p:cNvSpPr txBox="1"/>
          <p:nvPr/>
        </p:nvSpPr>
        <p:spPr>
          <a:xfrm>
            <a:off x="2133600" y="5870189"/>
            <a:ext cx="7924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suggestion</a:t>
            </a:r>
          </a:p>
          <a:p>
            <a:pPr algn="ctr"/>
            <a:r>
              <a:rPr lang="en-US" sz="1200" dirty="0">
                <a:hlinkClick r:id="rId2"/>
              </a:rPr>
              <a:t>https://hardikprakash.medium.com/comparing-tf-idf-and-sbert-for-topic-modelling-in-user-reviews-55d6f8f433d4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>
                <a:hlinkClick r:id="rId3"/>
              </a:rPr>
              <a:t>https://medium.com/@venugopal.adep/comparative-study-of-text-embeddings-tf-idf-vs-sentence-transformer-28627c315f21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62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D120B-B883-3D5D-200F-4F105C468D12}"/>
              </a:ext>
            </a:extLst>
          </p:cNvPr>
          <p:cNvSpPr txBox="1">
            <a:spLocks/>
          </p:cNvSpPr>
          <p:nvPr/>
        </p:nvSpPr>
        <p:spPr>
          <a:xfrm>
            <a:off x="1876424" y="579237"/>
            <a:ext cx="3527834" cy="95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Quick Recap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8FB6E20-69A3-7752-339B-28806708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578" y="2244021"/>
            <a:ext cx="3527834" cy="3110300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What Is AI Agent?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AI Agent vs. Agentic AI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Perceive-Reason-Act Loop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AI Agents Architects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Classic Software Vs. AI Agent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8E9821-78FF-E89F-5076-4782775B39C6}"/>
              </a:ext>
            </a:extLst>
          </p:cNvPr>
          <p:cNvSpPr txBox="1">
            <a:spLocks/>
          </p:cNvSpPr>
          <p:nvPr/>
        </p:nvSpPr>
        <p:spPr>
          <a:xfrm>
            <a:off x="6234821" y="2244020"/>
            <a:ext cx="4472411" cy="1902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l">
              <a:spcBef>
                <a:spcPts val="600"/>
              </a:spcBef>
              <a:buChar char="•"/>
            </a:pPr>
            <a:r>
              <a:rPr lang="en-US" sz="2000" dirty="0"/>
              <a:t>Reflex Agent Limitation</a:t>
            </a:r>
          </a:p>
          <a:p>
            <a:pPr marL="274320" indent="-274320" algn="l">
              <a:spcBef>
                <a:spcPts val="600"/>
              </a:spcBef>
              <a:buChar char="•"/>
            </a:pPr>
            <a:r>
              <a:rPr lang="en-US" sz="2000" dirty="0"/>
              <a:t>LLM As Agent Brain</a:t>
            </a:r>
          </a:p>
          <a:p>
            <a:pPr marL="274320" indent="-274320" algn="l">
              <a:spcBef>
                <a:spcPts val="600"/>
              </a:spcBef>
              <a:buChar char="•"/>
            </a:pPr>
            <a:r>
              <a:rPr lang="en-US" sz="2000" dirty="0"/>
              <a:t>ReAct </a:t>
            </a:r>
          </a:p>
          <a:p>
            <a:pPr marL="274320" indent="-27432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CoT (Chain-of-Thought)</a:t>
            </a:r>
          </a:p>
          <a:p>
            <a:pPr marL="274320" indent="-27432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Memory (short-term &amp; long-term)</a:t>
            </a:r>
          </a:p>
          <a:p>
            <a:pPr marL="274320" indent="-27432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2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0F17-0C1A-3F65-0C6F-070785C7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029C02-236E-39C7-94D2-D1473CC3DD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6358" y="1841245"/>
            <a:ext cx="5331588" cy="16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retrieved chunks to the LLM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Prompt: “Use only these sources; cite chunk IDs”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short, grounded answer + references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7A39DD-F51F-F4BC-D407-96F9C4581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6389043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Synthesis: Building the Final Answer</a:t>
            </a:r>
          </a:p>
        </p:txBody>
      </p:sp>
    </p:spTree>
    <p:extLst>
      <p:ext uri="{BB962C8B-B14F-4D97-AF65-F5344CB8AC3E}">
        <p14:creationId xmlns:p14="http://schemas.microsoft.com/office/powerpoint/2010/main" val="64609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75FC-D97E-A20E-DA5E-9E839387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86A5-86A1-7014-7F99-964EA6162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896686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66EA3-096B-8030-D576-7E0226A0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507A-2471-83C5-55C2-82ECC88A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93" y="231523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20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6DAE-85F9-6413-2DBC-D6DF6DFDE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Why Agents Need Tools</a:t>
            </a:r>
          </a:p>
        </p:txBody>
      </p:sp>
    </p:spTree>
    <p:extLst>
      <p:ext uri="{BB962C8B-B14F-4D97-AF65-F5344CB8AC3E}">
        <p14:creationId xmlns:p14="http://schemas.microsoft.com/office/powerpoint/2010/main" val="281007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DCAB157-B986-C78D-59F6-C54680593F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29856" y="1927732"/>
            <a:ext cx="4273606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Up-to-date info (news, weather, prices)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(math, database queries)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 (send email, create task)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Tools make agents practical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CD88E0-EAF2-C585-27B3-4BAEE966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Agent need for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57B3E4-ECDD-F209-2758-B787B80F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02" t="6837" r="6420" b="9437"/>
          <a:stretch>
            <a:fillRect/>
          </a:stretch>
        </p:blipFill>
        <p:spPr>
          <a:xfrm>
            <a:off x="7323835" y="2869947"/>
            <a:ext cx="4092585" cy="36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A0B9D-FD58-D74C-C8C0-E967B189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138F35-9CEE-E6F5-A8A8-258B9B9C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Tool 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82FD5-4F08-5DB9-6856-25997AB7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14" y="1794796"/>
            <a:ext cx="7675386" cy="274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LLMs can’t do everything internally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search, calculator, calendar, database, custom APIs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model requests a tool with structured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feeds back into the reasoning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29AA4-B380-A47B-180B-59000367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24" y="4442861"/>
            <a:ext cx="4417626" cy="18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8DB2E-EF37-2353-AA95-0A8D0F9D4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E676799-C3E6-4F87-F75A-7D0C0AA08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29856" y="1927732"/>
            <a:ext cx="6109365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allowed functions (name, description, parameters)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can propose a call with arguments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runtime executes → returns result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uses result to continue reasoning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4C996-9904-6AB0-1A25-B16CA1BE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56" y="549709"/>
            <a:ext cx="3796145" cy="743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How It Works?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4F958-23FF-C54D-0E33-2C549202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25" b="27891"/>
          <a:stretch>
            <a:fillRect/>
          </a:stretch>
        </p:blipFill>
        <p:spPr>
          <a:xfrm>
            <a:off x="6699379" y="3998398"/>
            <a:ext cx="5102291" cy="25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3F0AF-F408-0B1A-197B-56C34F86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5A1AEF-4BB9-9BEB-890E-3DCA5DCA30EA}"/>
              </a:ext>
            </a:extLst>
          </p:cNvPr>
          <p:cNvSpPr txBox="1"/>
          <p:nvPr/>
        </p:nvSpPr>
        <p:spPr>
          <a:xfrm>
            <a:off x="172016" y="366623"/>
            <a:ext cx="12019983" cy="612475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POST /v1/chat/completions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"model": "gpt-4o-mini",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</a:rPr>
              <a:t>tool_choice</a:t>
            </a:r>
            <a:r>
              <a:rPr lang="en-US" sz="1400" dirty="0">
                <a:latin typeface="Consolas" panose="020B0609020204030204" pitchFamily="49" charset="0"/>
              </a:rPr>
              <a:t>": "auto",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"messages":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"role": "system",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"content": "You are a helpful agent. If a tool can answer accurately, call that tool. Keep final answers concise."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"role": "user",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"content": "What's the weather in Tehran today?"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"tools":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"type": "function",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"function":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"name": "</a:t>
            </a:r>
            <a:r>
              <a:rPr lang="en-US" sz="1400" dirty="0" err="1">
                <a:latin typeface="Consolas" panose="020B0609020204030204" pitchFamily="49" charset="0"/>
              </a:rPr>
              <a:t>get_weather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"description": "Get current weather by city name.",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"parameters":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"type": "object",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"properties":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"city":  { "type": "string", "description": "City name, e.g., Tehran"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"units": { "type": "string", "</a:t>
            </a:r>
            <a:r>
              <a:rPr lang="en-US" sz="1400" dirty="0" err="1"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": ["metric", "imperial"], "default": "metric"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"required": ["city"]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} } ] }</a:t>
            </a:r>
          </a:p>
        </p:txBody>
      </p:sp>
    </p:spTree>
    <p:extLst>
      <p:ext uri="{BB962C8B-B14F-4D97-AF65-F5344CB8AC3E}">
        <p14:creationId xmlns:p14="http://schemas.microsoft.com/office/powerpoint/2010/main" val="282924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096A-C6E1-9E82-A9E3-CFCDA9D2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AA8B4A-DE6B-12A4-4427-18CC1CB6770C}"/>
              </a:ext>
            </a:extLst>
          </p:cNvPr>
          <p:cNvSpPr txBox="1"/>
          <p:nvPr/>
        </p:nvSpPr>
        <p:spPr>
          <a:xfrm>
            <a:off x="2289018" y="1054686"/>
            <a:ext cx="7613964" cy="440120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"id": "cmpl_001",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"object": "</a:t>
            </a:r>
            <a:r>
              <a:rPr lang="en-US" sz="1400" dirty="0" err="1">
                <a:latin typeface="Consolas" panose="020B0609020204030204" pitchFamily="49" charset="0"/>
              </a:rPr>
              <a:t>chat.completion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"choices":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"index": 0,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</a:t>
            </a:r>
            <a:r>
              <a:rPr lang="en-US" sz="1400" dirty="0" err="1">
                <a:latin typeface="Consolas" panose="020B0609020204030204" pitchFamily="49" charset="0"/>
              </a:rPr>
              <a:t>finish_reason</a:t>
            </a:r>
            <a:r>
              <a:rPr lang="en-US" sz="1400" dirty="0">
                <a:latin typeface="Consolas" panose="020B0609020204030204" pitchFamily="49" charset="0"/>
              </a:rPr>
              <a:t>": "</a:t>
            </a:r>
            <a:r>
              <a:rPr lang="en-US" sz="1400" dirty="0" err="1">
                <a:latin typeface="Consolas" panose="020B0609020204030204" pitchFamily="49" charset="0"/>
              </a:rPr>
              <a:t>tool_calls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"message":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"role": "assistant",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"content": null,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"</a:t>
            </a:r>
            <a:r>
              <a:rPr lang="en-US" sz="1400" dirty="0" err="1">
                <a:latin typeface="Consolas" panose="020B0609020204030204" pitchFamily="49" charset="0"/>
              </a:rPr>
              <a:t>tool_calls</a:t>
            </a:r>
            <a:r>
              <a:rPr lang="en-US" sz="1400" dirty="0">
                <a:latin typeface="Consolas" panose="020B0609020204030204" pitchFamily="49" charset="0"/>
              </a:rPr>
              <a:t>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"id": "call_weather_1",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"type": "function",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"function":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"name": "</a:t>
            </a:r>
            <a:r>
              <a:rPr lang="en-US" sz="1400" dirty="0" err="1">
                <a:latin typeface="Consolas" panose="020B0609020204030204" pitchFamily="49" charset="0"/>
              </a:rPr>
              <a:t>get_weather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"arguments": "{\"city\":\"Tehran\",\"units\":\"metric\"}"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 } ] } }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05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59BF7-D868-103D-B7A0-CF11D87C4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D1DB7D-7DDB-2CDB-A630-605BFBC7B424}"/>
              </a:ext>
            </a:extLst>
          </p:cNvPr>
          <p:cNvSpPr txBox="1"/>
          <p:nvPr/>
        </p:nvSpPr>
        <p:spPr>
          <a:xfrm>
            <a:off x="636760" y="689788"/>
            <a:ext cx="10918479" cy="54784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"model": "gpt-4o-mini",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"messages":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 "role": "system", "content": "You are a helpful agent. If a tool can answer accurately, call that tool. Keep final answers concise."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 "role": "user", "content": "What's the weather in Tehran today?" },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{ "role": "assistant",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</a:t>
            </a:r>
            <a:r>
              <a:rPr lang="en-US" sz="1400" dirty="0" err="1">
                <a:latin typeface="Consolas" panose="020B0609020204030204" pitchFamily="49" charset="0"/>
              </a:rPr>
              <a:t>tool_calls</a:t>
            </a:r>
            <a:r>
              <a:rPr lang="en-US" sz="1400" dirty="0">
                <a:latin typeface="Consolas" panose="020B0609020204030204" pitchFamily="49" charset="0"/>
              </a:rPr>
              <a:t>":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"id":"call_weather_1",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</a:t>
            </a:r>
            <a:r>
              <a:rPr lang="en-US" sz="1400" dirty="0" err="1">
                <a:latin typeface="Consolas" panose="020B0609020204030204" pitchFamily="49" charset="0"/>
              </a:rPr>
              <a:t>type":"function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"function":{"</a:t>
            </a:r>
            <a:r>
              <a:rPr lang="en-US" sz="1400" dirty="0" err="1">
                <a:latin typeface="Consolas" panose="020B0609020204030204" pitchFamily="49" charset="0"/>
              </a:rPr>
              <a:t>name":"get_weather","arguments</a:t>
            </a:r>
            <a:r>
              <a:rPr lang="en-US" sz="1400" dirty="0">
                <a:latin typeface="Consolas" panose="020B0609020204030204" pitchFamily="49" charset="0"/>
              </a:rPr>
              <a:t>":"{\"city\":\"Tehran\",\"units\":\"metric\"}"}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},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{ "role": "tool",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</a:t>
            </a:r>
            <a:r>
              <a:rPr lang="en-US" sz="1400" dirty="0" err="1">
                <a:latin typeface="Consolas" panose="020B0609020204030204" pitchFamily="49" charset="0"/>
              </a:rPr>
              <a:t>tool_call_id</a:t>
            </a:r>
            <a:r>
              <a:rPr lang="en-US" sz="1400" dirty="0">
                <a:latin typeface="Consolas" panose="020B0609020204030204" pitchFamily="49" charset="0"/>
              </a:rPr>
              <a:t>": "call_weather_1",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"name": "</a:t>
            </a:r>
            <a:r>
              <a:rPr lang="en-US" sz="1400" dirty="0" err="1">
                <a:latin typeface="Consolas" panose="020B0609020204030204" pitchFamily="49" charset="0"/>
              </a:rPr>
              <a:t>get_weather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"content": "{\"city\":\"Tehran\",\"</a:t>
            </a:r>
            <a:r>
              <a:rPr lang="en-US" sz="1400" dirty="0" err="1">
                <a:latin typeface="Consolas" panose="020B0609020204030204" pitchFamily="49" charset="0"/>
              </a:rPr>
              <a:t>temp_c</a:t>
            </a:r>
            <a:r>
              <a:rPr lang="en-US" sz="1400" dirty="0">
                <a:latin typeface="Consolas" panose="020B0609020204030204" pitchFamily="49" charset="0"/>
              </a:rPr>
              <a:t>\":28,\"conditions\":\"Sunny\",\"</a:t>
            </a:r>
            <a:r>
              <a:rPr lang="en-US" sz="1400" dirty="0" err="1">
                <a:latin typeface="Consolas" panose="020B0609020204030204" pitchFamily="49" charset="0"/>
              </a:rPr>
              <a:t>observed_at</a:t>
            </a:r>
            <a:r>
              <a:rPr lang="en-US" sz="1400" dirty="0">
                <a:latin typeface="Consolas" panose="020B0609020204030204" pitchFamily="49" charset="0"/>
              </a:rPr>
              <a:t>\":\"2025-10-17T09:00:00Z\"}"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7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2067</TotalTime>
  <Words>1000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Times New Roman</vt:lpstr>
      <vt:lpstr>Tw Cen MT</vt:lpstr>
      <vt:lpstr>Circuit</vt:lpstr>
      <vt:lpstr>AI Agent With Python</vt:lpstr>
      <vt:lpstr>PowerPoint Presentation</vt:lpstr>
      <vt:lpstr>Why Agents Need Tools</vt:lpstr>
      <vt:lpstr>Agent need for tools</vt:lpstr>
      <vt:lpstr>Tool Use</vt:lpstr>
      <vt:lpstr>How It Works?</vt:lpstr>
      <vt:lpstr>PowerPoint Presentation</vt:lpstr>
      <vt:lpstr>PowerPoint Presentation</vt:lpstr>
      <vt:lpstr>PowerPoint Presentation</vt:lpstr>
      <vt:lpstr>PowerPoint Presentation</vt:lpstr>
      <vt:lpstr>Designing Good Tools</vt:lpstr>
      <vt:lpstr>Good Tools design</vt:lpstr>
      <vt:lpstr>Time To code!</vt:lpstr>
      <vt:lpstr>LLM Limitations Knowledge &amp; Hallucinations</vt:lpstr>
      <vt:lpstr>LLM Limitation</vt:lpstr>
      <vt:lpstr>RAG Retrieval-Augmented Generation</vt:lpstr>
      <vt:lpstr>RAG pipeline</vt:lpstr>
      <vt:lpstr>Chunking &amp; Embeddings (English)</vt:lpstr>
      <vt:lpstr>Embedding</vt:lpstr>
      <vt:lpstr>Synthesis: Building the Final Answer</vt:lpstr>
      <vt:lpstr>Time To code!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Moligarch</dc:creator>
  <cp:lastModifiedBy>Moligarch</cp:lastModifiedBy>
  <cp:revision>37</cp:revision>
  <dcterms:created xsi:type="dcterms:W3CDTF">2025-10-13T01:12:09Z</dcterms:created>
  <dcterms:modified xsi:type="dcterms:W3CDTF">2025-10-17T13:31:12Z</dcterms:modified>
</cp:coreProperties>
</file>