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76" r:id="rId6"/>
    <p:sldId id="277" r:id="rId7"/>
    <p:sldId id="260" r:id="rId8"/>
    <p:sldId id="286" r:id="rId9"/>
    <p:sldId id="261" r:id="rId10"/>
    <p:sldId id="262" r:id="rId11"/>
    <p:sldId id="265" r:id="rId12"/>
    <p:sldId id="278" r:id="rId13"/>
    <p:sldId id="279" r:id="rId14"/>
    <p:sldId id="280" r:id="rId15"/>
    <p:sldId id="281" r:id="rId16"/>
    <p:sldId id="282" r:id="rId17"/>
    <p:sldId id="264" r:id="rId18"/>
    <p:sldId id="263" r:id="rId19"/>
    <p:sldId id="266" r:id="rId20"/>
    <p:sldId id="267" r:id="rId21"/>
    <p:sldId id="283" r:id="rId22"/>
    <p:sldId id="284" r:id="rId23"/>
    <p:sldId id="268" r:id="rId24"/>
    <p:sldId id="269" r:id="rId25"/>
    <p:sldId id="270" r:id="rId26"/>
    <p:sldId id="271" r:id="rId27"/>
    <p:sldId id="272" r:id="rId28"/>
    <p:sldId id="273" r:id="rId29"/>
    <p:sldId id="274" r:id="rId30"/>
    <p:sldId id="275" r:id="rId31"/>
    <p:sldId id="285"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5" autoAdjust="0"/>
    <p:restoredTop sz="94660"/>
  </p:normalViewPr>
  <p:slideViewPr>
    <p:cSldViewPr snapToGrid="0">
      <p:cViewPr varScale="1">
        <p:scale>
          <a:sx n="92" d="100"/>
          <a:sy n="92" d="100"/>
        </p:scale>
        <p:origin x="33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25D5D7D-2DC8-44DE-98BB-826E1188C735}" type="datetimeFigureOut">
              <a:rPr lang="en-US" smtClean="0"/>
              <a:t>10/16/2025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298E8BC9-2554-4B68-92AE-8FDC5D92B610}" type="slidenum">
              <a:rPr lang="en-US" smtClean="0"/>
              <a:t>‹#›</a:t>
            </a:fld>
            <a:endParaRPr lang="en-US"/>
          </a:p>
        </p:txBody>
      </p:sp>
    </p:spTree>
    <p:extLst>
      <p:ext uri="{BB962C8B-B14F-4D97-AF65-F5344CB8AC3E}">
        <p14:creationId xmlns:p14="http://schemas.microsoft.com/office/powerpoint/2010/main" val="2060567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5D5D7D-2DC8-44DE-98BB-826E1188C735}" type="datetimeFigureOut">
              <a:rPr lang="en-US" smtClean="0"/>
              <a:t>10/16/2025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8E8BC9-2554-4B68-92AE-8FDC5D92B610}" type="slidenum">
              <a:rPr lang="en-US" smtClean="0"/>
              <a:t>‹#›</a:t>
            </a:fld>
            <a:endParaRPr lang="en-US"/>
          </a:p>
        </p:txBody>
      </p:sp>
    </p:spTree>
    <p:extLst>
      <p:ext uri="{BB962C8B-B14F-4D97-AF65-F5344CB8AC3E}">
        <p14:creationId xmlns:p14="http://schemas.microsoft.com/office/powerpoint/2010/main" val="3655533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5D5D7D-2DC8-44DE-98BB-826E1188C735}" type="datetimeFigureOut">
              <a:rPr lang="en-US" smtClean="0"/>
              <a:t>10/16/2025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8E8BC9-2554-4B68-92AE-8FDC5D92B610}" type="slidenum">
              <a:rPr lang="en-US" smtClean="0"/>
              <a:t>‹#›</a:t>
            </a:fld>
            <a:endParaRPr lang="en-US"/>
          </a:p>
        </p:txBody>
      </p:sp>
    </p:spTree>
    <p:extLst>
      <p:ext uri="{BB962C8B-B14F-4D97-AF65-F5344CB8AC3E}">
        <p14:creationId xmlns:p14="http://schemas.microsoft.com/office/powerpoint/2010/main" val="2351989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5D5D7D-2DC8-44DE-98BB-826E1188C735}" type="datetimeFigureOut">
              <a:rPr lang="en-US" smtClean="0"/>
              <a:t>10/16/2025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8E8BC9-2554-4B68-92AE-8FDC5D92B610}"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49452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5D5D7D-2DC8-44DE-98BB-826E1188C735}" type="datetimeFigureOut">
              <a:rPr lang="en-US" smtClean="0"/>
              <a:t>10/16/2025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8E8BC9-2554-4B68-92AE-8FDC5D92B610}" type="slidenum">
              <a:rPr lang="en-US" smtClean="0"/>
              <a:t>‹#›</a:t>
            </a:fld>
            <a:endParaRPr lang="en-US"/>
          </a:p>
        </p:txBody>
      </p:sp>
    </p:spTree>
    <p:extLst>
      <p:ext uri="{BB962C8B-B14F-4D97-AF65-F5344CB8AC3E}">
        <p14:creationId xmlns:p14="http://schemas.microsoft.com/office/powerpoint/2010/main" val="3682106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25D5D7D-2DC8-44DE-98BB-826E1188C735}" type="datetimeFigureOut">
              <a:rPr lang="en-US" smtClean="0"/>
              <a:t>10/16/2025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8E8BC9-2554-4B68-92AE-8FDC5D92B610}" type="slidenum">
              <a:rPr lang="en-US" smtClean="0"/>
              <a:t>‹#›</a:t>
            </a:fld>
            <a:endParaRPr lang="en-US"/>
          </a:p>
        </p:txBody>
      </p:sp>
    </p:spTree>
    <p:extLst>
      <p:ext uri="{BB962C8B-B14F-4D97-AF65-F5344CB8AC3E}">
        <p14:creationId xmlns:p14="http://schemas.microsoft.com/office/powerpoint/2010/main" val="1038201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25D5D7D-2DC8-44DE-98BB-826E1188C735}" type="datetimeFigureOut">
              <a:rPr lang="en-US" smtClean="0"/>
              <a:t>10/16/2025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8E8BC9-2554-4B68-92AE-8FDC5D92B610}" type="slidenum">
              <a:rPr lang="en-US" smtClean="0"/>
              <a:t>‹#›</a:t>
            </a:fld>
            <a:endParaRPr lang="en-US"/>
          </a:p>
        </p:txBody>
      </p:sp>
    </p:spTree>
    <p:extLst>
      <p:ext uri="{BB962C8B-B14F-4D97-AF65-F5344CB8AC3E}">
        <p14:creationId xmlns:p14="http://schemas.microsoft.com/office/powerpoint/2010/main" val="931583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5D5D7D-2DC8-44DE-98BB-826E1188C735}" type="datetimeFigureOut">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8E8BC9-2554-4B68-92AE-8FDC5D92B610}" type="slidenum">
              <a:rPr lang="en-US" smtClean="0"/>
              <a:t>‹#›</a:t>
            </a:fld>
            <a:endParaRPr lang="en-US"/>
          </a:p>
        </p:txBody>
      </p:sp>
    </p:spTree>
    <p:extLst>
      <p:ext uri="{BB962C8B-B14F-4D97-AF65-F5344CB8AC3E}">
        <p14:creationId xmlns:p14="http://schemas.microsoft.com/office/powerpoint/2010/main" val="13421838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5D5D7D-2DC8-44DE-98BB-826E1188C735}" type="datetimeFigureOut">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8E8BC9-2554-4B68-92AE-8FDC5D92B610}" type="slidenum">
              <a:rPr lang="en-US" smtClean="0"/>
              <a:t>‹#›</a:t>
            </a:fld>
            <a:endParaRPr lang="en-US"/>
          </a:p>
        </p:txBody>
      </p:sp>
    </p:spTree>
    <p:extLst>
      <p:ext uri="{BB962C8B-B14F-4D97-AF65-F5344CB8AC3E}">
        <p14:creationId xmlns:p14="http://schemas.microsoft.com/office/powerpoint/2010/main" val="3742819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5D5D7D-2DC8-44DE-98BB-826E1188C735}" type="datetimeFigureOut">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8E8BC9-2554-4B68-92AE-8FDC5D92B610}" type="slidenum">
              <a:rPr lang="en-US" smtClean="0"/>
              <a:t>‹#›</a:t>
            </a:fld>
            <a:endParaRPr lang="en-US"/>
          </a:p>
        </p:txBody>
      </p:sp>
    </p:spTree>
    <p:extLst>
      <p:ext uri="{BB962C8B-B14F-4D97-AF65-F5344CB8AC3E}">
        <p14:creationId xmlns:p14="http://schemas.microsoft.com/office/powerpoint/2010/main" val="3527777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5D5D7D-2DC8-44DE-98BB-826E1188C735}" type="datetimeFigureOut">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8E8BC9-2554-4B68-92AE-8FDC5D92B610}" type="slidenum">
              <a:rPr lang="en-US" smtClean="0"/>
              <a:t>‹#›</a:t>
            </a:fld>
            <a:endParaRPr lang="en-US"/>
          </a:p>
        </p:txBody>
      </p:sp>
    </p:spTree>
    <p:extLst>
      <p:ext uri="{BB962C8B-B14F-4D97-AF65-F5344CB8AC3E}">
        <p14:creationId xmlns:p14="http://schemas.microsoft.com/office/powerpoint/2010/main" val="4033617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5D5D7D-2DC8-44DE-98BB-826E1188C735}" type="datetimeFigureOut">
              <a:rPr lang="en-US" smtClean="0"/>
              <a:t>10/16/2025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8E8BC9-2554-4B68-92AE-8FDC5D92B610}" type="slidenum">
              <a:rPr lang="en-US" smtClean="0"/>
              <a:t>‹#›</a:t>
            </a:fld>
            <a:endParaRPr lang="en-US"/>
          </a:p>
        </p:txBody>
      </p:sp>
    </p:spTree>
    <p:extLst>
      <p:ext uri="{BB962C8B-B14F-4D97-AF65-F5344CB8AC3E}">
        <p14:creationId xmlns:p14="http://schemas.microsoft.com/office/powerpoint/2010/main" val="3922026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5D5D7D-2DC8-44DE-98BB-826E1188C735}" type="datetimeFigureOut">
              <a:rPr lang="en-US" smtClean="0"/>
              <a:t>10/16/2025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8E8BC9-2554-4B68-92AE-8FDC5D92B610}" type="slidenum">
              <a:rPr lang="en-US" smtClean="0"/>
              <a:t>‹#›</a:t>
            </a:fld>
            <a:endParaRPr lang="en-US"/>
          </a:p>
        </p:txBody>
      </p:sp>
    </p:spTree>
    <p:extLst>
      <p:ext uri="{BB962C8B-B14F-4D97-AF65-F5344CB8AC3E}">
        <p14:creationId xmlns:p14="http://schemas.microsoft.com/office/powerpoint/2010/main" val="826704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5D5D7D-2DC8-44DE-98BB-826E1188C735}" type="datetimeFigureOut">
              <a:rPr lang="en-US" smtClean="0"/>
              <a:t>10/16/2025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8E8BC9-2554-4B68-92AE-8FDC5D92B610}" type="slidenum">
              <a:rPr lang="en-US" smtClean="0"/>
              <a:t>‹#›</a:t>
            </a:fld>
            <a:endParaRPr lang="en-US"/>
          </a:p>
        </p:txBody>
      </p:sp>
    </p:spTree>
    <p:extLst>
      <p:ext uri="{BB962C8B-B14F-4D97-AF65-F5344CB8AC3E}">
        <p14:creationId xmlns:p14="http://schemas.microsoft.com/office/powerpoint/2010/main" val="534183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5D5D7D-2DC8-44DE-98BB-826E1188C735}" type="datetimeFigureOut">
              <a:rPr lang="en-US" smtClean="0"/>
              <a:t>10/16/2025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8E8BC9-2554-4B68-92AE-8FDC5D92B610}" type="slidenum">
              <a:rPr lang="en-US" smtClean="0"/>
              <a:t>‹#›</a:t>
            </a:fld>
            <a:endParaRPr lang="en-US"/>
          </a:p>
        </p:txBody>
      </p:sp>
    </p:spTree>
    <p:extLst>
      <p:ext uri="{BB962C8B-B14F-4D97-AF65-F5344CB8AC3E}">
        <p14:creationId xmlns:p14="http://schemas.microsoft.com/office/powerpoint/2010/main" val="466065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5D5D7D-2DC8-44DE-98BB-826E1188C735}" type="datetimeFigureOut">
              <a:rPr lang="en-US" smtClean="0"/>
              <a:t>10/16/2025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8E8BC9-2554-4B68-92AE-8FDC5D92B610}" type="slidenum">
              <a:rPr lang="en-US" smtClean="0"/>
              <a:t>‹#›</a:t>
            </a:fld>
            <a:endParaRPr lang="en-US"/>
          </a:p>
        </p:txBody>
      </p:sp>
    </p:spTree>
    <p:extLst>
      <p:ext uri="{BB962C8B-B14F-4D97-AF65-F5344CB8AC3E}">
        <p14:creationId xmlns:p14="http://schemas.microsoft.com/office/powerpoint/2010/main" val="4020641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5D5D7D-2DC8-44DE-98BB-826E1188C735}" type="datetimeFigureOut">
              <a:rPr lang="en-US" smtClean="0"/>
              <a:t>10/16/2025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8E8BC9-2554-4B68-92AE-8FDC5D92B610}" type="slidenum">
              <a:rPr lang="en-US" smtClean="0"/>
              <a:t>‹#›</a:t>
            </a:fld>
            <a:endParaRPr lang="en-US"/>
          </a:p>
        </p:txBody>
      </p:sp>
    </p:spTree>
    <p:extLst>
      <p:ext uri="{BB962C8B-B14F-4D97-AF65-F5344CB8AC3E}">
        <p14:creationId xmlns:p14="http://schemas.microsoft.com/office/powerpoint/2010/main" val="3192722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25D5D7D-2DC8-44DE-98BB-826E1188C735}" type="datetimeFigureOut">
              <a:rPr lang="en-US" smtClean="0"/>
              <a:t>10/16/2025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98E8BC9-2554-4B68-92AE-8FDC5D92B610}" type="slidenum">
              <a:rPr lang="en-US" smtClean="0"/>
              <a:t>‹#›</a:t>
            </a:fld>
            <a:endParaRPr lang="en-US"/>
          </a:p>
        </p:txBody>
      </p:sp>
    </p:spTree>
    <p:extLst>
      <p:ext uri="{BB962C8B-B14F-4D97-AF65-F5344CB8AC3E}">
        <p14:creationId xmlns:p14="http://schemas.microsoft.com/office/powerpoint/2010/main" val="246898363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angchain-ai.github.io/langgraph/concepts/agentic_concepts/" TargetMode="External"/><Relationship Id="rId2" Type="http://schemas.openxmlformats.org/officeDocument/2006/relationships/hyperlink" Target="https://www.ibm.com/think/topics/ai-agent-types"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https://www.splunk.com/en_us/blog/learn/language-models-slm-vs-llm.html"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s://www.ibm.com/think/topics/react-agent"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hyperlink" Target="https://www.promptingguide.ai/techniques/cot"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adasci.org/short-term-vs-long-term-memory-in-ai-agents/" TargetMode="External"/><Relationship Id="rId2" Type="http://schemas.openxmlformats.org/officeDocument/2006/relationships/hyperlink" Target="https://medium.com/@gokcerbelgusen/memory-types-in-agentic-ai-a-breakdown-523c980921ec"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hyperlink" Target="mailto:medium.com/@teendifferent/decoding-function-calling-in-ai-agents-how-it-really-works-3cbcf77648ec"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cloud.google.com/discover/what-are-ai-agents"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medium.com/@speaktoharisudhan/ai-agent-vs-agentic-ai-understand-the-actual-difference-4580a4b01dd4"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coursera.org/articles/ai-engineer"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7F34C-E981-76A8-4FFE-DCB8BD357686}"/>
              </a:ext>
            </a:extLst>
          </p:cNvPr>
          <p:cNvSpPr>
            <a:spLocks noGrp="1"/>
          </p:cNvSpPr>
          <p:nvPr>
            <p:ph type="ctrTitle"/>
          </p:nvPr>
        </p:nvSpPr>
        <p:spPr>
          <a:xfrm>
            <a:off x="1524000" y="1358019"/>
            <a:ext cx="9144000" cy="1237543"/>
          </a:xfrm>
        </p:spPr>
        <p:txBody>
          <a:bodyPr/>
          <a:lstStyle/>
          <a:p>
            <a:pPr algn="ctr"/>
            <a:r>
              <a:rPr lang="en-US" b="1" dirty="0">
                <a:latin typeface="Times New Roman" panose="02020603050405020304" pitchFamily="18" charset="0"/>
                <a:cs typeface="Times New Roman" panose="02020603050405020304" pitchFamily="18" charset="0"/>
              </a:rPr>
              <a:t>AI Agent With Python</a:t>
            </a:r>
          </a:p>
        </p:txBody>
      </p:sp>
      <p:sp>
        <p:nvSpPr>
          <p:cNvPr id="3" name="Subtitle 2">
            <a:extLst>
              <a:ext uri="{FF2B5EF4-FFF2-40B4-BE49-F238E27FC236}">
                <a16:creationId xmlns:a16="http://schemas.microsoft.com/office/drawing/2014/main" id="{94767E53-6EBA-8A86-BA32-ECBAF673A14D}"/>
              </a:ext>
            </a:extLst>
          </p:cNvPr>
          <p:cNvSpPr>
            <a:spLocks noGrp="1"/>
          </p:cNvSpPr>
          <p:nvPr>
            <p:ph type="subTitle" idx="1"/>
          </p:nvPr>
        </p:nvSpPr>
        <p:spPr>
          <a:xfrm>
            <a:off x="1524000" y="3167472"/>
            <a:ext cx="9144000" cy="1655762"/>
          </a:xfrm>
        </p:spPr>
        <p:txBody>
          <a:bodyPr>
            <a:normAutofit/>
          </a:bodyPr>
          <a:lstStyle/>
          <a:p>
            <a:pPr algn="ctr" rtl="1"/>
            <a:r>
              <a:rPr lang="en-US" sz="4000" i="1" cap="none" dirty="0">
                <a:solidFill>
                  <a:srgbClr val="FFFF00"/>
                </a:solidFill>
                <a:latin typeface="Times New Roman" panose="02020603050405020304" pitchFamily="18" charset="0"/>
                <a:cs typeface="Times New Roman" panose="02020603050405020304" pitchFamily="18" charset="0"/>
              </a:rPr>
              <a:t>From ReAct To RAG</a:t>
            </a:r>
          </a:p>
          <a:p>
            <a:pPr algn="ctr" rtl="1"/>
            <a:r>
              <a:rPr lang="en-US" sz="4000" cap="none" dirty="0">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4249561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FF7DCB-A564-8141-0849-EAA5A20A19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0C0CDA-4729-E26D-AAEE-99BA436C849D}"/>
              </a:ext>
            </a:extLst>
          </p:cNvPr>
          <p:cNvSpPr>
            <a:spLocks noGrp="1"/>
          </p:cNvSpPr>
          <p:nvPr>
            <p:ph type="ctrTitle"/>
          </p:nvPr>
        </p:nvSpPr>
        <p:spPr/>
        <p:txBody>
          <a:bodyPr/>
          <a:lstStyle/>
          <a:p>
            <a:pPr algn="ctr"/>
            <a:r>
              <a:rPr lang="en-US" dirty="0"/>
              <a:t>Types of Agents</a:t>
            </a:r>
          </a:p>
        </p:txBody>
      </p:sp>
      <p:sp>
        <p:nvSpPr>
          <p:cNvPr id="4" name="TextBox 3">
            <a:extLst>
              <a:ext uri="{FF2B5EF4-FFF2-40B4-BE49-F238E27FC236}">
                <a16:creationId xmlns:a16="http://schemas.microsoft.com/office/drawing/2014/main" id="{8DF30D07-BDC9-7670-C0F7-506A279E35AC}"/>
              </a:ext>
            </a:extLst>
          </p:cNvPr>
          <p:cNvSpPr txBox="1"/>
          <p:nvPr/>
        </p:nvSpPr>
        <p:spPr>
          <a:xfrm>
            <a:off x="2275840" y="5735637"/>
            <a:ext cx="7640320" cy="1200329"/>
          </a:xfrm>
          <a:prstGeom prst="rect">
            <a:avLst/>
          </a:prstGeom>
          <a:noFill/>
        </p:spPr>
        <p:txBody>
          <a:bodyPr wrap="square">
            <a:spAutoFit/>
          </a:bodyPr>
          <a:lstStyle/>
          <a:p>
            <a:pPr algn="ctr"/>
            <a:r>
              <a:rPr lang="en-US" dirty="0"/>
              <a:t>suggestion</a:t>
            </a:r>
          </a:p>
          <a:p>
            <a:pPr algn="ctr"/>
            <a:r>
              <a:rPr lang="en-US" dirty="0">
                <a:hlinkClick r:id="rId2"/>
              </a:rPr>
              <a:t>https://www.ibm.com/think/topics/ai-agent-types</a:t>
            </a:r>
            <a:endParaRPr lang="en-US" dirty="0"/>
          </a:p>
          <a:p>
            <a:pPr algn="ctr"/>
            <a:r>
              <a:rPr lang="en-US" dirty="0">
                <a:hlinkClick r:id="rId3"/>
              </a:rPr>
              <a:t>https://langchain-ai.github.io/langgraph/concepts/agentic_concepts/</a:t>
            </a:r>
            <a:endParaRPr lang="en-US" dirty="0"/>
          </a:p>
          <a:p>
            <a:pPr algn="ctr"/>
            <a:endParaRPr lang="en-US" dirty="0"/>
          </a:p>
        </p:txBody>
      </p:sp>
    </p:spTree>
    <p:extLst>
      <p:ext uri="{BB962C8B-B14F-4D97-AF65-F5344CB8AC3E}">
        <p14:creationId xmlns:p14="http://schemas.microsoft.com/office/powerpoint/2010/main" val="1910096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9FEB2C-4A6E-396C-14D9-518601DCC293}"/>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3D77AEA1-D1DF-D71A-3506-B7A34E4EC789}"/>
              </a:ext>
            </a:extLst>
          </p:cNvPr>
          <p:cNvSpPr>
            <a:spLocks noGrp="1"/>
          </p:cNvSpPr>
          <p:nvPr>
            <p:ph type="ctrTitle"/>
          </p:nvPr>
        </p:nvSpPr>
        <p:spPr>
          <a:xfrm>
            <a:off x="2229856" y="549709"/>
            <a:ext cx="3796145" cy="743382"/>
          </a:xfrm>
        </p:spPr>
        <p:txBody>
          <a:bodyPr>
            <a:normAutofit/>
          </a:bodyPr>
          <a:lstStyle/>
          <a:p>
            <a:r>
              <a:rPr lang="en-US" sz="2800" dirty="0">
                <a:solidFill>
                  <a:srgbClr val="FFFF00"/>
                </a:solidFill>
              </a:rPr>
              <a:t>Types of Agents</a:t>
            </a:r>
          </a:p>
        </p:txBody>
      </p:sp>
      <p:sp>
        <p:nvSpPr>
          <p:cNvPr id="3" name="Rectangle 2">
            <a:extLst>
              <a:ext uri="{FF2B5EF4-FFF2-40B4-BE49-F238E27FC236}">
                <a16:creationId xmlns:a16="http://schemas.microsoft.com/office/drawing/2014/main" id="{3695FA73-86EF-5764-CEA2-37B4F2D05C07}"/>
              </a:ext>
            </a:extLst>
          </p:cNvPr>
          <p:cNvSpPr>
            <a:spLocks noChangeArrowheads="1"/>
          </p:cNvSpPr>
          <p:nvPr/>
        </p:nvSpPr>
        <p:spPr bwMode="auto">
          <a:xfrm>
            <a:off x="1849614" y="2040030"/>
            <a:ext cx="6350095" cy="2777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Simple Reflex:</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if–then rules (thermostat)</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Model-Based Reflex:</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rules + internal memory (room map)</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Goal-Based: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plans to reach targets (pathfinding)</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Utility-Based: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maximizes overall “goodness” (time, energy)</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Learning Agent: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improves via experience (RL, data)</a:t>
            </a:r>
          </a:p>
        </p:txBody>
      </p:sp>
      <p:pic>
        <p:nvPicPr>
          <p:cNvPr id="11" name="Picture 10">
            <a:extLst>
              <a:ext uri="{FF2B5EF4-FFF2-40B4-BE49-F238E27FC236}">
                <a16:creationId xmlns:a16="http://schemas.microsoft.com/office/drawing/2014/main" id="{8DDC7F5F-258B-B458-A603-BF695B2BA276}"/>
              </a:ext>
            </a:extLst>
          </p:cNvPr>
          <p:cNvPicPr>
            <a:picLocks noChangeAspect="1"/>
          </p:cNvPicPr>
          <p:nvPr/>
        </p:nvPicPr>
        <p:blipFill>
          <a:blip r:embed="rId2"/>
          <a:stretch>
            <a:fillRect/>
          </a:stretch>
        </p:blipFill>
        <p:spPr>
          <a:xfrm>
            <a:off x="8199709" y="3924997"/>
            <a:ext cx="3466715" cy="2600036"/>
          </a:xfrm>
          <a:prstGeom prst="rect">
            <a:avLst/>
          </a:prstGeom>
          <a:ln w="76200">
            <a:solidFill>
              <a:schemeClr val="tx1">
                <a:lumMod val="75000"/>
              </a:schemeClr>
            </a:solidFill>
          </a:ln>
        </p:spPr>
      </p:pic>
    </p:spTree>
    <p:extLst>
      <p:ext uri="{BB962C8B-B14F-4D97-AF65-F5344CB8AC3E}">
        <p14:creationId xmlns:p14="http://schemas.microsoft.com/office/powerpoint/2010/main" val="3278086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2E72D-0BD9-20CC-5DA8-5FEDCE24AF5B}"/>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B47E6039-4785-874A-9605-E3A4615B1ED2}"/>
              </a:ext>
            </a:extLst>
          </p:cNvPr>
          <p:cNvSpPr>
            <a:spLocks noGrp="1"/>
          </p:cNvSpPr>
          <p:nvPr>
            <p:ph type="ctrTitle"/>
          </p:nvPr>
        </p:nvSpPr>
        <p:spPr>
          <a:xfrm>
            <a:off x="2229856" y="549709"/>
            <a:ext cx="3796145" cy="743382"/>
          </a:xfrm>
        </p:spPr>
        <p:txBody>
          <a:bodyPr>
            <a:normAutofit/>
          </a:bodyPr>
          <a:lstStyle/>
          <a:p>
            <a:r>
              <a:rPr lang="en-US" sz="2800" dirty="0">
                <a:solidFill>
                  <a:srgbClr val="FFFF00"/>
                </a:solidFill>
              </a:rPr>
              <a:t>Simple reflex agents</a:t>
            </a:r>
          </a:p>
        </p:txBody>
      </p:sp>
      <p:pic>
        <p:nvPicPr>
          <p:cNvPr id="2050" name="Picture 2" descr="Diagram of AI agents">
            <a:extLst>
              <a:ext uri="{FF2B5EF4-FFF2-40B4-BE49-F238E27FC236}">
                <a16:creationId xmlns:a16="http://schemas.microsoft.com/office/drawing/2014/main" id="{0487A52C-BB1A-74C6-5DF3-26A1CC93E7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8041" y="1640990"/>
            <a:ext cx="7995920" cy="4494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6933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756E42-8DC6-5FDD-C619-0F5F8EE42D08}"/>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91C71DBB-C8B5-DA5D-8451-A677AD08413F}"/>
              </a:ext>
            </a:extLst>
          </p:cNvPr>
          <p:cNvSpPr>
            <a:spLocks noGrp="1"/>
          </p:cNvSpPr>
          <p:nvPr>
            <p:ph type="ctrTitle"/>
          </p:nvPr>
        </p:nvSpPr>
        <p:spPr>
          <a:xfrm>
            <a:off x="2229856" y="549709"/>
            <a:ext cx="5136144" cy="743382"/>
          </a:xfrm>
        </p:spPr>
        <p:txBody>
          <a:bodyPr>
            <a:normAutofit/>
          </a:bodyPr>
          <a:lstStyle/>
          <a:p>
            <a:r>
              <a:rPr lang="en-US" sz="2400" dirty="0">
                <a:solidFill>
                  <a:srgbClr val="FFFF00"/>
                </a:solidFill>
              </a:rPr>
              <a:t>Model-based reflex agents</a:t>
            </a:r>
          </a:p>
        </p:txBody>
      </p:sp>
      <p:pic>
        <p:nvPicPr>
          <p:cNvPr id="2" name="Picture 1">
            <a:extLst>
              <a:ext uri="{FF2B5EF4-FFF2-40B4-BE49-F238E27FC236}">
                <a16:creationId xmlns:a16="http://schemas.microsoft.com/office/drawing/2014/main" id="{705F17B0-CE2E-9091-96CD-5BF462993731}"/>
              </a:ext>
            </a:extLst>
          </p:cNvPr>
          <p:cNvPicPr>
            <a:picLocks noChangeAspect="1"/>
          </p:cNvPicPr>
          <p:nvPr/>
        </p:nvPicPr>
        <p:blipFill>
          <a:blip r:embed="rId2"/>
          <a:stretch>
            <a:fillRect/>
          </a:stretch>
        </p:blipFill>
        <p:spPr>
          <a:xfrm>
            <a:off x="1915160" y="1607766"/>
            <a:ext cx="8361680" cy="4700525"/>
          </a:xfrm>
          <a:prstGeom prst="rect">
            <a:avLst/>
          </a:prstGeom>
        </p:spPr>
      </p:pic>
    </p:spTree>
    <p:extLst>
      <p:ext uri="{BB962C8B-B14F-4D97-AF65-F5344CB8AC3E}">
        <p14:creationId xmlns:p14="http://schemas.microsoft.com/office/powerpoint/2010/main" val="3035229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F65BE7-46F0-97D2-01D8-34D9AC39930C}"/>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DE655822-56DF-D45B-BDD8-C73EAE56327A}"/>
              </a:ext>
            </a:extLst>
          </p:cNvPr>
          <p:cNvSpPr>
            <a:spLocks noGrp="1"/>
          </p:cNvSpPr>
          <p:nvPr>
            <p:ph type="ctrTitle"/>
          </p:nvPr>
        </p:nvSpPr>
        <p:spPr>
          <a:xfrm>
            <a:off x="2229856" y="549709"/>
            <a:ext cx="3796145" cy="743382"/>
          </a:xfrm>
        </p:spPr>
        <p:txBody>
          <a:bodyPr>
            <a:normAutofit/>
          </a:bodyPr>
          <a:lstStyle/>
          <a:p>
            <a:r>
              <a:rPr lang="en-US" sz="2800" dirty="0">
                <a:solidFill>
                  <a:srgbClr val="FFFF00"/>
                </a:solidFill>
              </a:rPr>
              <a:t>Goal-based agents</a:t>
            </a:r>
          </a:p>
        </p:txBody>
      </p:sp>
      <p:pic>
        <p:nvPicPr>
          <p:cNvPr id="2" name="Picture 1">
            <a:extLst>
              <a:ext uri="{FF2B5EF4-FFF2-40B4-BE49-F238E27FC236}">
                <a16:creationId xmlns:a16="http://schemas.microsoft.com/office/drawing/2014/main" id="{9C526FD7-4E30-69B9-9B90-3682D9DD82B1}"/>
              </a:ext>
            </a:extLst>
          </p:cNvPr>
          <p:cNvPicPr>
            <a:picLocks noChangeAspect="1"/>
          </p:cNvPicPr>
          <p:nvPr/>
        </p:nvPicPr>
        <p:blipFill>
          <a:blip r:embed="rId2"/>
          <a:stretch>
            <a:fillRect/>
          </a:stretch>
        </p:blipFill>
        <p:spPr>
          <a:xfrm>
            <a:off x="1932940" y="1627756"/>
            <a:ext cx="8326120" cy="4680535"/>
          </a:xfrm>
          <a:prstGeom prst="rect">
            <a:avLst/>
          </a:prstGeom>
        </p:spPr>
      </p:pic>
    </p:spTree>
    <p:extLst>
      <p:ext uri="{BB962C8B-B14F-4D97-AF65-F5344CB8AC3E}">
        <p14:creationId xmlns:p14="http://schemas.microsoft.com/office/powerpoint/2010/main" val="2622723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2C5C0-E325-51E0-7B56-7EC5E565DA47}"/>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EB0D3D34-855A-80FD-E625-B0BABD40BC79}"/>
              </a:ext>
            </a:extLst>
          </p:cNvPr>
          <p:cNvSpPr>
            <a:spLocks noGrp="1"/>
          </p:cNvSpPr>
          <p:nvPr>
            <p:ph type="ctrTitle"/>
          </p:nvPr>
        </p:nvSpPr>
        <p:spPr>
          <a:xfrm>
            <a:off x="2229856" y="549709"/>
            <a:ext cx="3796145" cy="743382"/>
          </a:xfrm>
        </p:spPr>
        <p:txBody>
          <a:bodyPr>
            <a:normAutofit/>
          </a:bodyPr>
          <a:lstStyle/>
          <a:p>
            <a:r>
              <a:rPr lang="en-US" sz="2800" dirty="0">
                <a:solidFill>
                  <a:srgbClr val="FFFF00"/>
                </a:solidFill>
              </a:rPr>
              <a:t>Utility-based agents</a:t>
            </a:r>
          </a:p>
        </p:txBody>
      </p:sp>
      <p:pic>
        <p:nvPicPr>
          <p:cNvPr id="2" name="Picture 1">
            <a:extLst>
              <a:ext uri="{FF2B5EF4-FFF2-40B4-BE49-F238E27FC236}">
                <a16:creationId xmlns:a16="http://schemas.microsoft.com/office/drawing/2014/main" id="{2D4D7885-DCF9-7A3C-7D70-7B621267DF05}"/>
              </a:ext>
            </a:extLst>
          </p:cNvPr>
          <p:cNvPicPr>
            <a:picLocks noChangeAspect="1"/>
          </p:cNvPicPr>
          <p:nvPr/>
        </p:nvPicPr>
        <p:blipFill>
          <a:blip r:embed="rId2"/>
          <a:stretch>
            <a:fillRect/>
          </a:stretch>
        </p:blipFill>
        <p:spPr>
          <a:xfrm>
            <a:off x="1869439" y="1558587"/>
            <a:ext cx="8449161" cy="4749704"/>
          </a:xfrm>
          <a:prstGeom prst="rect">
            <a:avLst/>
          </a:prstGeom>
        </p:spPr>
      </p:pic>
    </p:spTree>
    <p:extLst>
      <p:ext uri="{BB962C8B-B14F-4D97-AF65-F5344CB8AC3E}">
        <p14:creationId xmlns:p14="http://schemas.microsoft.com/office/powerpoint/2010/main" val="1971268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6A8530-6AE8-C9B4-F5D6-01FFCA2E40C8}"/>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5B697437-DC38-AD5B-C145-039E2C0BF32C}"/>
              </a:ext>
            </a:extLst>
          </p:cNvPr>
          <p:cNvSpPr>
            <a:spLocks noGrp="1"/>
          </p:cNvSpPr>
          <p:nvPr>
            <p:ph type="ctrTitle"/>
          </p:nvPr>
        </p:nvSpPr>
        <p:spPr>
          <a:xfrm>
            <a:off x="2229856" y="549709"/>
            <a:ext cx="3796145" cy="743382"/>
          </a:xfrm>
        </p:spPr>
        <p:txBody>
          <a:bodyPr>
            <a:normAutofit/>
          </a:bodyPr>
          <a:lstStyle/>
          <a:p>
            <a:r>
              <a:rPr lang="en-US" sz="2800" dirty="0">
                <a:solidFill>
                  <a:srgbClr val="FFFF00"/>
                </a:solidFill>
              </a:rPr>
              <a:t>Learning agents</a:t>
            </a:r>
          </a:p>
        </p:txBody>
      </p:sp>
      <p:pic>
        <p:nvPicPr>
          <p:cNvPr id="3074" name="Picture 2" descr="Flow diagram of the agent environment">
            <a:extLst>
              <a:ext uri="{FF2B5EF4-FFF2-40B4-BE49-F238E27FC236}">
                <a16:creationId xmlns:a16="http://schemas.microsoft.com/office/drawing/2014/main" id="{DFE0BEB7-048D-9DD7-6AE4-EA4A4BC2BD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7681" y="1431071"/>
            <a:ext cx="8676640" cy="4877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1660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3665D6-DB77-DA68-190A-5F638D8C85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533DE9-63F8-ED06-3F5C-DD93FBDE9C51}"/>
              </a:ext>
            </a:extLst>
          </p:cNvPr>
          <p:cNvSpPr>
            <a:spLocks noGrp="1"/>
          </p:cNvSpPr>
          <p:nvPr>
            <p:ph type="ctrTitle"/>
          </p:nvPr>
        </p:nvSpPr>
        <p:spPr/>
        <p:txBody>
          <a:bodyPr/>
          <a:lstStyle/>
          <a:p>
            <a:pPr algn="ctr"/>
            <a:r>
              <a:rPr lang="en-US" dirty="0"/>
              <a:t>Why Rules Alone Aren’t Enough?</a:t>
            </a:r>
          </a:p>
        </p:txBody>
      </p:sp>
    </p:spTree>
    <p:extLst>
      <p:ext uri="{BB962C8B-B14F-4D97-AF65-F5344CB8AC3E}">
        <p14:creationId xmlns:p14="http://schemas.microsoft.com/office/powerpoint/2010/main" val="1565834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AF17E8-2306-08DB-D60C-ABC084A978CD}"/>
            </a:ext>
          </a:extLst>
        </p:cNvPr>
        <p:cNvGrpSpPr/>
        <p:nvPr/>
      </p:nvGrpSpPr>
      <p:grpSpPr>
        <a:xfrm>
          <a:off x="0" y="0"/>
          <a:ext cx="0" cy="0"/>
          <a:chOff x="0" y="0"/>
          <a:chExt cx="0" cy="0"/>
        </a:xfrm>
      </p:grpSpPr>
      <p:sp>
        <p:nvSpPr>
          <p:cNvPr id="5" name="Rectangle 2">
            <a:extLst>
              <a:ext uri="{FF2B5EF4-FFF2-40B4-BE49-F238E27FC236}">
                <a16:creationId xmlns:a16="http://schemas.microsoft.com/office/drawing/2014/main" id="{A9995DF9-9C53-BE19-B8C7-453632C67758}"/>
              </a:ext>
            </a:extLst>
          </p:cNvPr>
          <p:cNvSpPr>
            <a:spLocks noGrp="1" noChangeArrowheads="1"/>
          </p:cNvSpPr>
          <p:nvPr>
            <p:ph type="subTitle" idx="1"/>
          </p:nvPr>
        </p:nvSpPr>
        <p:spPr bwMode="auto">
          <a:xfrm>
            <a:off x="2601038" y="2317031"/>
            <a:ext cx="3501984" cy="222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New situations → rules break</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Hard to anticipate every case</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 learning, no generalization</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accent5">
                    <a:lumMod val="75000"/>
                  </a:schemeClr>
                </a:solidFill>
                <a:effectLst/>
                <a:highlight>
                  <a:srgbClr val="C0C0C0"/>
                </a:highlight>
                <a:latin typeface="Times New Roman" panose="02020603050405020304" pitchFamily="18" charset="0"/>
                <a:cs typeface="Times New Roman" panose="02020603050405020304" pitchFamily="18" charset="0"/>
              </a:rPr>
              <a:t>We need a more flexible brain!</a:t>
            </a:r>
            <a:endParaRPr kumimoji="0" lang="en-US" altLang="en-US" sz="1800" b="0" i="0" u="none" strike="noStrike" cap="none" normalizeH="0" baseline="0" dirty="0">
              <a:ln>
                <a:noFill/>
              </a:ln>
              <a:solidFill>
                <a:schemeClr val="accent5">
                  <a:lumMod val="75000"/>
                </a:schemeClr>
              </a:solidFill>
              <a:effectLst/>
              <a:highlight>
                <a:srgbClr val="C0C0C0"/>
              </a:highlight>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C34FD3F2-1432-5B94-8206-46C5B1478919}"/>
              </a:ext>
            </a:extLst>
          </p:cNvPr>
          <p:cNvSpPr>
            <a:spLocks noGrp="1"/>
          </p:cNvSpPr>
          <p:nvPr>
            <p:ph type="ctrTitle"/>
          </p:nvPr>
        </p:nvSpPr>
        <p:spPr>
          <a:xfrm>
            <a:off x="2229856" y="549709"/>
            <a:ext cx="3796145" cy="743382"/>
          </a:xfrm>
        </p:spPr>
        <p:txBody>
          <a:bodyPr>
            <a:noAutofit/>
          </a:bodyPr>
          <a:lstStyle/>
          <a:p>
            <a:r>
              <a:rPr lang="en-US" sz="2000" dirty="0">
                <a:solidFill>
                  <a:srgbClr val="FFFF00"/>
                </a:solidFill>
              </a:rPr>
              <a:t>Limits of Rule based Agent</a:t>
            </a:r>
          </a:p>
        </p:txBody>
      </p:sp>
    </p:spTree>
    <p:extLst>
      <p:ext uri="{BB962C8B-B14F-4D97-AF65-F5344CB8AC3E}">
        <p14:creationId xmlns:p14="http://schemas.microsoft.com/office/powerpoint/2010/main" val="1220743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9F21B-7895-EAA5-1A74-F65041050E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67558A-5D9A-58D8-2A0B-95B98A62602F}"/>
              </a:ext>
            </a:extLst>
          </p:cNvPr>
          <p:cNvSpPr>
            <a:spLocks noGrp="1"/>
          </p:cNvSpPr>
          <p:nvPr>
            <p:ph type="ctrTitle"/>
          </p:nvPr>
        </p:nvSpPr>
        <p:spPr/>
        <p:txBody>
          <a:bodyPr/>
          <a:lstStyle/>
          <a:p>
            <a:pPr algn="ctr"/>
            <a:r>
              <a:rPr lang="en-US" cap="none" dirty="0"/>
              <a:t>Enter LLMs</a:t>
            </a:r>
            <a:br>
              <a:rPr lang="en-US" cap="none" dirty="0"/>
            </a:br>
            <a:r>
              <a:rPr lang="en-US" cap="none" dirty="0"/>
              <a:t>As The Agent’s Brain</a:t>
            </a:r>
          </a:p>
        </p:txBody>
      </p:sp>
    </p:spTree>
    <p:extLst>
      <p:ext uri="{BB962C8B-B14F-4D97-AF65-F5344CB8AC3E}">
        <p14:creationId xmlns:p14="http://schemas.microsoft.com/office/powerpoint/2010/main" val="3075758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95E63-89C4-F4B5-79FE-0D127C0693C1}"/>
              </a:ext>
            </a:extLst>
          </p:cNvPr>
          <p:cNvSpPr>
            <a:spLocks noGrp="1"/>
          </p:cNvSpPr>
          <p:nvPr>
            <p:ph type="ctrTitle"/>
          </p:nvPr>
        </p:nvSpPr>
        <p:spPr>
          <a:xfrm>
            <a:off x="1936536" y="588010"/>
            <a:ext cx="3527834" cy="950881"/>
          </a:xfrm>
        </p:spPr>
        <p:txBody>
          <a:bodyPr/>
          <a:lstStyle/>
          <a:p>
            <a:pPr algn="l"/>
            <a:r>
              <a:rPr lang="en-US" dirty="0"/>
              <a:t>To learn</a:t>
            </a:r>
          </a:p>
        </p:txBody>
      </p:sp>
      <p:sp>
        <p:nvSpPr>
          <p:cNvPr id="3" name="Subtitle 2">
            <a:extLst>
              <a:ext uri="{FF2B5EF4-FFF2-40B4-BE49-F238E27FC236}">
                <a16:creationId xmlns:a16="http://schemas.microsoft.com/office/drawing/2014/main" id="{92D70BC2-F7AD-06FD-1071-91772EF0E5C2}"/>
              </a:ext>
            </a:extLst>
          </p:cNvPr>
          <p:cNvSpPr>
            <a:spLocks noGrp="1"/>
          </p:cNvSpPr>
          <p:nvPr>
            <p:ph type="subTitle" idx="1"/>
          </p:nvPr>
        </p:nvSpPr>
        <p:spPr>
          <a:xfrm>
            <a:off x="2299578" y="2244021"/>
            <a:ext cx="3527834" cy="3110300"/>
          </a:xfrm>
        </p:spPr>
        <p:txBody>
          <a:bodyPr vert="horz" lIns="91440" tIns="45720" rIns="91440" bIns="45720" rtlCol="0">
            <a:normAutofit/>
          </a:bodyPr>
          <a:lstStyle/>
          <a:p>
            <a:pPr marL="274320" indent="-274320">
              <a:lnSpc>
                <a:spcPct val="90000"/>
              </a:lnSpc>
              <a:spcBef>
                <a:spcPts val="600"/>
              </a:spcBef>
              <a:buChar char="•"/>
            </a:pPr>
            <a:r>
              <a:rPr lang="en-US" cap="none" dirty="0">
                <a:solidFill>
                  <a:schemeClr val="tx1"/>
                </a:solidFill>
              </a:rPr>
              <a:t>What Is AI Agent?</a:t>
            </a:r>
          </a:p>
          <a:p>
            <a:pPr marL="274320" indent="-274320">
              <a:lnSpc>
                <a:spcPct val="90000"/>
              </a:lnSpc>
              <a:spcBef>
                <a:spcPts val="600"/>
              </a:spcBef>
              <a:buChar char="•"/>
            </a:pPr>
            <a:r>
              <a:rPr lang="en-US" cap="none" dirty="0">
                <a:solidFill>
                  <a:schemeClr val="tx1"/>
                </a:solidFill>
              </a:rPr>
              <a:t>AI Agent vs. Agentic AI</a:t>
            </a:r>
          </a:p>
          <a:p>
            <a:pPr marL="274320" indent="-274320">
              <a:lnSpc>
                <a:spcPct val="90000"/>
              </a:lnSpc>
              <a:spcBef>
                <a:spcPts val="600"/>
              </a:spcBef>
              <a:buChar char="•"/>
            </a:pPr>
            <a:r>
              <a:rPr lang="en-US" cap="none" dirty="0">
                <a:solidFill>
                  <a:schemeClr val="tx1"/>
                </a:solidFill>
              </a:rPr>
              <a:t>Perceive-Reason-Act Loop</a:t>
            </a:r>
          </a:p>
          <a:p>
            <a:pPr marL="274320" indent="-274320">
              <a:lnSpc>
                <a:spcPct val="90000"/>
              </a:lnSpc>
              <a:spcBef>
                <a:spcPts val="600"/>
              </a:spcBef>
              <a:buChar char="•"/>
            </a:pPr>
            <a:r>
              <a:rPr lang="en-US" cap="none" dirty="0">
                <a:solidFill>
                  <a:schemeClr val="tx1"/>
                </a:solidFill>
              </a:rPr>
              <a:t>AI Agents Architects</a:t>
            </a:r>
          </a:p>
          <a:p>
            <a:pPr marL="274320" indent="-274320">
              <a:lnSpc>
                <a:spcPct val="90000"/>
              </a:lnSpc>
              <a:spcBef>
                <a:spcPts val="600"/>
              </a:spcBef>
              <a:buChar char="•"/>
            </a:pPr>
            <a:r>
              <a:rPr lang="en-US" cap="none" dirty="0">
                <a:solidFill>
                  <a:schemeClr val="tx1"/>
                </a:solidFill>
              </a:rPr>
              <a:t>Classic Software Vs. AI Agent</a:t>
            </a:r>
          </a:p>
          <a:p>
            <a:pPr marL="274320" indent="-274320">
              <a:lnSpc>
                <a:spcPct val="90000"/>
              </a:lnSpc>
              <a:spcBef>
                <a:spcPts val="600"/>
              </a:spcBef>
              <a:buChar char="•"/>
            </a:pPr>
            <a:r>
              <a:rPr lang="en-US" cap="none" dirty="0">
                <a:solidFill>
                  <a:schemeClr val="tx1"/>
                </a:solidFill>
              </a:rPr>
              <a:t>Reflex Agent Limitation</a:t>
            </a:r>
          </a:p>
          <a:p>
            <a:pPr marL="274320" indent="-274320">
              <a:lnSpc>
                <a:spcPct val="90000"/>
              </a:lnSpc>
              <a:spcBef>
                <a:spcPts val="600"/>
              </a:spcBef>
              <a:buChar char="•"/>
            </a:pPr>
            <a:r>
              <a:rPr lang="en-US" cap="none" dirty="0">
                <a:solidFill>
                  <a:schemeClr val="tx1"/>
                </a:solidFill>
              </a:rPr>
              <a:t>LLM As Agent Brain</a:t>
            </a:r>
          </a:p>
          <a:p>
            <a:pPr marL="274320" indent="-274320">
              <a:lnSpc>
                <a:spcPct val="90000"/>
              </a:lnSpc>
              <a:spcBef>
                <a:spcPts val="600"/>
              </a:spcBef>
              <a:buChar char="•"/>
            </a:pPr>
            <a:r>
              <a:rPr lang="en-US" cap="none" dirty="0">
                <a:solidFill>
                  <a:schemeClr val="tx1"/>
                </a:solidFill>
              </a:rPr>
              <a:t>ReAct </a:t>
            </a:r>
          </a:p>
        </p:txBody>
      </p:sp>
      <p:sp>
        <p:nvSpPr>
          <p:cNvPr id="4" name="Subtitle 2">
            <a:extLst>
              <a:ext uri="{FF2B5EF4-FFF2-40B4-BE49-F238E27FC236}">
                <a16:creationId xmlns:a16="http://schemas.microsoft.com/office/drawing/2014/main" id="{55EB8830-79AC-EC25-0895-0DC2B748E963}"/>
              </a:ext>
            </a:extLst>
          </p:cNvPr>
          <p:cNvSpPr txBox="1">
            <a:spLocks/>
          </p:cNvSpPr>
          <p:nvPr/>
        </p:nvSpPr>
        <p:spPr>
          <a:xfrm>
            <a:off x="6234821" y="2244020"/>
            <a:ext cx="4472411" cy="362262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74320" indent="-274320" algn="l">
              <a:spcBef>
                <a:spcPts val="600"/>
              </a:spcBef>
              <a:buFont typeface="Arial" panose="020B0604020202020204" pitchFamily="34" charset="0"/>
              <a:buChar char="•"/>
            </a:pPr>
            <a:r>
              <a:rPr lang="en-US" sz="2000" dirty="0"/>
              <a:t>CoT (Chain-of-Thought)</a:t>
            </a:r>
          </a:p>
          <a:p>
            <a:pPr marL="274320" indent="-274320" algn="l">
              <a:spcBef>
                <a:spcPts val="600"/>
              </a:spcBef>
              <a:buFont typeface="Arial" panose="020B0604020202020204" pitchFamily="34" charset="0"/>
              <a:buChar char="•"/>
            </a:pPr>
            <a:r>
              <a:rPr lang="en-US" sz="2000" dirty="0"/>
              <a:t>Memory (short-term &amp; long-term)</a:t>
            </a:r>
          </a:p>
          <a:p>
            <a:pPr marL="274320" indent="-274320" algn="l">
              <a:spcBef>
                <a:spcPts val="600"/>
              </a:spcBef>
              <a:buFont typeface="Arial" panose="020B0604020202020204" pitchFamily="34" charset="0"/>
              <a:buChar char="•"/>
            </a:pPr>
            <a:r>
              <a:rPr lang="en-US" sz="2000" dirty="0"/>
              <a:t>Function Calling</a:t>
            </a:r>
          </a:p>
          <a:p>
            <a:pPr marL="274320" indent="-274320" algn="l">
              <a:spcBef>
                <a:spcPts val="600"/>
              </a:spcBef>
              <a:buFont typeface="Arial" panose="020B0604020202020204" pitchFamily="34" charset="0"/>
              <a:buChar char="•"/>
            </a:pPr>
            <a:r>
              <a:rPr lang="en-US" sz="2000" dirty="0"/>
              <a:t>Knowledge Cutoff and Hallucination</a:t>
            </a:r>
          </a:p>
          <a:p>
            <a:pPr marL="274320" indent="-274320" algn="l">
              <a:spcBef>
                <a:spcPts val="600"/>
              </a:spcBef>
              <a:buFont typeface="Arial" panose="020B0604020202020204" pitchFamily="34" charset="0"/>
              <a:buChar char="•"/>
            </a:pPr>
            <a:r>
              <a:rPr lang="en-US" sz="2000" dirty="0"/>
              <a:t>RAG (Retrieval-Augmented Generation)</a:t>
            </a:r>
          </a:p>
          <a:p>
            <a:pPr marL="274320" indent="-274320" algn="l">
              <a:spcBef>
                <a:spcPts val="600"/>
              </a:spcBef>
              <a:buFont typeface="Arial" panose="020B0604020202020204" pitchFamily="34" charset="0"/>
              <a:buChar char="•"/>
            </a:pPr>
            <a:endParaRPr lang="en-US" sz="2000" dirty="0"/>
          </a:p>
        </p:txBody>
      </p:sp>
    </p:spTree>
    <p:extLst>
      <p:ext uri="{BB962C8B-B14F-4D97-AF65-F5344CB8AC3E}">
        <p14:creationId xmlns:p14="http://schemas.microsoft.com/office/powerpoint/2010/main" val="3535248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04AA09-5C02-8152-20C7-EE0BB6805070}"/>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587B44BF-46DF-C558-4FC5-7C562D62B4CE}"/>
              </a:ext>
            </a:extLst>
          </p:cNvPr>
          <p:cNvSpPr>
            <a:spLocks noGrp="1"/>
          </p:cNvSpPr>
          <p:nvPr>
            <p:ph type="ctrTitle"/>
          </p:nvPr>
        </p:nvSpPr>
        <p:spPr>
          <a:xfrm>
            <a:off x="2229856" y="549709"/>
            <a:ext cx="4406334" cy="743382"/>
          </a:xfrm>
        </p:spPr>
        <p:txBody>
          <a:bodyPr>
            <a:normAutofit/>
          </a:bodyPr>
          <a:lstStyle/>
          <a:p>
            <a:r>
              <a:rPr lang="en-US" sz="2800" dirty="0">
                <a:solidFill>
                  <a:srgbClr val="FFFF00"/>
                </a:solidFill>
              </a:rPr>
              <a:t>LLM as the Agent’s Brain</a:t>
            </a:r>
          </a:p>
        </p:txBody>
      </p:sp>
      <p:sp>
        <p:nvSpPr>
          <p:cNvPr id="3" name="Rectangle 2">
            <a:extLst>
              <a:ext uri="{FF2B5EF4-FFF2-40B4-BE49-F238E27FC236}">
                <a16:creationId xmlns:a16="http://schemas.microsoft.com/office/drawing/2014/main" id="{671B052B-0DEC-9E2C-D14C-021397E653BD}"/>
              </a:ext>
            </a:extLst>
          </p:cNvPr>
          <p:cNvSpPr>
            <a:spLocks noChangeArrowheads="1"/>
          </p:cNvSpPr>
          <p:nvPr/>
        </p:nvSpPr>
        <p:spPr bwMode="auto">
          <a:xfrm>
            <a:off x="2320391" y="1833514"/>
            <a:ext cx="6350095" cy="3679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rgbClr val="92D050"/>
                </a:solidFill>
                <a:effectLst/>
                <a:latin typeface="Times New Roman" panose="02020603050405020304" pitchFamily="18" charset="0"/>
                <a:cs typeface="Times New Roman" panose="02020603050405020304" pitchFamily="18" charset="0"/>
              </a:rPr>
              <a:t>LLM (Large Language Model)</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trained on vast text → understands &amp; generates language</a:t>
            </a:r>
          </a:p>
          <a:p>
            <a:pPr marL="285750" marR="0" lvl="0" indent="-285750" algn="l" defTabSz="914400" rtl="0" eaLnBrk="0" fontAlgn="base" latinLnBrk="0" hangingPunct="0">
              <a:lnSpc>
                <a:spcPct val="2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rgbClr val="FFC000"/>
                </a:solidFill>
                <a:effectLst/>
                <a:latin typeface="Times New Roman" panose="02020603050405020304" pitchFamily="18" charset="0"/>
                <a:cs typeface="Times New Roman" panose="02020603050405020304" pitchFamily="18" charset="0"/>
              </a:rPr>
              <a:t>Strengths</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broad knowledge, step-by-step reasoning, natural instructions</a:t>
            </a:r>
          </a:p>
          <a:p>
            <a:pPr marL="285750" marR="0" lvl="0" indent="-285750" algn="l" defTabSz="914400" rtl="0" eaLnBrk="0" fontAlgn="base" latinLnBrk="0" hangingPunct="0">
              <a:lnSpc>
                <a:spcPct val="2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rgbClr val="00B0F0"/>
                </a:solidFill>
                <a:effectLst/>
                <a:latin typeface="Times New Roman" panose="02020603050405020304" pitchFamily="18" charset="0"/>
                <a:cs typeface="Times New Roman" panose="02020603050405020304" pitchFamily="18" charset="0"/>
              </a:rPr>
              <a:t>Paradigm shift</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tell what you want (goal), not every how step</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BD67DAE1-251C-4432-77DC-3C67C4AC9D6B}"/>
              </a:ext>
            </a:extLst>
          </p:cNvPr>
          <p:cNvPicPr>
            <a:picLocks noChangeAspect="1"/>
          </p:cNvPicPr>
          <p:nvPr/>
        </p:nvPicPr>
        <p:blipFill>
          <a:blip r:embed="rId2"/>
          <a:srcRect t="4459" b="12429"/>
          <a:stretch>
            <a:fillRect/>
          </a:stretch>
        </p:blipFill>
        <p:spPr>
          <a:xfrm>
            <a:off x="8818076" y="4427144"/>
            <a:ext cx="2807148" cy="2027976"/>
          </a:xfrm>
          <a:prstGeom prst="rect">
            <a:avLst/>
          </a:prstGeom>
        </p:spPr>
      </p:pic>
    </p:spTree>
    <p:extLst>
      <p:ext uri="{BB962C8B-B14F-4D97-AF65-F5344CB8AC3E}">
        <p14:creationId xmlns:p14="http://schemas.microsoft.com/office/powerpoint/2010/main" val="2039767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C0291F-67BE-287D-6434-D2FE045A4D02}"/>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EB2DEC4A-70DD-9F2C-0779-C9EAC97108DC}"/>
              </a:ext>
            </a:extLst>
          </p:cNvPr>
          <p:cNvSpPr>
            <a:spLocks noGrp="1"/>
          </p:cNvSpPr>
          <p:nvPr>
            <p:ph type="ctrTitle"/>
          </p:nvPr>
        </p:nvSpPr>
        <p:spPr>
          <a:xfrm>
            <a:off x="2229856" y="549709"/>
            <a:ext cx="4406334" cy="743382"/>
          </a:xfrm>
        </p:spPr>
        <p:txBody>
          <a:bodyPr>
            <a:normAutofit/>
          </a:bodyPr>
          <a:lstStyle/>
          <a:p>
            <a:r>
              <a:rPr lang="en-US" sz="2800" cap="none" dirty="0">
                <a:solidFill>
                  <a:srgbClr val="FFFF00"/>
                </a:solidFill>
              </a:rPr>
              <a:t>LLM vs SLM</a:t>
            </a:r>
          </a:p>
        </p:txBody>
      </p:sp>
      <p:sp>
        <p:nvSpPr>
          <p:cNvPr id="3" name="Rectangle 2">
            <a:extLst>
              <a:ext uri="{FF2B5EF4-FFF2-40B4-BE49-F238E27FC236}">
                <a16:creationId xmlns:a16="http://schemas.microsoft.com/office/drawing/2014/main" id="{5541A8B5-1AF2-138B-B911-4949439AC87E}"/>
              </a:ext>
            </a:extLst>
          </p:cNvPr>
          <p:cNvSpPr>
            <a:spLocks noChangeArrowheads="1"/>
          </p:cNvSpPr>
          <p:nvPr/>
        </p:nvSpPr>
        <p:spPr bwMode="auto">
          <a:xfrm>
            <a:off x="2320391" y="1827521"/>
            <a:ext cx="6350095" cy="3691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Size and model complexity</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Contextual understanding and domain specificity</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Resource consumption</a:t>
            </a:r>
          </a:p>
          <a:p>
            <a:pPr marL="285750" indent="-285750" defTabSz="914400" eaLnBrk="0" fontAlgn="base" hangingPunct="0">
              <a:lnSpc>
                <a:spcPct val="200000"/>
              </a:lnSpc>
              <a:spcBef>
                <a:spcPct val="0"/>
              </a:spcBef>
              <a:spcAft>
                <a:spcPct val="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Bias</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Inference speed</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Data sets</a:t>
            </a:r>
          </a:p>
        </p:txBody>
      </p:sp>
    </p:spTree>
    <p:extLst>
      <p:ext uri="{BB962C8B-B14F-4D97-AF65-F5344CB8AC3E}">
        <p14:creationId xmlns:p14="http://schemas.microsoft.com/office/powerpoint/2010/main" val="4070734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16C031-3716-3C4E-2D23-C000B4BFC972}"/>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35DEF577-A157-AEC5-0CF0-9067AB9E82CC}"/>
              </a:ext>
            </a:extLst>
          </p:cNvPr>
          <p:cNvSpPr>
            <a:spLocks noGrp="1"/>
          </p:cNvSpPr>
          <p:nvPr>
            <p:ph type="ctrTitle"/>
          </p:nvPr>
        </p:nvSpPr>
        <p:spPr>
          <a:xfrm>
            <a:off x="2229856" y="549709"/>
            <a:ext cx="4406334" cy="743382"/>
          </a:xfrm>
        </p:spPr>
        <p:txBody>
          <a:bodyPr>
            <a:normAutofit/>
          </a:bodyPr>
          <a:lstStyle/>
          <a:p>
            <a:r>
              <a:rPr lang="en-US" sz="2800" cap="none" dirty="0">
                <a:solidFill>
                  <a:srgbClr val="FFFF00"/>
                </a:solidFill>
              </a:rPr>
              <a:t>LLM vs SLM</a:t>
            </a:r>
          </a:p>
        </p:txBody>
      </p:sp>
      <p:sp>
        <p:nvSpPr>
          <p:cNvPr id="3" name="Rectangle 2">
            <a:extLst>
              <a:ext uri="{FF2B5EF4-FFF2-40B4-BE49-F238E27FC236}">
                <a16:creationId xmlns:a16="http://schemas.microsoft.com/office/drawing/2014/main" id="{776F34AE-8E9B-249D-9CA2-1DD7C61A100D}"/>
              </a:ext>
            </a:extLst>
          </p:cNvPr>
          <p:cNvSpPr>
            <a:spLocks noChangeArrowheads="1"/>
          </p:cNvSpPr>
          <p:nvPr/>
        </p:nvSpPr>
        <p:spPr bwMode="auto">
          <a:xfrm>
            <a:off x="2229856" y="2132732"/>
            <a:ext cx="7819289" cy="2227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lnSpc>
                <a:spcPct val="200000"/>
              </a:lnSpc>
              <a:spcBef>
                <a:spcPct val="0"/>
              </a:spcBef>
              <a:spcAft>
                <a:spcPct val="0"/>
              </a:spcAft>
            </a:pPr>
            <a:r>
              <a:rPr lang="en-US" b="1" dirty="0">
                <a:latin typeface="Times New Roman" panose="02020603050405020304" pitchFamily="18" charset="0"/>
                <a:cs typeface="Times New Roman" panose="02020603050405020304" pitchFamily="18" charset="0"/>
              </a:rPr>
              <a:t>When it comes to language models, their effectiveness depends on how they're used. LLMs are great for general purpose applications where you want versatility while SLMs are ideal for when you want a model that excels in domains that require efficiency and precision.</a:t>
            </a:r>
            <a:endPar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DCF9CD8-A787-0BF1-A0C0-EEE2088481B3}"/>
              </a:ext>
            </a:extLst>
          </p:cNvPr>
          <p:cNvSpPr txBox="1"/>
          <p:nvPr/>
        </p:nvSpPr>
        <p:spPr>
          <a:xfrm>
            <a:off x="2306320" y="5773720"/>
            <a:ext cx="7579360" cy="923330"/>
          </a:xfrm>
          <a:prstGeom prst="rect">
            <a:avLst/>
          </a:prstGeom>
          <a:noFill/>
        </p:spPr>
        <p:txBody>
          <a:bodyPr wrap="square">
            <a:spAutoFit/>
          </a:bodyPr>
          <a:lstStyle/>
          <a:p>
            <a:pPr algn="ctr"/>
            <a:r>
              <a:rPr lang="en-US" dirty="0"/>
              <a:t>suggestion</a:t>
            </a:r>
          </a:p>
          <a:p>
            <a:pPr algn="ctr"/>
            <a:r>
              <a:rPr lang="en-US" dirty="0">
                <a:hlinkClick r:id="rId2"/>
              </a:rPr>
              <a:t>https://www.splunk.com/en_us/blog/learn/language-models-slm-vs-llm.html</a:t>
            </a:r>
            <a:endParaRPr lang="en-US" dirty="0"/>
          </a:p>
          <a:p>
            <a:pPr algn="ctr"/>
            <a:endParaRPr lang="en-US" dirty="0"/>
          </a:p>
        </p:txBody>
      </p:sp>
    </p:spTree>
    <p:extLst>
      <p:ext uri="{BB962C8B-B14F-4D97-AF65-F5344CB8AC3E}">
        <p14:creationId xmlns:p14="http://schemas.microsoft.com/office/powerpoint/2010/main" val="3462653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56A1C-E696-884D-5ACF-C26AEFC515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963659-F9A0-97CB-1BF1-B8C5F67EE2B0}"/>
              </a:ext>
            </a:extLst>
          </p:cNvPr>
          <p:cNvSpPr>
            <a:spLocks noGrp="1"/>
          </p:cNvSpPr>
          <p:nvPr>
            <p:ph type="ctrTitle"/>
          </p:nvPr>
        </p:nvSpPr>
        <p:spPr/>
        <p:txBody>
          <a:bodyPr/>
          <a:lstStyle/>
          <a:p>
            <a:pPr algn="ctr"/>
            <a:r>
              <a:rPr lang="en-US" cap="none" dirty="0"/>
              <a:t>ReAct</a:t>
            </a:r>
            <a:br>
              <a:rPr lang="en-US" cap="none" dirty="0"/>
            </a:br>
            <a:r>
              <a:rPr lang="en-US" cap="none" dirty="0"/>
              <a:t>(Reason + Act)</a:t>
            </a:r>
          </a:p>
        </p:txBody>
      </p:sp>
      <p:sp>
        <p:nvSpPr>
          <p:cNvPr id="4" name="TextBox 3">
            <a:extLst>
              <a:ext uri="{FF2B5EF4-FFF2-40B4-BE49-F238E27FC236}">
                <a16:creationId xmlns:a16="http://schemas.microsoft.com/office/drawing/2014/main" id="{77288749-2DF8-F2F7-FD15-4273BD0865DD}"/>
              </a:ext>
            </a:extLst>
          </p:cNvPr>
          <p:cNvSpPr txBox="1"/>
          <p:nvPr/>
        </p:nvSpPr>
        <p:spPr>
          <a:xfrm>
            <a:off x="3048000" y="5735637"/>
            <a:ext cx="6096000" cy="923330"/>
          </a:xfrm>
          <a:prstGeom prst="rect">
            <a:avLst/>
          </a:prstGeom>
          <a:noFill/>
        </p:spPr>
        <p:txBody>
          <a:bodyPr wrap="square">
            <a:spAutoFit/>
          </a:bodyPr>
          <a:lstStyle/>
          <a:p>
            <a:pPr algn="ctr"/>
            <a:r>
              <a:rPr lang="en-US" dirty="0"/>
              <a:t>suggestion</a:t>
            </a:r>
          </a:p>
          <a:p>
            <a:pPr algn="ctr"/>
            <a:r>
              <a:rPr lang="en-US" dirty="0">
                <a:hlinkClick r:id="rId2"/>
              </a:rPr>
              <a:t>https://www.ibm.com/think/topics/react-agent</a:t>
            </a:r>
            <a:endParaRPr lang="en-US" dirty="0"/>
          </a:p>
          <a:p>
            <a:pPr algn="ctr"/>
            <a:endParaRPr lang="en-US" dirty="0"/>
          </a:p>
        </p:txBody>
      </p:sp>
    </p:spTree>
    <p:extLst>
      <p:ext uri="{BB962C8B-B14F-4D97-AF65-F5344CB8AC3E}">
        <p14:creationId xmlns:p14="http://schemas.microsoft.com/office/powerpoint/2010/main" val="38050985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96BD2-0030-CBF9-2407-4DD654E02CEA}"/>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5D1AF781-EAAB-B41B-5369-E110890321A3}"/>
              </a:ext>
            </a:extLst>
          </p:cNvPr>
          <p:cNvSpPr>
            <a:spLocks noGrp="1"/>
          </p:cNvSpPr>
          <p:nvPr>
            <p:ph type="ctrTitle"/>
          </p:nvPr>
        </p:nvSpPr>
        <p:spPr>
          <a:xfrm>
            <a:off x="2229856" y="549709"/>
            <a:ext cx="3796145" cy="743382"/>
          </a:xfrm>
        </p:spPr>
        <p:txBody>
          <a:bodyPr>
            <a:normAutofit/>
          </a:bodyPr>
          <a:lstStyle/>
          <a:p>
            <a:r>
              <a:rPr lang="en-US" sz="2800" cap="none" dirty="0">
                <a:solidFill>
                  <a:srgbClr val="FFFF00"/>
                </a:solidFill>
              </a:rPr>
              <a:t>ReAct</a:t>
            </a:r>
          </a:p>
        </p:txBody>
      </p:sp>
      <p:sp>
        <p:nvSpPr>
          <p:cNvPr id="3" name="Rectangle 2">
            <a:extLst>
              <a:ext uri="{FF2B5EF4-FFF2-40B4-BE49-F238E27FC236}">
                <a16:creationId xmlns:a16="http://schemas.microsoft.com/office/drawing/2014/main" id="{E9C8676E-A593-2C7D-7338-566D0295261F}"/>
              </a:ext>
            </a:extLst>
          </p:cNvPr>
          <p:cNvSpPr>
            <a:spLocks noChangeArrowheads="1"/>
          </p:cNvSpPr>
          <p:nvPr/>
        </p:nvSpPr>
        <p:spPr bwMode="auto">
          <a:xfrm>
            <a:off x="1951214" y="1773808"/>
            <a:ext cx="635009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Agents </a:t>
            </a:r>
            <a:r>
              <a:rPr kumimoji="0" lang="en-US" altLang="en-US" sz="18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think</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8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turns</a:t>
            </a:r>
          </a:p>
          <a:p>
            <a:pPr marL="285750" marR="0" lvl="0" indent="-28575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Pattern: </a:t>
            </a:r>
            <a:r>
              <a:rPr kumimoji="0" lang="en-US" altLang="en-US" sz="18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Thought</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n-US" altLang="en-US" sz="18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Action</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n-US" altLang="en-US" sz="18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Observation</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(repeat)</a:t>
            </a:r>
          </a:p>
          <a:p>
            <a:pPr marL="285750" marR="0" lvl="0" indent="-28575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a:t>
            </a:r>
            <a:r>
              <a:rPr kumimoji="0" lang="en-US" altLang="en-US" sz="18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tools</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when needed; think again with new evidence</a:t>
            </a:r>
          </a:p>
          <a:p>
            <a:pPr marL="285750" marR="0" lvl="0" indent="-28575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Enables multi-step problem solving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4098" name="Picture 2" descr="Diagram of a react path">
            <a:extLst>
              <a:ext uri="{FF2B5EF4-FFF2-40B4-BE49-F238E27FC236}">
                <a16:creationId xmlns:a16="http://schemas.microsoft.com/office/drawing/2014/main" id="{A20BD153-8C9B-23AF-8BF7-B9FE4C3F04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6242" y="3126538"/>
            <a:ext cx="6479516" cy="3647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351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8EF5A9-8FCA-BF95-0C7D-7859E3CDAA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EFD711-EB06-FCC4-DA6A-06B532537C4E}"/>
              </a:ext>
            </a:extLst>
          </p:cNvPr>
          <p:cNvSpPr>
            <a:spLocks noGrp="1"/>
          </p:cNvSpPr>
          <p:nvPr>
            <p:ph type="ctrTitle"/>
          </p:nvPr>
        </p:nvSpPr>
        <p:spPr/>
        <p:txBody>
          <a:bodyPr/>
          <a:lstStyle/>
          <a:p>
            <a:pPr algn="ctr"/>
            <a:r>
              <a:rPr lang="en-US" cap="none" dirty="0"/>
              <a:t>Chain-of-Thought (CoT) Prompting</a:t>
            </a:r>
            <a:br>
              <a:rPr lang="en-US" cap="none" dirty="0"/>
            </a:br>
            <a:r>
              <a:rPr lang="en-US" cap="none" dirty="0"/>
              <a:t>(Think Step-by-step)</a:t>
            </a:r>
          </a:p>
        </p:txBody>
      </p:sp>
      <p:sp>
        <p:nvSpPr>
          <p:cNvPr id="4" name="TextBox 3">
            <a:extLst>
              <a:ext uri="{FF2B5EF4-FFF2-40B4-BE49-F238E27FC236}">
                <a16:creationId xmlns:a16="http://schemas.microsoft.com/office/drawing/2014/main" id="{ED376DCC-0BE2-FEF7-A1BF-468B6B7A237F}"/>
              </a:ext>
            </a:extLst>
          </p:cNvPr>
          <p:cNvSpPr txBox="1"/>
          <p:nvPr/>
        </p:nvSpPr>
        <p:spPr>
          <a:xfrm>
            <a:off x="3048000" y="5573077"/>
            <a:ext cx="6096000" cy="923330"/>
          </a:xfrm>
          <a:prstGeom prst="rect">
            <a:avLst/>
          </a:prstGeom>
          <a:noFill/>
        </p:spPr>
        <p:txBody>
          <a:bodyPr wrap="square">
            <a:spAutoFit/>
          </a:bodyPr>
          <a:lstStyle/>
          <a:p>
            <a:pPr algn="ctr"/>
            <a:r>
              <a:rPr lang="en-US" dirty="0"/>
              <a:t>suggestion</a:t>
            </a:r>
          </a:p>
          <a:p>
            <a:pPr algn="ctr"/>
            <a:r>
              <a:rPr lang="en-US" dirty="0">
                <a:hlinkClick r:id="rId2"/>
              </a:rPr>
              <a:t>https://www.promptingguide.ai/techniques/cot</a:t>
            </a:r>
            <a:endParaRPr lang="en-US" dirty="0"/>
          </a:p>
          <a:p>
            <a:pPr algn="ctr"/>
            <a:endParaRPr lang="en-US" dirty="0"/>
          </a:p>
        </p:txBody>
      </p:sp>
    </p:spTree>
    <p:extLst>
      <p:ext uri="{BB962C8B-B14F-4D97-AF65-F5344CB8AC3E}">
        <p14:creationId xmlns:p14="http://schemas.microsoft.com/office/powerpoint/2010/main" val="2388978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2A66DC-AF7A-A21B-5450-F0A26B4724BD}"/>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5DF96B0F-7CD7-D515-2FBF-3BEC1A8FEE6C}"/>
              </a:ext>
            </a:extLst>
          </p:cNvPr>
          <p:cNvSpPr>
            <a:spLocks noGrp="1"/>
          </p:cNvSpPr>
          <p:nvPr>
            <p:ph type="ctrTitle"/>
          </p:nvPr>
        </p:nvSpPr>
        <p:spPr>
          <a:xfrm>
            <a:off x="2229856" y="549709"/>
            <a:ext cx="3796145" cy="743382"/>
          </a:xfrm>
        </p:spPr>
        <p:txBody>
          <a:bodyPr>
            <a:normAutofit/>
          </a:bodyPr>
          <a:lstStyle/>
          <a:p>
            <a:r>
              <a:rPr lang="en-US" sz="2800" cap="none" dirty="0">
                <a:solidFill>
                  <a:srgbClr val="FFFF00"/>
                </a:solidFill>
              </a:rPr>
              <a:t>CoT</a:t>
            </a:r>
            <a:endParaRPr lang="en-US" sz="2800" dirty="0">
              <a:solidFill>
                <a:srgbClr val="FFFF00"/>
              </a:solidFill>
            </a:endParaRPr>
          </a:p>
        </p:txBody>
      </p:sp>
      <p:sp>
        <p:nvSpPr>
          <p:cNvPr id="3" name="Rectangle 2">
            <a:extLst>
              <a:ext uri="{FF2B5EF4-FFF2-40B4-BE49-F238E27FC236}">
                <a16:creationId xmlns:a16="http://schemas.microsoft.com/office/drawing/2014/main" id="{C50E1F7B-B509-1679-2835-B82680268E3B}"/>
              </a:ext>
            </a:extLst>
          </p:cNvPr>
          <p:cNvSpPr>
            <a:spLocks noChangeArrowheads="1"/>
          </p:cNvSpPr>
          <p:nvPr/>
        </p:nvSpPr>
        <p:spPr bwMode="auto">
          <a:xfrm>
            <a:off x="1964549" y="1548415"/>
            <a:ext cx="635009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rgbClr val="FFC000"/>
                </a:solidFill>
                <a:effectLst/>
                <a:latin typeface="Times New Roman" panose="02020603050405020304" pitchFamily="18" charset="0"/>
                <a:cs typeface="Times New Roman" panose="02020603050405020304" pitchFamily="18" charset="0"/>
              </a:rPr>
              <a:t>Prompt</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model to explain steps</a:t>
            </a:r>
          </a:p>
          <a:p>
            <a:pPr marL="285750" marR="0" lvl="0" indent="-28575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Improves logic &amp; math answers</a:t>
            </a:r>
          </a:p>
          <a:p>
            <a:pPr marL="285750" marR="0" lvl="0" indent="-28575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Makes reasoning auditable</a:t>
            </a:r>
          </a:p>
          <a:p>
            <a:pPr marL="285750" marR="0" lvl="0" indent="-28575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accent4">
                    <a:lumMod val="75000"/>
                  </a:schemeClr>
                </a:solidFill>
                <a:effectLst/>
                <a:highlight>
                  <a:srgbClr val="C0C0C0"/>
                </a:highlight>
                <a:latin typeface="Times New Roman" panose="02020603050405020304" pitchFamily="18" charset="0"/>
                <a:cs typeface="Times New Roman" panose="02020603050405020304" pitchFamily="18" charset="0"/>
              </a:rPr>
              <a:t>“Let’s think step by step” is powerful</a:t>
            </a:r>
            <a:endParaRPr kumimoji="0" lang="en-US" altLang="en-US" sz="1800" b="0" i="0" u="none" strike="noStrike" cap="none" normalizeH="0" baseline="0" dirty="0">
              <a:ln>
                <a:noFill/>
              </a:ln>
              <a:solidFill>
                <a:schemeClr val="accent4">
                  <a:lumMod val="75000"/>
                </a:schemeClr>
              </a:solidFill>
              <a:effectLst/>
              <a:highlight>
                <a:srgbClr val="C0C0C0"/>
              </a:highlight>
              <a:latin typeface="Times New Roman" panose="02020603050405020304" pitchFamily="18" charset="0"/>
              <a:cs typeface="Times New Roman" panose="02020603050405020304" pitchFamily="18" charset="0"/>
            </a:endParaRPr>
          </a:p>
        </p:txBody>
      </p:sp>
      <p:pic>
        <p:nvPicPr>
          <p:cNvPr id="5122" name="Picture 2" descr="COT">
            <a:extLst>
              <a:ext uri="{FF2B5EF4-FFF2-40B4-BE49-F238E27FC236}">
                <a16:creationId xmlns:a16="http://schemas.microsoft.com/office/drawing/2014/main" id="{9002D6E9-1358-9C32-F57A-12DA16E03D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8502" y="3004068"/>
            <a:ext cx="7212648" cy="3629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77433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2E6735-0B33-3657-0106-3EACC70129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ADCF4F-F7C2-ADEB-9EE4-0CB376608490}"/>
              </a:ext>
            </a:extLst>
          </p:cNvPr>
          <p:cNvSpPr>
            <a:spLocks noGrp="1"/>
          </p:cNvSpPr>
          <p:nvPr>
            <p:ph type="ctrTitle"/>
          </p:nvPr>
        </p:nvSpPr>
        <p:spPr/>
        <p:txBody>
          <a:bodyPr/>
          <a:lstStyle/>
          <a:p>
            <a:pPr algn="ctr"/>
            <a:r>
              <a:rPr lang="en-US" cap="none" dirty="0"/>
              <a:t>Memory: Short-term Vs Long-term</a:t>
            </a:r>
          </a:p>
        </p:txBody>
      </p:sp>
      <p:sp>
        <p:nvSpPr>
          <p:cNvPr id="4" name="TextBox 3">
            <a:extLst>
              <a:ext uri="{FF2B5EF4-FFF2-40B4-BE49-F238E27FC236}">
                <a16:creationId xmlns:a16="http://schemas.microsoft.com/office/drawing/2014/main" id="{4FA37964-E1CE-3733-BCA1-E6D8EC3E16BA}"/>
              </a:ext>
            </a:extLst>
          </p:cNvPr>
          <p:cNvSpPr txBox="1"/>
          <p:nvPr/>
        </p:nvSpPr>
        <p:spPr>
          <a:xfrm>
            <a:off x="1994851" y="5635675"/>
            <a:ext cx="8554720" cy="1169551"/>
          </a:xfrm>
          <a:prstGeom prst="rect">
            <a:avLst/>
          </a:prstGeom>
          <a:noFill/>
        </p:spPr>
        <p:txBody>
          <a:bodyPr wrap="square">
            <a:spAutoFit/>
          </a:bodyPr>
          <a:lstStyle/>
          <a:p>
            <a:pPr algn="ctr"/>
            <a:r>
              <a:rPr lang="en-US" dirty="0"/>
              <a:t>suggestion</a:t>
            </a:r>
          </a:p>
          <a:p>
            <a:pPr algn="ctr"/>
            <a:r>
              <a:rPr lang="en-US" sz="1600" dirty="0">
                <a:hlinkClick r:id="rId2"/>
              </a:rPr>
              <a:t>https://medium.com/@gokcerbelgusen/memory-types-in-agentic-ai-a-breakdown-523c980921ec</a:t>
            </a:r>
            <a:endParaRPr lang="en-US" sz="1600" dirty="0"/>
          </a:p>
          <a:p>
            <a:pPr algn="ctr"/>
            <a:r>
              <a:rPr lang="en-US" dirty="0">
                <a:hlinkClick r:id="rId3"/>
              </a:rPr>
              <a:t>https://adasci.org/short-term-vs-long-term-memory-in-ai-agents/</a:t>
            </a:r>
            <a:endParaRPr lang="en-US" dirty="0"/>
          </a:p>
          <a:p>
            <a:pPr algn="ctr"/>
            <a:endParaRPr lang="en-US" dirty="0"/>
          </a:p>
        </p:txBody>
      </p:sp>
    </p:spTree>
    <p:extLst>
      <p:ext uri="{BB962C8B-B14F-4D97-AF65-F5344CB8AC3E}">
        <p14:creationId xmlns:p14="http://schemas.microsoft.com/office/powerpoint/2010/main" val="17904832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8CC8E6-7104-901D-36D7-32F2DA679F43}"/>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81DCAD48-F8A7-0734-E9D8-E46217977F8F}"/>
              </a:ext>
            </a:extLst>
          </p:cNvPr>
          <p:cNvSpPr>
            <a:spLocks noGrp="1"/>
          </p:cNvSpPr>
          <p:nvPr>
            <p:ph type="ctrTitle"/>
          </p:nvPr>
        </p:nvSpPr>
        <p:spPr>
          <a:xfrm>
            <a:off x="2229856" y="549709"/>
            <a:ext cx="3796145" cy="743382"/>
          </a:xfrm>
        </p:spPr>
        <p:txBody>
          <a:bodyPr>
            <a:normAutofit/>
          </a:bodyPr>
          <a:lstStyle/>
          <a:p>
            <a:r>
              <a:rPr lang="en-US" sz="2800" dirty="0">
                <a:solidFill>
                  <a:srgbClr val="FFFF00"/>
                </a:solidFill>
              </a:rPr>
              <a:t>Memory</a:t>
            </a:r>
          </a:p>
        </p:txBody>
      </p:sp>
      <p:sp>
        <p:nvSpPr>
          <p:cNvPr id="3" name="Rectangle 2">
            <a:extLst>
              <a:ext uri="{FF2B5EF4-FFF2-40B4-BE49-F238E27FC236}">
                <a16:creationId xmlns:a16="http://schemas.microsoft.com/office/drawing/2014/main" id="{78C4D601-D027-EB3B-16FC-9604632F2DFE}"/>
              </a:ext>
            </a:extLst>
          </p:cNvPr>
          <p:cNvSpPr>
            <a:spLocks noChangeArrowheads="1"/>
          </p:cNvSpPr>
          <p:nvPr/>
        </p:nvSpPr>
        <p:spPr bwMode="auto">
          <a:xfrm>
            <a:off x="2306814" y="1753340"/>
            <a:ext cx="6350095" cy="1289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Short-term: context window (recent messages)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Long-term: external storage (vector DB / notes)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Why it matters: continuity, preferences, history</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DFDB8CD-2DFA-F03A-C0EF-1FB38B6142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7840" y="3502660"/>
            <a:ext cx="9743440" cy="2983929"/>
          </a:xfrm>
          <a:prstGeom prst="rect">
            <a:avLst/>
          </a:prstGeom>
        </p:spPr>
      </p:pic>
    </p:spTree>
    <p:extLst>
      <p:ext uri="{BB962C8B-B14F-4D97-AF65-F5344CB8AC3E}">
        <p14:creationId xmlns:p14="http://schemas.microsoft.com/office/powerpoint/2010/main" val="40932481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79D280-05F8-FCB9-92D0-6942003729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5F7933-7419-E569-D9EA-23BD7B7F41CB}"/>
              </a:ext>
            </a:extLst>
          </p:cNvPr>
          <p:cNvSpPr>
            <a:spLocks noGrp="1"/>
          </p:cNvSpPr>
          <p:nvPr>
            <p:ph type="ctrTitle"/>
          </p:nvPr>
        </p:nvSpPr>
        <p:spPr/>
        <p:txBody>
          <a:bodyPr/>
          <a:lstStyle/>
          <a:p>
            <a:pPr algn="ctr"/>
            <a:r>
              <a:rPr lang="en-US" cap="none" dirty="0"/>
              <a:t>Tool Use</a:t>
            </a:r>
            <a:br>
              <a:rPr lang="en-US" cap="none" dirty="0"/>
            </a:br>
            <a:r>
              <a:rPr lang="en-US" cap="none" dirty="0"/>
              <a:t>(APIs &amp; Functions)</a:t>
            </a:r>
          </a:p>
        </p:txBody>
      </p:sp>
      <p:sp>
        <p:nvSpPr>
          <p:cNvPr id="4" name="TextBox 3">
            <a:extLst>
              <a:ext uri="{FF2B5EF4-FFF2-40B4-BE49-F238E27FC236}">
                <a16:creationId xmlns:a16="http://schemas.microsoft.com/office/drawing/2014/main" id="{84A03E9E-B74E-F4C6-C549-6FB28A885707}"/>
              </a:ext>
            </a:extLst>
          </p:cNvPr>
          <p:cNvSpPr txBox="1"/>
          <p:nvPr/>
        </p:nvSpPr>
        <p:spPr>
          <a:xfrm>
            <a:off x="952499" y="5453409"/>
            <a:ext cx="10639424" cy="830997"/>
          </a:xfrm>
          <a:prstGeom prst="rect">
            <a:avLst/>
          </a:prstGeom>
          <a:noFill/>
        </p:spPr>
        <p:txBody>
          <a:bodyPr wrap="square">
            <a:spAutoFit/>
          </a:bodyPr>
          <a:lstStyle/>
          <a:p>
            <a:pPr algn="ctr"/>
            <a:r>
              <a:rPr lang="en-US" sz="1600" dirty="0"/>
              <a:t>Suggestion:</a:t>
            </a:r>
          </a:p>
          <a:p>
            <a:pPr algn="ctr"/>
            <a:r>
              <a:rPr lang="en-US" sz="1600" dirty="0">
                <a:hlinkClick r:id="rId2"/>
              </a:rPr>
              <a:t>medium.com/@teendifferent/decoding-function-calling-in-ai-agents-how-it-really-works-3cbcf77648ec</a:t>
            </a:r>
            <a:endParaRPr lang="en-US" sz="1600" dirty="0"/>
          </a:p>
          <a:p>
            <a:pPr algn="ctr"/>
            <a:endParaRPr lang="en-US" sz="1600" dirty="0"/>
          </a:p>
        </p:txBody>
      </p:sp>
    </p:spTree>
    <p:extLst>
      <p:ext uri="{BB962C8B-B14F-4D97-AF65-F5344CB8AC3E}">
        <p14:creationId xmlns:p14="http://schemas.microsoft.com/office/powerpoint/2010/main" val="2554540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56DAE-85F9-6413-2DBC-D6DF6DFDEF42}"/>
              </a:ext>
            </a:extLst>
          </p:cNvPr>
          <p:cNvSpPr>
            <a:spLocks noGrp="1"/>
          </p:cNvSpPr>
          <p:nvPr>
            <p:ph type="ctrTitle"/>
          </p:nvPr>
        </p:nvSpPr>
        <p:spPr/>
        <p:txBody>
          <a:bodyPr/>
          <a:lstStyle/>
          <a:p>
            <a:pPr algn="ctr"/>
            <a:r>
              <a:rPr lang="en-US" dirty="0"/>
              <a:t>What is an AI Agent?</a:t>
            </a:r>
          </a:p>
        </p:txBody>
      </p:sp>
      <p:sp>
        <p:nvSpPr>
          <p:cNvPr id="4" name="TextBox 3">
            <a:extLst>
              <a:ext uri="{FF2B5EF4-FFF2-40B4-BE49-F238E27FC236}">
                <a16:creationId xmlns:a16="http://schemas.microsoft.com/office/drawing/2014/main" id="{CCD64CBC-E802-EC99-395B-B3DE8614B9F9}"/>
              </a:ext>
            </a:extLst>
          </p:cNvPr>
          <p:cNvSpPr txBox="1"/>
          <p:nvPr/>
        </p:nvSpPr>
        <p:spPr>
          <a:xfrm>
            <a:off x="3048000" y="5412471"/>
            <a:ext cx="6096000" cy="646331"/>
          </a:xfrm>
          <a:prstGeom prst="rect">
            <a:avLst/>
          </a:prstGeom>
          <a:noFill/>
        </p:spPr>
        <p:txBody>
          <a:bodyPr wrap="square">
            <a:spAutoFit/>
          </a:bodyPr>
          <a:lstStyle/>
          <a:p>
            <a:pPr algn="ctr"/>
            <a:r>
              <a:rPr lang="en-US" dirty="0"/>
              <a:t>suggestion</a:t>
            </a:r>
          </a:p>
          <a:p>
            <a:pPr algn="ctr"/>
            <a:r>
              <a:rPr lang="en-US" dirty="0">
                <a:hlinkClick r:id="rId2"/>
              </a:rPr>
              <a:t>https://cloud.google.com/discover/what-are-ai-agents</a:t>
            </a:r>
            <a:r>
              <a:rPr lang="en-US" dirty="0"/>
              <a:t> </a:t>
            </a:r>
          </a:p>
        </p:txBody>
      </p:sp>
    </p:spTree>
    <p:extLst>
      <p:ext uri="{BB962C8B-B14F-4D97-AF65-F5344CB8AC3E}">
        <p14:creationId xmlns:p14="http://schemas.microsoft.com/office/powerpoint/2010/main" val="28100740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A0B9D-FD58-D74C-C8C0-E967B1893DC3}"/>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80138F35-9CEE-E6F5-A8A8-258B9B9C58D7}"/>
              </a:ext>
            </a:extLst>
          </p:cNvPr>
          <p:cNvSpPr>
            <a:spLocks noGrp="1"/>
          </p:cNvSpPr>
          <p:nvPr>
            <p:ph type="ctrTitle"/>
          </p:nvPr>
        </p:nvSpPr>
        <p:spPr>
          <a:xfrm>
            <a:off x="2229856" y="549709"/>
            <a:ext cx="3796145" cy="743382"/>
          </a:xfrm>
        </p:spPr>
        <p:txBody>
          <a:bodyPr>
            <a:normAutofit/>
          </a:bodyPr>
          <a:lstStyle/>
          <a:p>
            <a:r>
              <a:rPr lang="en-US" sz="2800" dirty="0">
                <a:solidFill>
                  <a:srgbClr val="FFFF00"/>
                </a:solidFill>
              </a:rPr>
              <a:t>Tool Use</a:t>
            </a:r>
          </a:p>
        </p:txBody>
      </p:sp>
      <p:sp>
        <p:nvSpPr>
          <p:cNvPr id="3" name="Rectangle 2">
            <a:extLst>
              <a:ext uri="{FF2B5EF4-FFF2-40B4-BE49-F238E27FC236}">
                <a16:creationId xmlns:a16="http://schemas.microsoft.com/office/drawing/2014/main" id="{DEF82FD5-4F08-5DB9-6856-25997AB7A702}"/>
              </a:ext>
            </a:extLst>
          </p:cNvPr>
          <p:cNvSpPr>
            <a:spLocks noChangeArrowheads="1"/>
          </p:cNvSpPr>
          <p:nvPr/>
        </p:nvSpPr>
        <p:spPr bwMode="auto">
          <a:xfrm>
            <a:off x="1849614" y="1794796"/>
            <a:ext cx="7675386" cy="2743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rgbClr val="FF0000"/>
                </a:solidFill>
                <a:effectLst/>
                <a:highlight>
                  <a:srgbClr val="00FFFF"/>
                </a:highlight>
                <a:latin typeface="Times New Roman" panose="02020603050405020304" pitchFamily="18" charset="0"/>
                <a:cs typeface="Times New Roman" panose="02020603050405020304" pitchFamily="18" charset="0"/>
              </a:rPr>
              <a:t>LLMs can’t do everything internally</a:t>
            </a:r>
          </a:p>
          <a:p>
            <a:pPr marL="285750" marR="0" lvl="0" indent="-285750" algn="l" defTabSz="914400" rtl="0" eaLnBrk="0" fontAlgn="base" latinLnBrk="0" hangingPunct="0">
              <a:lnSpc>
                <a:spcPct val="2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rgbClr val="FFC000"/>
                </a:solidFill>
                <a:effectLst/>
                <a:latin typeface="Times New Roman" panose="02020603050405020304" pitchFamily="18" charset="0"/>
                <a:cs typeface="Times New Roman" panose="02020603050405020304" pitchFamily="18" charset="0"/>
              </a:rPr>
              <a:t>Tools</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search, calculator, calendar, database, custom APIs</a:t>
            </a:r>
          </a:p>
          <a:p>
            <a:pPr marL="285750" marR="0" lvl="0" indent="-285750" algn="l" defTabSz="914400" rtl="0" eaLnBrk="0" fontAlgn="base" latinLnBrk="0" hangingPunct="0">
              <a:lnSpc>
                <a:spcPct val="2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rgbClr val="FFC000"/>
                </a:solidFill>
                <a:effectLst/>
                <a:latin typeface="Times New Roman" panose="02020603050405020304" pitchFamily="18" charset="0"/>
                <a:cs typeface="Times New Roman" panose="02020603050405020304" pitchFamily="18" charset="0"/>
              </a:rPr>
              <a:t>Function Calling</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model requests a tool with structured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args</a:t>
            </a: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250000"/>
              </a:lnSpc>
              <a:spcBef>
                <a:spcPct val="0"/>
              </a:spcBef>
              <a:spcAft>
                <a:spcPct val="0"/>
              </a:spcAft>
              <a:buClrTx/>
              <a:buSzTx/>
              <a:buFont typeface="Arial" panose="020B0604020202020204" pitchFamily="34" charset="0"/>
              <a:buChar char="•"/>
              <a:tabLst/>
            </a:pPr>
            <a:r>
              <a:rPr kumimoji="0" lang="en-US" altLang="en-US" sz="180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Result feeds back into the reasoning loop</a:t>
            </a:r>
          </a:p>
        </p:txBody>
      </p:sp>
      <p:pic>
        <p:nvPicPr>
          <p:cNvPr id="2" name="Picture 1">
            <a:extLst>
              <a:ext uri="{FF2B5EF4-FFF2-40B4-BE49-F238E27FC236}">
                <a16:creationId xmlns:a16="http://schemas.microsoft.com/office/drawing/2014/main" id="{EE029AA4-B380-A47B-180B-59000367A977}"/>
              </a:ext>
            </a:extLst>
          </p:cNvPr>
          <p:cNvPicPr>
            <a:picLocks noChangeAspect="1"/>
          </p:cNvPicPr>
          <p:nvPr/>
        </p:nvPicPr>
        <p:blipFill>
          <a:blip r:embed="rId2"/>
          <a:stretch>
            <a:fillRect/>
          </a:stretch>
        </p:blipFill>
        <p:spPr>
          <a:xfrm>
            <a:off x="6917124" y="4442861"/>
            <a:ext cx="4417626" cy="1867451"/>
          </a:xfrm>
          <a:prstGeom prst="rect">
            <a:avLst/>
          </a:prstGeom>
        </p:spPr>
      </p:pic>
    </p:spTree>
    <p:extLst>
      <p:ext uri="{BB962C8B-B14F-4D97-AF65-F5344CB8AC3E}">
        <p14:creationId xmlns:p14="http://schemas.microsoft.com/office/powerpoint/2010/main" val="4695703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E3E81-954D-F630-08CE-917CB97F20B8}"/>
              </a:ext>
            </a:extLst>
          </p:cNvPr>
          <p:cNvSpPr>
            <a:spLocks noGrp="1"/>
          </p:cNvSpPr>
          <p:nvPr>
            <p:ph type="title"/>
          </p:nvPr>
        </p:nvSpPr>
        <p:spPr>
          <a:xfrm>
            <a:off x="641827" y="1004598"/>
            <a:ext cx="3776027" cy="641322"/>
          </a:xfrm>
        </p:spPr>
        <p:txBody>
          <a:bodyPr/>
          <a:lstStyle/>
          <a:p>
            <a:pPr algn="ctr"/>
            <a:r>
              <a:rPr lang="en-US" dirty="0"/>
              <a:t>Next</a:t>
            </a:r>
          </a:p>
        </p:txBody>
      </p:sp>
      <p:sp>
        <p:nvSpPr>
          <p:cNvPr id="3" name="Subtitle 2">
            <a:extLst>
              <a:ext uri="{FF2B5EF4-FFF2-40B4-BE49-F238E27FC236}">
                <a16:creationId xmlns:a16="http://schemas.microsoft.com/office/drawing/2014/main" id="{D86F6ACB-318C-F8F4-D8DF-8CFAD1D086CD}"/>
              </a:ext>
            </a:extLst>
          </p:cNvPr>
          <p:cNvSpPr txBox="1">
            <a:spLocks/>
          </p:cNvSpPr>
          <p:nvPr/>
        </p:nvSpPr>
        <p:spPr>
          <a:xfrm>
            <a:off x="2133601" y="2102450"/>
            <a:ext cx="8177392" cy="265309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74320" indent="-274320" algn="l">
              <a:lnSpc>
                <a:spcPct val="200000"/>
              </a:lnSpc>
              <a:spcBef>
                <a:spcPts val="600"/>
              </a:spcBef>
              <a:buFont typeface="Arial" panose="020B0604020202020204" pitchFamily="34" charset="0"/>
              <a:buChar char="•"/>
            </a:pPr>
            <a:r>
              <a:rPr lang="en-US" dirty="0"/>
              <a:t>Function Calling (</a:t>
            </a:r>
            <a:r>
              <a:rPr lang="en-US" dirty="0" err="1"/>
              <a:t>LangChain</a:t>
            </a:r>
            <a:r>
              <a:rPr lang="en-US" dirty="0"/>
              <a:t>)</a:t>
            </a:r>
          </a:p>
          <a:p>
            <a:pPr marL="274320" indent="-274320" algn="l">
              <a:lnSpc>
                <a:spcPct val="200000"/>
              </a:lnSpc>
              <a:spcBef>
                <a:spcPts val="600"/>
              </a:spcBef>
              <a:buFont typeface="Arial" panose="020B0604020202020204" pitchFamily="34" charset="0"/>
              <a:buChar char="•"/>
            </a:pPr>
            <a:r>
              <a:rPr lang="en-US" dirty="0"/>
              <a:t>Knowledge Cutoff and Hallucination</a:t>
            </a:r>
          </a:p>
          <a:p>
            <a:pPr marL="274320" indent="-274320" algn="l">
              <a:lnSpc>
                <a:spcPct val="200000"/>
              </a:lnSpc>
              <a:spcBef>
                <a:spcPts val="600"/>
              </a:spcBef>
              <a:buFont typeface="Arial" panose="020B0604020202020204" pitchFamily="34" charset="0"/>
              <a:buChar char="•"/>
            </a:pPr>
            <a:r>
              <a:rPr lang="en-US" dirty="0"/>
              <a:t>RAG (Retrieval-Augmented Generation)</a:t>
            </a:r>
          </a:p>
          <a:p>
            <a:pPr marL="274320" indent="-274320" algn="l">
              <a:lnSpc>
                <a:spcPct val="200000"/>
              </a:lnSpc>
              <a:spcBef>
                <a:spcPts val="600"/>
              </a:spcBef>
              <a:buFont typeface="Arial" panose="020B0604020202020204" pitchFamily="34" charset="0"/>
              <a:buChar char="•"/>
            </a:pPr>
            <a:endParaRPr lang="en-US" dirty="0"/>
          </a:p>
        </p:txBody>
      </p:sp>
    </p:spTree>
    <p:extLst>
      <p:ext uri="{BB962C8B-B14F-4D97-AF65-F5344CB8AC3E}">
        <p14:creationId xmlns:p14="http://schemas.microsoft.com/office/powerpoint/2010/main" val="18081879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466EA3-096B-8030-D576-7E0226A032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FD507A-2471-83C5-55C2-82ECC88A2EC6}"/>
              </a:ext>
            </a:extLst>
          </p:cNvPr>
          <p:cNvSpPr>
            <a:spLocks noGrp="1"/>
          </p:cNvSpPr>
          <p:nvPr>
            <p:ph type="title"/>
          </p:nvPr>
        </p:nvSpPr>
        <p:spPr>
          <a:xfrm>
            <a:off x="1222693" y="2315238"/>
            <a:ext cx="9905998" cy="1478570"/>
          </a:xfrm>
        </p:spPr>
        <p:txBody>
          <a:bodyPr/>
          <a:lstStyle/>
          <a:p>
            <a:pPr algn="ctr"/>
            <a:r>
              <a:rPr lang="en-US" dirty="0"/>
              <a:t>Thank you</a:t>
            </a:r>
          </a:p>
        </p:txBody>
      </p:sp>
    </p:spTree>
    <p:extLst>
      <p:ext uri="{BB962C8B-B14F-4D97-AF65-F5344CB8AC3E}">
        <p14:creationId xmlns:p14="http://schemas.microsoft.com/office/powerpoint/2010/main" val="712040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DCAB157-B986-C78D-59F6-C54680593F10}"/>
              </a:ext>
            </a:extLst>
          </p:cNvPr>
          <p:cNvSpPr>
            <a:spLocks noGrp="1" noChangeArrowheads="1"/>
          </p:cNvSpPr>
          <p:nvPr>
            <p:ph type="subTitle" idx="1"/>
          </p:nvPr>
        </p:nvSpPr>
        <p:spPr bwMode="auto">
          <a:xfrm>
            <a:off x="2229856" y="1859340"/>
            <a:ext cx="874277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Definition:</a:t>
            </a:r>
            <a:endParaRPr lang="en-US" altLang="en-US" sz="1800" cap="none"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 autonomous system that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perceives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its environment,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reasons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achieve specific</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goal</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traits: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goal-directed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adaptive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continuous loop</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thermostat, robot vacuum, voice assistant, trading bot</a:t>
            </a:r>
          </a:p>
        </p:txBody>
      </p:sp>
      <p:sp>
        <p:nvSpPr>
          <p:cNvPr id="6" name="Title 1">
            <a:extLst>
              <a:ext uri="{FF2B5EF4-FFF2-40B4-BE49-F238E27FC236}">
                <a16:creationId xmlns:a16="http://schemas.microsoft.com/office/drawing/2014/main" id="{D4CD88E0-EAF2-C585-27B3-4BAEE9660932}"/>
              </a:ext>
            </a:extLst>
          </p:cNvPr>
          <p:cNvSpPr>
            <a:spLocks noGrp="1"/>
          </p:cNvSpPr>
          <p:nvPr>
            <p:ph type="ctrTitle"/>
          </p:nvPr>
        </p:nvSpPr>
        <p:spPr>
          <a:xfrm>
            <a:off x="2229856" y="549709"/>
            <a:ext cx="3796145" cy="743382"/>
          </a:xfrm>
        </p:spPr>
        <p:txBody>
          <a:bodyPr>
            <a:normAutofit/>
          </a:bodyPr>
          <a:lstStyle/>
          <a:p>
            <a:r>
              <a:rPr lang="en-US" sz="2800" dirty="0">
                <a:solidFill>
                  <a:srgbClr val="FFFF00"/>
                </a:solidFill>
              </a:rPr>
              <a:t>What is an AI Agent?</a:t>
            </a:r>
          </a:p>
        </p:txBody>
      </p:sp>
      <p:pic>
        <p:nvPicPr>
          <p:cNvPr id="9" name="Picture 8">
            <a:extLst>
              <a:ext uri="{FF2B5EF4-FFF2-40B4-BE49-F238E27FC236}">
                <a16:creationId xmlns:a16="http://schemas.microsoft.com/office/drawing/2014/main" id="{3A9AE52D-F880-7A87-D887-97971EC107AF}"/>
              </a:ext>
            </a:extLst>
          </p:cNvPr>
          <p:cNvPicPr>
            <a:picLocks noChangeAspect="1"/>
          </p:cNvPicPr>
          <p:nvPr/>
        </p:nvPicPr>
        <p:blipFill>
          <a:blip r:embed="rId2"/>
          <a:stretch>
            <a:fillRect/>
          </a:stretch>
        </p:blipFill>
        <p:spPr>
          <a:xfrm>
            <a:off x="8357105" y="4025346"/>
            <a:ext cx="2151735" cy="1433345"/>
          </a:xfrm>
          <a:prstGeom prst="rect">
            <a:avLst/>
          </a:prstGeom>
        </p:spPr>
      </p:pic>
    </p:spTree>
    <p:extLst>
      <p:ext uri="{BB962C8B-B14F-4D97-AF65-F5344CB8AC3E}">
        <p14:creationId xmlns:p14="http://schemas.microsoft.com/office/powerpoint/2010/main" val="1444711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73724E-B1C6-A8FF-65FF-9EE614B81376}"/>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1893BBE0-A144-C3E3-6344-F8E7CA478BEF}"/>
              </a:ext>
            </a:extLst>
          </p:cNvPr>
          <p:cNvSpPr>
            <a:spLocks noGrp="1"/>
          </p:cNvSpPr>
          <p:nvPr>
            <p:ph type="ctrTitle"/>
          </p:nvPr>
        </p:nvSpPr>
        <p:spPr>
          <a:xfrm>
            <a:off x="2229856" y="549709"/>
            <a:ext cx="3796145" cy="743382"/>
          </a:xfrm>
        </p:spPr>
        <p:txBody>
          <a:bodyPr>
            <a:normAutofit fontScale="90000"/>
          </a:bodyPr>
          <a:lstStyle/>
          <a:p>
            <a:r>
              <a:rPr lang="en-US" sz="2800" dirty="0">
                <a:solidFill>
                  <a:srgbClr val="FFFF00"/>
                </a:solidFill>
              </a:rPr>
              <a:t>AI Agent vs. Agentic AI</a:t>
            </a:r>
          </a:p>
        </p:txBody>
      </p:sp>
      <p:graphicFrame>
        <p:nvGraphicFramePr>
          <p:cNvPr id="3" name="Table 2">
            <a:extLst>
              <a:ext uri="{FF2B5EF4-FFF2-40B4-BE49-F238E27FC236}">
                <a16:creationId xmlns:a16="http://schemas.microsoft.com/office/drawing/2014/main" id="{7EDBC4F2-6784-E327-0D65-AA50A03FF130}"/>
              </a:ext>
            </a:extLst>
          </p:cNvPr>
          <p:cNvGraphicFramePr>
            <a:graphicFrameLocks noGrp="1"/>
          </p:cNvGraphicFramePr>
          <p:nvPr>
            <p:extLst>
              <p:ext uri="{D42A27DB-BD31-4B8C-83A1-F6EECF244321}">
                <p14:modId xmlns:p14="http://schemas.microsoft.com/office/powerpoint/2010/main" val="2309955036"/>
              </p:ext>
            </p:extLst>
          </p:nvPr>
        </p:nvGraphicFramePr>
        <p:xfrm>
          <a:off x="2452053" y="2674145"/>
          <a:ext cx="8581707" cy="2438400"/>
        </p:xfrm>
        <a:graphic>
          <a:graphicData uri="http://schemas.openxmlformats.org/drawingml/2006/table">
            <a:tbl>
              <a:tblPr/>
              <a:tblGrid>
                <a:gridCol w="2860569">
                  <a:extLst>
                    <a:ext uri="{9D8B030D-6E8A-4147-A177-3AD203B41FA5}">
                      <a16:colId xmlns:a16="http://schemas.microsoft.com/office/drawing/2014/main" val="774396339"/>
                    </a:ext>
                  </a:extLst>
                </a:gridCol>
                <a:gridCol w="2860569">
                  <a:extLst>
                    <a:ext uri="{9D8B030D-6E8A-4147-A177-3AD203B41FA5}">
                      <a16:colId xmlns:a16="http://schemas.microsoft.com/office/drawing/2014/main" val="2656435057"/>
                    </a:ext>
                  </a:extLst>
                </a:gridCol>
                <a:gridCol w="2860569">
                  <a:extLst>
                    <a:ext uri="{9D8B030D-6E8A-4147-A177-3AD203B41FA5}">
                      <a16:colId xmlns:a16="http://schemas.microsoft.com/office/drawing/2014/main" val="2779205633"/>
                    </a:ext>
                  </a:extLst>
                </a:gridCol>
              </a:tblGrid>
              <a:tr h="357978">
                <a:tc>
                  <a:txBody>
                    <a:bodyPr/>
                    <a:lstStyle/>
                    <a:p>
                      <a:pPr algn="l">
                        <a:buNone/>
                      </a:pPr>
                      <a:endParaRPr lang="en-US" sz="1600" b="1" dirty="0">
                        <a:effectLst/>
                      </a:endParaRP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pPr algn="l">
                        <a:buNone/>
                      </a:pPr>
                      <a:r>
                        <a:rPr lang="en-US" sz="1600" b="1" dirty="0">
                          <a:solidFill>
                            <a:schemeClr val="bg2"/>
                          </a:solidFill>
                          <a:effectLst/>
                        </a:rPr>
                        <a:t>AI Agent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pPr algn="l">
                        <a:buNone/>
                      </a:pPr>
                      <a:r>
                        <a:rPr lang="en-US" sz="1600" b="1" dirty="0">
                          <a:solidFill>
                            <a:schemeClr val="bg2"/>
                          </a:solidFill>
                          <a:effectLst/>
                        </a:rPr>
                        <a:t>Agentic AI</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2006579208"/>
                  </a:ext>
                </a:extLst>
              </a:tr>
              <a:tr h="357978">
                <a:tc>
                  <a:txBody>
                    <a:bodyPr/>
                    <a:lstStyle/>
                    <a:p>
                      <a:pPr algn="l">
                        <a:buNone/>
                      </a:pPr>
                      <a:r>
                        <a:rPr lang="en-US" sz="1600">
                          <a:effectLst/>
                        </a:rPr>
                        <a:t>Scope</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noFill/>
                  </a:tcPr>
                </a:tc>
                <a:tc>
                  <a:txBody>
                    <a:bodyPr/>
                    <a:lstStyle/>
                    <a:p>
                      <a:pPr algn="l">
                        <a:buNone/>
                      </a:pPr>
                      <a:r>
                        <a:rPr lang="en-US" sz="1600">
                          <a:effectLst/>
                        </a:rPr>
                        <a:t>Single task/focused</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noFill/>
                  </a:tcPr>
                </a:tc>
                <a:tc>
                  <a:txBody>
                    <a:bodyPr/>
                    <a:lstStyle/>
                    <a:p>
                      <a:pPr algn="l">
                        <a:buNone/>
                      </a:pPr>
                      <a:r>
                        <a:rPr lang="en-US" sz="1600">
                          <a:effectLst/>
                        </a:rPr>
                        <a:t>Multiple tasks, cross-domain</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2379446257"/>
                  </a:ext>
                </a:extLst>
              </a:tr>
              <a:tr h="357978">
                <a:tc>
                  <a:txBody>
                    <a:bodyPr/>
                    <a:lstStyle/>
                    <a:p>
                      <a:pPr algn="l">
                        <a:buNone/>
                      </a:pPr>
                      <a:r>
                        <a:rPr lang="en-US" sz="1600">
                          <a:effectLst/>
                        </a:rPr>
                        <a:t>Decision-making</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noFill/>
                  </a:tcPr>
                </a:tc>
                <a:tc>
                  <a:txBody>
                    <a:bodyPr/>
                    <a:lstStyle/>
                    <a:p>
                      <a:pPr algn="l">
                        <a:buNone/>
                      </a:pPr>
                      <a:r>
                        <a:rPr lang="en-US" sz="1600">
                          <a:effectLst/>
                        </a:rPr>
                        <a:t>Rule-based/prescribed</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noFill/>
                  </a:tcPr>
                </a:tc>
                <a:tc>
                  <a:txBody>
                    <a:bodyPr/>
                    <a:lstStyle/>
                    <a:p>
                      <a:pPr algn="l">
                        <a:buNone/>
                      </a:pPr>
                      <a:r>
                        <a:rPr lang="en-US" sz="1600" dirty="0">
                          <a:effectLst/>
                        </a:rPr>
                        <a:t>Autonomous, goal-driven</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3337383280"/>
                  </a:ext>
                </a:extLst>
              </a:tr>
              <a:tr h="605807">
                <a:tc>
                  <a:txBody>
                    <a:bodyPr/>
                    <a:lstStyle/>
                    <a:p>
                      <a:pPr algn="l">
                        <a:buNone/>
                      </a:pPr>
                      <a:r>
                        <a:rPr lang="en-US" sz="1600">
                          <a:effectLst/>
                        </a:rPr>
                        <a:t>Adaptability</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noFill/>
                  </a:tcPr>
                </a:tc>
                <a:tc>
                  <a:txBody>
                    <a:bodyPr/>
                    <a:lstStyle/>
                    <a:p>
                      <a:pPr algn="l">
                        <a:buNone/>
                      </a:pPr>
                      <a:r>
                        <a:rPr lang="en-US" sz="1600">
                          <a:effectLst/>
                        </a:rPr>
                        <a:t>Static, limited learning</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noFill/>
                  </a:tcPr>
                </a:tc>
                <a:tc>
                  <a:txBody>
                    <a:bodyPr/>
                    <a:lstStyle/>
                    <a:p>
                      <a:pPr algn="l">
                        <a:buNone/>
                      </a:pPr>
                      <a:r>
                        <a:rPr lang="en-US" sz="1600">
                          <a:effectLst/>
                        </a:rPr>
                        <a:t>Dynamic learning, adapts in real time</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2261946952"/>
                  </a:ext>
                </a:extLst>
              </a:tr>
              <a:tr h="357978">
                <a:tc>
                  <a:txBody>
                    <a:bodyPr/>
                    <a:lstStyle/>
                    <a:p>
                      <a:pPr algn="l">
                        <a:buNone/>
                      </a:pPr>
                      <a:r>
                        <a:rPr lang="en-US" sz="1600">
                          <a:effectLst/>
                        </a:rPr>
                        <a:t>Initiative</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noFill/>
                  </a:tcPr>
                </a:tc>
                <a:tc>
                  <a:txBody>
                    <a:bodyPr/>
                    <a:lstStyle/>
                    <a:p>
                      <a:pPr algn="l">
                        <a:buNone/>
                      </a:pPr>
                      <a:r>
                        <a:rPr lang="en-US" sz="1600">
                          <a:effectLst/>
                        </a:rPr>
                        <a:t>Waits for input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noFill/>
                  </a:tcPr>
                </a:tc>
                <a:tc>
                  <a:txBody>
                    <a:bodyPr/>
                    <a:lstStyle/>
                    <a:p>
                      <a:pPr algn="l">
                        <a:buNone/>
                      </a:pPr>
                      <a:r>
                        <a:rPr lang="en-US" sz="1600">
                          <a:effectLst/>
                        </a:rPr>
                        <a:t>Takes initiative, plans actions</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3491033241"/>
                  </a:ext>
                </a:extLst>
              </a:tr>
              <a:tr h="357978">
                <a:tc>
                  <a:txBody>
                    <a:bodyPr/>
                    <a:lstStyle/>
                    <a:p>
                      <a:pPr algn="l">
                        <a:buNone/>
                      </a:pPr>
                      <a:r>
                        <a:rPr lang="en-US" sz="1600">
                          <a:effectLst/>
                        </a:rPr>
                        <a:t>Complexity</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noFill/>
                  </a:tcPr>
                </a:tc>
                <a:tc>
                  <a:txBody>
                    <a:bodyPr/>
                    <a:lstStyle/>
                    <a:p>
                      <a:pPr algn="l">
                        <a:buNone/>
                      </a:pPr>
                      <a:r>
                        <a:rPr lang="en-US" sz="1600">
                          <a:effectLst/>
                        </a:rPr>
                        <a:t>Simple to moderate</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noFill/>
                  </a:tcPr>
                </a:tc>
                <a:tc>
                  <a:txBody>
                    <a:bodyPr/>
                    <a:lstStyle/>
                    <a:p>
                      <a:pPr algn="l">
                        <a:buNone/>
                      </a:pPr>
                      <a:r>
                        <a:rPr lang="en-US" sz="1600" dirty="0">
                          <a:effectLst/>
                        </a:rPr>
                        <a:t>Handles complex workflows</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1152999228"/>
                  </a:ext>
                </a:extLst>
              </a:tr>
            </a:tbl>
          </a:graphicData>
        </a:graphic>
      </p:graphicFrame>
    </p:spTree>
    <p:extLst>
      <p:ext uri="{BB962C8B-B14F-4D97-AF65-F5344CB8AC3E}">
        <p14:creationId xmlns:p14="http://schemas.microsoft.com/office/powerpoint/2010/main" val="3076865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DA14E9-D1A7-BB4B-D859-C450C5A7C4E6}"/>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36C2DB7D-167F-8DBC-0E15-E181586AA8D9}"/>
              </a:ext>
            </a:extLst>
          </p:cNvPr>
          <p:cNvSpPr>
            <a:spLocks noGrp="1"/>
          </p:cNvSpPr>
          <p:nvPr>
            <p:ph type="ctrTitle"/>
          </p:nvPr>
        </p:nvSpPr>
        <p:spPr>
          <a:xfrm>
            <a:off x="2229856" y="549709"/>
            <a:ext cx="3796145" cy="743382"/>
          </a:xfrm>
        </p:spPr>
        <p:txBody>
          <a:bodyPr>
            <a:normAutofit fontScale="90000"/>
          </a:bodyPr>
          <a:lstStyle/>
          <a:p>
            <a:r>
              <a:rPr lang="en-US" sz="2800" dirty="0">
                <a:solidFill>
                  <a:srgbClr val="FFFF00"/>
                </a:solidFill>
              </a:rPr>
              <a:t>AI Agent vs. Agentic AI</a:t>
            </a:r>
          </a:p>
        </p:txBody>
      </p:sp>
      <p:sp>
        <p:nvSpPr>
          <p:cNvPr id="2" name="TextBox 1">
            <a:extLst>
              <a:ext uri="{FF2B5EF4-FFF2-40B4-BE49-F238E27FC236}">
                <a16:creationId xmlns:a16="http://schemas.microsoft.com/office/drawing/2014/main" id="{BC835FBC-678F-FC92-95F2-12149A3FE94A}"/>
              </a:ext>
            </a:extLst>
          </p:cNvPr>
          <p:cNvSpPr txBox="1"/>
          <p:nvPr/>
        </p:nvSpPr>
        <p:spPr>
          <a:xfrm>
            <a:off x="2107936" y="1732618"/>
            <a:ext cx="8879840" cy="2677656"/>
          </a:xfrm>
          <a:prstGeom prst="rect">
            <a:avLst/>
          </a:prstGeom>
          <a:noFill/>
        </p:spPr>
        <p:txBody>
          <a:bodyPr wrap="square">
            <a:spAutoFit/>
          </a:bodyPr>
          <a:lstStyle/>
          <a:p>
            <a:r>
              <a:rPr lang="en-US" sz="2400" b="1" dirty="0"/>
              <a:t>Examples</a:t>
            </a:r>
          </a:p>
          <a:p>
            <a:r>
              <a:rPr lang="en-US" sz="2400" dirty="0"/>
              <a:t>AI Agent: A helpdesk bot that classifies support tickets or provides scripted responses to FAQs.​</a:t>
            </a:r>
          </a:p>
          <a:p>
            <a:endParaRPr lang="en-US" sz="2400" dirty="0"/>
          </a:p>
          <a:p>
            <a:r>
              <a:rPr lang="en-US" sz="2400" dirty="0"/>
              <a:t>Agentic AI: An IT assistant that can interpret user queries, access multiple systems, resolve issues autonomously, and adapt solutions as needs change.</a:t>
            </a:r>
          </a:p>
        </p:txBody>
      </p:sp>
      <p:sp>
        <p:nvSpPr>
          <p:cNvPr id="5" name="TextBox 4">
            <a:extLst>
              <a:ext uri="{FF2B5EF4-FFF2-40B4-BE49-F238E27FC236}">
                <a16:creationId xmlns:a16="http://schemas.microsoft.com/office/drawing/2014/main" id="{5296612A-B951-2E8B-DDE0-F7314271EE87}"/>
              </a:ext>
            </a:extLst>
          </p:cNvPr>
          <p:cNvSpPr txBox="1"/>
          <p:nvPr/>
        </p:nvSpPr>
        <p:spPr>
          <a:xfrm>
            <a:off x="2022961" y="5685113"/>
            <a:ext cx="8006079" cy="523220"/>
          </a:xfrm>
          <a:prstGeom prst="rect">
            <a:avLst/>
          </a:prstGeom>
          <a:noFill/>
        </p:spPr>
        <p:txBody>
          <a:bodyPr wrap="square">
            <a:spAutoFit/>
          </a:bodyPr>
          <a:lstStyle/>
          <a:p>
            <a:pPr algn="ctr"/>
            <a:r>
              <a:rPr lang="en-US" sz="1600" dirty="0"/>
              <a:t>suggestion</a:t>
            </a:r>
          </a:p>
          <a:p>
            <a:pPr algn="ctr"/>
            <a:r>
              <a:rPr lang="en-US" sz="1200" dirty="0">
                <a:hlinkClick r:id="rId2"/>
              </a:rPr>
              <a:t>https://medium.com/@speaktoharisudhan/ai-agent-vs-agentic-ai-understand-the-actual-difference-4580a4b01dd4</a:t>
            </a:r>
            <a:r>
              <a:rPr lang="en-US" sz="1200" dirty="0"/>
              <a:t> </a:t>
            </a:r>
          </a:p>
        </p:txBody>
      </p:sp>
    </p:spTree>
    <p:extLst>
      <p:ext uri="{BB962C8B-B14F-4D97-AF65-F5344CB8AC3E}">
        <p14:creationId xmlns:p14="http://schemas.microsoft.com/office/powerpoint/2010/main" val="2485555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10F7E9-8595-58BD-C432-D6F0C37CE8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679EB1-F825-B6E3-B888-17E0ACCA9B05}"/>
              </a:ext>
            </a:extLst>
          </p:cNvPr>
          <p:cNvSpPr>
            <a:spLocks noGrp="1"/>
          </p:cNvSpPr>
          <p:nvPr>
            <p:ph type="ctrTitle"/>
          </p:nvPr>
        </p:nvSpPr>
        <p:spPr/>
        <p:txBody>
          <a:bodyPr>
            <a:normAutofit/>
          </a:bodyPr>
          <a:lstStyle/>
          <a:p>
            <a:pPr algn="ctr"/>
            <a:r>
              <a:rPr lang="en-US" sz="4000" dirty="0"/>
              <a:t>What is an AI engineer?</a:t>
            </a:r>
          </a:p>
        </p:txBody>
      </p:sp>
      <p:sp>
        <p:nvSpPr>
          <p:cNvPr id="4" name="TextBox 3">
            <a:extLst>
              <a:ext uri="{FF2B5EF4-FFF2-40B4-BE49-F238E27FC236}">
                <a16:creationId xmlns:a16="http://schemas.microsoft.com/office/drawing/2014/main" id="{13307DD2-6169-D0F3-E146-AC410D294AC5}"/>
              </a:ext>
            </a:extLst>
          </p:cNvPr>
          <p:cNvSpPr txBox="1"/>
          <p:nvPr/>
        </p:nvSpPr>
        <p:spPr>
          <a:xfrm>
            <a:off x="3048000" y="5273972"/>
            <a:ext cx="6096000" cy="1200329"/>
          </a:xfrm>
          <a:prstGeom prst="rect">
            <a:avLst/>
          </a:prstGeom>
          <a:noFill/>
        </p:spPr>
        <p:txBody>
          <a:bodyPr wrap="square">
            <a:spAutoFit/>
          </a:bodyPr>
          <a:lstStyle/>
          <a:p>
            <a:pPr algn="ctr"/>
            <a:r>
              <a:rPr lang="en-US" dirty="0"/>
              <a:t>suggestion</a:t>
            </a:r>
          </a:p>
          <a:p>
            <a:pPr algn="ctr"/>
            <a:r>
              <a:rPr lang="en-US" dirty="0">
                <a:hlinkClick r:id="rId2"/>
              </a:rPr>
              <a:t>https://www.coursera.org/articles/ai-engineer</a:t>
            </a:r>
            <a:r>
              <a:rPr lang="en-US" dirty="0"/>
              <a:t> </a:t>
            </a:r>
          </a:p>
          <a:p>
            <a:pPr algn="ctr"/>
            <a:r>
              <a:rPr lang="en-US" dirty="0"/>
              <a:t>Book</a:t>
            </a:r>
          </a:p>
          <a:p>
            <a:pPr algn="ctr"/>
            <a:r>
              <a:rPr lang="en-US" dirty="0"/>
              <a:t>AI Engineering: Building Applications with Foundation Models</a:t>
            </a:r>
          </a:p>
        </p:txBody>
      </p:sp>
    </p:spTree>
    <p:extLst>
      <p:ext uri="{BB962C8B-B14F-4D97-AF65-F5344CB8AC3E}">
        <p14:creationId xmlns:p14="http://schemas.microsoft.com/office/powerpoint/2010/main" val="4184399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7CBD2F-6427-7510-2717-09223F48CF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BC1C41-16F3-8EB5-7C97-CE1FABB32886}"/>
              </a:ext>
            </a:extLst>
          </p:cNvPr>
          <p:cNvSpPr>
            <a:spLocks noGrp="1"/>
          </p:cNvSpPr>
          <p:nvPr>
            <p:ph type="ctrTitle"/>
          </p:nvPr>
        </p:nvSpPr>
        <p:spPr/>
        <p:txBody>
          <a:bodyPr>
            <a:normAutofit/>
          </a:bodyPr>
          <a:lstStyle/>
          <a:p>
            <a:pPr algn="ctr"/>
            <a:r>
              <a:rPr lang="en-US" sz="4000" dirty="0"/>
              <a:t>The</a:t>
            </a:r>
            <a:br>
              <a:rPr lang="en-US" sz="4000" dirty="0"/>
            </a:br>
            <a:r>
              <a:rPr lang="en-US" sz="4000" dirty="0"/>
              <a:t>Perceive → Reason → Act</a:t>
            </a:r>
            <a:br>
              <a:rPr lang="en-US" sz="4000" dirty="0"/>
            </a:br>
            <a:r>
              <a:rPr lang="en-US" sz="4000" dirty="0"/>
              <a:t>Loop</a:t>
            </a:r>
          </a:p>
        </p:txBody>
      </p:sp>
    </p:spTree>
    <p:extLst>
      <p:ext uri="{BB962C8B-B14F-4D97-AF65-F5344CB8AC3E}">
        <p14:creationId xmlns:p14="http://schemas.microsoft.com/office/powerpoint/2010/main" val="1569868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B284E0-EF9E-3EF1-E94C-C6AE07FCFB10}"/>
            </a:ext>
          </a:extLst>
        </p:cNvPr>
        <p:cNvGrpSpPr/>
        <p:nvPr/>
      </p:nvGrpSpPr>
      <p:grpSpPr>
        <a:xfrm>
          <a:off x="0" y="0"/>
          <a:ext cx="0" cy="0"/>
          <a:chOff x="0" y="0"/>
          <a:chExt cx="0" cy="0"/>
        </a:xfrm>
      </p:grpSpPr>
      <p:sp>
        <p:nvSpPr>
          <p:cNvPr id="5" name="Rectangle 2">
            <a:extLst>
              <a:ext uri="{FF2B5EF4-FFF2-40B4-BE49-F238E27FC236}">
                <a16:creationId xmlns:a16="http://schemas.microsoft.com/office/drawing/2014/main" id="{DC415842-E305-6AB1-4255-52CD04760E5A}"/>
              </a:ext>
            </a:extLst>
          </p:cNvPr>
          <p:cNvSpPr>
            <a:spLocks noGrp="1" noChangeArrowheads="1"/>
          </p:cNvSpPr>
          <p:nvPr>
            <p:ph type="subTitle" idx="1"/>
          </p:nvPr>
        </p:nvSpPr>
        <p:spPr bwMode="auto">
          <a:xfrm>
            <a:off x="1822455" y="2317031"/>
            <a:ext cx="5443991" cy="222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Perceive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read inputs (sensors, text, API data)</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Reason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decide a next step (rules, model, LLM)</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change the world (turn on heater, reply, call API)</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Repeat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new observations</a:t>
            </a:r>
          </a:p>
        </p:txBody>
      </p:sp>
      <p:sp>
        <p:nvSpPr>
          <p:cNvPr id="6" name="Title 1">
            <a:extLst>
              <a:ext uri="{FF2B5EF4-FFF2-40B4-BE49-F238E27FC236}">
                <a16:creationId xmlns:a16="http://schemas.microsoft.com/office/drawing/2014/main" id="{C154781D-E610-0209-4550-EB3112D1D145}"/>
              </a:ext>
            </a:extLst>
          </p:cNvPr>
          <p:cNvSpPr>
            <a:spLocks noGrp="1"/>
          </p:cNvSpPr>
          <p:nvPr>
            <p:ph type="ctrTitle"/>
          </p:nvPr>
        </p:nvSpPr>
        <p:spPr>
          <a:xfrm>
            <a:off x="2229856" y="549709"/>
            <a:ext cx="4318726" cy="743382"/>
          </a:xfrm>
        </p:spPr>
        <p:txBody>
          <a:bodyPr>
            <a:normAutofit fontScale="90000"/>
          </a:bodyPr>
          <a:lstStyle/>
          <a:p>
            <a:r>
              <a:rPr lang="en-US" sz="2800" dirty="0">
                <a:solidFill>
                  <a:srgbClr val="FFFF00"/>
                </a:solidFill>
              </a:rPr>
              <a:t>Perceive → Reason → Act</a:t>
            </a:r>
          </a:p>
        </p:txBody>
      </p:sp>
      <p:pic>
        <p:nvPicPr>
          <p:cNvPr id="4" name="Picture 3">
            <a:extLst>
              <a:ext uri="{FF2B5EF4-FFF2-40B4-BE49-F238E27FC236}">
                <a16:creationId xmlns:a16="http://schemas.microsoft.com/office/drawing/2014/main" id="{29EEA378-751D-6A0F-0E0D-486753951262}"/>
              </a:ext>
            </a:extLst>
          </p:cNvPr>
          <p:cNvPicPr>
            <a:picLocks noChangeAspect="1"/>
          </p:cNvPicPr>
          <p:nvPr/>
        </p:nvPicPr>
        <p:blipFill>
          <a:blip r:embed="rId2"/>
          <a:stretch>
            <a:fillRect/>
          </a:stretch>
        </p:blipFill>
        <p:spPr>
          <a:xfrm>
            <a:off x="8098808" y="3844092"/>
            <a:ext cx="3255646" cy="2444318"/>
          </a:xfrm>
          <a:prstGeom prst="rect">
            <a:avLst/>
          </a:prstGeom>
          <a:ln w="76200">
            <a:solidFill>
              <a:schemeClr val="tx1"/>
            </a:solidFill>
          </a:ln>
        </p:spPr>
      </p:pic>
    </p:spTree>
    <p:extLst>
      <p:ext uri="{BB962C8B-B14F-4D97-AF65-F5344CB8AC3E}">
        <p14:creationId xmlns:p14="http://schemas.microsoft.com/office/powerpoint/2010/main" val="37433432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1863</TotalTime>
  <Words>825</Words>
  <Application>Microsoft Office PowerPoint</Application>
  <PresentationFormat>Widescreen</PresentationFormat>
  <Paragraphs>141</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Times New Roman</vt:lpstr>
      <vt:lpstr>Tw Cen MT</vt:lpstr>
      <vt:lpstr>Circuit</vt:lpstr>
      <vt:lpstr>AI Agent With Python</vt:lpstr>
      <vt:lpstr>To learn</vt:lpstr>
      <vt:lpstr>What is an AI Agent?</vt:lpstr>
      <vt:lpstr>What is an AI Agent?</vt:lpstr>
      <vt:lpstr>AI Agent vs. Agentic AI</vt:lpstr>
      <vt:lpstr>AI Agent vs. Agentic AI</vt:lpstr>
      <vt:lpstr>What is an AI engineer?</vt:lpstr>
      <vt:lpstr>The Perceive → Reason → Act Loop</vt:lpstr>
      <vt:lpstr>Perceive → Reason → Act</vt:lpstr>
      <vt:lpstr>Types of Agents</vt:lpstr>
      <vt:lpstr>Types of Agents</vt:lpstr>
      <vt:lpstr>Simple reflex agents</vt:lpstr>
      <vt:lpstr>Model-based reflex agents</vt:lpstr>
      <vt:lpstr>Goal-based agents</vt:lpstr>
      <vt:lpstr>Utility-based agents</vt:lpstr>
      <vt:lpstr>Learning agents</vt:lpstr>
      <vt:lpstr>Why Rules Alone Aren’t Enough?</vt:lpstr>
      <vt:lpstr>Limits of Rule based Agent</vt:lpstr>
      <vt:lpstr>Enter LLMs As The Agent’s Brain</vt:lpstr>
      <vt:lpstr>LLM as the Agent’s Brain</vt:lpstr>
      <vt:lpstr>LLM vs SLM</vt:lpstr>
      <vt:lpstr>LLM vs SLM</vt:lpstr>
      <vt:lpstr>ReAct (Reason + Act)</vt:lpstr>
      <vt:lpstr>ReAct</vt:lpstr>
      <vt:lpstr>Chain-of-Thought (CoT) Prompting (Think Step-by-step)</vt:lpstr>
      <vt:lpstr>CoT</vt:lpstr>
      <vt:lpstr>Memory: Short-term Vs Long-term</vt:lpstr>
      <vt:lpstr>Memory</vt:lpstr>
      <vt:lpstr>Tool Use (APIs &amp; Functions)</vt:lpstr>
      <vt:lpstr>Tool Use</vt:lpstr>
      <vt:lpstr>Next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Moligarch</dc:creator>
  <cp:lastModifiedBy>Moligarch</cp:lastModifiedBy>
  <cp:revision>22</cp:revision>
  <dcterms:created xsi:type="dcterms:W3CDTF">2025-10-13T01:12:09Z</dcterms:created>
  <dcterms:modified xsi:type="dcterms:W3CDTF">2025-10-17T09:50:13Z</dcterms:modified>
</cp:coreProperties>
</file>