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503" r:id="rId3"/>
    <p:sldId id="1898" r:id="rId5"/>
    <p:sldId id="1917" r:id="rId6"/>
    <p:sldId id="1903" r:id="rId7"/>
    <p:sldId id="1914" r:id="rId8"/>
    <p:sldId id="1915" r:id="rId9"/>
    <p:sldId id="1918" r:id="rId10"/>
    <p:sldId id="1919" r:id="rId11"/>
    <p:sldId id="1920" r:id="rId12"/>
    <p:sldId id="1922" r:id="rId13"/>
    <p:sldId id="1923" r:id="rId14"/>
    <p:sldId id="1924" r:id="rId15"/>
    <p:sldId id="1925" r:id="rId16"/>
    <p:sldId id="1926" r:id="rId17"/>
    <p:sldId id="1913" r:id="rId18"/>
  </p:sldIdLst>
  <p:sldSz cx="10167620" cy="571944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节" id="{1680D23E-2E69-5E4F-B383-6571773845B6}">
          <p14:sldIdLst>
            <p14:sldId id="503"/>
          </p14:sldIdLst>
        </p14:section>
        <p14:section name="内容节" id="{CC20E8B7-C7A4-F745-8799-5931364FEEEB}">
          <p14:sldIdLst>
            <p14:sldId id="1917"/>
            <p14:sldId id="1915"/>
            <p14:sldId id="1898"/>
            <p14:sldId id="1903"/>
            <p14:sldId id="1918"/>
            <p14:sldId id="1919"/>
            <p14:sldId id="1914"/>
            <p14:sldId id="1923"/>
            <p14:sldId id="1922"/>
            <p14:sldId id="1920"/>
            <p14:sldId id="1924"/>
            <p14:sldId id="1925"/>
            <p14:sldId id="1926"/>
          </p14:sldIdLst>
        </p14:section>
        <p14:section name="结束节" id="{AFDF9ECB-FBDF-944C-97A6-0376092CAD14}">
          <p14:sldIdLst>
            <p14:sldId id="19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1C5B8"/>
    <a:srgbClr val="BFBFBF"/>
    <a:srgbClr val="2663A7"/>
    <a:srgbClr val="40A693"/>
    <a:srgbClr val="F1F3F9"/>
    <a:srgbClr val="61B2C3"/>
    <a:srgbClr val="8C9BC3"/>
    <a:srgbClr val="F7F7F7"/>
    <a:srgbClr val="15A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82938" autoAdjust="0"/>
  </p:normalViewPr>
  <p:slideViewPr>
    <p:cSldViewPr snapToGrid="0">
      <p:cViewPr varScale="1">
        <p:scale>
          <a:sx n="105" d="100"/>
          <a:sy n="105" d="100"/>
        </p:scale>
        <p:origin x="630" y="60"/>
      </p:cViewPr>
      <p:guideLst>
        <p:guide orient="horz" pos="299"/>
        <p:guide pos="161"/>
        <p:guide orient="horz" pos="121"/>
        <p:guide orient="horz" pos="971"/>
        <p:guide pos="3120"/>
        <p:guide orient="horz" pos="2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579572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79573" y="617765"/>
            <a:ext cx="958836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414336" y="62150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672" y="360359"/>
            <a:ext cx="9050597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8672" y="1081076"/>
            <a:ext cx="9050597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800"/>
            <a:ext cx="8770938" cy="11049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2.emf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527425" y="2921000"/>
            <a:ext cx="5350510" cy="805815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 algn="ctr"/>
            <a:r>
              <a:rPr lang="en-US" altLang="zh-CN" sz="48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Hugging LLM</a:t>
            </a:r>
            <a:endParaRPr lang="en-US" altLang="zh-CN" sz="48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71" y="2005009"/>
            <a:ext cx="5025309" cy="7459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323469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学习指南说明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学习条件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学习任务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如何学习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其他说明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学习指南说明：学习条件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2152015" y="2075815"/>
            <a:ext cx="5883275" cy="2534920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2797810" y="1553210"/>
            <a:ext cx="1339850" cy="133985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469448" y="1553210"/>
            <a:ext cx="1339850" cy="1339850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128385" y="1554798"/>
            <a:ext cx="1338263" cy="133985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3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89" name="Freeform 132"/>
          <p:cNvSpPr>
            <a:spLocks noEditPoints="1"/>
          </p:cNvSpPr>
          <p:nvPr/>
        </p:nvSpPr>
        <p:spPr bwMode="auto">
          <a:xfrm>
            <a:off x="5018723" y="2021523"/>
            <a:ext cx="239712" cy="333375"/>
          </a:xfrm>
          <a:custGeom>
            <a:avLst/>
            <a:gdLst>
              <a:gd name="T0" fmla="*/ 69148 w 208"/>
              <a:gd name="T1" fmla="*/ 0 h 288"/>
              <a:gd name="T2" fmla="*/ 69148 w 208"/>
              <a:gd name="T3" fmla="*/ 0 h 288"/>
              <a:gd name="T4" fmla="*/ 69148 w 208"/>
              <a:gd name="T5" fmla="*/ 48617 h 288"/>
              <a:gd name="T6" fmla="*/ 69148 w 208"/>
              <a:gd name="T7" fmla="*/ 70611 h 288"/>
              <a:gd name="T8" fmla="*/ 47251 w 208"/>
              <a:gd name="T9" fmla="*/ 70611 h 288"/>
              <a:gd name="T10" fmla="*/ 0 w 208"/>
              <a:gd name="T11" fmla="*/ 70611 h 288"/>
              <a:gd name="T12" fmla="*/ 0 w 208"/>
              <a:gd name="T13" fmla="*/ 333375 h 288"/>
              <a:gd name="T14" fmla="*/ 239712 w 208"/>
              <a:gd name="T15" fmla="*/ 333375 h 288"/>
              <a:gd name="T16" fmla="*/ 239712 w 208"/>
              <a:gd name="T17" fmla="*/ 0 h 288"/>
              <a:gd name="T18" fmla="*/ 69148 w 208"/>
              <a:gd name="T19" fmla="*/ 0 h 288"/>
              <a:gd name="T20" fmla="*/ 187851 w 208"/>
              <a:gd name="T21" fmla="*/ 193311 h 288"/>
              <a:gd name="T22" fmla="*/ 154430 w 208"/>
              <a:gd name="T23" fmla="*/ 193311 h 288"/>
              <a:gd name="T24" fmla="*/ 140600 w 208"/>
              <a:gd name="T25" fmla="*/ 193311 h 288"/>
              <a:gd name="T26" fmla="*/ 140600 w 208"/>
              <a:gd name="T27" fmla="*/ 266237 h 288"/>
              <a:gd name="T28" fmla="*/ 127923 w 208"/>
              <a:gd name="T29" fmla="*/ 278970 h 288"/>
              <a:gd name="T30" fmla="*/ 111789 w 208"/>
              <a:gd name="T31" fmla="*/ 278970 h 288"/>
              <a:gd name="T32" fmla="*/ 99112 w 208"/>
              <a:gd name="T33" fmla="*/ 266237 h 288"/>
              <a:gd name="T34" fmla="*/ 99112 w 208"/>
              <a:gd name="T35" fmla="*/ 193311 h 288"/>
              <a:gd name="T36" fmla="*/ 85282 w 208"/>
              <a:gd name="T37" fmla="*/ 193311 h 288"/>
              <a:gd name="T38" fmla="*/ 51861 w 208"/>
              <a:gd name="T39" fmla="*/ 193311 h 288"/>
              <a:gd name="T40" fmla="*/ 46098 w 208"/>
              <a:gd name="T41" fmla="*/ 182893 h 288"/>
              <a:gd name="T42" fmla="*/ 111789 w 208"/>
              <a:gd name="T43" fmla="*/ 105337 h 288"/>
              <a:gd name="T44" fmla="*/ 127923 w 208"/>
              <a:gd name="T45" fmla="*/ 105337 h 288"/>
              <a:gd name="T46" fmla="*/ 192461 w 208"/>
              <a:gd name="T47" fmla="*/ 182893 h 288"/>
              <a:gd name="T48" fmla="*/ 187851 w 208"/>
              <a:gd name="T49" fmla="*/ 193311 h 28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0490" name="Freeform 220"/>
          <p:cNvSpPr/>
          <p:nvPr/>
        </p:nvSpPr>
        <p:spPr bwMode="auto">
          <a:xfrm>
            <a:off x="3294698" y="2021523"/>
            <a:ext cx="420687" cy="314325"/>
          </a:xfrm>
          <a:custGeom>
            <a:avLst/>
            <a:gdLst>
              <a:gd name="T0" fmla="*/ 384421 w 174"/>
              <a:gd name="T1" fmla="*/ 282893 h 130"/>
              <a:gd name="T2" fmla="*/ 384421 w 174"/>
              <a:gd name="T3" fmla="*/ 0 h 130"/>
              <a:gd name="T4" fmla="*/ 299800 w 174"/>
              <a:gd name="T5" fmla="*/ 0 h 130"/>
              <a:gd name="T6" fmla="*/ 299800 w 174"/>
              <a:gd name="T7" fmla="*/ 282893 h 130"/>
              <a:gd name="T8" fmla="*/ 251445 w 174"/>
              <a:gd name="T9" fmla="*/ 282893 h 130"/>
              <a:gd name="T10" fmla="*/ 251445 w 174"/>
              <a:gd name="T11" fmla="*/ 174088 h 130"/>
              <a:gd name="T12" fmla="*/ 166824 w 174"/>
              <a:gd name="T13" fmla="*/ 174088 h 130"/>
              <a:gd name="T14" fmla="*/ 166824 w 174"/>
              <a:gd name="T15" fmla="*/ 282893 h 130"/>
              <a:gd name="T16" fmla="*/ 120887 w 174"/>
              <a:gd name="T17" fmla="*/ 282893 h 130"/>
              <a:gd name="T18" fmla="*/ 120887 w 174"/>
              <a:gd name="T19" fmla="*/ 77372 h 130"/>
              <a:gd name="T20" fmla="*/ 36266 w 174"/>
              <a:gd name="T21" fmla="*/ 77372 h 130"/>
              <a:gd name="T22" fmla="*/ 36266 w 174"/>
              <a:gd name="T23" fmla="*/ 282893 h 130"/>
              <a:gd name="T24" fmla="*/ 0 w 174"/>
              <a:gd name="T25" fmla="*/ 282893 h 130"/>
              <a:gd name="T26" fmla="*/ 0 w 174"/>
              <a:gd name="T27" fmla="*/ 314325 h 130"/>
              <a:gd name="T28" fmla="*/ 420687 w 174"/>
              <a:gd name="T29" fmla="*/ 314325 h 130"/>
              <a:gd name="T30" fmla="*/ 420687 w 174"/>
              <a:gd name="T31" fmla="*/ 282893 h 130"/>
              <a:gd name="T32" fmla="*/ 384421 w 174"/>
              <a:gd name="T33" fmla="*/ 282893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pic>
        <p:nvPicPr>
          <p:cNvPr id="20491" name="组合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5" y="2013585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2809240" y="3147060"/>
            <a:ext cx="1328420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能够正常使用 OpenAI 的 API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能够调用模型：gpt-3.5-turbo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95" name="TextBox 13"/>
          <p:cNvSpPr txBox="1">
            <a:spLocks noChangeArrowheads="1"/>
          </p:cNvSpPr>
          <p:nvPr/>
        </p:nvSpPr>
        <p:spPr bwMode="auto">
          <a:xfrm>
            <a:off x="4653598" y="3147060"/>
            <a:ext cx="97155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应具备一定的编程基础或实际项目经历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497" name="TextBox 13"/>
          <p:cNvSpPr txBox="1">
            <a:spLocks noChangeArrowheads="1"/>
          </p:cNvSpPr>
          <p:nvPr/>
        </p:nvSpPr>
        <p:spPr bwMode="auto">
          <a:xfrm>
            <a:off x="6277610" y="3147060"/>
            <a:ext cx="118935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有足够的时间保证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2-3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小时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/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日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学习指南说明：学习任务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30275" y="887730"/>
            <a:ext cx="2875280" cy="3112770"/>
            <a:chOff x="306" y="2346"/>
            <a:chExt cx="5528" cy="5992"/>
          </a:xfrm>
        </p:grpSpPr>
        <p:sp>
          <p:nvSpPr>
            <p:cNvPr id="28678" name="稻壳儿小白白(http://dwz.cn/Wu2UP)"/>
            <p:cNvSpPr>
              <a:spLocks noChangeArrowheads="1"/>
            </p:cNvSpPr>
            <p:nvPr/>
          </p:nvSpPr>
          <p:spPr bwMode="auto">
            <a:xfrm>
              <a:off x="2186" y="5576"/>
              <a:ext cx="883" cy="882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zh-CN" sz="1200">
                <a:sym typeface="Arial" panose="020B0604020202090204" pitchFamily="34" charset="0"/>
              </a:endParaRPr>
            </a:p>
          </p:txBody>
        </p:sp>
        <p:pic>
          <p:nvPicPr>
            <p:cNvPr id="28679" name="稻壳儿小白白(http://dwz.cn/Wu2UP)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" y="2346"/>
              <a:ext cx="3208" cy="3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稻壳儿小白白(http://dwz.cn/Wu2UP)"/>
            <p:cNvSpPr/>
            <p:nvPr/>
          </p:nvSpPr>
          <p:spPr bwMode="auto">
            <a:xfrm>
              <a:off x="1509" y="4901"/>
              <a:ext cx="2240" cy="2237"/>
            </a:xfrm>
            <a:custGeom>
              <a:avLst/>
              <a:gdLst>
                <a:gd name="T0" fmla="*/ 2023221760 w 500"/>
                <a:gd name="T1" fmla="*/ 2147483647 h 500"/>
                <a:gd name="T2" fmla="*/ 0 w 500"/>
                <a:gd name="T3" fmla="*/ 2018706739 h 500"/>
                <a:gd name="T4" fmla="*/ 2023221760 w 500"/>
                <a:gd name="T5" fmla="*/ 0 h 500"/>
                <a:gd name="T6" fmla="*/ 2147483647 w 500"/>
                <a:gd name="T7" fmla="*/ 161495175 h 500"/>
                <a:gd name="T8" fmla="*/ 2147483647 w 500"/>
                <a:gd name="T9" fmla="*/ 605612590 h 500"/>
                <a:gd name="T10" fmla="*/ 2023221760 w 500"/>
                <a:gd name="T11" fmla="*/ 516789107 h 500"/>
                <a:gd name="T12" fmla="*/ 517944202 w 500"/>
                <a:gd name="T13" fmla="*/ 2018706739 h 500"/>
                <a:gd name="T14" fmla="*/ 2023221760 w 500"/>
                <a:gd name="T15" fmla="*/ 2147483647 h 500"/>
                <a:gd name="T16" fmla="*/ 2147483647 w 500"/>
                <a:gd name="T17" fmla="*/ 2018706739 h 500"/>
                <a:gd name="T18" fmla="*/ 2147483647 w 500"/>
                <a:gd name="T19" fmla="*/ 1324270666 h 500"/>
                <a:gd name="T20" fmla="*/ 2147483647 w 500"/>
                <a:gd name="T21" fmla="*/ 920529887 h 500"/>
                <a:gd name="T22" fmla="*/ 2147483647 w 500"/>
                <a:gd name="T23" fmla="*/ 2018706739 h 500"/>
                <a:gd name="T24" fmla="*/ 2023221760 w 500"/>
                <a:gd name="T25" fmla="*/ 2147483647 h 5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00" h="500">
                  <a:moveTo>
                    <a:pt x="250" y="500"/>
                  </a:moveTo>
                  <a:cubicBezTo>
                    <a:pt x="112" y="500"/>
                    <a:pt x="0" y="388"/>
                    <a:pt x="0" y="250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285" y="0"/>
                    <a:pt x="318" y="7"/>
                    <a:pt x="348" y="20"/>
                  </a:cubicBezTo>
                  <a:cubicBezTo>
                    <a:pt x="311" y="75"/>
                    <a:pt x="311" y="75"/>
                    <a:pt x="311" y="75"/>
                  </a:cubicBezTo>
                  <a:cubicBezTo>
                    <a:pt x="291" y="68"/>
                    <a:pt x="271" y="64"/>
                    <a:pt x="250" y="64"/>
                  </a:cubicBezTo>
                  <a:cubicBezTo>
                    <a:pt x="147" y="64"/>
                    <a:pt x="64" y="147"/>
                    <a:pt x="64" y="250"/>
                  </a:cubicBezTo>
                  <a:cubicBezTo>
                    <a:pt x="64" y="352"/>
                    <a:pt x="147" y="435"/>
                    <a:pt x="250" y="435"/>
                  </a:cubicBezTo>
                  <a:cubicBezTo>
                    <a:pt x="352" y="435"/>
                    <a:pt x="435" y="352"/>
                    <a:pt x="435" y="250"/>
                  </a:cubicBezTo>
                  <a:cubicBezTo>
                    <a:pt x="435" y="219"/>
                    <a:pt x="427" y="189"/>
                    <a:pt x="414" y="164"/>
                  </a:cubicBezTo>
                  <a:cubicBezTo>
                    <a:pt x="460" y="114"/>
                    <a:pt x="460" y="114"/>
                    <a:pt x="460" y="114"/>
                  </a:cubicBezTo>
                  <a:cubicBezTo>
                    <a:pt x="485" y="153"/>
                    <a:pt x="500" y="200"/>
                    <a:pt x="500" y="250"/>
                  </a:cubicBezTo>
                  <a:cubicBezTo>
                    <a:pt x="500" y="388"/>
                    <a:pt x="388" y="500"/>
                    <a:pt x="250" y="500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稻壳儿小白白(http://dwz.cn/Wu2UP)"/>
            <p:cNvSpPr/>
            <p:nvPr/>
          </p:nvSpPr>
          <p:spPr bwMode="auto">
            <a:xfrm>
              <a:off x="914" y="4306"/>
              <a:ext cx="3427" cy="3425"/>
            </a:xfrm>
            <a:custGeom>
              <a:avLst/>
              <a:gdLst>
                <a:gd name="T0" fmla="*/ 2147483647 w 765"/>
                <a:gd name="T1" fmla="*/ 2147483647 h 765"/>
                <a:gd name="T2" fmla="*/ 0 w 765"/>
                <a:gd name="T3" fmla="*/ 2147483647 h 765"/>
                <a:gd name="T4" fmla="*/ 2147483647 w 765"/>
                <a:gd name="T5" fmla="*/ 0 h 765"/>
                <a:gd name="T6" fmla="*/ 2147483647 w 765"/>
                <a:gd name="T7" fmla="*/ 363713017 h 765"/>
                <a:gd name="T8" fmla="*/ 2147483647 w 765"/>
                <a:gd name="T9" fmla="*/ 751673759 h 765"/>
                <a:gd name="T10" fmla="*/ 2147483647 w 765"/>
                <a:gd name="T11" fmla="*/ 468783645 h 765"/>
                <a:gd name="T12" fmla="*/ 1238426793 w 765"/>
                <a:gd name="T13" fmla="*/ 1236622553 h 765"/>
                <a:gd name="T14" fmla="*/ 469469966 w 765"/>
                <a:gd name="T15" fmla="*/ 2147483647 h 765"/>
                <a:gd name="T16" fmla="*/ 1238426793 w 765"/>
                <a:gd name="T17" fmla="*/ 2147483647 h 765"/>
                <a:gd name="T18" fmla="*/ 2147483647 w 765"/>
                <a:gd name="T19" fmla="*/ 2147483647 h 765"/>
                <a:gd name="T20" fmla="*/ 2147483647 w 765"/>
                <a:gd name="T21" fmla="*/ 2147483647 h 765"/>
                <a:gd name="T22" fmla="*/ 2147483647 w 765"/>
                <a:gd name="T23" fmla="*/ 2147483647 h 765"/>
                <a:gd name="T24" fmla="*/ 2147483647 w 765"/>
                <a:gd name="T25" fmla="*/ 1503344674 h 765"/>
                <a:gd name="T26" fmla="*/ 2147483647 w 765"/>
                <a:gd name="T27" fmla="*/ 1155796806 h 765"/>
                <a:gd name="T28" fmla="*/ 2147483647 w 765"/>
                <a:gd name="T29" fmla="*/ 2147483647 h 765"/>
                <a:gd name="T30" fmla="*/ 2147483647 w 765"/>
                <a:gd name="T31" fmla="*/ 2147483647 h 7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5" h="765">
                  <a:moveTo>
                    <a:pt x="383" y="765"/>
                  </a:moveTo>
                  <a:cubicBezTo>
                    <a:pt x="171" y="765"/>
                    <a:pt x="0" y="594"/>
                    <a:pt x="0" y="383"/>
                  </a:cubicBezTo>
                  <a:cubicBezTo>
                    <a:pt x="0" y="171"/>
                    <a:pt x="171" y="0"/>
                    <a:pt x="383" y="0"/>
                  </a:cubicBezTo>
                  <a:cubicBezTo>
                    <a:pt x="447" y="0"/>
                    <a:pt x="508" y="16"/>
                    <a:pt x="562" y="45"/>
                  </a:cubicBezTo>
                  <a:cubicBezTo>
                    <a:pt x="529" y="93"/>
                    <a:pt x="529" y="93"/>
                    <a:pt x="529" y="93"/>
                  </a:cubicBezTo>
                  <a:cubicBezTo>
                    <a:pt x="485" y="71"/>
                    <a:pt x="435" y="58"/>
                    <a:pt x="383" y="58"/>
                  </a:cubicBezTo>
                  <a:cubicBezTo>
                    <a:pt x="293" y="59"/>
                    <a:pt x="212" y="95"/>
                    <a:pt x="153" y="153"/>
                  </a:cubicBezTo>
                  <a:cubicBezTo>
                    <a:pt x="95" y="212"/>
                    <a:pt x="59" y="293"/>
                    <a:pt x="58" y="383"/>
                  </a:cubicBezTo>
                  <a:cubicBezTo>
                    <a:pt x="59" y="472"/>
                    <a:pt x="95" y="553"/>
                    <a:pt x="153" y="612"/>
                  </a:cubicBezTo>
                  <a:cubicBezTo>
                    <a:pt x="212" y="671"/>
                    <a:pt x="293" y="707"/>
                    <a:pt x="383" y="707"/>
                  </a:cubicBezTo>
                  <a:cubicBezTo>
                    <a:pt x="472" y="707"/>
                    <a:pt x="553" y="671"/>
                    <a:pt x="612" y="612"/>
                  </a:cubicBezTo>
                  <a:cubicBezTo>
                    <a:pt x="671" y="553"/>
                    <a:pt x="707" y="472"/>
                    <a:pt x="707" y="383"/>
                  </a:cubicBezTo>
                  <a:cubicBezTo>
                    <a:pt x="707" y="309"/>
                    <a:pt x="682" y="240"/>
                    <a:pt x="640" y="186"/>
                  </a:cubicBezTo>
                  <a:cubicBezTo>
                    <a:pt x="680" y="143"/>
                    <a:pt x="680" y="143"/>
                    <a:pt x="680" y="143"/>
                  </a:cubicBezTo>
                  <a:cubicBezTo>
                    <a:pt x="733" y="208"/>
                    <a:pt x="765" y="292"/>
                    <a:pt x="765" y="383"/>
                  </a:cubicBezTo>
                  <a:cubicBezTo>
                    <a:pt x="765" y="594"/>
                    <a:pt x="594" y="765"/>
                    <a:pt x="383" y="765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稻壳儿小白白(http://dwz.cn/Wu2UP)"/>
            <p:cNvSpPr/>
            <p:nvPr/>
          </p:nvSpPr>
          <p:spPr bwMode="auto">
            <a:xfrm>
              <a:off x="306" y="3696"/>
              <a:ext cx="4648" cy="4642"/>
            </a:xfrm>
            <a:custGeom>
              <a:avLst/>
              <a:gdLst>
                <a:gd name="T0" fmla="*/ 2147483647 w 1038"/>
                <a:gd name="T1" fmla="*/ 0 h 1037"/>
                <a:gd name="T2" fmla="*/ 2147483647 w 1038"/>
                <a:gd name="T3" fmla="*/ 549545145 h 1037"/>
                <a:gd name="T4" fmla="*/ 2147483647 w 1038"/>
                <a:gd name="T5" fmla="*/ 961703292 h 1037"/>
                <a:gd name="T6" fmla="*/ 2147483647 w 1038"/>
                <a:gd name="T7" fmla="*/ 501055449 h 1037"/>
                <a:gd name="T8" fmla="*/ 1584336690 w 1038"/>
                <a:gd name="T9" fmla="*/ 1583978716 h 1037"/>
                <a:gd name="T10" fmla="*/ 501168889 w 1038"/>
                <a:gd name="T11" fmla="*/ 2147483647 h 1037"/>
                <a:gd name="T12" fmla="*/ 1584336690 w 1038"/>
                <a:gd name="T13" fmla="*/ 2147483647 h 1037"/>
                <a:gd name="T14" fmla="*/ 2147483647 w 1038"/>
                <a:gd name="T15" fmla="*/ 2147483647 h 1037"/>
                <a:gd name="T16" fmla="*/ 2147483647 w 1038"/>
                <a:gd name="T17" fmla="*/ 2147483647 h 1037"/>
                <a:gd name="T18" fmla="*/ 2147483647 w 1038"/>
                <a:gd name="T19" fmla="*/ 2147483647 h 1037"/>
                <a:gd name="T20" fmla="*/ 2147483647 w 1038"/>
                <a:gd name="T21" fmla="*/ 1810263014 h 1037"/>
                <a:gd name="T22" fmla="*/ 2147483647 w 1038"/>
                <a:gd name="T23" fmla="*/ 1438512472 h 1037"/>
                <a:gd name="T24" fmla="*/ 2147483647 w 1038"/>
                <a:gd name="T25" fmla="*/ 2147483647 h 1037"/>
                <a:gd name="T26" fmla="*/ 2147483647 w 1038"/>
                <a:gd name="T27" fmla="*/ 2147483647 h 1037"/>
                <a:gd name="T28" fmla="*/ 0 w 1038"/>
                <a:gd name="T29" fmla="*/ 2147483647 h 1037"/>
                <a:gd name="T30" fmla="*/ 2147483647 w 1038"/>
                <a:gd name="T31" fmla="*/ 0 h 10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8" h="1037">
                  <a:moveTo>
                    <a:pt x="519" y="0"/>
                  </a:moveTo>
                  <a:cubicBezTo>
                    <a:pt x="612" y="0"/>
                    <a:pt x="700" y="25"/>
                    <a:pt x="775" y="68"/>
                  </a:cubicBezTo>
                  <a:cubicBezTo>
                    <a:pt x="740" y="119"/>
                    <a:pt x="740" y="119"/>
                    <a:pt x="740" y="119"/>
                  </a:cubicBezTo>
                  <a:cubicBezTo>
                    <a:pt x="675" y="83"/>
                    <a:pt x="599" y="62"/>
                    <a:pt x="519" y="62"/>
                  </a:cubicBezTo>
                  <a:cubicBezTo>
                    <a:pt x="392" y="62"/>
                    <a:pt x="278" y="113"/>
                    <a:pt x="196" y="196"/>
                  </a:cubicBezTo>
                  <a:cubicBezTo>
                    <a:pt x="113" y="278"/>
                    <a:pt x="62" y="392"/>
                    <a:pt x="62" y="519"/>
                  </a:cubicBezTo>
                  <a:cubicBezTo>
                    <a:pt x="62" y="645"/>
                    <a:pt x="113" y="759"/>
                    <a:pt x="196" y="842"/>
                  </a:cubicBezTo>
                  <a:cubicBezTo>
                    <a:pt x="278" y="925"/>
                    <a:pt x="392" y="976"/>
                    <a:pt x="519" y="976"/>
                  </a:cubicBezTo>
                  <a:cubicBezTo>
                    <a:pt x="645" y="976"/>
                    <a:pt x="759" y="925"/>
                    <a:pt x="842" y="842"/>
                  </a:cubicBezTo>
                  <a:cubicBezTo>
                    <a:pt x="925" y="759"/>
                    <a:pt x="976" y="645"/>
                    <a:pt x="976" y="519"/>
                  </a:cubicBezTo>
                  <a:cubicBezTo>
                    <a:pt x="976" y="406"/>
                    <a:pt x="935" y="303"/>
                    <a:pt x="867" y="224"/>
                  </a:cubicBezTo>
                  <a:cubicBezTo>
                    <a:pt x="910" y="178"/>
                    <a:pt x="910" y="178"/>
                    <a:pt x="910" y="178"/>
                  </a:cubicBezTo>
                  <a:cubicBezTo>
                    <a:pt x="989" y="269"/>
                    <a:pt x="1037" y="388"/>
                    <a:pt x="1038" y="519"/>
                  </a:cubicBezTo>
                  <a:cubicBezTo>
                    <a:pt x="1037" y="805"/>
                    <a:pt x="805" y="1037"/>
                    <a:pt x="519" y="1037"/>
                  </a:cubicBezTo>
                  <a:cubicBezTo>
                    <a:pt x="232" y="1037"/>
                    <a:pt x="0" y="805"/>
                    <a:pt x="0" y="519"/>
                  </a:cubicBezTo>
                  <a:cubicBezTo>
                    <a:pt x="0" y="232"/>
                    <a:pt x="232" y="0"/>
                    <a:pt x="519" y="0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6" name="稻壳儿小白白(http://dwz.cn/Wu2UP)"/>
          <p:cNvSpPr>
            <a:spLocks noChangeArrowheads="1"/>
          </p:cNvSpPr>
          <p:nvPr/>
        </p:nvSpPr>
        <p:spPr bwMode="auto">
          <a:xfrm>
            <a:off x="4085273" y="3090863"/>
            <a:ext cx="908050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anose="020B0604020202090204" pitchFamily="34" charset="0"/>
            </a:endParaRPr>
          </a:p>
        </p:txBody>
      </p:sp>
      <p:sp>
        <p:nvSpPr>
          <p:cNvPr id="28687" name="稻壳儿小白白(http://dwz.cn/Wu2UP)"/>
          <p:cNvSpPr>
            <a:spLocks noEditPoints="1"/>
          </p:cNvSpPr>
          <p:nvPr/>
        </p:nvSpPr>
        <p:spPr bwMode="auto">
          <a:xfrm>
            <a:off x="4275773" y="3340100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稻壳儿小白白(http://dwz.cn/Wu2UP)"/>
          <p:cNvSpPr>
            <a:spLocks noChangeArrowheads="1"/>
          </p:cNvSpPr>
          <p:nvPr/>
        </p:nvSpPr>
        <p:spPr bwMode="auto">
          <a:xfrm>
            <a:off x="4085273" y="1657033"/>
            <a:ext cx="908050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anose="020B0604020202090204" pitchFamily="34" charset="0"/>
            </a:endParaRPr>
          </a:p>
        </p:txBody>
      </p:sp>
      <p:sp>
        <p:nvSpPr>
          <p:cNvPr id="28691" name="稻壳儿小白白(http://dwz.cn/Wu2UP)"/>
          <p:cNvSpPr/>
          <p:nvPr/>
        </p:nvSpPr>
        <p:spPr bwMode="auto">
          <a:xfrm>
            <a:off x="4313873" y="1904683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7 w 84"/>
              <a:gd name="T3" fmla="*/ 884849105 h 76"/>
              <a:gd name="T4" fmla="*/ 2147483647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50544 w 84"/>
              <a:gd name="T35" fmla="*/ 2147483647 h 76"/>
              <a:gd name="T36" fmla="*/ 1479544396 w 84"/>
              <a:gd name="T37" fmla="*/ 2147483647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7 w 84"/>
              <a:gd name="T45" fmla="*/ 1858178776 h 76"/>
              <a:gd name="T46" fmla="*/ 2147483647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稻壳儿小白白(http://dwz.cn/Wu2UP)"/>
          <p:cNvSpPr txBox="1">
            <a:spLocks noChangeArrowheads="1"/>
          </p:cNvSpPr>
          <p:nvPr/>
        </p:nvSpPr>
        <p:spPr bwMode="auto">
          <a:xfrm>
            <a:off x="5113020" y="1148080"/>
            <a:ext cx="3709035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以其中任一方向为例：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描述应用和设计流程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实现应用相关功能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完成一个应用或 Demo 程序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5" name="稻壳儿小白白(http://dwz.cn/Wu2UP)"/>
          <p:cNvSpPr txBox="1">
            <a:spLocks noChangeArrowheads="1"/>
          </p:cNvSpPr>
          <p:nvPr/>
        </p:nvSpPr>
        <p:spPr bwMode="auto">
          <a:xfrm>
            <a:off x="5211445" y="3023870"/>
            <a:ext cx="3709035" cy="21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举例：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一个新闻推荐阅读器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一个多轮的客服机器人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文档问答机器人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模型输出内容检测器等等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……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学习指南说明：如何学习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31746" name="稻壳儿小白白(http://dwz.cn/Wu2UP)"/>
          <p:cNvSpPr/>
          <p:nvPr/>
        </p:nvSpPr>
        <p:spPr bwMode="auto">
          <a:xfrm rot="5400000">
            <a:off x="832962" y="2849086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稻壳儿小白白(http://dwz.cn/Wu2UP)"/>
          <p:cNvSpPr>
            <a:spLocks noChangeArrowheads="1"/>
          </p:cNvSpPr>
          <p:nvPr/>
        </p:nvSpPr>
        <p:spPr bwMode="auto">
          <a:xfrm>
            <a:off x="2164080" y="269430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48" name="稻壳儿小白白(http://dwz.cn/Wu2UP)"/>
          <p:cNvSpPr/>
          <p:nvPr/>
        </p:nvSpPr>
        <p:spPr bwMode="auto">
          <a:xfrm rot="5400000">
            <a:off x="3159443" y="2273618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稻壳儿小白白(http://dwz.cn/Wu2UP)"/>
          <p:cNvSpPr>
            <a:spLocks noChangeArrowheads="1"/>
          </p:cNvSpPr>
          <p:nvPr/>
        </p:nvSpPr>
        <p:spPr bwMode="auto">
          <a:xfrm>
            <a:off x="4491355" y="211804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50" name="稻壳儿小白白(http://dwz.cn/Wu2UP)"/>
          <p:cNvSpPr/>
          <p:nvPr/>
        </p:nvSpPr>
        <p:spPr bwMode="auto">
          <a:xfrm rot="5400000">
            <a:off x="5487512" y="1698149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稻壳儿小白白(http://dwz.cn/Wu2UP)"/>
          <p:cNvSpPr>
            <a:spLocks noChangeArrowheads="1"/>
          </p:cNvSpPr>
          <p:nvPr/>
        </p:nvSpPr>
        <p:spPr bwMode="auto">
          <a:xfrm>
            <a:off x="6818630" y="1541780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52" name="稻壳儿小白白(http://dwz.cn/Wu2UP)"/>
          <p:cNvSpPr/>
          <p:nvPr/>
        </p:nvSpPr>
        <p:spPr bwMode="auto">
          <a:xfrm rot="5400000">
            <a:off x="7813993" y="1121092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稻壳儿小白白(http://dwz.cn/Wu2UP)"/>
          <p:cNvSpPr txBox="1">
            <a:spLocks noChangeArrowheads="1"/>
          </p:cNvSpPr>
          <p:nvPr/>
        </p:nvSpPr>
        <p:spPr bwMode="auto">
          <a:xfrm>
            <a:off x="290830" y="3630930"/>
            <a:ext cx="23383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通读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4" name="稻壳儿小白白(http://dwz.cn/Wu2UP)"/>
          <p:cNvSpPr txBox="1">
            <a:spLocks noChangeArrowheads="1"/>
          </p:cNvSpPr>
          <p:nvPr/>
        </p:nvSpPr>
        <p:spPr bwMode="auto">
          <a:xfrm>
            <a:off x="841693" y="3980180"/>
            <a:ext cx="138430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阅读给定材料，迅速了解大致内容，确定是否能大致看懂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5" name="稻壳儿小白白(http://dwz.cn/Wu2UP)"/>
          <p:cNvSpPr txBox="1">
            <a:spLocks noChangeArrowheads="1"/>
          </p:cNvSpPr>
          <p:nvPr/>
        </p:nvSpPr>
        <p:spPr bwMode="auto">
          <a:xfrm>
            <a:off x="2675255" y="3137218"/>
            <a:ext cx="23383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实践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6" name="稻壳儿小白白(http://dwz.cn/Wu2UP)"/>
          <p:cNvSpPr txBox="1">
            <a:spLocks noChangeArrowheads="1"/>
          </p:cNvSpPr>
          <p:nvPr/>
        </p:nvSpPr>
        <p:spPr bwMode="auto">
          <a:xfrm>
            <a:off x="3224530" y="3488055"/>
            <a:ext cx="1384300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根据教程内容一步步实现，最好从头到尾实现，不要直接使用教程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7" name="稻壳儿小白白(http://dwz.cn/Wu2UP)"/>
          <p:cNvSpPr txBox="1">
            <a:spLocks noChangeArrowheads="1"/>
          </p:cNvSpPr>
          <p:nvPr/>
        </p:nvSpPr>
        <p:spPr bwMode="auto">
          <a:xfrm>
            <a:off x="4953318" y="2508568"/>
            <a:ext cx="23368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答疑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8" name="稻壳儿小白白(http://dwz.cn/Wu2UP)"/>
          <p:cNvSpPr txBox="1">
            <a:spLocks noChangeArrowheads="1"/>
          </p:cNvSpPr>
          <p:nvPr/>
        </p:nvSpPr>
        <p:spPr bwMode="auto">
          <a:xfrm>
            <a:off x="5502593" y="2857818"/>
            <a:ext cx="138430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实践过程中的问题应随时记录，并在学习完成后统一答疑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9" name="稻壳儿小白白(http://dwz.cn/Wu2UP)"/>
          <p:cNvSpPr txBox="1">
            <a:spLocks noChangeArrowheads="1"/>
          </p:cNvSpPr>
          <p:nvPr/>
        </p:nvSpPr>
        <p:spPr bwMode="auto">
          <a:xfrm>
            <a:off x="7277418" y="1922780"/>
            <a:ext cx="2338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总结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60" name="稻壳儿小白白(http://dwz.cn/Wu2UP)"/>
          <p:cNvSpPr txBox="1">
            <a:spLocks noChangeArrowheads="1"/>
          </p:cNvSpPr>
          <p:nvPr/>
        </p:nvSpPr>
        <p:spPr bwMode="auto">
          <a:xfrm>
            <a:off x="7828280" y="2272030"/>
            <a:ext cx="1384300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根据答疑情况，结合自己的理解对知识点进行总结，并记录下笔记以便再次回顾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学习指南说明：其他说明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11266" name="矩形 37"/>
          <p:cNvSpPr>
            <a:spLocks noChangeArrowheads="1"/>
          </p:cNvSpPr>
          <p:nvPr/>
        </p:nvSpPr>
        <p:spPr bwMode="auto">
          <a:xfrm rot="5400000">
            <a:off x="1205230" y="2465070"/>
            <a:ext cx="1264285" cy="2649855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</a:ln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67" name="矩形 38"/>
          <p:cNvSpPr>
            <a:spLocks noChangeArrowheads="1"/>
          </p:cNvSpPr>
          <p:nvPr/>
        </p:nvSpPr>
        <p:spPr bwMode="auto">
          <a:xfrm rot="5400000">
            <a:off x="7855585" y="2465070"/>
            <a:ext cx="1264285" cy="2649855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</a:ln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68" name="矩形 36"/>
          <p:cNvSpPr>
            <a:spLocks noChangeArrowheads="1"/>
          </p:cNvSpPr>
          <p:nvPr/>
        </p:nvSpPr>
        <p:spPr bwMode="auto">
          <a:xfrm rot="5400000">
            <a:off x="4531995" y="581025"/>
            <a:ext cx="1262380" cy="265176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</a:ln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75" name="矩形 14"/>
          <p:cNvSpPr>
            <a:spLocks noChangeArrowheads="1"/>
          </p:cNvSpPr>
          <p:nvPr/>
        </p:nvSpPr>
        <p:spPr bwMode="auto">
          <a:xfrm>
            <a:off x="3837305" y="3157855"/>
            <a:ext cx="2651760" cy="1264285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76" name="矩形 18"/>
          <p:cNvSpPr>
            <a:spLocks noChangeArrowheads="1"/>
          </p:cNvSpPr>
          <p:nvPr/>
        </p:nvSpPr>
        <p:spPr bwMode="auto">
          <a:xfrm>
            <a:off x="7162800" y="1275715"/>
            <a:ext cx="2651760" cy="1264285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77" name="矩形 20"/>
          <p:cNvSpPr>
            <a:spLocks noChangeArrowheads="1"/>
          </p:cNvSpPr>
          <p:nvPr/>
        </p:nvSpPr>
        <p:spPr bwMode="auto">
          <a:xfrm>
            <a:off x="512445" y="1275715"/>
            <a:ext cx="2649855" cy="1264285"/>
          </a:xfrm>
          <a:prstGeom prst="rect">
            <a:avLst/>
          </a:prstGeom>
          <a:noFill/>
          <a:ln w="25400">
            <a:solidFill>
              <a:srgbClr val="2F263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algn="ctr"/>
            <a:endParaRPr lang="zh-CN" altLang="zh-CN" sz="14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1279" name="文本框 23"/>
          <p:cNvSpPr>
            <a:spLocks noChangeArrowheads="1"/>
          </p:cNvSpPr>
          <p:nvPr/>
        </p:nvSpPr>
        <p:spPr bwMode="auto">
          <a:xfrm>
            <a:off x="859790" y="1737995"/>
            <a:ext cx="19545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务必动手完成作业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6" name="文本框 23"/>
          <p:cNvSpPr>
            <a:spLocks noChangeArrowheads="1"/>
          </p:cNvSpPr>
          <p:nvPr/>
        </p:nvSpPr>
        <p:spPr bwMode="auto">
          <a:xfrm>
            <a:off x="4185920" y="1616075"/>
            <a:ext cx="19545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与实际业务结合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大胆想象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7" name="文本框 23"/>
          <p:cNvSpPr>
            <a:spLocks noChangeArrowheads="1"/>
          </p:cNvSpPr>
          <p:nvPr/>
        </p:nvSpPr>
        <p:spPr bwMode="auto">
          <a:xfrm>
            <a:off x="7511415" y="1739265"/>
            <a:ext cx="19545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实践、应用导向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8" name="文本框 23"/>
          <p:cNvSpPr>
            <a:spLocks noChangeArrowheads="1"/>
          </p:cNvSpPr>
          <p:nvPr/>
        </p:nvSpPr>
        <p:spPr bwMode="auto">
          <a:xfrm>
            <a:off x="7510145" y="3621405"/>
            <a:ext cx="2095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持续学习、保持敬畏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9" name="文本框 23"/>
          <p:cNvSpPr>
            <a:spLocks noChangeArrowheads="1"/>
          </p:cNvSpPr>
          <p:nvPr/>
        </p:nvSpPr>
        <p:spPr bwMode="auto">
          <a:xfrm>
            <a:off x="4185920" y="3621405"/>
            <a:ext cx="19545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共同改进教程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0" name="文本框 23"/>
          <p:cNvSpPr>
            <a:spLocks noChangeArrowheads="1"/>
          </p:cNvSpPr>
          <p:nvPr/>
        </p:nvSpPr>
        <p:spPr bwMode="auto">
          <a:xfrm>
            <a:off x="860425" y="3621405"/>
            <a:ext cx="19538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了解</a:t>
            </a:r>
            <a:r>
              <a:rPr lang="en-US" altLang="zh-CN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NLP</a:t>
            </a:r>
            <a:r>
              <a:rPr lang="zh-CN" altLang="en-US" sz="16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基本知识</a:t>
            </a:r>
            <a:endParaRPr lang="zh-CN" altLang="en-US" sz="16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621609" y="1759817"/>
            <a:ext cx="4209466" cy="2100573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/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66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" y="-635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4410075" y="1421130"/>
            <a:ext cx="696913" cy="64770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0" name="文本框 6"/>
          <p:cNvSpPr txBox="1">
            <a:spLocks noChangeArrowheads="1"/>
          </p:cNvSpPr>
          <p:nvPr/>
        </p:nvSpPr>
        <p:spPr bwMode="auto">
          <a:xfrm>
            <a:off x="4410075" y="2529205"/>
            <a:ext cx="696913" cy="64770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02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1" name="文本框 7"/>
          <p:cNvSpPr txBox="1">
            <a:spLocks noChangeArrowheads="1"/>
          </p:cNvSpPr>
          <p:nvPr/>
        </p:nvSpPr>
        <p:spPr bwMode="auto">
          <a:xfrm>
            <a:off x="4410075" y="3637280"/>
            <a:ext cx="696913" cy="646113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03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3" name="文本框 9"/>
          <p:cNvSpPr txBox="1">
            <a:spLocks noChangeArrowheads="1"/>
          </p:cNvSpPr>
          <p:nvPr/>
        </p:nvSpPr>
        <p:spPr bwMode="auto">
          <a:xfrm>
            <a:off x="5408613" y="1514793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2BA854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项目初衷背景</a:t>
            </a:r>
            <a:endParaRPr lang="zh-CN" altLang="en-US" sz="3200" b="1">
              <a:solidFill>
                <a:srgbClr val="2BA854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4" name="文本框 10"/>
          <p:cNvSpPr txBox="1">
            <a:spLocks noChangeArrowheads="1"/>
          </p:cNvSpPr>
          <p:nvPr/>
        </p:nvSpPr>
        <p:spPr bwMode="auto">
          <a:xfrm>
            <a:off x="5408613" y="2622868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内容设计安排</a:t>
            </a:r>
            <a:endParaRPr lang="zh-CN" altLang="en-US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5" name="文本框 11"/>
          <p:cNvSpPr txBox="1">
            <a:spLocks noChangeArrowheads="1"/>
          </p:cNvSpPr>
          <p:nvPr/>
        </p:nvSpPr>
        <p:spPr bwMode="auto">
          <a:xfrm>
            <a:off x="5408613" y="3729355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DE447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学习指南说明</a:t>
            </a:r>
            <a:endParaRPr lang="zh-CN" altLang="en-US" sz="3200" b="1">
              <a:solidFill>
                <a:srgbClr val="DE447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347" name="直接连接符 14"/>
          <p:cNvCxnSpPr>
            <a:cxnSpLocks noChangeShapeType="1"/>
          </p:cNvCxnSpPr>
          <p:nvPr/>
        </p:nvCxnSpPr>
        <p:spPr bwMode="auto">
          <a:xfrm>
            <a:off x="5297488" y="1516380"/>
            <a:ext cx="0" cy="457200"/>
          </a:xfrm>
          <a:prstGeom prst="line">
            <a:avLst/>
          </a:prstGeom>
          <a:noFill/>
          <a:ln w="6350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直接连接符 15"/>
          <p:cNvCxnSpPr>
            <a:cxnSpLocks noChangeShapeType="1"/>
          </p:cNvCxnSpPr>
          <p:nvPr/>
        </p:nvCxnSpPr>
        <p:spPr bwMode="auto">
          <a:xfrm>
            <a:off x="5316538" y="2621280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直接连接符 16"/>
          <p:cNvCxnSpPr>
            <a:cxnSpLocks noChangeShapeType="1"/>
          </p:cNvCxnSpPr>
          <p:nvPr/>
        </p:nvCxnSpPr>
        <p:spPr bwMode="auto">
          <a:xfrm>
            <a:off x="5316538" y="3734118"/>
            <a:ext cx="0" cy="457200"/>
          </a:xfrm>
          <a:prstGeom prst="line">
            <a:avLst/>
          </a:prstGeom>
          <a:noFill/>
          <a:ln w="6350">
            <a:solidFill>
              <a:srgbClr val="DE447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直接连接符 23"/>
          <p:cNvCxnSpPr>
            <a:cxnSpLocks noChangeShapeType="1"/>
          </p:cNvCxnSpPr>
          <p:nvPr/>
        </p:nvCxnSpPr>
        <p:spPr bwMode="auto">
          <a:xfrm>
            <a:off x="5240338" y="1516380"/>
            <a:ext cx="0" cy="457200"/>
          </a:xfrm>
          <a:prstGeom prst="line">
            <a:avLst/>
          </a:prstGeom>
          <a:noFill/>
          <a:ln w="28575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直接连接符 24"/>
          <p:cNvCxnSpPr>
            <a:cxnSpLocks noChangeShapeType="1"/>
          </p:cNvCxnSpPr>
          <p:nvPr/>
        </p:nvCxnSpPr>
        <p:spPr bwMode="auto">
          <a:xfrm>
            <a:off x="5259388" y="2621280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直接连接符 25"/>
          <p:cNvCxnSpPr>
            <a:cxnSpLocks noChangeShapeType="1"/>
          </p:cNvCxnSpPr>
          <p:nvPr/>
        </p:nvCxnSpPr>
        <p:spPr bwMode="auto">
          <a:xfrm>
            <a:off x="5259388" y="3734118"/>
            <a:ext cx="0" cy="457200"/>
          </a:xfrm>
          <a:prstGeom prst="line">
            <a:avLst/>
          </a:prstGeom>
          <a:noFill/>
          <a:ln w="28575">
            <a:solidFill>
              <a:srgbClr val="DE447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en-US" altLang="zh-CN" sz="16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2"/>
            <a:ext cx="323469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项目初衷背景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08245" y="3205480"/>
            <a:ext cx="18402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的超能力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助力中小企业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降低个人门槛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推动行业繁荣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081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项目初衷背景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34819" name="Rounded Rectangle 29"/>
          <p:cNvSpPr>
            <a:spLocks noChangeArrowheads="1"/>
          </p:cNvSpPr>
          <p:nvPr/>
        </p:nvSpPr>
        <p:spPr bwMode="auto">
          <a:xfrm>
            <a:off x="695325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0" name="Rounded Rectangle 30"/>
          <p:cNvSpPr>
            <a:spLocks noChangeArrowheads="1"/>
          </p:cNvSpPr>
          <p:nvPr/>
        </p:nvSpPr>
        <p:spPr bwMode="auto">
          <a:xfrm>
            <a:off x="2862263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1" name="Rounded Rectangle 31"/>
          <p:cNvSpPr>
            <a:spLocks noChangeArrowheads="1"/>
          </p:cNvSpPr>
          <p:nvPr/>
        </p:nvSpPr>
        <p:spPr bwMode="auto">
          <a:xfrm>
            <a:off x="5030788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2" name="Rounded Rectangle 32"/>
          <p:cNvSpPr>
            <a:spLocks noChangeArrowheads="1"/>
          </p:cNvSpPr>
          <p:nvPr/>
        </p:nvSpPr>
        <p:spPr bwMode="auto">
          <a:xfrm>
            <a:off x="7197725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3" name="Rounded Rectangle 9"/>
          <p:cNvSpPr>
            <a:spLocks noChangeArrowheads="1"/>
          </p:cNvSpPr>
          <p:nvPr/>
        </p:nvSpPr>
        <p:spPr bwMode="auto">
          <a:xfrm>
            <a:off x="822325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4" name="Rounded Rectangle 10"/>
          <p:cNvSpPr>
            <a:spLocks noChangeArrowheads="1"/>
          </p:cNvSpPr>
          <p:nvPr/>
        </p:nvSpPr>
        <p:spPr bwMode="auto">
          <a:xfrm>
            <a:off x="2989263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5" name="Rounded Rectangle 11"/>
          <p:cNvSpPr>
            <a:spLocks noChangeArrowheads="1"/>
          </p:cNvSpPr>
          <p:nvPr/>
        </p:nvSpPr>
        <p:spPr bwMode="auto">
          <a:xfrm>
            <a:off x="5157788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6" name="Rounded Rectangle 12"/>
          <p:cNvSpPr>
            <a:spLocks noChangeArrowheads="1"/>
          </p:cNvSpPr>
          <p:nvPr/>
        </p:nvSpPr>
        <p:spPr bwMode="auto">
          <a:xfrm>
            <a:off x="7324725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7" name="Freeform 6"/>
          <p:cNvSpPr>
            <a:spLocks noEditPoints="1"/>
          </p:cNvSpPr>
          <p:nvPr/>
        </p:nvSpPr>
        <p:spPr bwMode="auto">
          <a:xfrm>
            <a:off x="3667125" y="1692910"/>
            <a:ext cx="423863" cy="517525"/>
          </a:xfrm>
          <a:custGeom>
            <a:avLst/>
            <a:gdLst>
              <a:gd name="T0" fmla="*/ 34166831 w 781"/>
              <a:gd name="T1" fmla="*/ 231497676 h 953"/>
              <a:gd name="T2" fmla="*/ 108097548 w 781"/>
              <a:gd name="T3" fmla="*/ 231497676 h 953"/>
              <a:gd name="T4" fmla="*/ 108097548 w 781"/>
              <a:gd name="T5" fmla="*/ 247422023 h 953"/>
              <a:gd name="T6" fmla="*/ 34166831 w 781"/>
              <a:gd name="T7" fmla="*/ 247422023 h 953"/>
              <a:gd name="T8" fmla="*/ 34166831 w 781"/>
              <a:gd name="T9" fmla="*/ 231497676 h 953"/>
              <a:gd name="T10" fmla="*/ 34166831 w 781"/>
              <a:gd name="T11" fmla="*/ 205841360 h 953"/>
              <a:gd name="T12" fmla="*/ 108097548 w 781"/>
              <a:gd name="T13" fmla="*/ 205841360 h 953"/>
              <a:gd name="T14" fmla="*/ 108097548 w 781"/>
              <a:gd name="T15" fmla="*/ 221765708 h 953"/>
              <a:gd name="T16" fmla="*/ 34166831 w 781"/>
              <a:gd name="T17" fmla="*/ 221765708 h 953"/>
              <a:gd name="T18" fmla="*/ 34166831 w 781"/>
              <a:gd name="T19" fmla="*/ 205841360 h 953"/>
              <a:gd name="T20" fmla="*/ 34166831 w 781"/>
              <a:gd name="T21" fmla="*/ 178415250 h 953"/>
              <a:gd name="T22" fmla="*/ 108097548 w 781"/>
              <a:gd name="T23" fmla="*/ 178415250 h 953"/>
              <a:gd name="T24" fmla="*/ 108097548 w 781"/>
              <a:gd name="T25" fmla="*/ 194340141 h 953"/>
              <a:gd name="T26" fmla="*/ 34166831 w 781"/>
              <a:gd name="T27" fmla="*/ 194340141 h 953"/>
              <a:gd name="T28" fmla="*/ 34166831 w 781"/>
              <a:gd name="T29" fmla="*/ 178415250 h 953"/>
              <a:gd name="T30" fmla="*/ 34166831 w 781"/>
              <a:gd name="T31" fmla="*/ 154233311 h 953"/>
              <a:gd name="T32" fmla="*/ 108097548 w 781"/>
              <a:gd name="T33" fmla="*/ 154233311 h 953"/>
              <a:gd name="T34" fmla="*/ 108097548 w 781"/>
              <a:gd name="T35" fmla="*/ 169863326 h 953"/>
              <a:gd name="T36" fmla="*/ 34166831 w 781"/>
              <a:gd name="T37" fmla="*/ 169863326 h 953"/>
              <a:gd name="T38" fmla="*/ 34166831 w 781"/>
              <a:gd name="T39" fmla="*/ 154233311 h 953"/>
              <a:gd name="T40" fmla="*/ 34166831 w 781"/>
              <a:gd name="T41" fmla="*/ 127987245 h 953"/>
              <a:gd name="T42" fmla="*/ 108097548 w 781"/>
              <a:gd name="T43" fmla="*/ 127987245 h 953"/>
              <a:gd name="T44" fmla="*/ 108097548 w 781"/>
              <a:gd name="T45" fmla="*/ 143912136 h 953"/>
              <a:gd name="T46" fmla="*/ 34166831 w 781"/>
              <a:gd name="T47" fmla="*/ 143912136 h 953"/>
              <a:gd name="T48" fmla="*/ 34166831 w 781"/>
              <a:gd name="T49" fmla="*/ 127987245 h 953"/>
              <a:gd name="T50" fmla="*/ 156991583 w 781"/>
              <a:gd name="T51" fmla="*/ 49838255 h 953"/>
              <a:gd name="T52" fmla="*/ 188801931 w 781"/>
              <a:gd name="T53" fmla="*/ 49838255 h 953"/>
              <a:gd name="T54" fmla="*/ 188801931 w 781"/>
              <a:gd name="T55" fmla="*/ 241819394 h 953"/>
              <a:gd name="T56" fmla="*/ 156991583 w 781"/>
              <a:gd name="T57" fmla="*/ 241819394 h 953"/>
              <a:gd name="T58" fmla="*/ 156991583 w 781"/>
              <a:gd name="T59" fmla="*/ 49838255 h 953"/>
              <a:gd name="T60" fmla="*/ 79821381 w 781"/>
              <a:gd name="T61" fmla="*/ 19758268 h 953"/>
              <a:gd name="T62" fmla="*/ 82766713 w 781"/>
              <a:gd name="T63" fmla="*/ 31259487 h 953"/>
              <a:gd name="T64" fmla="*/ 83355562 w 781"/>
              <a:gd name="T65" fmla="*/ 43350457 h 953"/>
              <a:gd name="T66" fmla="*/ 81883168 w 781"/>
              <a:gd name="T67" fmla="*/ 56031177 h 953"/>
              <a:gd name="T68" fmla="*/ 78053747 w 781"/>
              <a:gd name="T69" fmla="*/ 68122147 h 953"/>
              <a:gd name="T70" fmla="*/ 71574233 w 781"/>
              <a:gd name="T71" fmla="*/ 80213117 h 953"/>
              <a:gd name="T72" fmla="*/ 63032390 w 781"/>
              <a:gd name="T73" fmla="*/ 91419461 h 953"/>
              <a:gd name="T74" fmla="*/ 52428760 w 781"/>
              <a:gd name="T75" fmla="*/ 101741179 h 953"/>
              <a:gd name="T76" fmla="*/ 50661669 w 781"/>
              <a:gd name="T77" fmla="*/ 96138007 h 953"/>
              <a:gd name="T78" fmla="*/ 47715794 w 781"/>
              <a:gd name="T79" fmla="*/ 90239960 h 953"/>
              <a:gd name="T80" fmla="*/ 44475765 w 781"/>
              <a:gd name="T81" fmla="*/ 84931663 h 953"/>
              <a:gd name="T82" fmla="*/ 39763342 w 781"/>
              <a:gd name="T83" fmla="*/ 79918242 h 953"/>
              <a:gd name="T84" fmla="*/ 36523314 w 781"/>
              <a:gd name="T85" fmla="*/ 77559240 h 953"/>
              <a:gd name="T86" fmla="*/ 31810891 w 781"/>
              <a:gd name="T87" fmla="*/ 74609945 h 953"/>
              <a:gd name="T88" fmla="*/ 25624988 w 781"/>
              <a:gd name="T89" fmla="*/ 71956068 h 953"/>
              <a:gd name="T90" fmla="*/ 16788991 w 781"/>
              <a:gd name="T91" fmla="*/ 80802867 h 953"/>
              <a:gd name="T92" fmla="*/ 15905446 w 781"/>
              <a:gd name="T93" fmla="*/ 260987912 h 953"/>
              <a:gd name="T94" fmla="*/ 212954524 w 781"/>
              <a:gd name="T95" fmla="*/ 260987912 h 953"/>
              <a:gd name="T96" fmla="*/ 213543916 w 781"/>
              <a:gd name="T97" fmla="*/ 19758268 h 953"/>
              <a:gd name="T98" fmla="*/ 79821381 w 781"/>
              <a:gd name="T99" fmla="*/ 19758268 h 953"/>
              <a:gd name="T100" fmla="*/ 73046628 w 781"/>
              <a:gd name="T101" fmla="*/ 0 h 953"/>
              <a:gd name="T102" fmla="*/ 230038211 w 781"/>
              <a:gd name="T103" fmla="*/ 0 h 953"/>
              <a:gd name="T104" fmla="*/ 228859970 w 781"/>
              <a:gd name="T105" fmla="*/ 281041055 h 953"/>
              <a:gd name="T106" fmla="*/ 0 w 781"/>
              <a:gd name="T107" fmla="*/ 281041055 h 953"/>
              <a:gd name="T108" fmla="*/ 883545 w 781"/>
              <a:gd name="T109" fmla="*/ 71071442 h 953"/>
              <a:gd name="T110" fmla="*/ 73046628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28" name="Freeform 7"/>
          <p:cNvSpPr>
            <a:spLocks noEditPoints="1"/>
          </p:cNvSpPr>
          <p:nvPr/>
        </p:nvSpPr>
        <p:spPr bwMode="auto">
          <a:xfrm>
            <a:off x="5886133" y="1601470"/>
            <a:ext cx="574675" cy="701675"/>
          </a:xfrm>
          <a:custGeom>
            <a:avLst/>
            <a:gdLst>
              <a:gd name="T0" fmla="*/ 101505696 w 1061"/>
              <a:gd name="T1" fmla="*/ 311117934 h 1297"/>
              <a:gd name="T2" fmla="*/ 104146167 w 1061"/>
              <a:gd name="T3" fmla="*/ 328678744 h 1297"/>
              <a:gd name="T4" fmla="*/ 99451815 w 1061"/>
              <a:gd name="T5" fmla="*/ 333654307 h 1297"/>
              <a:gd name="T6" fmla="*/ 93877846 w 1061"/>
              <a:gd name="T7" fmla="*/ 338922550 h 1297"/>
              <a:gd name="T8" fmla="*/ 74809036 w 1061"/>
              <a:gd name="T9" fmla="*/ 339800590 h 1297"/>
              <a:gd name="T10" fmla="*/ 72168564 w 1061"/>
              <a:gd name="T11" fmla="*/ 337751829 h 1297"/>
              <a:gd name="T12" fmla="*/ 64541256 w 1061"/>
              <a:gd name="T13" fmla="*/ 332776266 h 1297"/>
              <a:gd name="T14" fmla="*/ 61900785 w 1061"/>
              <a:gd name="T15" fmla="*/ 314630096 h 1297"/>
              <a:gd name="T16" fmla="*/ 66594596 w 1061"/>
              <a:gd name="T17" fmla="*/ 309947214 h 1297"/>
              <a:gd name="T18" fmla="*/ 27576817 w 1061"/>
              <a:gd name="T19" fmla="*/ 286532800 h 1297"/>
              <a:gd name="T20" fmla="*/ 146977600 w 1061"/>
              <a:gd name="T21" fmla="*/ 280094378 h 1297"/>
              <a:gd name="T22" fmla="*/ 27576817 w 1061"/>
              <a:gd name="T23" fmla="*/ 213655980 h 1297"/>
              <a:gd name="T24" fmla="*/ 0 w 1061"/>
              <a:gd name="T25" fmla="*/ 213655980 h 1297"/>
              <a:gd name="T26" fmla="*/ 141403631 w 1061"/>
              <a:gd name="T27" fmla="*/ 222143705 h 1297"/>
              <a:gd name="T28" fmla="*/ 75982759 w 1061"/>
              <a:gd name="T29" fmla="*/ 177656320 h 1297"/>
              <a:gd name="T30" fmla="*/ 49872691 w 1061"/>
              <a:gd name="T31" fmla="*/ 194631769 h 1297"/>
              <a:gd name="T32" fmla="*/ 43712131 w 1061"/>
              <a:gd name="T33" fmla="*/ 225655867 h 1297"/>
              <a:gd name="T34" fmla="*/ 61900785 w 1061"/>
              <a:gd name="T35" fmla="*/ 252289762 h 1297"/>
              <a:gd name="T36" fmla="*/ 68354910 w 1061"/>
              <a:gd name="T37" fmla="*/ 262240888 h 1297"/>
              <a:gd name="T38" fmla="*/ 98278633 w 1061"/>
              <a:gd name="T39" fmla="*/ 259021406 h 1297"/>
              <a:gd name="T40" fmla="*/ 111186884 w 1061"/>
              <a:gd name="T41" fmla="*/ 247606879 h 1297"/>
              <a:gd name="T42" fmla="*/ 124095135 w 1061"/>
              <a:gd name="T43" fmla="*/ 217460822 h 1297"/>
              <a:gd name="T44" fmla="*/ 112067041 w 1061"/>
              <a:gd name="T45" fmla="*/ 188778166 h 1297"/>
              <a:gd name="T46" fmla="*/ 83610067 w 1061"/>
              <a:gd name="T47" fmla="*/ 176485599 h 1297"/>
              <a:gd name="T48" fmla="*/ 112653632 w 1061"/>
              <a:gd name="T49" fmla="*/ 173851477 h 1297"/>
              <a:gd name="T50" fmla="*/ 134362915 w 1061"/>
              <a:gd name="T51" fmla="*/ 207217016 h 1297"/>
              <a:gd name="T52" fmla="*/ 126148475 w 1061"/>
              <a:gd name="T53" fmla="*/ 247899559 h 1297"/>
              <a:gd name="T54" fmla="*/ 109720136 w 1061"/>
              <a:gd name="T55" fmla="*/ 262826248 h 1297"/>
              <a:gd name="T56" fmla="*/ 104732758 w 1061"/>
              <a:gd name="T57" fmla="*/ 306435052 h 1297"/>
              <a:gd name="T58" fmla="*/ 58087131 w 1061"/>
              <a:gd name="T59" fmla="*/ 303215570 h 1297"/>
              <a:gd name="T60" fmla="*/ 55740225 w 1061"/>
              <a:gd name="T61" fmla="*/ 261948207 h 1297"/>
              <a:gd name="T62" fmla="*/ 35791257 w 1061"/>
              <a:gd name="T63" fmla="*/ 238241114 h 1297"/>
              <a:gd name="T64" fmla="*/ 36670873 w 1061"/>
              <a:gd name="T65" fmla="*/ 194339089 h 1297"/>
              <a:gd name="T66" fmla="*/ 71581973 w 1061"/>
              <a:gd name="T67" fmla="*/ 166534473 h 1297"/>
              <a:gd name="T68" fmla="*/ 41365226 w 1061"/>
              <a:gd name="T69" fmla="*/ 177070959 h 1297"/>
              <a:gd name="T70" fmla="*/ 146977600 w 1061"/>
              <a:gd name="T71" fmla="*/ 155412627 h 1297"/>
              <a:gd name="T72" fmla="*/ 88303878 w 1061"/>
              <a:gd name="T73" fmla="*/ 125266570 h 1297"/>
              <a:gd name="T74" fmla="*/ 88303878 w 1061"/>
              <a:gd name="T75" fmla="*/ 125266570 h 1297"/>
              <a:gd name="T76" fmla="*/ 234108296 w 1061"/>
              <a:gd name="T77" fmla="*/ 96876594 h 1297"/>
              <a:gd name="T78" fmla="*/ 269312421 w 1061"/>
              <a:gd name="T79" fmla="*/ 75218803 h 1297"/>
              <a:gd name="T80" fmla="*/ 285741301 w 1061"/>
              <a:gd name="T81" fmla="*/ 86340649 h 1297"/>
              <a:gd name="T82" fmla="*/ 305103678 w 1061"/>
              <a:gd name="T83" fmla="*/ 231216790 h 1297"/>
              <a:gd name="T84" fmla="*/ 285741301 w 1061"/>
              <a:gd name="T85" fmla="*/ 227704628 h 1297"/>
              <a:gd name="T86" fmla="*/ 241442579 w 1061"/>
              <a:gd name="T87" fmla="*/ 257850685 h 1297"/>
              <a:gd name="T88" fmla="*/ 78622690 w 1061"/>
              <a:gd name="T89" fmla="*/ 103900918 h 1297"/>
              <a:gd name="T90" fmla="*/ 64247690 w 1061"/>
              <a:gd name="T91" fmla="*/ 89852811 h 1297"/>
              <a:gd name="T92" fmla="*/ 78622690 w 1061"/>
              <a:gd name="T93" fmla="*/ 76096843 h 1297"/>
              <a:gd name="T94" fmla="*/ 223253384 w 1061"/>
              <a:gd name="T95" fmla="*/ 122047088 h 1297"/>
              <a:gd name="T96" fmla="*/ 248776862 w 1061"/>
              <a:gd name="T97" fmla="*/ 75511483 h 1297"/>
              <a:gd name="T98" fmla="*/ 233521705 w 1061"/>
              <a:gd name="T99" fmla="*/ 1463401 h 1297"/>
              <a:gd name="T100" fmla="*/ 257284327 w 1061"/>
              <a:gd name="T101" fmla="*/ 28389976 h 1297"/>
              <a:gd name="T102" fmla="*/ 248776862 w 1061"/>
              <a:gd name="T103" fmla="*/ 65853037 h 1297"/>
              <a:gd name="T104" fmla="*/ 215332510 w 1061"/>
              <a:gd name="T105" fmla="*/ 76096843 h 1297"/>
              <a:gd name="T106" fmla="*/ 191569888 w 1061"/>
              <a:gd name="T107" fmla="*/ 49170268 h 1297"/>
              <a:gd name="T108" fmla="*/ 200664486 w 1061"/>
              <a:gd name="T109" fmla="*/ 11121846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29" name="Freeform 8"/>
          <p:cNvSpPr>
            <a:spLocks noEditPoints="1"/>
          </p:cNvSpPr>
          <p:nvPr/>
        </p:nvSpPr>
        <p:spPr bwMode="auto">
          <a:xfrm>
            <a:off x="1322070" y="1692910"/>
            <a:ext cx="668338" cy="511175"/>
          </a:xfrm>
          <a:custGeom>
            <a:avLst/>
            <a:gdLst>
              <a:gd name="T0" fmla="*/ 80634546 w 1232"/>
              <a:gd name="T1" fmla="*/ 236336130 h 944"/>
              <a:gd name="T2" fmla="*/ 104766321 w 1232"/>
              <a:gd name="T3" fmla="*/ 237802509 h 944"/>
              <a:gd name="T4" fmla="*/ 135666104 w 1232"/>
              <a:gd name="T5" fmla="*/ 232231026 h 944"/>
              <a:gd name="T6" fmla="*/ 135372079 w 1232"/>
              <a:gd name="T7" fmla="*/ 194992144 h 944"/>
              <a:gd name="T8" fmla="*/ 168332209 w 1232"/>
              <a:gd name="T9" fmla="*/ 166549371 h 944"/>
              <a:gd name="T10" fmla="*/ 111828896 w 1232"/>
              <a:gd name="T11" fmla="*/ 198803755 h 944"/>
              <a:gd name="T12" fmla="*/ 135372079 w 1232"/>
              <a:gd name="T13" fmla="*/ 166549371 h 944"/>
              <a:gd name="T14" fmla="*/ 72688810 w 1232"/>
              <a:gd name="T15" fmla="*/ 186488445 h 944"/>
              <a:gd name="T16" fmla="*/ 92405866 w 1232"/>
              <a:gd name="T17" fmla="*/ 166549371 h 944"/>
              <a:gd name="T18" fmla="*/ 49734220 w 1232"/>
              <a:gd name="T19" fmla="*/ 187661331 h 944"/>
              <a:gd name="T20" fmla="*/ 48557577 w 1232"/>
              <a:gd name="T21" fmla="*/ 166549371 h 944"/>
              <a:gd name="T22" fmla="*/ 158620694 w 1232"/>
              <a:gd name="T23" fmla="*/ 276800721 h 944"/>
              <a:gd name="T24" fmla="*/ 192758010 w 1232"/>
              <a:gd name="T25" fmla="*/ 192646371 h 944"/>
              <a:gd name="T26" fmla="*/ 205706516 w 1232"/>
              <a:gd name="T27" fmla="*/ 173000248 h 944"/>
              <a:gd name="T28" fmla="*/ 213652252 w 1232"/>
              <a:gd name="T29" fmla="*/ 153647617 h 944"/>
              <a:gd name="T30" fmla="*/ 176277945 w 1232"/>
              <a:gd name="T31" fmla="*/ 154234060 h 944"/>
              <a:gd name="T32" fmla="*/ 156266321 w 1232"/>
              <a:gd name="T33" fmla="*/ 124325991 h 944"/>
              <a:gd name="T34" fmla="*/ 141846061 w 1232"/>
              <a:gd name="T35" fmla="*/ 139572976 h 944"/>
              <a:gd name="T36" fmla="*/ 55914719 w 1232"/>
              <a:gd name="T37" fmla="*/ 139572976 h 944"/>
              <a:gd name="T38" fmla="*/ 54442965 w 1232"/>
              <a:gd name="T39" fmla="*/ 124325991 h 944"/>
              <a:gd name="T40" fmla="*/ 44731450 w 1232"/>
              <a:gd name="T41" fmla="*/ 154234060 h 944"/>
              <a:gd name="T42" fmla="*/ 152440737 w 1232"/>
              <a:gd name="T43" fmla="*/ 82102069 h 944"/>
              <a:gd name="T44" fmla="*/ 182751927 w 1232"/>
              <a:gd name="T45" fmla="*/ 101747651 h 944"/>
              <a:gd name="T46" fmla="*/ 104766321 w 1232"/>
              <a:gd name="T47" fmla="*/ 82102069 h 944"/>
              <a:gd name="T48" fmla="*/ 138903638 w 1232"/>
              <a:gd name="T49" fmla="*/ 82102069 h 944"/>
              <a:gd name="T50" fmla="*/ 54442965 w 1232"/>
              <a:gd name="T51" fmla="*/ 111717188 h 944"/>
              <a:gd name="T52" fmla="*/ 20894242 w 1232"/>
              <a:gd name="T53" fmla="*/ 82102069 h 944"/>
              <a:gd name="T54" fmla="*/ 40905866 w 1232"/>
              <a:gd name="T55" fmla="*/ 111717188 h 944"/>
              <a:gd name="T56" fmla="*/ 229543724 w 1232"/>
              <a:gd name="T57" fmla="*/ 70666153 h 944"/>
              <a:gd name="T58" fmla="*/ 229543724 w 1232"/>
              <a:gd name="T59" fmla="*/ 70666153 h 944"/>
              <a:gd name="T60" fmla="*/ 148909178 w 1232"/>
              <a:gd name="T61" fmla="*/ 69493267 h 944"/>
              <a:gd name="T62" fmla="*/ 144495001 w 1232"/>
              <a:gd name="T63" fmla="*/ 46915468 h 944"/>
              <a:gd name="T64" fmla="*/ 43848832 w 1232"/>
              <a:gd name="T65" fmla="*/ 53366345 h 944"/>
              <a:gd name="T66" fmla="*/ 52677186 w 1232"/>
              <a:gd name="T67" fmla="*/ 58937286 h 944"/>
              <a:gd name="T68" fmla="*/ 104766321 w 1232"/>
              <a:gd name="T69" fmla="*/ 69493267 h 944"/>
              <a:gd name="T70" fmla="*/ 118892014 w 1232"/>
              <a:gd name="T71" fmla="*/ 42810365 h 944"/>
              <a:gd name="T72" fmla="*/ 85343291 w 1232"/>
              <a:gd name="T73" fmla="*/ 37532375 h 944"/>
              <a:gd name="T74" fmla="*/ 62388701 w 1232"/>
              <a:gd name="T75" fmla="*/ 69493267 h 944"/>
              <a:gd name="T76" fmla="*/ 104766321 w 1232"/>
              <a:gd name="T77" fmla="*/ 19939074 h 944"/>
              <a:gd name="T78" fmla="*/ 145083594 w 1232"/>
              <a:gd name="T79" fmla="*/ 31667941 h 944"/>
              <a:gd name="T80" fmla="*/ 184223681 w 1232"/>
              <a:gd name="T81" fmla="*/ 69493267 h 944"/>
              <a:gd name="T82" fmla="*/ 190697663 w 1232"/>
              <a:gd name="T83" fmla="*/ 82102069 h 944"/>
              <a:gd name="T84" fmla="*/ 197760780 w 1232"/>
              <a:gd name="T85" fmla="*/ 124325991 h 944"/>
              <a:gd name="T86" fmla="*/ 191286256 w 1232"/>
              <a:gd name="T87" fmla="*/ 154234060 h 944"/>
              <a:gd name="T88" fmla="*/ 176277945 w 1232"/>
              <a:gd name="T89" fmla="*/ 178571730 h 944"/>
              <a:gd name="T90" fmla="*/ 132429113 w 1232"/>
              <a:gd name="T91" fmla="*/ 210239671 h 944"/>
              <a:gd name="T92" fmla="*/ 92405866 w 1232"/>
              <a:gd name="T93" fmla="*/ 216397056 h 944"/>
              <a:gd name="T94" fmla="*/ 52677186 w 1232"/>
              <a:gd name="T95" fmla="*/ 204668189 h 944"/>
              <a:gd name="T96" fmla="*/ 12948506 w 1232"/>
              <a:gd name="T97" fmla="*/ 166549371 h 944"/>
              <a:gd name="T98" fmla="*/ 6768550 w 1232"/>
              <a:gd name="T99" fmla="*/ 154234060 h 944"/>
              <a:gd name="T100" fmla="*/ 0 w 1232"/>
              <a:gd name="T101" fmla="*/ 111717188 h 944"/>
              <a:gd name="T102" fmla="*/ 5885931 w 1232"/>
              <a:gd name="T103" fmla="*/ 82102069 h 944"/>
              <a:gd name="T104" fmla="*/ 20894242 w 1232"/>
              <a:gd name="T105" fmla="*/ 58057892 h 944"/>
              <a:gd name="T106" fmla="*/ 65331667 w 1232"/>
              <a:gd name="T107" fmla="*/ 26096458 h 944"/>
              <a:gd name="T108" fmla="*/ 307529872 w 1232"/>
              <a:gd name="T109" fmla="*/ 0 h 944"/>
              <a:gd name="T110" fmla="*/ 307529872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30" name="Freeform 9"/>
          <p:cNvSpPr>
            <a:spLocks noEditPoints="1"/>
          </p:cNvSpPr>
          <p:nvPr/>
        </p:nvSpPr>
        <p:spPr bwMode="auto">
          <a:xfrm>
            <a:off x="7935913" y="1675448"/>
            <a:ext cx="555625" cy="552450"/>
          </a:xfrm>
          <a:custGeom>
            <a:avLst/>
            <a:gdLst>
              <a:gd name="T0" fmla="*/ 174136467 w 1021"/>
              <a:gd name="T1" fmla="*/ 194666991 h 1018"/>
              <a:gd name="T2" fmla="*/ 173840424 w 1021"/>
              <a:gd name="T3" fmla="*/ 276833346 h 1018"/>
              <a:gd name="T4" fmla="*/ 174728553 w 1021"/>
              <a:gd name="T5" fmla="*/ 277716832 h 1018"/>
              <a:gd name="T6" fmla="*/ 243139541 w 1021"/>
              <a:gd name="T7" fmla="*/ 277422156 h 1018"/>
              <a:gd name="T8" fmla="*/ 243731627 w 1021"/>
              <a:gd name="T9" fmla="*/ 195255801 h 1018"/>
              <a:gd name="T10" fmla="*/ 242842954 w 1021"/>
              <a:gd name="T11" fmla="*/ 194666991 h 1018"/>
              <a:gd name="T12" fmla="*/ 80849152 w 1021"/>
              <a:gd name="T13" fmla="*/ 194666991 h 1018"/>
              <a:gd name="T14" fmla="*/ 79368392 w 1021"/>
              <a:gd name="T15" fmla="*/ 195255801 h 1018"/>
              <a:gd name="T16" fmla="*/ 71371963 w 1021"/>
              <a:gd name="T17" fmla="*/ 203501850 h 1018"/>
              <a:gd name="T18" fmla="*/ 71371963 w 1021"/>
              <a:gd name="T19" fmla="*/ 229418158 h 1018"/>
              <a:gd name="T20" fmla="*/ 71371963 w 1021"/>
              <a:gd name="T21" fmla="*/ 230301644 h 1018"/>
              <a:gd name="T22" fmla="*/ 79960478 w 1021"/>
              <a:gd name="T23" fmla="*/ 238253559 h 1018"/>
              <a:gd name="T24" fmla="*/ 124086681 w 1021"/>
              <a:gd name="T25" fmla="*/ 238253559 h 1018"/>
              <a:gd name="T26" fmla="*/ 124975354 w 1021"/>
              <a:gd name="T27" fmla="*/ 238253559 h 1018"/>
              <a:gd name="T28" fmla="*/ 133267826 w 1021"/>
              <a:gd name="T29" fmla="*/ 229712834 h 1018"/>
              <a:gd name="T30" fmla="*/ 133267826 w 1021"/>
              <a:gd name="T31" fmla="*/ 204090659 h 1018"/>
              <a:gd name="T32" fmla="*/ 132971239 w 1021"/>
              <a:gd name="T33" fmla="*/ 202618364 h 1018"/>
              <a:gd name="T34" fmla="*/ 124383268 w 1021"/>
              <a:gd name="T35" fmla="*/ 194666991 h 1018"/>
              <a:gd name="T36" fmla="*/ 80849152 w 1021"/>
              <a:gd name="T37" fmla="*/ 194666991 h 1018"/>
              <a:gd name="T38" fmla="*/ 263869632 w 1021"/>
              <a:gd name="T39" fmla="*/ 146368317 h 1018"/>
              <a:gd name="T40" fmla="*/ 264462262 w 1021"/>
              <a:gd name="T41" fmla="*/ 146662993 h 1018"/>
              <a:gd name="T42" fmla="*/ 264462262 w 1021"/>
              <a:gd name="T43" fmla="*/ 299804521 h 1018"/>
              <a:gd name="T44" fmla="*/ 37907121 w 1021"/>
              <a:gd name="T45" fmla="*/ 299804521 h 1018"/>
              <a:gd name="T46" fmla="*/ 37611078 w 1021"/>
              <a:gd name="T47" fmla="*/ 299215711 h 1018"/>
              <a:gd name="T48" fmla="*/ 37611078 w 1021"/>
              <a:gd name="T49" fmla="*/ 146368317 h 1018"/>
              <a:gd name="T50" fmla="*/ 231885550 w 1021"/>
              <a:gd name="T51" fmla="*/ 0 h 1018"/>
              <a:gd name="T52" fmla="*/ 231885550 w 1021"/>
              <a:gd name="T53" fmla="*/ 66557743 h 1018"/>
              <a:gd name="T54" fmla="*/ 233366309 w 1021"/>
              <a:gd name="T55" fmla="*/ 68914067 h 1018"/>
              <a:gd name="T56" fmla="*/ 302369384 w 1021"/>
              <a:gd name="T57" fmla="*/ 124869438 h 1018"/>
              <a:gd name="T58" fmla="*/ 302073340 w 1021"/>
              <a:gd name="T59" fmla="*/ 125164114 h 1018"/>
              <a:gd name="T60" fmla="*/ 888673 w 1021"/>
              <a:gd name="T61" fmla="*/ 125164114 h 1018"/>
              <a:gd name="T62" fmla="*/ 0 w 1021"/>
              <a:gd name="T63" fmla="*/ 125164114 h 1018"/>
              <a:gd name="T64" fmla="*/ 296043 w 1021"/>
              <a:gd name="T65" fmla="*/ 124280628 h 1018"/>
              <a:gd name="T66" fmla="*/ 142151840 w 1021"/>
              <a:gd name="T67" fmla="*/ 9129535 h 1018"/>
              <a:gd name="T68" fmla="*/ 145113359 w 1021"/>
              <a:gd name="T69" fmla="*/ 8246049 h 1018"/>
              <a:gd name="T70" fmla="*/ 158144153 w 1021"/>
              <a:gd name="T71" fmla="*/ 8834859 h 1018"/>
              <a:gd name="T72" fmla="*/ 160513587 w 1021"/>
              <a:gd name="T73" fmla="*/ 9718344 h 1018"/>
              <a:gd name="T74" fmla="*/ 200493554 w 1021"/>
              <a:gd name="T75" fmla="*/ 41819597 h 1018"/>
              <a:gd name="T76" fmla="*/ 201974313 w 1021"/>
              <a:gd name="T77" fmla="*/ 40936111 h 1018"/>
              <a:gd name="T78" fmla="*/ 231885550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31" name="矩形 15"/>
          <p:cNvSpPr>
            <a:spLocks noChangeArrowheads="1"/>
          </p:cNvSpPr>
          <p:nvPr/>
        </p:nvSpPr>
        <p:spPr bwMode="auto">
          <a:xfrm>
            <a:off x="849313" y="4831398"/>
            <a:ext cx="8342312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总而言之，这是一个伟大的时代，变革的时代，适应变化、拥抱变化是我们应该做的。</a:t>
            </a:r>
            <a:endParaRPr lang="zh-CN" altLang="en-US" sz="16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2" name="TextBox 13"/>
          <p:cNvSpPr txBox="1">
            <a:spLocks noChangeArrowheads="1"/>
          </p:cNvSpPr>
          <p:nvPr/>
        </p:nvSpPr>
        <p:spPr bwMode="auto">
          <a:xfrm>
            <a:off x="84931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的超能力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3" name="TextBox 13"/>
          <p:cNvSpPr txBox="1">
            <a:spLocks noChangeArrowheads="1"/>
          </p:cNvSpPr>
          <p:nvPr/>
        </p:nvSpPr>
        <p:spPr bwMode="auto">
          <a:xfrm>
            <a:off x="1002030" y="3039110"/>
            <a:ext cx="1673225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ChatGPT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让一切变得可能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一定会越来越普遍，越来越强大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4" name="TextBox 13"/>
          <p:cNvSpPr txBox="1">
            <a:spLocks noChangeArrowheads="1"/>
          </p:cNvSpPr>
          <p:nvPr/>
        </p:nvSpPr>
        <p:spPr bwMode="auto">
          <a:xfrm>
            <a:off x="302101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助力中小企业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5" name="TextBox 13"/>
          <p:cNvSpPr txBox="1">
            <a:spLocks noChangeArrowheads="1"/>
          </p:cNvSpPr>
          <p:nvPr/>
        </p:nvSpPr>
        <p:spPr bwMode="auto">
          <a:xfrm>
            <a:off x="3168650" y="3039110"/>
            <a:ext cx="1673225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中小企业对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AI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应用的不同之处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能否不需要算法知识开发算法应用？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6" name="TextBox 13"/>
          <p:cNvSpPr txBox="1">
            <a:spLocks noChangeArrowheads="1"/>
          </p:cNvSpPr>
          <p:nvPr/>
        </p:nvSpPr>
        <p:spPr bwMode="auto">
          <a:xfrm>
            <a:off x="5221288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降低个人门槛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7" name="TextBox 13"/>
          <p:cNvSpPr txBox="1">
            <a:spLocks noChangeArrowheads="1"/>
          </p:cNvSpPr>
          <p:nvPr/>
        </p:nvSpPr>
        <p:spPr bwMode="auto">
          <a:xfrm>
            <a:off x="5337810" y="3039110"/>
            <a:ext cx="1673225" cy="112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乱象迭起，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888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是不是太贵了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有很多优秀的开源项目，但大多不适合外行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8" name="TextBox 13"/>
          <p:cNvSpPr txBox="1">
            <a:spLocks noChangeArrowheads="1"/>
          </p:cNvSpPr>
          <p:nvPr/>
        </p:nvSpPr>
        <p:spPr bwMode="auto">
          <a:xfrm>
            <a:off x="738346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推动行业繁荣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9" name="TextBox 13"/>
          <p:cNvSpPr txBox="1">
            <a:spLocks noChangeArrowheads="1"/>
          </p:cNvSpPr>
          <p:nvPr/>
        </p:nvSpPr>
        <p:spPr bwMode="auto">
          <a:xfrm>
            <a:off x="7503795" y="3039110"/>
            <a:ext cx="1673225" cy="112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底层技术变化不大，顶层应用层出不穷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发挥群体智慧，授人以渔，期待每一个个体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323469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主要内容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学习安排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设计理念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内容设计安排：主要内容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5604" name="Pentagon 49"/>
          <p:cNvSpPr>
            <a:spLocks noChangeArrowheads="1"/>
          </p:cNvSpPr>
          <p:nvPr/>
        </p:nvSpPr>
        <p:spPr bwMode="auto">
          <a:xfrm>
            <a:off x="2918143" y="1104265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5" name="Pentagon 51"/>
          <p:cNvSpPr>
            <a:spLocks noChangeArrowheads="1"/>
          </p:cNvSpPr>
          <p:nvPr/>
        </p:nvSpPr>
        <p:spPr bwMode="auto">
          <a:xfrm>
            <a:off x="2918143" y="2615565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6" name="Pentagon 52"/>
          <p:cNvSpPr>
            <a:spLocks noChangeArrowheads="1"/>
          </p:cNvSpPr>
          <p:nvPr/>
        </p:nvSpPr>
        <p:spPr bwMode="auto">
          <a:xfrm flipH="1">
            <a:off x="4894580" y="205835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7" name="Pentagon 53"/>
          <p:cNvSpPr>
            <a:spLocks noChangeArrowheads="1"/>
          </p:cNvSpPr>
          <p:nvPr/>
        </p:nvSpPr>
        <p:spPr bwMode="auto">
          <a:xfrm flipH="1">
            <a:off x="4894580" y="339820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8" name="Freeform 69"/>
          <p:cNvSpPr/>
          <p:nvPr/>
        </p:nvSpPr>
        <p:spPr bwMode="auto">
          <a:xfrm>
            <a:off x="3545205" y="1331278"/>
            <a:ext cx="203200" cy="381000"/>
          </a:xfrm>
          <a:custGeom>
            <a:avLst/>
            <a:gdLst>
              <a:gd name="T0" fmla="*/ 125506 w 34"/>
              <a:gd name="T1" fmla="*/ 339328 h 64"/>
              <a:gd name="T2" fmla="*/ 125506 w 34"/>
              <a:gd name="T3" fmla="*/ 375047 h 64"/>
              <a:gd name="T4" fmla="*/ 119529 w 34"/>
              <a:gd name="T5" fmla="*/ 381000 h 64"/>
              <a:gd name="T6" fmla="*/ 89647 w 34"/>
              <a:gd name="T7" fmla="*/ 381000 h 64"/>
              <a:gd name="T8" fmla="*/ 83671 w 34"/>
              <a:gd name="T9" fmla="*/ 375047 h 64"/>
              <a:gd name="T10" fmla="*/ 83671 w 34"/>
              <a:gd name="T11" fmla="*/ 339328 h 64"/>
              <a:gd name="T12" fmla="*/ 5976 w 34"/>
              <a:gd name="T13" fmla="*/ 297656 h 64"/>
              <a:gd name="T14" fmla="*/ 5976 w 34"/>
              <a:gd name="T15" fmla="*/ 291703 h 64"/>
              <a:gd name="T16" fmla="*/ 23906 w 34"/>
              <a:gd name="T17" fmla="*/ 261938 h 64"/>
              <a:gd name="T18" fmla="*/ 29882 w 34"/>
              <a:gd name="T19" fmla="*/ 255984 h 64"/>
              <a:gd name="T20" fmla="*/ 35859 w 34"/>
              <a:gd name="T21" fmla="*/ 261938 h 64"/>
              <a:gd name="T22" fmla="*/ 101600 w 34"/>
              <a:gd name="T23" fmla="*/ 291703 h 64"/>
              <a:gd name="T24" fmla="*/ 149412 w 34"/>
              <a:gd name="T25" fmla="*/ 255984 h 64"/>
              <a:gd name="T26" fmla="*/ 95624 w 34"/>
              <a:gd name="T27" fmla="*/ 214313 h 64"/>
              <a:gd name="T28" fmla="*/ 5976 w 34"/>
              <a:gd name="T29" fmla="*/ 125016 h 64"/>
              <a:gd name="T30" fmla="*/ 83671 w 34"/>
              <a:gd name="T31" fmla="*/ 47625 h 64"/>
              <a:gd name="T32" fmla="*/ 83671 w 34"/>
              <a:gd name="T33" fmla="*/ 5953 h 64"/>
              <a:gd name="T34" fmla="*/ 89647 w 34"/>
              <a:gd name="T35" fmla="*/ 0 h 64"/>
              <a:gd name="T36" fmla="*/ 119529 w 34"/>
              <a:gd name="T37" fmla="*/ 0 h 64"/>
              <a:gd name="T38" fmla="*/ 125506 w 34"/>
              <a:gd name="T39" fmla="*/ 5953 h 64"/>
              <a:gd name="T40" fmla="*/ 125506 w 34"/>
              <a:gd name="T41" fmla="*/ 41672 h 64"/>
              <a:gd name="T42" fmla="*/ 191247 w 34"/>
              <a:gd name="T43" fmla="*/ 71438 h 64"/>
              <a:gd name="T44" fmla="*/ 191247 w 34"/>
              <a:gd name="T45" fmla="*/ 83344 h 64"/>
              <a:gd name="T46" fmla="*/ 173318 w 34"/>
              <a:gd name="T47" fmla="*/ 113109 h 64"/>
              <a:gd name="T48" fmla="*/ 173318 w 34"/>
              <a:gd name="T49" fmla="*/ 113109 h 64"/>
              <a:gd name="T50" fmla="*/ 167341 w 34"/>
              <a:gd name="T51" fmla="*/ 113109 h 64"/>
              <a:gd name="T52" fmla="*/ 107576 w 34"/>
              <a:gd name="T53" fmla="*/ 89297 h 64"/>
              <a:gd name="T54" fmla="*/ 59765 w 34"/>
              <a:gd name="T55" fmla="*/ 125016 h 64"/>
              <a:gd name="T56" fmla="*/ 119529 w 34"/>
              <a:gd name="T57" fmla="*/ 166688 h 64"/>
              <a:gd name="T58" fmla="*/ 203200 w 34"/>
              <a:gd name="T59" fmla="*/ 250031 h 64"/>
              <a:gd name="T60" fmla="*/ 125506 w 34"/>
              <a:gd name="T61" fmla="*/ 339328 h 6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09" name="Freeform 23"/>
          <p:cNvSpPr>
            <a:spLocks noEditPoints="1"/>
          </p:cNvSpPr>
          <p:nvPr/>
        </p:nvSpPr>
        <p:spPr bwMode="auto">
          <a:xfrm>
            <a:off x="3500755" y="2894965"/>
            <a:ext cx="292100" cy="276225"/>
          </a:xfrm>
          <a:custGeom>
            <a:avLst/>
            <a:gdLst>
              <a:gd name="T0" fmla="*/ 292100 w 68"/>
              <a:gd name="T1" fmla="*/ 60424 h 64"/>
              <a:gd name="T2" fmla="*/ 292100 w 68"/>
              <a:gd name="T3" fmla="*/ 77688 h 64"/>
              <a:gd name="T4" fmla="*/ 274918 w 68"/>
              <a:gd name="T5" fmla="*/ 77688 h 64"/>
              <a:gd name="T6" fmla="*/ 262031 w 68"/>
              <a:gd name="T7" fmla="*/ 90636 h 64"/>
              <a:gd name="T8" fmla="*/ 30069 w 68"/>
              <a:gd name="T9" fmla="*/ 90636 h 64"/>
              <a:gd name="T10" fmla="*/ 17182 w 68"/>
              <a:gd name="T11" fmla="*/ 77688 h 64"/>
              <a:gd name="T12" fmla="*/ 0 w 68"/>
              <a:gd name="T13" fmla="*/ 77688 h 64"/>
              <a:gd name="T14" fmla="*/ 0 w 68"/>
              <a:gd name="T15" fmla="*/ 60424 h 64"/>
              <a:gd name="T16" fmla="*/ 146050 w 68"/>
              <a:gd name="T17" fmla="*/ 0 h 64"/>
              <a:gd name="T18" fmla="*/ 292100 w 68"/>
              <a:gd name="T19" fmla="*/ 60424 h 64"/>
              <a:gd name="T20" fmla="*/ 292100 w 68"/>
              <a:gd name="T21" fmla="*/ 258961 h 64"/>
              <a:gd name="T22" fmla="*/ 292100 w 68"/>
              <a:gd name="T23" fmla="*/ 276225 h 64"/>
              <a:gd name="T24" fmla="*/ 0 w 68"/>
              <a:gd name="T25" fmla="*/ 276225 h 64"/>
              <a:gd name="T26" fmla="*/ 0 w 68"/>
              <a:gd name="T27" fmla="*/ 258961 h 64"/>
              <a:gd name="T28" fmla="*/ 8591 w 68"/>
              <a:gd name="T29" fmla="*/ 246013 h 64"/>
              <a:gd name="T30" fmla="*/ 283509 w 68"/>
              <a:gd name="T31" fmla="*/ 246013 h 64"/>
              <a:gd name="T32" fmla="*/ 292100 w 68"/>
              <a:gd name="T33" fmla="*/ 258961 h 64"/>
              <a:gd name="T34" fmla="*/ 77321 w 68"/>
              <a:gd name="T35" fmla="*/ 99268 h 64"/>
              <a:gd name="T36" fmla="*/ 77321 w 68"/>
              <a:gd name="T37" fmla="*/ 215801 h 64"/>
              <a:gd name="T38" fmla="*/ 98799 w 68"/>
              <a:gd name="T39" fmla="*/ 215801 h 64"/>
              <a:gd name="T40" fmla="*/ 98799 w 68"/>
              <a:gd name="T41" fmla="*/ 99268 h 64"/>
              <a:gd name="T42" fmla="*/ 137459 w 68"/>
              <a:gd name="T43" fmla="*/ 99268 h 64"/>
              <a:gd name="T44" fmla="*/ 137459 w 68"/>
              <a:gd name="T45" fmla="*/ 215801 h 64"/>
              <a:gd name="T46" fmla="*/ 154641 w 68"/>
              <a:gd name="T47" fmla="*/ 215801 h 64"/>
              <a:gd name="T48" fmla="*/ 154641 w 68"/>
              <a:gd name="T49" fmla="*/ 99268 h 64"/>
              <a:gd name="T50" fmla="*/ 193301 w 68"/>
              <a:gd name="T51" fmla="*/ 99268 h 64"/>
              <a:gd name="T52" fmla="*/ 193301 w 68"/>
              <a:gd name="T53" fmla="*/ 215801 h 64"/>
              <a:gd name="T54" fmla="*/ 214779 w 68"/>
              <a:gd name="T55" fmla="*/ 215801 h 64"/>
              <a:gd name="T56" fmla="*/ 214779 w 68"/>
              <a:gd name="T57" fmla="*/ 99268 h 64"/>
              <a:gd name="T58" fmla="*/ 253440 w 68"/>
              <a:gd name="T59" fmla="*/ 99268 h 64"/>
              <a:gd name="T60" fmla="*/ 253440 w 68"/>
              <a:gd name="T61" fmla="*/ 215801 h 64"/>
              <a:gd name="T62" fmla="*/ 262031 w 68"/>
              <a:gd name="T63" fmla="*/ 215801 h 64"/>
              <a:gd name="T64" fmla="*/ 274918 w 68"/>
              <a:gd name="T65" fmla="*/ 228749 h 64"/>
              <a:gd name="T66" fmla="*/ 274918 w 68"/>
              <a:gd name="T67" fmla="*/ 237381 h 64"/>
              <a:gd name="T68" fmla="*/ 17182 w 68"/>
              <a:gd name="T69" fmla="*/ 237381 h 64"/>
              <a:gd name="T70" fmla="*/ 17182 w 68"/>
              <a:gd name="T71" fmla="*/ 228749 h 64"/>
              <a:gd name="T72" fmla="*/ 30069 w 68"/>
              <a:gd name="T73" fmla="*/ 215801 h 64"/>
              <a:gd name="T74" fmla="*/ 38660 w 68"/>
              <a:gd name="T75" fmla="*/ 215801 h 64"/>
              <a:gd name="T76" fmla="*/ 38660 w 68"/>
              <a:gd name="T77" fmla="*/ 99268 h 64"/>
              <a:gd name="T78" fmla="*/ 77321 w 68"/>
              <a:gd name="T79" fmla="*/ 99268 h 6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0" name="Freeform 57"/>
          <p:cNvSpPr>
            <a:spLocks noEditPoints="1"/>
          </p:cNvSpPr>
          <p:nvPr/>
        </p:nvSpPr>
        <p:spPr bwMode="auto">
          <a:xfrm>
            <a:off x="5710555" y="3661728"/>
            <a:ext cx="347663" cy="307975"/>
          </a:xfrm>
          <a:custGeom>
            <a:avLst/>
            <a:gdLst>
              <a:gd name="T0" fmla="*/ 37441 w 65"/>
              <a:gd name="T1" fmla="*/ 47789 h 58"/>
              <a:gd name="T2" fmla="*/ 37441 w 65"/>
              <a:gd name="T3" fmla="*/ 302665 h 58"/>
              <a:gd name="T4" fmla="*/ 32092 w 65"/>
              <a:gd name="T5" fmla="*/ 307975 h 58"/>
              <a:gd name="T6" fmla="*/ 21395 w 65"/>
              <a:gd name="T7" fmla="*/ 307975 h 58"/>
              <a:gd name="T8" fmla="*/ 10697 w 65"/>
              <a:gd name="T9" fmla="*/ 302665 h 58"/>
              <a:gd name="T10" fmla="*/ 10697 w 65"/>
              <a:gd name="T11" fmla="*/ 47789 h 58"/>
              <a:gd name="T12" fmla="*/ 0 w 65"/>
              <a:gd name="T13" fmla="*/ 21240 h 58"/>
              <a:gd name="T14" fmla="*/ 26743 w 65"/>
              <a:gd name="T15" fmla="*/ 0 h 58"/>
              <a:gd name="T16" fmla="*/ 53487 w 65"/>
              <a:gd name="T17" fmla="*/ 21240 h 58"/>
              <a:gd name="T18" fmla="*/ 37441 w 65"/>
              <a:gd name="T19" fmla="*/ 47789 h 58"/>
              <a:gd name="T20" fmla="*/ 347663 w 65"/>
              <a:gd name="T21" fmla="*/ 191157 h 58"/>
              <a:gd name="T22" fmla="*/ 336966 w 65"/>
              <a:gd name="T23" fmla="*/ 201777 h 58"/>
              <a:gd name="T24" fmla="*/ 262084 w 65"/>
              <a:gd name="T25" fmla="*/ 228326 h 58"/>
              <a:gd name="T26" fmla="*/ 165809 w 65"/>
              <a:gd name="T27" fmla="*/ 196467 h 58"/>
              <a:gd name="T28" fmla="*/ 69533 w 65"/>
              <a:gd name="T29" fmla="*/ 228326 h 58"/>
              <a:gd name="T30" fmla="*/ 64184 w 65"/>
              <a:gd name="T31" fmla="*/ 228326 h 58"/>
              <a:gd name="T32" fmla="*/ 53487 w 65"/>
              <a:gd name="T33" fmla="*/ 217706 h 58"/>
              <a:gd name="T34" fmla="*/ 53487 w 65"/>
              <a:gd name="T35" fmla="*/ 69029 h 58"/>
              <a:gd name="T36" fmla="*/ 58835 w 65"/>
              <a:gd name="T37" fmla="*/ 58409 h 58"/>
              <a:gd name="T38" fmla="*/ 74881 w 65"/>
              <a:gd name="T39" fmla="*/ 47789 h 58"/>
              <a:gd name="T40" fmla="*/ 160460 w 65"/>
              <a:gd name="T41" fmla="*/ 21240 h 58"/>
              <a:gd name="T42" fmla="*/ 246038 w 65"/>
              <a:gd name="T43" fmla="*/ 47789 h 58"/>
              <a:gd name="T44" fmla="*/ 262084 w 65"/>
              <a:gd name="T45" fmla="*/ 53099 h 58"/>
              <a:gd name="T46" fmla="*/ 336966 w 65"/>
              <a:gd name="T47" fmla="*/ 21240 h 58"/>
              <a:gd name="T48" fmla="*/ 347663 w 65"/>
              <a:gd name="T49" fmla="*/ 37169 h 58"/>
              <a:gd name="T50" fmla="*/ 347663 w 65"/>
              <a:gd name="T51" fmla="*/ 191157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1" name="Freeform 66"/>
          <p:cNvSpPr>
            <a:spLocks noEditPoints="1"/>
          </p:cNvSpPr>
          <p:nvPr/>
        </p:nvSpPr>
        <p:spPr bwMode="auto">
          <a:xfrm>
            <a:off x="5761355" y="2326640"/>
            <a:ext cx="257175" cy="300038"/>
          </a:xfrm>
          <a:custGeom>
            <a:avLst/>
            <a:gdLst>
              <a:gd name="T0" fmla="*/ 257175 w 55"/>
              <a:gd name="T1" fmla="*/ 42193 h 64"/>
              <a:gd name="T2" fmla="*/ 257175 w 55"/>
              <a:gd name="T3" fmla="*/ 65633 h 64"/>
              <a:gd name="T4" fmla="*/ 126250 w 55"/>
              <a:gd name="T5" fmla="*/ 107826 h 64"/>
              <a:gd name="T6" fmla="*/ 0 w 55"/>
              <a:gd name="T7" fmla="*/ 65633 h 64"/>
              <a:gd name="T8" fmla="*/ 0 w 55"/>
              <a:gd name="T9" fmla="*/ 42193 h 64"/>
              <a:gd name="T10" fmla="*/ 126250 w 55"/>
              <a:gd name="T11" fmla="*/ 0 h 64"/>
              <a:gd name="T12" fmla="*/ 257175 w 55"/>
              <a:gd name="T13" fmla="*/ 42193 h 64"/>
              <a:gd name="T14" fmla="*/ 257175 w 55"/>
              <a:gd name="T15" fmla="*/ 98450 h 64"/>
              <a:gd name="T16" fmla="*/ 257175 w 55"/>
              <a:gd name="T17" fmla="*/ 126579 h 64"/>
              <a:gd name="T18" fmla="*/ 126250 w 55"/>
              <a:gd name="T19" fmla="*/ 173459 h 64"/>
              <a:gd name="T20" fmla="*/ 0 w 55"/>
              <a:gd name="T21" fmla="*/ 126579 h 64"/>
              <a:gd name="T22" fmla="*/ 0 w 55"/>
              <a:gd name="T23" fmla="*/ 98450 h 64"/>
              <a:gd name="T24" fmla="*/ 126250 w 55"/>
              <a:gd name="T25" fmla="*/ 126579 h 64"/>
              <a:gd name="T26" fmla="*/ 257175 w 55"/>
              <a:gd name="T27" fmla="*/ 98450 h 64"/>
              <a:gd name="T28" fmla="*/ 257175 w 55"/>
              <a:gd name="T29" fmla="*/ 164083 h 64"/>
              <a:gd name="T30" fmla="*/ 257175 w 55"/>
              <a:gd name="T31" fmla="*/ 192212 h 64"/>
              <a:gd name="T32" fmla="*/ 126250 w 55"/>
              <a:gd name="T33" fmla="*/ 234405 h 64"/>
              <a:gd name="T34" fmla="*/ 0 w 55"/>
              <a:gd name="T35" fmla="*/ 192212 h 64"/>
              <a:gd name="T36" fmla="*/ 0 w 55"/>
              <a:gd name="T37" fmla="*/ 164083 h 64"/>
              <a:gd name="T38" fmla="*/ 126250 w 55"/>
              <a:gd name="T39" fmla="*/ 192212 h 64"/>
              <a:gd name="T40" fmla="*/ 257175 w 55"/>
              <a:gd name="T41" fmla="*/ 164083 h 64"/>
              <a:gd name="T42" fmla="*/ 257175 w 55"/>
              <a:gd name="T43" fmla="*/ 229717 h 64"/>
              <a:gd name="T44" fmla="*/ 257175 w 55"/>
              <a:gd name="T45" fmla="*/ 257845 h 64"/>
              <a:gd name="T46" fmla="*/ 126250 w 55"/>
              <a:gd name="T47" fmla="*/ 300038 h 64"/>
              <a:gd name="T48" fmla="*/ 0 w 55"/>
              <a:gd name="T49" fmla="*/ 257845 h 64"/>
              <a:gd name="T50" fmla="*/ 0 w 55"/>
              <a:gd name="T51" fmla="*/ 229717 h 64"/>
              <a:gd name="T52" fmla="*/ 126250 w 55"/>
              <a:gd name="T53" fmla="*/ 257845 h 64"/>
              <a:gd name="T54" fmla="*/ 257175 w 55"/>
              <a:gd name="T55" fmla="*/ 229717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2" name="Rectangle 34"/>
          <p:cNvSpPr>
            <a:spLocks noChangeArrowheads="1"/>
          </p:cNvSpPr>
          <p:nvPr/>
        </p:nvSpPr>
        <p:spPr bwMode="auto">
          <a:xfrm>
            <a:off x="4694555" y="1196975"/>
            <a:ext cx="200025" cy="90424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3" name="Rectangle 35"/>
          <p:cNvSpPr>
            <a:spLocks noChangeArrowheads="1"/>
          </p:cNvSpPr>
          <p:nvPr/>
        </p:nvSpPr>
        <p:spPr bwMode="auto">
          <a:xfrm>
            <a:off x="4694555" y="2098040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4" name="Rectangle 36"/>
          <p:cNvSpPr>
            <a:spLocks noChangeArrowheads="1"/>
          </p:cNvSpPr>
          <p:nvPr/>
        </p:nvSpPr>
        <p:spPr bwMode="auto">
          <a:xfrm>
            <a:off x="4694555" y="2660015"/>
            <a:ext cx="200025" cy="750888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5" name="Rectangle 37"/>
          <p:cNvSpPr>
            <a:spLocks noChangeArrowheads="1"/>
          </p:cNvSpPr>
          <p:nvPr/>
        </p:nvSpPr>
        <p:spPr bwMode="auto">
          <a:xfrm>
            <a:off x="4694555" y="3410903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6" name="Rectangle 30"/>
          <p:cNvSpPr>
            <a:spLocks noChangeArrowheads="1"/>
          </p:cNvSpPr>
          <p:nvPr/>
        </p:nvSpPr>
        <p:spPr bwMode="auto">
          <a:xfrm>
            <a:off x="4694555" y="4153853"/>
            <a:ext cx="200025" cy="752475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7" name="Pentagon 31"/>
          <p:cNvSpPr>
            <a:spLocks noChangeArrowheads="1"/>
          </p:cNvSpPr>
          <p:nvPr/>
        </p:nvSpPr>
        <p:spPr bwMode="auto">
          <a:xfrm>
            <a:off x="2918143" y="4079240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8" name="Freeform 152"/>
          <p:cNvSpPr>
            <a:spLocks noEditPoints="1"/>
          </p:cNvSpPr>
          <p:nvPr/>
        </p:nvSpPr>
        <p:spPr bwMode="auto">
          <a:xfrm>
            <a:off x="3443605" y="4320540"/>
            <a:ext cx="385763" cy="355600"/>
          </a:xfrm>
          <a:custGeom>
            <a:avLst/>
            <a:gdLst>
              <a:gd name="T0" fmla="*/ 385763 w 67"/>
              <a:gd name="T1" fmla="*/ 114710 h 62"/>
              <a:gd name="T2" fmla="*/ 264852 w 67"/>
              <a:gd name="T3" fmla="*/ 206477 h 62"/>
              <a:gd name="T4" fmla="*/ 241822 w 67"/>
              <a:gd name="T5" fmla="*/ 229419 h 62"/>
              <a:gd name="T6" fmla="*/ 224549 w 67"/>
              <a:gd name="T7" fmla="*/ 269568 h 62"/>
              <a:gd name="T8" fmla="*/ 253337 w 67"/>
              <a:gd name="T9" fmla="*/ 298245 h 62"/>
              <a:gd name="T10" fmla="*/ 299398 w 67"/>
              <a:gd name="T11" fmla="*/ 332658 h 62"/>
              <a:gd name="T12" fmla="*/ 299398 w 67"/>
              <a:gd name="T13" fmla="*/ 349865 h 62"/>
              <a:gd name="T14" fmla="*/ 293640 w 67"/>
              <a:gd name="T15" fmla="*/ 355600 h 62"/>
              <a:gd name="T16" fmla="*/ 97880 w 67"/>
              <a:gd name="T17" fmla="*/ 355600 h 62"/>
              <a:gd name="T18" fmla="*/ 92123 w 67"/>
              <a:gd name="T19" fmla="*/ 349865 h 62"/>
              <a:gd name="T20" fmla="*/ 92123 w 67"/>
              <a:gd name="T21" fmla="*/ 332658 h 62"/>
              <a:gd name="T22" fmla="*/ 138184 w 67"/>
              <a:gd name="T23" fmla="*/ 298245 h 62"/>
              <a:gd name="T24" fmla="*/ 166972 w 67"/>
              <a:gd name="T25" fmla="*/ 269568 h 62"/>
              <a:gd name="T26" fmla="*/ 149699 w 67"/>
              <a:gd name="T27" fmla="*/ 229419 h 62"/>
              <a:gd name="T28" fmla="*/ 126668 w 67"/>
              <a:gd name="T29" fmla="*/ 206477 h 62"/>
              <a:gd name="T30" fmla="*/ 0 w 67"/>
              <a:gd name="T31" fmla="*/ 114710 h 62"/>
              <a:gd name="T32" fmla="*/ 0 w 67"/>
              <a:gd name="T33" fmla="*/ 86032 h 62"/>
              <a:gd name="T34" fmla="*/ 23031 w 67"/>
              <a:gd name="T35" fmla="*/ 63090 h 62"/>
              <a:gd name="T36" fmla="*/ 92123 w 67"/>
              <a:gd name="T37" fmla="*/ 63090 h 62"/>
              <a:gd name="T38" fmla="*/ 92123 w 67"/>
              <a:gd name="T39" fmla="*/ 40148 h 62"/>
              <a:gd name="T40" fmla="*/ 126668 w 67"/>
              <a:gd name="T41" fmla="*/ 0 h 62"/>
              <a:gd name="T42" fmla="*/ 259095 w 67"/>
              <a:gd name="T43" fmla="*/ 0 h 62"/>
              <a:gd name="T44" fmla="*/ 299398 w 67"/>
              <a:gd name="T45" fmla="*/ 40148 h 62"/>
              <a:gd name="T46" fmla="*/ 299398 w 67"/>
              <a:gd name="T47" fmla="*/ 63090 h 62"/>
              <a:gd name="T48" fmla="*/ 362732 w 67"/>
              <a:gd name="T49" fmla="*/ 63090 h 62"/>
              <a:gd name="T50" fmla="*/ 385763 w 67"/>
              <a:gd name="T51" fmla="*/ 86032 h 62"/>
              <a:gd name="T52" fmla="*/ 385763 w 67"/>
              <a:gd name="T53" fmla="*/ 114710 h 62"/>
              <a:gd name="T54" fmla="*/ 92123 w 67"/>
              <a:gd name="T55" fmla="*/ 91768 h 62"/>
              <a:gd name="T56" fmla="*/ 34546 w 67"/>
              <a:gd name="T57" fmla="*/ 91768 h 62"/>
              <a:gd name="T58" fmla="*/ 34546 w 67"/>
              <a:gd name="T59" fmla="*/ 114710 h 62"/>
              <a:gd name="T60" fmla="*/ 109395 w 67"/>
              <a:gd name="T61" fmla="*/ 177800 h 62"/>
              <a:gd name="T62" fmla="*/ 92123 w 67"/>
              <a:gd name="T63" fmla="*/ 91768 h 62"/>
              <a:gd name="T64" fmla="*/ 356975 w 67"/>
              <a:gd name="T65" fmla="*/ 91768 h 62"/>
              <a:gd name="T66" fmla="*/ 299398 w 67"/>
              <a:gd name="T67" fmla="*/ 91768 h 62"/>
              <a:gd name="T68" fmla="*/ 282125 w 67"/>
              <a:gd name="T69" fmla="*/ 177800 h 62"/>
              <a:gd name="T70" fmla="*/ 356975 w 67"/>
              <a:gd name="T71" fmla="*/ 114710 h 62"/>
              <a:gd name="T72" fmla="*/ 356975 w 67"/>
              <a:gd name="T73" fmla="*/ 91768 h 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9" name="TextBox 13"/>
          <p:cNvSpPr txBox="1">
            <a:spLocks noChangeArrowheads="1"/>
          </p:cNvSpPr>
          <p:nvPr/>
        </p:nvSpPr>
        <p:spPr bwMode="auto">
          <a:xfrm>
            <a:off x="998855" y="1233488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基础科普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0" name="TextBox 13"/>
          <p:cNvSpPr txBox="1">
            <a:spLocks noChangeArrowheads="1"/>
          </p:cNvSpPr>
          <p:nvPr/>
        </p:nvSpPr>
        <p:spPr bwMode="auto">
          <a:xfrm>
            <a:off x="995680" y="1459865"/>
            <a:ext cx="1751013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LM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Transformer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GPT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RLHF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1" name="TextBox 13"/>
          <p:cNvSpPr txBox="1">
            <a:spLocks noChangeArrowheads="1"/>
          </p:cNvSpPr>
          <p:nvPr/>
        </p:nvSpPr>
        <p:spPr bwMode="auto">
          <a:xfrm>
            <a:off x="998855" y="2736850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局限不足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2" name="TextBox 13"/>
          <p:cNvSpPr txBox="1">
            <a:spLocks noChangeArrowheads="1"/>
          </p:cNvSpPr>
          <p:nvPr/>
        </p:nvSpPr>
        <p:spPr bwMode="auto">
          <a:xfrm>
            <a:off x="938530" y="3001328"/>
            <a:ext cx="1751013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事实错误、实时更新、资源耗费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3" name="TextBox 13"/>
          <p:cNvSpPr txBox="1">
            <a:spLocks noChangeArrowheads="1"/>
          </p:cNvSpPr>
          <p:nvPr/>
        </p:nvSpPr>
        <p:spPr bwMode="auto">
          <a:xfrm>
            <a:off x="995680" y="4163378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商业应用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4" name="TextBox 13"/>
          <p:cNvSpPr txBox="1">
            <a:spLocks noChangeArrowheads="1"/>
          </p:cNvSpPr>
          <p:nvPr/>
        </p:nvSpPr>
        <p:spPr bwMode="auto">
          <a:xfrm>
            <a:off x="998855" y="4466590"/>
            <a:ext cx="1751013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工具、行业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5" name="TextBox 13"/>
          <p:cNvSpPr txBox="1">
            <a:spLocks noChangeArrowheads="1"/>
          </p:cNvSpPr>
          <p:nvPr/>
        </p:nvSpPr>
        <p:spPr bwMode="auto">
          <a:xfrm>
            <a:off x="6844030" y="217805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句词分类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6" name="TextBox 13"/>
          <p:cNvSpPr txBox="1">
            <a:spLocks noChangeArrowheads="1"/>
          </p:cNvSpPr>
          <p:nvPr/>
        </p:nvSpPr>
        <p:spPr bwMode="auto">
          <a:xfrm>
            <a:off x="6847205" y="2423478"/>
            <a:ext cx="1749425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NLU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、文档问答、分类与实体微调、智能对话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7" name="TextBox 13"/>
          <p:cNvSpPr txBox="1">
            <a:spLocks noChangeArrowheads="1"/>
          </p:cNvSpPr>
          <p:nvPr/>
        </p:nvSpPr>
        <p:spPr bwMode="auto">
          <a:xfrm>
            <a:off x="6790055" y="353060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编辑生成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8" name="TextBox 13"/>
          <p:cNvSpPr txBox="1">
            <a:spLocks noChangeArrowheads="1"/>
          </p:cNvSpPr>
          <p:nvPr/>
        </p:nvSpPr>
        <p:spPr bwMode="auto">
          <a:xfrm>
            <a:off x="6790055" y="3776028"/>
            <a:ext cx="174942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摘要、纠错、翻译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2" name="Pentagon 52"/>
          <p:cNvSpPr>
            <a:spLocks noChangeArrowheads="1"/>
          </p:cNvSpPr>
          <p:nvPr/>
        </p:nvSpPr>
        <p:spPr bwMode="auto">
          <a:xfrm flipH="1">
            <a:off x="4894580" y="66516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" name="Freeform 66"/>
          <p:cNvSpPr>
            <a:spLocks noEditPoints="1"/>
          </p:cNvSpPr>
          <p:nvPr/>
        </p:nvSpPr>
        <p:spPr bwMode="auto">
          <a:xfrm>
            <a:off x="5761355" y="933450"/>
            <a:ext cx="257175" cy="300038"/>
          </a:xfrm>
          <a:custGeom>
            <a:avLst/>
            <a:gdLst>
              <a:gd name="T0" fmla="*/ 257175 w 55"/>
              <a:gd name="T1" fmla="*/ 42193 h 64"/>
              <a:gd name="T2" fmla="*/ 257175 w 55"/>
              <a:gd name="T3" fmla="*/ 65633 h 64"/>
              <a:gd name="T4" fmla="*/ 126250 w 55"/>
              <a:gd name="T5" fmla="*/ 107826 h 64"/>
              <a:gd name="T6" fmla="*/ 0 w 55"/>
              <a:gd name="T7" fmla="*/ 65633 h 64"/>
              <a:gd name="T8" fmla="*/ 0 w 55"/>
              <a:gd name="T9" fmla="*/ 42193 h 64"/>
              <a:gd name="T10" fmla="*/ 126250 w 55"/>
              <a:gd name="T11" fmla="*/ 0 h 64"/>
              <a:gd name="T12" fmla="*/ 257175 w 55"/>
              <a:gd name="T13" fmla="*/ 42193 h 64"/>
              <a:gd name="T14" fmla="*/ 257175 w 55"/>
              <a:gd name="T15" fmla="*/ 98450 h 64"/>
              <a:gd name="T16" fmla="*/ 257175 w 55"/>
              <a:gd name="T17" fmla="*/ 126579 h 64"/>
              <a:gd name="T18" fmla="*/ 126250 w 55"/>
              <a:gd name="T19" fmla="*/ 173459 h 64"/>
              <a:gd name="T20" fmla="*/ 0 w 55"/>
              <a:gd name="T21" fmla="*/ 126579 h 64"/>
              <a:gd name="T22" fmla="*/ 0 w 55"/>
              <a:gd name="T23" fmla="*/ 98450 h 64"/>
              <a:gd name="T24" fmla="*/ 126250 w 55"/>
              <a:gd name="T25" fmla="*/ 126579 h 64"/>
              <a:gd name="T26" fmla="*/ 257175 w 55"/>
              <a:gd name="T27" fmla="*/ 98450 h 64"/>
              <a:gd name="T28" fmla="*/ 257175 w 55"/>
              <a:gd name="T29" fmla="*/ 164083 h 64"/>
              <a:gd name="T30" fmla="*/ 257175 w 55"/>
              <a:gd name="T31" fmla="*/ 192212 h 64"/>
              <a:gd name="T32" fmla="*/ 126250 w 55"/>
              <a:gd name="T33" fmla="*/ 234405 h 64"/>
              <a:gd name="T34" fmla="*/ 0 w 55"/>
              <a:gd name="T35" fmla="*/ 192212 h 64"/>
              <a:gd name="T36" fmla="*/ 0 w 55"/>
              <a:gd name="T37" fmla="*/ 164083 h 64"/>
              <a:gd name="T38" fmla="*/ 126250 w 55"/>
              <a:gd name="T39" fmla="*/ 192212 h 64"/>
              <a:gd name="T40" fmla="*/ 257175 w 55"/>
              <a:gd name="T41" fmla="*/ 164083 h 64"/>
              <a:gd name="T42" fmla="*/ 257175 w 55"/>
              <a:gd name="T43" fmla="*/ 229717 h 64"/>
              <a:gd name="T44" fmla="*/ 257175 w 55"/>
              <a:gd name="T45" fmla="*/ 257845 h 64"/>
              <a:gd name="T46" fmla="*/ 126250 w 55"/>
              <a:gd name="T47" fmla="*/ 300038 h 64"/>
              <a:gd name="T48" fmla="*/ 0 w 55"/>
              <a:gd name="T49" fmla="*/ 257845 h 64"/>
              <a:gd name="T50" fmla="*/ 0 w 55"/>
              <a:gd name="T51" fmla="*/ 229717 h 64"/>
              <a:gd name="T52" fmla="*/ 126250 w 55"/>
              <a:gd name="T53" fmla="*/ 257845 h 64"/>
              <a:gd name="T54" fmla="*/ 257175 w 55"/>
              <a:gd name="T55" fmla="*/ 229717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>
            <a:off x="4694555" y="704850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5" name="TextBox 13"/>
          <p:cNvSpPr txBox="1">
            <a:spLocks noChangeArrowheads="1"/>
          </p:cNvSpPr>
          <p:nvPr/>
        </p:nvSpPr>
        <p:spPr bwMode="auto">
          <a:xfrm>
            <a:off x="6844030" y="78486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相似匹配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6" name="TextBox 13"/>
          <p:cNvSpPr txBox="1">
            <a:spLocks noChangeArrowheads="1"/>
          </p:cNvSpPr>
          <p:nvPr/>
        </p:nvSpPr>
        <p:spPr bwMode="auto">
          <a:xfrm>
            <a:off x="6847205" y="1030288"/>
            <a:ext cx="17494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Embedding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QA</a:t>
            </a: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、聚类、推荐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7" name="Pentagon 53"/>
          <p:cNvSpPr>
            <a:spLocks noChangeArrowheads="1"/>
          </p:cNvSpPr>
          <p:nvPr/>
        </p:nvSpPr>
        <p:spPr bwMode="auto">
          <a:xfrm flipH="1">
            <a:off x="4894580" y="467582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8" name="Freeform 57"/>
          <p:cNvSpPr>
            <a:spLocks noEditPoints="1"/>
          </p:cNvSpPr>
          <p:nvPr/>
        </p:nvSpPr>
        <p:spPr bwMode="auto">
          <a:xfrm>
            <a:off x="5710555" y="4939348"/>
            <a:ext cx="347663" cy="307975"/>
          </a:xfrm>
          <a:custGeom>
            <a:avLst/>
            <a:gdLst>
              <a:gd name="T0" fmla="*/ 37441 w 65"/>
              <a:gd name="T1" fmla="*/ 47789 h 58"/>
              <a:gd name="T2" fmla="*/ 37441 w 65"/>
              <a:gd name="T3" fmla="*/ 302665 h 58"/>
              <a:gd name="T4" fmla="*/ 32092 w 65"/>
              <a:gd name="T5" fmla="*/ 307975 h 58"/>
              <a:gd name="T6" fmla="*/ 21395 w 65"/>
              <a:gd name="T7" fmla="*/ 307975 h 58"/>
              <a:gd name="T8" fmla="*/ 10697 w 65"/>
              <a:gd name="T9" fmla="*/ 302665 h 58"/>
              <a:gd name="T10" fmla="*/ 10697 w 65"/>
              <a:gd name="T11" fmla="*/ 47789 h 58"/>
              <a:gd name="T12" fmla="*/ 0 w 65"/>
              <a:gd name="T13" fmla="*/ 21240 h 58"/>
              <a:gd name="T14" fmla="*/ 26743 w 65"/>
              <a:gd name="T15" fmla="*/ 0 h 58"/>
              <a:gd name="T16" fmla="*/ 53487 w 65"/>
              <a:gd name="T17" fmla="*/ 21240 h 58"/>
              <a:gd name="T18" fmla="*/ 37441 w 65"/>
              <a:gd name="T19" fmla="*/ 47789 h 58"/>
              <a:gd name="T20" fmla="*/ 347663 w 65"/>
              <a:gd name="T21" fmla="*/ 191157 h 58"/>
              <a:gd name="T22" fmla="*/ 336966 w 65"/>
              <a:gd name="T23" fmla="*/ 201777 h 58"/>
              <a:gd name="T24" fmla="*/ 262084 w 65"/>
              <a:gd name="T25" fmla="*/ 228326 h 58"/>
              <a:gd name="T26" fmla="*/ 165809 w 65"/>
              <a:gd name="T27" fmla="*/ 196467 h 58"/>
              <a:gd name="T28" fmla="*/ 69533 w 65"/>
              <a:gd name="T29" fmla="*/ 228326 h 58"/>
              <a:gd name="T30" fmla="*/ 64184 w 65"/>
              <a:gd name="T31" fmla="*/ 228326 h 58"/>
              <a:gd name="T32" fmla="*/ 53487 w 65"/>
              <a:gd name="T33" fmla="*/ 217706 h 58"/>
              <a:gd name="T34" fmla="*/ 53487 w 65"/>
              <a:gd name="T35" fmla="*/ 69029 h 58"/>
              <a:gd name="T36" fmla="*/ 58835 w 65"/>
              <a:gd name="T37" fmla="*/ 58409 h 58"/>
              <a:gd name="T38" fmla="*/ 74881 w 65"/>
              <a:gd name="T39" fmla="*/ 47789 h 58"/>
              <a:gd name="T40" fmla="*/ 160460 w 65"/>
              <a:gd name="T41" fmla="*/ 21240 h 58"/>
              <a:gd name="T42" fmla="*/ 246038 w 65"/>
              <a:gd name="T43" fmla="*/ 47789 h 58"/>
              <a:gd name="T44" fmla="*/ 262084 w 65"/>
              <a:gd name="T45" fmla="*/ 53099 h 58"/>
              <a:gd name="T46" fmla="*/ 336966 w 65"/>
              <a:gd name="T47" fmla="*/ 21240 h 58"/>
              <a:gd name="T48" fmla="*/ 347663 w 65"/>
              <a:gd name="T49" fmla="*/ 37169 h 58"/>
              <a:gd name="T50" fmla="*/ 347663 w 65"/>
              <a:gd name="T51" fmla="*/ 191157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109" name="Rectangle 37"/>
          <p:cNvSpPr>
            <a:spLocks noChangeArrowheads="1"/>
          </p:cNvSpPr>
          <p:nvPr/>
        </p:nvSpPr>
        <p:spPr bwMode="auto">
          <a:xfrm>
            <a:off x="4694555" y="4688523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1" name="TextBox 13"/>
          <p:cNvSpPr txBox="1">
            <a:spLocks noChangeArrowheads="1"/>
          </p:cNvSpPr>
          <p:nvPr/>
        </p:nvSpPr>
        <p:spPr bwMode="auto">
          <a:xfrm>
            <a:off x="6786880" y="480822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文本推理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TextBox 13"/>
          <p:cNvSpPr txBox="1">
            <a:spLocks noChangeArrowheads="1"/>
          </p:cNvSpPr>
          <p:nvPr/>
        </p:nvSpPr>
        <p:spPr bwMode="auto">
          <a:xfrm>
            <a:off x="6790055" y="5053648"/>
            <a:ext cx="174942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复杂任务推理方法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内容设计安排：面向对象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3554" name="稻壳儿小白白(http://dwz.cn/Wu2UP)"/>
          <p:cNvSpPr>
            <a:spLocks noChangeArrowheads="1"/>
          </p:cNvSpPr>
          <p:nvPr/>
        </p:nvSpPr>
        <p:spPr bwMode="auto">
          <a:xfrm>
            <a:off x="4669790" y="3340735"/>
            <a:ext cx="695960" cy="3651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55" name="稻壳儿小白白(http://dwz.cn/Wu2UP)"/>
          <p:cNvSpPr>
            <a:spLocks noChangeArrowheads="1"/>
          </p:cNvSpPr>
          <p:nvPr/>
        </p:nvSpPr>
        <p:spPr bwMode="auto">
          <a:xfrm>
            <a:off x="3564255" y="2762885"/>
            <a:ext cx="2916555" cy="152400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56" name="稻壳儿小白白(http://dwz.cn/Wu2UP)"/>
          <p:cNvSpPr>
            <a:spLocks noChangeArrowheads="1"/>
          </p:cNvSpPr>
          <p:nvPr/>
        </p:nvSpPr>
        <p:spPr bwMode="auto">
          <a:xfrm>
            <a:off x="3509010" y="3490595"/>
            <a:ext cx="122555" cy="73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57" name="稻壳儿小白白(http://dwz.cn/Wu2UP)"/>
          <p:cNvSpPr>
            <a:spLocks noChangeArrowheads="1"/>
          </p:cNvSpPr>
          <p:nvPr/>
        </p:nvSpPr>
        <p:spPr bwMode="auto">
          <a:xfrm>
            <a:off x="6426200" y="3490595"/>
            <a:ext cx="121285" cy="73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58" name="稻壳儿小白白(http://dwz.cn/Wu2UP)"/>
          <p:cNvSpPr>
            <a:spLocks noChangeArrowheads="1"/>
          </p:cNvSpPr>
          <p:nvPr/>
        </p:nvSpPr>
        <p:spPr bwMode="auto">
          <a:xfrm>
            <a:off x="5692140" y="2829560"/>
            <a:ext cx="121285" cy="723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59" name="稻壳儿小白白(http://dwz.cn/Wu2UP)"/>
          <p:cNvSpPr>
            <a:spLocks noChangeArrowheads="1"/>
          </p:cNvSpPr>
          <p:nvPr/>
        </p:nvSpPr>
        <p:spPr bwMode="auto">
          <a:xfrm>
            <a:off x="4244975" y="2829560"/>
            <a:ext cx="122555" cy="723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60" name="稻壳儿小白白(http://dwz.cn/Wu2UP)"/>
          <p:cNvSpPr>
            <a:spLocks noChangeArrowheads="1"/>
          </p:cNvSpPr>
          <p:nvPr/>
        </p:nvSpPr>
        <p:spPr bwMode="auto">
          <a:xfrm>
            <a:off x="5692140" y="4153535"/>
            <a:ext cx="121285" cy="723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61" name="稻壳儿小白白(http://dwz.cn/Wu2UP)"/>
          <p:cNvSpPr>
            <a:spLocks noChangeArrowheads="1"/>
          </p:cNvSpPr>
          <p:nvPr/>
        </p:nvSpPr>
        <p:spPr bwMode="auto">
          <a:xfrm>
            <a:off x="4244975" y="4153535"/>
            <a:ext cx="122555" cy="723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64" name="稻壳儿小白白(http://dwz.cn/Wu2UP)"/>
          <p:cNvSpPr>
            <a:spLocks noChangeArrowheads="1"/>
          </p:cNvSpPr>
          <p:nvPr/>
        </p:nvSpPr>
        <p:spPr bwMode="auto">
          <a:xfrm flipH="1">
            <a:off x="3385820" y="2494915"/>
            <a:ext cx="493395" cy="511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65" name="稻壳儿小白白(http://dwz.cn/Wu2UP)"/>
          <p:cNvSpPr>
            <a:spLocks noEditPoints="1"/>
          </p:cNvSpPr>
          <p:nvPr/>
        </p:nvSpPr>
        <p:spPr bwMode="auto">
          <a:xfrm>
            <a:off x="3446780" y="2597785"/>
            <a:ext cx="370840" cy="318770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7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85" y="1158240"/>
            <a:ext cx="701675" cy="25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40" y="1266825"/>
            <a:ext cx="66865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3" name="稻壳儿小白白(http://dwz.cn/Wu2UP)"/>
          <p:cNvSpPr>
            <a:spLocks noChangeArrowheads="1"/>
          </p:cNvSpPr>
          <p:nvPr/>
        </p:nvSpPr>
        <p:spPr bwMode="auto">
          <a:xfrm>
            <a:off x="6240145" y="2610485"/>
            <a:ext cx="493395" cy="511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74" name="稻壳儿小白白(http://dwz.cn/Wu2UP)"/>
          <p:cNvSpPr>
            <a:spLocks noEditPoints="1"/>
          </p:cNvSpPr>
          <p:nvPr/>
        </p:nvSpPr>
        <p:spPr bwMode="auto">
          <a:xfrm>
            <a:off x="6316345" y="2719070"/>
            <a:ext cx="340995" cy="293370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稻壳儿小白白(http://dwz.cn/Wu2UP)"/>
          <p:cNvSpPr/>
          <p:nvPr/>
        </p:nvSpPr>
        <p:spPr bwMode="auto">
          <a:xfrm>
            <a:off x="4152265" y="3793490"/>
            <a:ext cx="372110" cy="386715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稻壳儿小白白(http://dwz.cn/Wu2UP)"/>
          <p:cNvSpPr>
            <a:spLocks noChangeArrowheads="1"/>
          </p:cNvSpPr>
          <p:nvPr/>
        </p:nvSpPr>
        <p:spPr bwMode="auto">
          <a:xfrm flipH="1">
            <a:off x="3486150" y="4074795"/>
            <a:ext cx="492760" cy="51181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23577" name="稻壳儿小白白(http://dwz.cn/Wu2UP)"/>
          <p:cNvSpPr/>
          <p:nvPr/>
        </p:nvSpPr>
        <p:spPr bwMode="auto">
          <a:xfrm>
            <a:off x="3572510" y="4168140"/>
            <a:ext cx="322580" cy="335280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稻壳儿小白白(http://dwz.cn/Wu2UP)"/>
          <p:cNvSpPr txBox="1">
            <a:spLocks noChangeArrowheads="1"/>
          </p:cNvSpPr>
          <p:nvPr/>
        </p:nvSpPr>
        <p:spPr bwMode="auto">
          <a:xfrm>
            <a:off x="1739900" y="2068195"/>
            <a:ext cx="24123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对</a:t>
            </a:r>
            <a:r>
              <a:rPr lang="en-US" altLang="zh-CN" sz="1600" b="1">
                <a:solidFill>
                  <a:srgbClr val="445469"/>
                </a:solidFill>
                <a:sym typeface="Arial" panose="020B0604020202090204" pitchFamily="34" charset="0"/>
              </a:rPr>
              <a:t>ChatGPT/LLM</a:t>
            </a: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感兴趣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23582" name="稻壳儿小白白(http://dwz.cn/Wu2UP)"/>
          <p:cNvSpPr txBox="1">
            <a:spLocks noChangeArrowheads="1"/>
          </p:cNvSpPr>
          <p:nvPr/>
        </p:nvSpPr>
        <p:spPr bwMode="auto">
          <a:xfrm>
            <a:off x="3978910" y="4586605"/>
            <a:ext cx="175450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有一定编程基础或项目经历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23586" name="稻壳儿小白白(http://dwz.cn/Wu2UP)"/>
          <p:cNvSpPr txBox="1">
            <a:spLocks noChangeArrowheads="1"/>
          </p:cNvSpPr>
          <p:nvPr/>
        </p:nvSpPr>
        <p:spPr bwMode="auto">
          <a:xfrm>
            <a:off x="6958330" y="2313940"/>
            <a:ext cx="17551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希望在实际中运用该技术创造提供新的服务或解决已有问题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内容设计安排：学习安排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4580" name="Round Same Side Corner Rectangle 4"/>
          <p:cNvSpPr/>
          <p:nvPr/>
        </p:nvSpPr>
        <p:spPr bwMode="auto">
          <a:xfrm rot="-5400000">
            <a:off x="1028065" y="1898333"/>
            <a:ext cx="2624137" cy="2141538"/>
          </a:xfrm>
          <a:custGeom>
            <a:avLst/>
            <a:gdLst>
              <a:gd name="T0" fmla="*/ 157403 w 2623766"/>
              <a:gd name="T1" fmla="*/ 0 h 2142108"/>
              <a:gd name="T2" fmla="*/ 2466734 w 2623766"/>
              <a:gd name="T3" fmla="*/ 0 h 2142108"/>
              <a:gd name="T4" fmla="*/ 2624137 w 2623766"/>
              <a:gd name="T5" fmla="*/ 157339 h 2142108"/>
              <a:gd name="T6" fmla="*/ 2624137 w 2623766"/>
              <a:gd name="T7" fmla="*/ 2141538 h 2142108"/>
              <a:gd name="T8" fmla="*/ 2624137 w 2623766"/>
              <a:gd name="T9" fmla="*/ 2141538 h 2142108"/>
              <a:gd name="T10" fmla="*/ 0 w 2623766"/>
              <a:gd name="T11" fmla="*/ 2141538 h 2142108"/>
              <a:gd name="T12" fmla="*/ 0 w 2623766"/>
              <a:gd name="T13" fmla="*/ 2141538 h 2142108"/>
              <a:gd name="T14" fmla="*/ 0 w 2623766"/>
              <a:gd name="T15" fmla="*/ 157339 h 2142108"/>
              <a:gd name="T16" fmla="*/ 157403 w 2623766"/>
              <a:gd name="T17" fmla="*/ 0 h 2142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23766" h="2142108">
                <a:moveTo>
                  <a:pt x="157381" y="0"/>
                </a:moveTo>
                <a:lnTo>
                  <a:pt x="2466385" y="0"/>
                </a:lnTo>
                <a:cubicBezTo>
                  <a:pt x="2553304" y="0"/>
                  <a:pt x="2623766" y="70462"/>
                  <a:pt x="2623766" y="157381"/>
                </a:cubicBezTo>
                <a:lnTo>
                  <a:pt x="2623766" y="2142108"/>
                </a:lnTo>
                <a:lnTo>
                  <a:pt x="0" y="2142108"/>
                </a:lnTo>
                <a:lnTo>
                  <a:pt x="0" y="157381"/>
                </a:lnTo>
                <a:cubicBezTo>
                  <a:pt x="0" y="70462"/>
                  <a:pt x="70462" y="0"/>
                  <a:pt x="157381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269365" y="2553970"/>
            <a:ext cx="2144713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eaLnBrk="1" hangingPunct="1"/>
            <a:endParaRPr lang="en-US" altLang="zh-CN" sz="2300">
              <a:solidFill>
                <a:srgbClr val="FFFFFF"/>
              </a:solidFill>
            </a:endParaRPr>
          </a:p>
        </p:txBody>
      </p:sp>
      <p:sp>
        <p:nvSpPr>
          <p:cNvPr id="24582" name="Freeform 116"/>
          <p:cNvSpPr>
            <a:spLocks noEditPoints="1"/>
          </p:cNvSpPr>
          <p:nvPr/>
        </p:nvSpPr>
        <p:spPr bwMode="auto">
          <a:xfrm>
            <a:off x="2134553" y="1895158"/>
            <a:ext cx="411162" cy="331787"/>
          </a:xfrm>
          <a:custGeom>
            <a:avLst/>
            <a:gdLst>
              <a:gd name="T0" fmla="*/ 396735 w 57"/>
              <a:gd name="T1" fmla="*/ 194745 h 46"/>
              <a:gd name="T2" fmla="*/ 389522 w 57"/>
              <a:gd name="T3" fmla="*/ 194745 h 46"/>
              <a:gd name="T4" fmla="*/ 389522 w 57"/>
              <a:gd name="T5" fmla="*/ 194745 h 46"/>
              <a:gd name="T6" fmla="*/ 382309 w 57"/>
              <a:gd name="T7" fmla="*/ 194745 h 46"/>
              <a:gd name="T8" fmla="*/ 201974 w 57"/>
              <a:gd name="T9" fmla="*/ 43277 h 46"/>
              <a:gd name="T10" fmla="*/ 28853 w 57"/>
              <a:gd name="T11" fmla="*/ 194745 h 46"/>
              <a:gd name="T12" fmla="*/ 21640 w 57"/>
              <a:gd name="T13" fmla="*/ 194745 h 46"/>
              <a:gd name="T14" fmla="*/ 14427 w 57"/>
              <a:gd name="T15" fmla="*/ 194745 h 46"/>
              <a:gd name="T16" fmla="*/ 0 w 57"/>
              <a:gd name="T17" fmla="*/ 173106 h 46"/>
              <a:gd name="T18" fmla="*/ 0 w 57"/>
              <a:gd name="T19" fmla="*/ 165894 h 46"/>
              <a:gd name="T20" fmla="*/ 187548 w 57"/>
              <a:gd name="T21" fmla="*/ 7213 h 46"/>
              <a:gd name="T22" fmla="*/ 223614 w 57"/>
              <a:gd name="T23" fmla="*/ 7213 h 46"/>
              <a:gd name="T24" fmla="*/ 288535 w 57"/>
              <a:gd name="T25" fmla="*/ 57702 h 46"/>
              <a:gd name="T26" fmla="*/ 288535 w 57"/>
              <a:gd name="T27" fmla="*/ 7213 h 46"/>
              <a:gd name="T28" fmla="*/ 295748 w 57"/>
              <a:gd name="T29" fmla="*/ 0 h 46"/>
              <a:gd name="T30" fmla="*/ 346242 w 57"/>
              <a:gd name="T31" fmla="*/ 0 h 46"/>
              <a:gd name="T32" fmla="*/ 353455 w 57"/>
              <a:gd name="T33" fmla="*/ 7213 h 46"/>
              <a:gd name="T34" fmla="*/ 353455 w 57"/>
              <a:gd name="T35" fmla="*/ 115404 h 46"/>
              <a:gd name="T36" fmla="*/ 411162 w 57"/>
              <a:gd name="T37" fmla="*/ 165894 h 46"/>
              <a:gd name="T38" fmla="*/ 411162 w 57"/>
              <a:gd name="T39" fmla="*/ 173106 h 46"/>
              <a:gd name="T40" fmla="*/ 396735 w 57"/>
              <a:gd name="T41" fmla="*/ 194745 h 46"/>
              <a:gd name="T42" fmla="*/ 353455 w 57"/>
              <a:gd name="T43" fmla="*/ 317361 h 46"/>
              <a:gd name="T44" fmla="*/ 339028 w 57"/>
              <a:gd name="T45" fmla="*/ 331787 h 46"/>
              <a:gd name="T46" fmla="*/ 238041 w 57"/>
              <a:gd name="T47" fmla="*/ 331787 h 46"/>
              <a:gd name="T48" fmla="*/ 238041 w 57"/>
              <a:gd name="T49" fmla="*/ 230808 h 46"/>
              <a:gd name="T50" fmla="*/ 173121 w 57"/>
              <a:gd name="T51" fmla="*/ 230808 h 46"/>
              <a:gd name="T52" fmla="*/ 173121 w 57"/>
              <a:gd name="T53" fmla="*/ 331787 h 46"/>
              <a:gd name="T54" fmla="*/ 72134 w 57"/>
              <a:gd name="T55" fmla="*/ 331787 h 46"/>
              <a:gd name="T56" fmla="*/ 57707 w 57"/>
              <a:gd name="T57" fmla="*/ 317361 h 46"/>
              <a:gd name="T58" fmla="*/ 57707 w 57"/>
              <a:gd name="T59" fmla="*/ 194745 h 46"/>
              <a:gd name="T60" fmla="*/ 57707 w 57"/>
              <a:gd name="T61" fmla="*/ 187532 h 46"/>
              <a:gd name="T62" fmla="*/ 201974 w 57"/>
              <a:gd name="T63" fmla="*/ 64915 h 46"/>
              <a:gd name="T64" fmla="*/ 353455 w 57"/>
              <a:gd name="T65" fmla="*/ 187532 h 46"/>
              <a:gd name="T66" fmla="*/ 353455 w 57"/>
              <a:gd name="T67" fmla="*/ 194745 h 46"/>
              <a:gd name="T68" fmla="*/ 353455 w 57"/>
              <a:gd name="T69" fmla="*/ 317361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1713865" y="2250758"/>
            <a:ext cx="12525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阅读材料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4" name="Round Same Side Corner Rectangle 12"/>
          <p:cNvSpPr/>
          <p:nvPr/>
        </p:nvSpPr>
        <p:spPr bwMode="auto">
          <a:xfrm rot="5400000" flipH="1">
            <a:off x="6590665" y="1898333"/>
            <a:ext cx="2624137" cy="2141538"/>
          </a:xfrm>
          <a:custGeom>
            <a:avLst/>
            <a:gdLst>
              <a:gd name="T0" fmla="*/ 157403 w 2623766"/>
              <a:gd name="T1" fmla="*/ 0 h 2142108"/>
              <a:gd name="T2" fmla="*/ 2466734 w 2623766"/>
              <a:gd name="T3" fmla="*/ 0 h 2142108"/>
              <a:gd name="T4" fmla="*/ 2624137 w 2623766"/>
              <a:gd name="T5" fmla="*/ 157339 h 2142108"/>
              <a:gd name="T6" fmla="*/ 2624137 w 2623766"/>
              <a:gd name="T7" fmla="*/ 2141538 h 2142108"/>
              <a:gd name="T8" fmla="*/ 2624137 w 2623766"/>
              <a:gd name="T9" fmla="*/ 2141538 h 2142108"/>
              <a:gd name="T10" fmla="*/ 0 w 2623766"/>
              <a:gd name="T11" fmla="*/ 2141538 h 2142108"/>
              <a:gd name="T12" fmla="*/ 0 w 2623766"/>
              <a:gd name="T13" fmla="*/ 2141538 h 2142108"/>
              <a:gd name="T14" fmla="*/ 0 w 2623766"/>
              <a:gd name="T15" fmla="*/ 157339 h 2142108"/>
              <a:gd name="T16" fmla="*/ 157403 w 2623766"/>
              <a:gd name="T17" fmla="*/ 0 h 2142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23766" h="2142108">
                <a:moveTo>
                  <a:pt x="157381" y="0"/>
                </a:moveTo>
                <a:lnTo>
                  <a:pt x="2466385" y="0"/>
                </a:lnTo>
                <a:cubicBezTo>
                  <a:pt x="2553304" y="0"/>
                  <a:pt x="2623766" y="70462"/>
                  <a:pt x="2623766" y="157381"/>
                </a:cubicBezTo>
                <a:lnTo>
                  <a:pt x="2623766" y="2142108"/>
                </a:lnTo>
                <a:lnTo>
                  <a:pt x="0" y="2142108"/>
                </a:lnTo>
                <a:lnTo>
                  <a:pt x="0" y="157381"/>
                </a:lnTo>
                <a:cubicBezTo>
                  <a:pt x="0" y="70462"/>
                  <a:pt x="70462" y="0"/>
                  <a:pt x="157381" y="0"/>
                </a:cubicBezTo>
                <a:close/>
              </a:path>
            </a:pathLst>
          </a:cu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 flipH="1">
            <a:off x="6828790" y="2553970"/>
            <a:ext cx="2144713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eaLnBrk="1" hangingPunct="1"/>
            <a:endParaRPr lang="en-US" altLang="zh-CN" sz="2300">
              <a:solidFill>
                <a:srgbClr val="FFFFFF"/>
              </a:solidFill>
            </a:endParaRPr>
          </a:p>
        </p:txBody>
      </p:sp>
      <p:sp>
        <p:nvSpPr>
          <p:cNvPr id="24586" name="Freeform 122"/>
          <p:cNvSpPr>
            <a:spLocks noEditPoints="1"/>
          </p:cNvSpPr>
          <p:nvPr/>
        </p:nvSpPr>
        <p:spPr bwMode="auto">
          <a:xfrm>
            <a:off x="7711440" y="1917383"/>
            <a:ext cx="379413" cy="298450"/>
          </a:xfrm>
          <a:custGeom>
            <a:avLst/>
            <a:gdLst>
              <a:gd name="T0" fmla="*/ 296254 w 73"/>
              <a:gd name="T1" fmla="*/ 193731 h 57"/>
              <a:gd name="T2" fmla="*/ 197503 w 73"/>
              <a:gd name="T3" fmla="*/ 293214 h 57"/>
              <a:gd name="T4" fmla="*/ 176713 w 73"/>
              <a:gd name="T5" fmla="*/ 298450 h 57"/>
              <a:gd name="T6" fmla="*/ 161121 w 73"/>
              <a:gd name="T7" fmla="*/ 293214 h 57"/>
              <a:gd name="T8" fmla="*/ 20790 w 73"/>
              <a:gd name="T9" fmla="*/ 146607 h 57"/>
              <a:gd name="T10" fmla="*/ 0 w 73"/>
              <a:gd name="T11" fmla="*/ 104719 h 57"/>
              <a:gd name="T12" fmla="*/ 0 w 73"/>
              <a:gd name="T13" fmla="*/ 20944 h 57"/>
              <a:gd name="T14" fmla="*/ 25987 w 73"/>
              <a:gd name="T15" fmla="*/ 0 h 57"/>
              <a:gd name="T16" fmla="*/ 109146 w 73"/>
              <a:gd name="T17" fmla="*/ 0 h 57"/>
              <a:gd name="T18" fmla="*/ 150726 w 73"/>
              <a:gd name="T19" fmla="*/ 15708 h 57"/>
              <a:gd name="T20" fmla="*/ 296254 w 73"/>
              <a:gd name="T21" fmla="*/ 157079 h 57"/>
              <a:gd name="T22" fmla="*/ 301451 w 73"/>
              <a:gd name="T23" fmla="*/ 178023 h 57"/>
              <a:gd name="T24" fmla="*/ 296254 w 73"/>
              <a:gd name="T25" fmla="*/ 193731 h 57"/>
              <a:gd name="T26" fmla="*/ 67567 w 73"/>
              <a:gd name="T27" fmla="*/ 36652 h 57"/>
              <a:gd name="T28" fmla="*/ 41580 w 73"/>
              <a:gd name="T29" fmla="*/ 62832 h 57"/>
              <a:gd name="T30" fmla="*/ 67567 w 73"/>
              <a:gd name="T31" fmla="*/ 89011 h 57"/>
              <a:gd name="T32" fmla="*/ 88356 w 73"/>
              <a:gd name="T33" fmla="*/ 62832 h 57"/>
              <a:gd name="T34" fmla="*/ 67567 w 73"/>
              <a:gd name="T35" fmla="*/ 36652 h 57"/>
              <a:gd name="T36" fmla="*/ 369018 w 73"/>
              <a:gd name="T37" fmla="*/ 193731 h 57"/>
              <a:gd name="T38" fmla="*/ 270267 w 73"/>
              <a:gd name="T39" fmla="*/ 293214 h 57"/>
              <a:gd name="T40" fmla="*/ 254674 w 73"/>
              <a:gd name="T41" fmla="*/ 298450 h 57"/>
              <a:gd name="T42" fmla="*/ 233885 w 73"/>
              <a:gd name="T43" fmla="*/ 287978 h 57"/>
              <a:gd name="T44" fmla="*/ 327439 w 73"/>
              <a:gd name="T45" fmla="*/ 193731 h 57"/>
              <a:gd name="T46" fmla="*/ 332636 w 73"/>
              <a:gd name="T47" fmla="*/ 178023 h 57"/>
              <a:gd name="T48" fmla="*/ 327439 w 73"/>
              <a:gd name="T49" fmla="*/ 157079 h 57"/>
              <a:gd name="T50" fmla="*/ 181910 w 73"/>
              <a:gd name="T51" fmla="*/ 15708 h 57"/>
              <a:gd name="T52" fmla="*/ 140331 w 73"/>
              <a:gd name="T53" fmla="*/ 0 h 57"/>
              <a:gd name="T54" fmla="*/ 187108 w 73"/>
              <a:gd name="T55" fmla="*/ 0 h 57"/>
              <a:gd name="T56" fmla="*/ 228687 w 73"/>
              <a:gd name="T57" fmla="*/ 15708 h 57"/>
              <a:gd name="T58" fmla="*/ 369018 w 73"/>
              <a:gd name="T59" fmla="*/ 157079 h 57"/>
              <a:gd name="T60" fmla="*/ 379413 w 73"/>
              <a:gd name="T61" fmla="*/ 178023 h 57"/>
              <a:gd name="T62" fmla="*/ 369018 w 73"/>
              <a:gd name="T63" fmla="*/ 193731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p>
            <a:endParaRPr lang="zh-CN" altLang="en-US"/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7274878" y="2226945"/>
            <a:ext cx="12525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开发指南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8" name="矩形 12"/>
          <p:cNvSpPr>
            <a:spLocks noChangeArrowheads="1"/>
          </p:cNvSpPr>
          <p:nvPr/>
        </p:nvSpPr>
        <p:spPr bwMode="auto">
          <a:xfrm>
            <a:off x="1644015" y="2792095"/>
            <a:ext cx="1328738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基础科普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局限不足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商业应用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589" name="矩形 13"/>
          <p:cNvSpPr>
            <a:spLocks noChangeArrowheads="1"/>
          </p:cNvSpPr>
          <p:nvPr/>
        </p:nvSpPr>
        <p:spPr bwMode="auto">
          <a:xfrm>
            <a:off x="7236778" y="2792095"/>
            <a:ext cx="132873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相似匹配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文本推理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生成编辑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defTabSz="911225" eaLnBrk="1" hangingPunct="1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句词分类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459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53" y="1134745"/>
            <a:ext cx="3484562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3639185" y="4841875"/>
            <a:ext cx="2887980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选修：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LangChain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相关开发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内容设计安排：设计理念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7657" name="等腰三角形 14"/>
          <p:cNvSpPr>
            <a:spLocks noChangeArrowheads="1"/>
          </p:cNvSpPr>
          <p:nvPr/>
        </p:nvSpPr>
        <p:spPr bwMode="auto">
          <a:xfrm>
            <a:off x="4900613" y="1413510"/>
            <a:ext cx="3376612" cy="2911475"/>
          </a:xfrm>
          <a:prstGeom prst="triangle">
            <a:avLst>
              <a:gd name="adj" fmla="val 50000"/>
            </a:avLst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7659" name="等腰三角形 19"/>
          <p:cNvSpPr>
            <a:spLocks noChangeArrowheads="1"/>
          </p:cNvSpPr>
          <p:nvPr/>
        </p:nvSpPr>
        <p:spPr bwMode="auto">
          <a:xfrm flipV="1">
            <a:off x="1901825" y="1403985"/>
            <a:ext cx="3378200" cy="2911475"/>
          </a:xfrm>
          <a:prstGeom prst="triangle">
            <a:avLst>
              <a:gd name="adj" fmla="val 50000"/>
            </a:avLst>
          </a:prstGeom>
          <a:solidFill>
            <a:srgbClr val="D0EAEB"/>
          </a:solidFill>
          <a:ln w="12700">
            <a:solidFill>
              <a:srgbClr val="2F2637">
                <a:alpha val="50195"/>
              </a:srgbClr>
            </a:solidFill>
            <a:miter lim="800000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7661" name="文本框 21"/>
          <p:cNvSpPr>
            <a:spLocks noChangeArrowheads="1"/>
          </p:cNvSpPr>
          <p:nvPr/>
        </p:nvSpPr>
        <p:spPr bwMode="auto">
          <a:xfrm>
            <a:off x="2994025" y="2934335"/>
            <a:ext cx="7099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440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en-US" altLang="zh-CN" sz="48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I</a:t>
            </a:r>
            <a:endParaRPr lang="en-US" altLang="zh-CN" sz="48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27662" name="文本框 22"/>
          <p:cNvSpPr>
            <a:spLocks noChangeArrowheads="1"/>
          </p:cNvSpPr>
          <p:nvPr/>
        </p:nvSpPr>
        <p:spPr bwMode="auto">
          <a:xfrm>
            <a:off x="6153150" y="2002473"/>
            <a:ext cx="78359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320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T</a:t>
            </a:r>
            <a:endParaRPr lang="en-US" altLang="zh-CN" sz="480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27665" name="直接连接符 25"/>
          <p:cNvSpPr>
            <a:spLocks noChangeShapeType="1"/>
          </p:cNvSpPr>
          <p:nvPr/>
        </p:nvSpPr>
        <p:spPr bwMode="auto">
          <a:xfrm rot="5400000">
            <a:off x="3539332" y="2423953"/>
            <a:ext cx="0" cy="900113"/>
          </a:xfrm>
          <a:prstGeom prst="line">
            <a:avLst/>
          </a:prstGeom>
          <a:noFill/>
          <a:ln w="22225">
            <a:solidFill>
              <a:srgbClr val="2F2637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7666" name="直接连接符 26"/>
          <p:cNvSpPr>
            <a:spLocks noChangeShapeType="1"/>
          </p:cNvSpPr>
          <p:nvPr/>
        </p:nvSpPr>
        <p:spPr bwMode="auto">
          <a:xfrm rot="5400000">
            <a:off x="6588125" y="2424748"/>
            <a:ext cx="1588" cy="900112"/>
          </a:xfrm>
          <a:prstGeom prst="line">
            <a:avLst/>
          </a:prstGeom>
          <a:noFill/>
          <a:ln w="22225">
            <a:solidFill>
              <a:srgbClr val="FEFEF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7669" name="文本框 31"/>
          <p:cNvSpPr>
            <a:spLocks noChangeArrowheads="1"/>
          </p:cNvSpPr>
          <p:nvPr/>
        </p:nvSpPr>
        <p:spPr bwMode="auto">
          <a:xfrm>
            <a:off x="2588895" y="1613535"/>
            <a:ext cx="20040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1600" b="1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各章节相对独立，</a:t>
            </a:r>
            <a:endParaRPr lang="en-US" altLang="zh-CN" sz="1600" b="1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 algn="ctr"/>
            <a:r>
              <a:rPr lang="en-US" altLang="zh-CN" sz="1600" b="1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彼此没有直接</a:t>
            </a:r>
            <a:endParaRPr lang="en-US" altLang="zh-CN" sz="1600" b="1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 algn="ctr"/>
            <a:r>
              <a:rPr lang="en-US" altLang="zh-CN" sz="1600" b="1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前后依赖关系</a:t>
            </a:r>
            <a:endParaRPr lang="en-US" altLang="zh-CN" sz="1600" b="1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" name="文本框 31"/>
          <p:cNvSpPr>
            <a:spLocks noChangeArrowheads="1"/>
          </p:cNvSpPr>
          <p:nvPr/>
        </p:nvSpPr>
        <p:spPr bwMode="auto">
          <a:xfrm>
            <a:off x="5586730" y="3321050"/>
            <a:ext cx="21075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1600" b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以「任务」为核心</a:t>
            </a:r>
            <a:r>
              <a:rPr lang="zh-CN" altLang="en-US" sz="1600" b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，</a:t>
            </a:r>
            <a:endParaRPr lang="zh-CN" altLang="en-US" sz="1600" b="1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强调系统设计</a:t>
            </a:r>
            <a:endParaRPr lang="zh-CN" altLang="en-US" sz="1600" b="1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1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2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13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8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heme/theme1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0</TotalTime>
  <Words>1013</Words>
  <Application>WPS Spreadsheets</Application>
  <PresentationFormat>自定义</PresentationFormat>
  <Paragraphs>192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Impact</vt:lpstr>
      <vt:lpstr>Arial Unicode MS</vt:lpstr>
      <vt:lpstr>等线</vt:lpstr>
      <vt:lpstr>苹方-简</vt:lpstr>
      <vt:lpstr>宋体-简</vt:lpstr>
      <vt:lpstr>Calibri</vt:lpstr>
      <vt:lpstr>Helvetica Neue</vt:lpstr>
      <vt:lpstr>方正姚体</vt:lpstr>
      <vt:lpstr>华文宋体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Yam</cp:lastModifiedBy>
  <cp:revision>889</cp:revision>
  <cp:lastPrinted>2023-04-22T11:40:22Z</cp:lastPrinted>
  <dcterms:created xsi:type="dcterms:W3CDTF">2023-04-22T11:40:22Z</dcterms:created>
  <dcterms:modified xsi:type="dcterms:W3CDTF">2023-04-22T11:40:22Z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11BD6C44FCCE4CFD8D3CA8E4E7564896</vt:lpwstr>
  </property>
</Properties>
</file>