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0" r:id="rId5"/>
    <p:sldId id="269" r:id="rId6"/>
    <p:sldId id="277" r:id="rId7"/>
    <p:sldId id="258" r:id="rId8"/>
    <p:sldId id="259" r:id="rId9"/>
    <p:sldId id="278" r:id="rId10"/>
    <p:sldId id="257" r:id="rId11"/>
    <p:sldId id="263" r:id="rId12"/>
    <p:sldId id="282" r:id="rId13"/>
    <p:sldId id="283" r:id="rId14"/>
    <p:sldId id="268" r:id="rId15"/>
    <p:sldId id="271" r:id="rId16"/>
    <p:sldId id="281" r:id="rId17"/>
    <p:sldId id="264" r:id="rId18"/>
    <p:sldId id="272" r:id="rId19"/>
    <p:sldId id="261" r:id="rId20"/>
    <p:sldId id="260" r:id="rId21"/>
    <p:sldId id="279" r:id="rId22"/>
    <p:sldId id="262" r:id="rId23"/>
    <p:sldId id="280" r:id="rId24"/>
    <p:sldId id="274" r:id="rId25"/>
    <p:sldId id="275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22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81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56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72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9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82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20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65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38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76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46C3-07EE-40ED-81C7-0E12448004A7}" type="datetimeFigureOut">
              <a:rPr lang="es-ES" smtClean="0"/>
              <a:t>09/06/2015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3957-C234-435F-9DF8-F9CEE18C7D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11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63691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Desarrollo de un sistema de cuestionarios adaptativos para el apoyo al aprendizaje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56041" y="4365104"/>
            <a:ext cx="6400800" cy="1752600"/>
          </a:xfrm>
        </p:spPr>
        <p:txBody>
          <a:bodyPr/>
          <a:lstStyle/>
          <a:p>
            <a:r>
              <a:rPr lang="es-ES" dirty="0" smtClean="0"/>
              <a:t>Junio 2015</a:t>
            </a:r>
          </a:p>
          <a:p>
            <a:r>
              <a:rPr lang="es-ES" dirty="0" smtClean="0"/>
              <a:t>Pablo Molins Ruano</a:t>
            </a:r>
          </a:p>
          <a:p>
            <a:r>
              <a:rPr lang="es-ES" dirty="0" smtClean="0"/>
              <a:t>1415_182_ISTI </a:t>
            </a:r>
            <a:endParaRPr lang="es-ES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7890"/>
            <a:ext cx="1584176" cy="138593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31" y="522784"/>
            <a:ext cx="210623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2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a e-</a:t>
            </a:r>
            <a:r>
              <a:rPr lang="es-ES" dirty="0" err="1" smtClean="0"/>
              <a:t>valUAM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67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Análisis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9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los usuarios</a:t>
            </a:r>
            <a:endParaRPr lang="es-E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6183" y="1484784"/>
            <a:ext cx="4040188" cy="639762"/>
          </a:xfrm>
        </p:spPr>
        <p:txBody>
          <a:bodyPr/>
          <a:lstStyle/>
          <a:p>
            <a:r>
              <a:rPr lang="es-ES" dirty="0" smtClean="0"/>
              <a:t>Profesor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6183" y="2124546"/>
            <a:ext cx="4040188" cy="4040758"/>
          </a:xfrm>
        </p:spPr>
        <p:txBody>
          <a:bodyPr/>
          <a:lstStyle/>
          <a:p>
            <a:r>
              <a:rPr lang="es-ES" dirty="0" smtClean="0"/>
              <a:t>Creación y gestión de contenido</a:t>
            </a:r>
          </a:p>
          <a:p>
            <a:r>
              <a:rPr lang="es-ES" dirty="0" smtClean="0"/>
              <a:t>Análisis de resultados</a:t>
            </a:r>
          </a:p>
          <a:p>
            <a:r>
              <a:rPr lang="es-ES" dirty="0" smtClean="0"/>
              <a:t>Recuperación de exámenes</a:t>
            </a:r>
            <a:endParaRPr lang="es-ES" dirty="0"/>
          </a:p>
          <a:p>
            <a:r>
              <a:rPr lang="es-ES" dirty="0" smtClean="0"/>
              <a:t>Autoría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4008" y="1484784"/>
            <a:ext cx="4041775" cy="639762"/>
          </a:xfrm>
        </p:spPr>
        <p:txBody>
          <a:bodyPr/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4008" y="2124546"/>
            <a:ext cx="4041775" cy="4040758"/>
          </a:xfrm>
        </p:spPr>
        <p:txBody>
          <a:bodyPr/>
          <a:lstStyle/>
          <a:p>
            <a:r>
              <a:rPr lang="es-ES" dirty="0" smtClean="0"/>
              <a:t>Realización de los exámenes</a:t>
            </a:r>
          </a:p>
          <a:p>
            <a:r>
              <a:rPr lang="es-ES" dirty="0" smtClean="0"/>
              <a:t>Retroalimentación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Almacenar qué cuestionario responde, cuándo y cómo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037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del dominio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smtClean="0"/>
              <a:t>Materia</a:t>
            </a:r>
          </a:p>
          <a:p>
            <a:pPr lvl="1"/>
            <a:r>
              <a:rPr lang="es-ES" dirty="0" smtClean="0"/>
              <a:t>Nombre</a:t>
            </a:r>
          </a:p>
          <a:p>
            <a:r>
              <a:rPr lang="es-ES" dirty="0" smtClean="0"/>
              <a:t>Pregunta</a:t>
            </a:r>
          </a:p>
          <a:p>
            <a:pPr lvl="1"/>
            <a:r>
              <a:rPr lang="es-ES" dirty="0" smtClean="0"/>
              <a:t>Nivel de relevancia</a:t>
            </a:r>
          </a:p>
          <a:p>
            <a:pPr lvl="1"/>
            <a:r>
              <a:rPr lang="es-ES" dirty="0" smtClean="0"/>
              <a:t>Enunciado</a:t>
            </a:r>
          </a:p>
          <a:p>
            <a:pPr lvl="1"/>
            <a:r>
              <a:rPr lang="es-ES" i="1" dirty="0" smtClean="0"/>
              <a:t>Multimedia (imagen o audio)</a:t>
            </a:r>
          </a:p>
          <a:p>
            <a:pPr lvl="1"/>
            <a:r>
              <a:rPr lang="es-ES" i="1" dirty="0" smtClean="0"/>
              <a:t>Retroalimentación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smtClean="0"/>
              <a:t>Respuestas</a:t>
            </a:r>
          </a:p>
          <a:p>
            <a:pPr lvl="1"/>
            <a:r>
              <a:rPr lang="es-ES" dirty="0" smtClean="0"/>
              <a:t>Texto</a:t>
            </a:r>
          </a:p>
          <a:p>
            <a:pPr lvl="1"/>
            <a:r>
              <a:rPr lang="es-ES" dirty="0" smtClean="0"/>
              <a:t>Booleano si es correcta</a:t>
            </a:r>
          </a:p>
          <a:p>
            <a:pPr lvl="1"/>
            <a:r>
              <a:rPr lang="es-ES" i="1" dirty="0" smtClean="0"/>
              <a:t>Multimedia</a:t>
            </a:r>
          </a:p>
          <a:p>
            <a:r>
              <a:rPr lang="es-ES" dirty="0" smtClean="0"/>
              <a:t>Cuestionarios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5898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endParaRPr lang="es-ES" b="1" dirty="0" smtClean="0"/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endParaRPr lang="es-ES" b="1" dirty="0" smtClean="0"/>
          </a:p>
          <a:p>
            <a:r>
              <a:rPr lang="es-ES" b="1" dirty="0" smtClean="0"/>
              <a:t>¿Cuándo parar el cuestionario?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01273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/>
              <a:t>¿Cómo elegir la primera pregunta?</a:t>
            </a:r>
          </a:p>
          <a:p>
            <a:pPr lvl="1"/>
            <a:r>
              <a:rPr lang="es-ES" dirty="0" smtClean="0"/>
              <a:t>Aleatoriamente entre todas las del primer nivel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siguiente pregunta, teniendo en cuenta las respuestas anteriores?</a:t>
            </a:r>
          </a:p>
          <a:p>
            <a:endParaRPr lang="es-E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8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Aleatoriamente entre todas las del primer nivel</a:t>
            </a:r>
          </a:p>
          <a:p>
            <a:r>
              <a:rPr lang="es-ES" b="1" dirty="0" smtClean="0"/>
              <a:t>¿Cómo elegir la siguiente pregunta, teniendo en cuenta las respuestas anteriores?</a:t>
            </a:r>
          </a:p>
          <a:p>
            <a:pPr lvl="1"/>
            <a:r>
              <a:rPr lang="es-ES" dirty="0" smtClean="0"/>
              <a:t>Algoritmo…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¿Cuándo parar el cuestionario?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424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</a:t>
            </a:r>
            <a:endParaRPr lang="es-ES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544" y="1600200"/>
            <a:ext cx="5058911" cy="4525963"/>
          </a:xfrm>
        </p:spPr>
      </p:pic>
    </p:spTree>
    <p:extLst>
      <p:ext uri="{BB962C8B-B14F-4D97-AF65-F5344CB8AC3E}">
        <p14:creationId xmlns:p14="http://schemas.microsoft.com/office/powerpoint/2010/main" val="161730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Diseño – Modelo de adaptación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primera pregunta?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Aleatoriamente entre todas las del primer nivel.</a:t>
            </a:r>
          </a:p>
          <a:p>
            <a:r>
              <a:rPr lang="es-E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¿Cómo elegir la siguiente pregunta, teniendo en cuenta las respuestas anteriores?</a:t>
            </a:r>
          </a:p>
          <a:p>
            <a:pPr lvl="1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Algoritmo…</a:t>
            </a:r>
            <a:endParaRPr lang="es-ES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ES" b="1" dirty="0" smtClean="0"/>
              <a:t>¿Cuándo parar el cuestionario?</a:t>
            </a:r>
          </a:p>
          <a:p>
            <a:pPr lvl="1"/>
            <a:r>
              <a:rPr lang="es-ES" dirty="0" smtClean="0"/>
              <a:t>Cuando se agote el tiempo o se responda a un número de preguntas suficiente.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30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Desarrollo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67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</a:p>
          <a:p>
            <a:r>
              <a:rPr lang="es-ES" dirty="0" smtClean="0"/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36413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361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/>
              <a:t>Pruebas</a:t>
            </a:r>
          </a:p>
          <a:p>
            <a:pPr lvl="1"/>
            <a:r>
              <a:rPr lang="es-ES" dirty="0" smtClean="0"/>
              <a:t>Primer prototipo</a:t>
            </a:r>
          </a:p>
          <a:p>
            <a:pPr lvl="1"/>
            <a:r>
              <a:rPr lang="es-ES" dirty="0" smtClean="0"/>
              <a:t>Segundo prototipo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3013069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Pruebas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618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/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404564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07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Trabajo futuro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233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Introducción</a:t>
            </a:r>
          </a:p>
          <a:p>
            <a:pPr lvl="1"/>
            <a:r>
              <a:rPr lang="es-ES" dirty="0" smtClean="0"/>
              <a:t>Motivación</a:t>
            </a:r>
          </a:p>
          <a:p>
            <a:pPr lvl="1"/>
            <a:r>
              <a:rPr lang="es-ES" dirty="0" smtClean="0"/>
              <a:t>Objetivos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196091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Motivación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La educación aún usa modelos tradicionales de evaluación</a:t>
            </a:r>
          </a:p>
          <a:p>
            <a:r>
              <a:rPr lang="es-ES" dirty="0" smtClean="0"/>
              <a:t>Eso trae problemas…</a:t>
            </a:r>
          </a:p>
          <a:p>
            <a:pPr lvl="1"/>
            <a:r>
              <a:rPr lang="es-ES" dirty="0" smtClean="0"/>
              <a:t>Retroalimentación costosa</a:t>
            </a:r>
          </a:p>
          <a:p>
            <a:pPr lvl="1"/>
            <a:r>
              <a:rPr lang="es-ES" dirty="0" smtClean="0"/>
              <a:t>Exámenes masivos o impracticables con muchos alumnos</a:t>
            </a:r>
          </a:p>
          <a:p>
            <a:r>
              <a:rPr lang="es-ES" dirty="0" smtClean="0"/>
              <a:t>…pero la tecnología puede ayudar</a:t>
            </a:r>
          </a:p>
          <a:p>
            <a:pPr lvl="1"/>
            <a:r>
              <a:rPr lang="es-ES" dirty="0" smtClean="0"/>
              <a:t>Exámenes adaptativos</a:t>
            </a:r>
          </a:p>
          <a:p>
            <a:pPr lvl="1"/>
            <a:r>
              <a:rPr lang="es-ES" dirty="0" smtClean="0"/>
              <a:t>Análisis de resultados automático</a:t>
            </a:r>
          </a:p>
        </p:txBody>
      </p:sp>
    </p:spTree>
    <p:extLst>
      <p:ext uri="{BB962C8B-B14F-4D97-AF65-F5344CB8AC3E}">
        <p14:creationId xmlns:p14="http://schemas.microsoft.com/office/powerpoint/2010/main" val="288996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Introducción – </a:t>
            </a:r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smtClean="0"/>
              <a:t>Sistema para crear cuestionario online de (</a:t>
            </a:r>
            <a:r>
              <a:rPr lang="es-ES" dirty="0" smtClean="0"/>
              <a:t>auto)</a:t>
            </a:r>
            <a:r>
              <a:rPr lang="es-ES" dirty="0" smtClean="0"/>
              <a:t>evaluación</a:t>
            </a:r>
          </a:p>
          <a:p>
            <a:r>
              <a:rPr lang="es-ES" dirty="0" smtClean="0"/>
              <a:t>Válido para múltiples áreas de conocimiento</a:t>
            </a:r>
          </a:p>
          <a:p>
            <a:r>
              <a:rPr lang="es-ES" dirty="0" smtClean="0"/>
              <a:t>Sin conocimientos avanzados de informática</a:t>
            </a:r>
          </a:p>
          <a:p>
            <a:r>
              <a:rPr lang="es-ES" dirty="0" smtClean="0"/>
              <a:t>Herramientas de análisis</a:t>
            </a:r>
          </a:p>
          <a:p>
            <a:r>
              <a:rPr lang="es-ES" dirty="0" smtClean="0"/>
              <a:t>Sistema web robusto</a:t>
            </a:r>
          </a:p>
          <a:p>
            <a:r>
              <a:rPr lang="es-ES" dirty="0" smtClean="0"/>
              <a:t>Crear un modelo de datos para una evaluación</a:t>
            </a:r>
          </a:p>
          <a:p>
            <a:r>
              <a:rPr lang="es-ES" dirty="0" smtClean="0"/>
              <a:t>Arquitectura flexible pensando en nuevos modelos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114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/>
              <a:t>Estado del arte</a:t>
            </a:r>
          </a:p>
          <a:p>
            <a:pPr lvl="1"/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 smtClean="0"/>
          </a:p>
          <a:p>
            <a:pPr lvl="1"/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 smtClean="0"/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Análisis, diseño, desarrollo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10146"/>
          </a:xfrm>
        </p:spPr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</a:t>
            </a:r>
            <a:r>
              <a:rPr lang="es-ES" dirty="0" smtClean="0"/>
              <a:t>– </a:t>
            </a:r>
            <a:r>
              <a:rPr lang="es-ES" i="1" dirty="0" err="1" smtClean="0"/>
              <a:t>Computerized</a:t>
            </a:r>
            <a:r>
              <a:rPr lang="es-ES" i="1" dirty="0" smtClean="0"/>
              <a:t>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Testing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418497"/>
            <a:ext cx="4781499" cy="5411984"/>
          </a:xfrm>
        </p:spPr>
      </p:pic>
    </p:spTree>
    <p:extLst>
      <p:ext uri="{BB962C8B-B14F-4D97-AF65-F5344CB8AC3E}">
        <p14:creationId xmlns:p14="http://schemas.microsoft.com/office/powerpoint/2010/main" val="162546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s-ES" dirty="0" smtClean="0"/>
              <a:t>Estado del arte – </a:t>
            </a:r>
            <a:r>
              <a:rPr lang="es-ES" i="1" dirty="0" err="1" smtClean="0"/>
              <a:t>Adaptive</a:t>
            </a:r>
            <a:r>
              <a:rPr lang="es-ES" i="1" dirty="0" smtClean="0"/>
              <a:t> </a:t>
            </a:r>
            <a:r>
              <a:rPr lang="es-ES" i="1" dirty="0" err="1" smtClean="0"/>
              <a:t>Educational</a:t>
            </a:r>
            <a:r>
              <a:rPr lang="es-ES" i="1" dirty="0" smtClean="0"/>
              <a:t> </a:t>
            </a:r>
            <a:r>
              <a:rPr lang="es-ES" i="1" dirty="0" err="1" smtClean="0"/>
              <a:t>Hypermedia</a:t>
            </a:r>
            <a:endParaRPr lang="es-ES" i="1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97" y="1600200"/>
            <a:ext cx="6711606" cy="4525963"/>
          </a:xfrm>
        </p:spPr>
      </p:pic>
    </p:spTree>
    <p:extLst>
      <p:ext uri="{BB962C8B-B14F-4D97-AF65-F5344CB8AC3E}">
        <p14:creationId xmlns:p14="http://schemas.microsoft.com/office/powerpoint/2010/main" val="40817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 smtClean="0"/>
              <a:t>Índice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arte</a:t>
            </a:r>
          </a:p>
          <a:p>
            <a:r>
              <a:rPr lang="es-ES" dirty="0" smtClean="0"/>
              <a:t>Análisis, diseño, desarrollo</a:t>
            </a:r>
          </a:p>
          <a:p>
            <a:pPr lvl="1"/>
            <a:r>
              <a:rPr lang="es-ES" dirty="0" smtClean="0"/>
              <a:t>Introducción a e-</a:t>
            </a:r>
            <a:r>
              <a:rPr lang="es-ES" dirty="0" err="1" smtClean="0"/>
              <a:t>valUAM</a:t>
            </a:r>
            <a:endParaRPr lang="es-ES" dirty="0" smtClean="0"/>
          </a:p>
          <a:p>
            <a:pPr lvl="1"/>
            <a:r>
              <a:rPr lang="es-ES" dirty="0" smtClean="0"/>
              <a:t>Análisis</a:t>
            </a:r>
          </a:p>
          <a:p>
            <a:pPr lvl="1"/>
            <a:r>
              <a:rPr lang="es-ES" dirty="0" smtClean="0"/>
              <a:t>Diseño – Modelo de los usuarios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del dominio</a:t>
            </a:r>
          </a:p>
          <a:p>
            <a:pPr lvl="1"/>
            <a:r>
              <a:rPr lang="es-ES" dirty="0" smtClean="0"/>
              <a:t>Diseño – </a:t>
            </a:r>
            <a:r>
              <a:rPr lang="es-ES" dirty="0" smtClean="0"/>
              <a:t>Modelo de adaptación</a:t>
            </a:r>
          </a:p>
          <a:p>
            <a:pPr lvl="1"/>
            <a:r>
              <a:rPr lang="es-ES" dirty="0" smtClean="0"/>
              <a:t>Desarrollo</a:t>
            </a:r>
          </a:p>
          <a:p>
            <a:pPr lvl="1"/>
            <a:r>
              <a:rPr lang="es-ES" dirty="0" smtClean="0"/>
              <a:t>Demo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Pruebas</a:t>
            </a:r>
          </a:p>
          <a:p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Conclusiones y trabajo futuro</a:t>
            </a:r>
          </a:p>
        </p:txBody>
      </p:sp>
    </p:spTree>
    <p:extLst>
      <p:ext uri="{BB962C8B-B14F-4D97-AF65-F5344CB8AC3E}">
        <p14:creationId xmlns:p14="http://schemas.microsoft.com/office/powerpoint/2010/main" val="2622656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479</Words>
  <Application>Microsoft Office PowerPoint</Application>
  <PresentationFormat>Presentación en pantalla (4:3)</PresentationFormat>
  <Paragraphs>128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Desarrollo de un sistema de cuestionarios adaptativos para el apoyo al aprendizaje</vt:lpstr>
      <vt:lpstr>Índice</vt:lpstr>
      <vt:lpstr>Índice</vt:lpstr>
      <vt:lpstr>Introducción – Motivación</vt:lpstr>
      <vt:lpstr>Introducción – Objetivos</vt:lpstr>
      <vt:lpstr>Índice</vt:lpstr>
      <vt:lpstr>Estado del arte – Computerized Adaptive Testing</vt:lpstr>
      <vt:lpstr>Estado del arte – Adaptive Educational Hypermedia</vt:lpstr>
      <vt:lpstr>Índice</vt:lpstr>
      <vt:lpstr>Introducción a e-valUAM</vt:lpstr>
      <vt:lpstr>Análisis</vt:lpstr>
      <vt:lpstr>Diseño – Modelo de los usuarios</vt:lpstr>
      <vt:lpstr>Diseño – Modelo del dominio</vt:lpstr>
      <vt:lpstr>Diseño – Modelo de adaptación </vt:lpstr>
      <vt:lpstr>Diseño – Modelo de adaptación </vt:lpstr>
      <vt:lpstr>Diseño – Modelo de adaptación </vt:lpstr>
      <vt:lpstr>Diseño – Modelo de adaptación</vt:lpstr>
      <vt:lpstr>Diseño – Modelo de adaptación </vt:lpstr>
      <vt:lpstr>Desarrollo</vt:lpstr>
      <vt:lpstr>Demo</vt:lpstr>
      <vt:lpstr>Índice</vt:lpstr>
      <vt:lpstr>Pruebas</vt:lpstr>
      <vt:lpstr>Índice</vt:lpstr>
      <vt:lpstr>Conclusiones</vt:lpstr>
      <vt:lpstr>Trabajo futuro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de un sistema de cuestionarios adaptativos para el apoyo al aprendizaje</dc:title>
  <dc:creator>Molins</dc:creator>
  <cp:lastModifiedBy>Molins</cp:lastModifiedBy>
  <cp:revision>10</cp:revision>
  <dcterms:created xsi:type="dcterms:W3CDTF">2015-06-09T07:26:36Z</dcterms:created>
  <dcterms:modified xsi:type="dcterms:W3CDTF">2015-06-09T10:50:06Z</dcterms:modified>
</cp:coreProperties>
</file>