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87" r:id="rId11"/>
    <p:sldId id="294" r:id="rId12"/>
    <p:sldId id="263" r:id="rId13"/>
    <p:sldId id="288" r:id="rId14"/>
    <p:sldId id="289" r:id="rId15"/>
    <p:sldId id="296" r:id="rId16"/>
    <p:sldId id="282" r:id="rId17"/>
    <p:sldId id="283" r:id="rId18"/>
    <p:sldId id="268" r:id="rId19"/>
    <p:sldId id="271" r:id="rId20"/>
    <p:sldId id="281" r:id="rId21"/>
    <p:sldId id="264" r:id="rId22"/>
    <p:sldId id="272" r:id="rId23"/>
    <p:sldId id="261" r:id="rId24"/>
    <p:sldId id="286" r:id="rId25"/>
    <p:sldId id="284" r:id="rId26"/>
    <p:sldId id="260" r:id="rId27"/>
    <p:sldId id="279" r:id="rId28"/>
    <p:sldId id="290" r:id="rId29"/>
    <p:sldId id="262" r:id="rId30"/>
    <p:sldId id="291" r:id="rId31"/>
    <p:sldId id="292" r:id="rId32"/>
    <p:sldId id="280" r:id="rId33"/>
    <p:sldId id="274" r:id="rId34"/>
    <p:sldId id="275" r:id="rId35"/>
    <p:sldId id="293" r:id="rId36"/>
    <p:sldId id="298" r:id="rId37"/>
    <p:sldId id="297" r:id="rId38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FF82B25-1D09-4DFE-A536-97E95835034D}">
          <p14:sldIdLst>
            <p14:sldId id="256"/>
            <p14:sldId id="273"/>
            <p14:sldId id="276"/>
            <p14:sldId id="270"/>
            <p14:sldId id="269"/>
            <p14:sldId id="277"/>
            <p14:sldId id="258"/>
            <p14:sldId id="259"/>
            <p14:sldId id="278"/>
            <p14:sldId id="287"/>
            <p14:sldId id="294"/>
            <p14:sldId id="263"/>
            <p14:sldId id="288"/>
            <p14:sldId id="289"/>
            <p14:sldId id="296"/>
            <p14:sldId id="282"/>
            <p14:sldId id="283"/>
            <p14:sldId id="268"/>
            <p14:sldId id="271"/>
            <p14:sldId id="281"/>
          </p14:sldIdLst>
        </p14:section>
        <p14:section name="Sección sin título" id="{CFCE1F62-2796-4748-9EDB-7ABFE483802F}">
          <p14:sldIdLst>
            <p14:sldId id="264"/>
            <p14:sldId id="272"/>
            <p14:sldId id="261"/>
            <p14:sldId id="286"/>
            <p14:sldId id="284"/>
            <p14:sldId id="260"/>
            <p14:sldId id="279"/>
            <p14:sldId id="290"/>
            <p14:sldId id="262"/>
            <p14:sldId id="291"/>
            <p14:sldId id="292"/>
            <p14:sldId id="280"/>
            <p14:sldId id="274"/>
            <p14:sldId id="275"/>
            <p14:sldId id="293"/>
            <p14:sldId id="298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6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0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2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3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11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7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34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67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13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accent6"/>
                </a:solidFill>
              </a:rPr>
              <a:t>Desarrollo de un sistema de cuestionarios adaptativos para el apoyo al aprendizaje</a:t>
            </a:r>
            <a:endParaRPr lang="es-ES" sz="4000" dirty="0">
              <a:solidFill>
                <a:schemeClr val="accent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0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accent6"/>
                </a:solidFill>
              </a:rPr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995936" y="5301208"/>
            <a:ext cx="514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1. Sistema para crear cuestionario online de (auto)evaluación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accent6"/>
                </a:solidFill>
              </a:rPr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058410" y="5229200"/>
            <a:ext cx="5085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 .2. Válido para múltiples áreas de conocimiento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3. Sin conocimientos avanzados de informática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4. Herramientas de análisis</a:t>
            </a:r>
          </a:p>
          <a:p>
            <a:endParaRPr lang="es-ES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6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Análisis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1. Interfaz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RNF 4. Rendimiento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58410" y="5229200"/>
            <a:ext cx="4978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5. Sistema web robusto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6. Crear un modelo de datos para una evaluación</a:t>
            </a:r>
          </a:p>
          <a:p>
            <a:r>
              <a:rPr lang="es-ES" b="1" dirty="0" err="1" smtClean="0">
                <a:solidFill>
                  <a:schemeClr val="accent6"/>
                </a:solidFill>
              </a:rPr>
              <a:t>Obj</a:t>
            </a:r>
            <a:r>
              <a:rPr lang="es-ES" b="1" dirty="0" smtClean="0">
                <a:solidFill>
                  <a:schemeClr val="accent6"/>
                </a:solidFill>
              </a:rPr>
              <a:t>. 7. 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8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grpSp>
        <p:nvGrpSpPr>
          <p:cNvPr id="36" name="35 Grupo"/>
          <p:cNvGrpSpPr/>
          <p:nvPr/>
        </p:nvGrpSpPr>
        <p:grpSpPr>
          <a:xfrm>
            <a:off x="1399381" y="1916832"/>
            <a:ext cx="6345238" cy="4214812"/>
            <a:chOff x="1282700" y="957263"/>
            <a:chExt cx="6345238" cy="4214812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5027613" y="423386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los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usuarios</a:t>
              </a: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5019675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Motor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5019675" y="106521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Interfaz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navegación</a:t>
              </a: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1282700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del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dominio</a:t>
              </a:r>
            </a:p>
          </p:txBody>
        </p:sp>
        <p:cxnSp>
          <p:nvCxnSpPr>
            <p:cNvPr id="25" name="13 Conector angular"/>
            <p:cNvCxnSpPr>
              <a:cxnSpLocks noChangeShapeType="1"/>
            </p:cNvCxnSpPr>
            <p:nvPr/>
          </p:nvCxnSpPr>
          <p:spPr bwMode="auto">
            <a:xfrm>
              <a:off x="6588125" y="3525838"/>
              <a:ext cx="7938" cy="70485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13 Conector angular"/>
            <p:cNvCxnSpPr/>
            <p:nvPr/>
          </p:nvCxnSpPr>
          <p:spPr bwMode="auto">
            <a:xfrm>
              <a:off x="3730625" y="1330325"/>
              <a:ext cx="132556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13 Conector angular"/>
            <p:cNvCxnSpPr/>
            <p:nvPr/>
          </p:nvCxnSpPr>
          <p:spPr bwMode="auto">
            <a:xfrm flipH="1" flipV="1">
              <a:off x="6107113" y="3527425"/>
              <a:ext cx="3175" cy="7032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13 Conector angular"/>
            <p:cNvCxnSpPr>
              <a:stCxn id="24" idx="3"/>
              <a:endCxn id="22" idx="1"/>
            </p:cNvCxnSpPr>
            <p:nvPr/>
          </p:nvCxnSpPr>
          <p:spPr bwMode="auto">
            <a:xfrm>
              <a:off x="3883025" y="3059113"/>
              <a:ext cx="11366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13 Conector angular"/>
            <p:cNvCxnSpPr/>
            <p:nvPr/>
          </p:nvCxnSpPr>
          <p:spPr bwMode="auto">
            <a:xfrm flipH="1" flipV="1">
              <a:off x="6143625" y="2003425"/>
              <a:ext cx="3175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13 Conector angular"/>
            <p:cNvCxnSpPr/>
            <p:nvPr/>
          </p:nvCxnSpPr>
          <p:spPr bwMode="auto">
            <a:xfrm flipH="1" flipV="1">
              <a:off x="3730625" y="1654175"/>
              <a:ext cx="12890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13 Conector angular"/>
            <p:cNvCxnSpPr/>
            <p:nvPr/>
          </p:nvCxnSpPr>
          <p:spPr bwMode="auto">
            <a:xfrm>
              <a:off x="6618288" y="2003425"/>
              <a:ext cx="0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2" name="31 Rectángulo"/>
            <p:cNvSpPr/>
            <p:nvPr/>
          </p:nvSpPr>
          <p:spPr bwMode="auto">
            <a:xfrm>
              <a:off x="1282700" y="4230688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cxnSp>
          <p:nvCxnSpPr>
            <p:cNvPr id="33" name="13 Conector angular"/>
            <p:cNvCxnSpPr/>
            <p:nvPr/>
          </p:nvCxnSpPr>
          <p:spPr bwMode="auto">
            <a:xfrm flipV="1">
              <a:off x="3883025" y="3529013"/>
              <a:ext cx="1136650" cy="70326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" name="13 Conector angular"/>
            <p:cNvCxnSpPr>
              <a:endCxn id="32" idx="3"/>
            </p:cNvCxnSpPr>
            <p:nvPr/>
          </p:nvCxnSpPr>
          <p:spPr bwMode="auto">
            <a:xfrm rot="10800000" flipV="1">
              <a:off x="3883025" y="3529013"/>
              <a:ext cx="1787525" cy="11715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2484438" y="957263"/>
              <a:ext cx="1223962" cy="1152525"/>
            </a:xfrm>
            <a:prstGeom prst="smileyFace">
              <a:avLst>
                <a:gd name="adj" fmla="val 4653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1433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los usuarios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1484784"/>
            <a:ext cx="4040188" cy="639762"/>
          </a:xfrm>
        </p:spPr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Profesor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183" y="2124546"/>
            <a:ext cx="4040188" cy="4040758"/>
          </a:xfrm>
        </p:spPr>
        <p:txBody>
          <a:bodyPr/>
          <a:lstStyle/>
          <a:p>
            <a:r>
              <a:rPr lang="es-ES" dirty="0" smtClean="0"/>
              <a:t>Creación y gestión de contenido</a:t>
            </a:r>
          </a:p>
          <a:p>
            <a:r>
              <a:rPr lang="es-ES" dirty="0" smtClean="0"/>
              <a:t>Análisis de resultados</a:t>
            </a:r>
          </a:p>
          <a:p>
            <a:r>
              <a:rPr lang="es-ES" dirty="0" smtClean="0"/>
              <a:t>Recuperación de exámenes</a:t>
            </a:r>
            <a:endParaRPr lang="es-ES" dirty="0"/>
          </a:p>
          <a:p>
            <a:r>
              <a:rPr lang="es-ES" dirty="0" smtClean="0"/>
              <a:t>Autoría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Alumno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008" y="2124546"/>
            <a:ext cx="4041775" cy="4040758"/>
          </a:xfrm>
        </p:spPr>
        <p:txBody>
          <a:bodyPr/>
          <a:lstStyle/>
          <a:p>
            <a:r>
              <a:rPr lang="es-ES" dirty="0" smtClean="0"/>
              <a:t>Realización de los exámenes</a:t>
            </a:r>
          </a:p>
          <a:p>
            <a:r>
              <a:rPr lang="es-ES" dirty="0" smtClean="0"/>
              <a:t>Retroalimentación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Almacenar qué cuestionario responde, cuándo y cómo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del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pPr lvl="1"/>
            <a:endParaRPr lang="es-ES" i="1" dirty="0"/>
          </a:p>
          <a:p>
            <a:pPr marL="457200" lvl="1" indent="0">
              <a:buNone/>
            </a:pPr>
            <a:endParaRPr lang="es-ES" i="1" dirty="0" smtClean="0"/>
          </a:p>
          <a:p>
            <a:pPr marL="457200" lvl="1" indent="0">
              <a:buNone/>
            </a:pPr>
            <a:endParaRPr lang="es-ES" i="1" dirty="0" smtClean="0"/>
          </a:p>
          <a:p>
            <a:r>
              <a:rPr lang="es-ES" dirty="0" smtClean="0">
                <a:solidFill>
                  <a:schemeClr val="accent6"/>
                </a:solidFill>
              </a:rPr>
              <a:t>Cuestionarios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8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endParaRPr lang="es-ES" b="1" dirty="0" smtClean="0"/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b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35495" y="5996226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Cuestiones planteadas en H</a:t>
            </a:r>
            <a:r>
              <a:rPr lang="es-ES" sz="1600" dirty="0"/>
              <a:t>. </a:t>
            </a:r>
            <a:r>
              <a:rPr lang="es-ES" sz="1600" dirty="0" err="1" smtClean="0"/>
              <a:t>Wainer</a:t>
            </a:r>
            <a:r>
              <a:rPr lang="es-ES" sz="1600" dirty="0" smtClean="0"/>
              <a:t>, y otros, “</a:t>
            </a:r>
            <a:r>
              <a:rPr lang="es-ES" sz="1600" i="1" dirty="0" err="1" smtClean="0"/>
              <a:t>Computer-Adaptive</a:t>
            </a:r>
            <a:r>
              <a:rPr lang="es-ES" sz="1600" i="1" dirty="0" smtClean="0"/>
              <a:t> </a:t>
            </a:r>
            <a:r>
              <a:rPr lang="es-ES" sz="1600" i="1" dirty="0" err="1"/>
              <a:t>Testing</a:t>
            </a:r>
            <a:r>
              <a:rPr lang="es-ES" sz="1600" i="1" dirty="0"/>
              <a:t>: A </a:t>
            </a:r>
            <a:r>
              <a:rPr lang="es-ES" sz="1600" i="1" dirty="0" smtClean="0"/>
              <a:t>Primer</a:t>
            </a:r>
            <a:r>
              <a:rPr lang="es-ES" sz="1600" dirty="0" smtClean="0"/>
              <a:t>”, </a:t>
            </a:r>
            <a:r>
              <a:rPr lang="es-ES" sz="1600" dirty="0" err="1"/>
              <a:t>Routledge</a:t>
            </a:r>
            <a:r>
              <a:rPr lang="es-ES" sz="1600" dirty="0"/>
              <a:t>,</a:t>
            </a:r>
          </a:p>
          <a:p>
            <a:r>
              <a:rPr lang="es-ES" sz="1600" dirty="0"/>
              <a:t>Ed. </a:t>
            </a:r>
            <a:r>
              <a:rPr lang="es-ES" sz="1600" dirty="0" err="1"/>
              <a:t>Mahwah</a:t>
            </a:r>
            <a:r>
              <a:rPr lang="es-ES" sz="1600" dirty="0"/>
              <a:t>, NJ, USA: Lawrence </a:t>
            </a:r>
            <a:r>
              <a:rPr lang="es-ES" sz="1600" dirty="0" err="1"/>
              <a:t>Erlbaum</a:t>
            </a:r>
            <a:r>
              <a:rPr lang="es-ES" sz="1600" dirty="0"/>
              <a:t> </a:t>
            </a:r>
            <a:r>
              <a:rPr lang="es-ES" sz="1600" dirty="0" err="1"/>
              <a:t>Associates</a:t>
            </a:r>
            <a:r>
              <a:rPr lang="es-ES" sz="1600" dirty="0"/>
              <a:t>, 2000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6"/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Aleatoriamente entre todas las del primer nivel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i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b="1" dirty="0" smtClean="0">
                <a:solidFill>
                  <a:schemeClr val="accent6"/>
                </a:solidFill>
              </a:rPr>
              <a:t>¿Cómo elegir la siguiente pregunta, teniendo en cuenta las respuestas anteriores?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Algoritmo…</a:t>
            </a:r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74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79512" y="1628800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Dos parámetros: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solidFill>
                  <a:schemeClr val="accent6"/>
                </a:solidFill>
              </a:rPr>
              <a:t>N</a:t>
            </a:r>
            <a:r>
              <a:rPr lang="es-ES" sz="3200" baseline="-25000" dirty="0" err="1" smtClean="0">
                <a:solidFill>
                  <a:schemeClr val="accent6"/>
                </a:solidFill>
              </a:rPr>
              <a:t>v</a:t>
            </a:r>
            <a:r>
              <a:rPr lang="es-ES" sz="3200" dirty="0" smtClean="0"/>
              <a:t>: </a:t>
            </a:r>
            <a:r>
              <a:rPr lang="es-ES" sz="3200" dirty="0" err="1" smtClean="0"/>
              <a:t>num</a:t>
            </a:r>
            <a:r>
              <a:rPr lang="es-ES" sz="3200" dirty="0" smtClean="0"/>
              <a:t>. preguntas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solidFill>
                  <a:schemeClr val="accent6"/>
                </a:solidFill>
              </a:rPr>
              <a:t>N</a:t>
            </a:r>
            <a:r>
              <a:rPr lang="es-ES" sz="3200" baseline="-25000" dirty="0" err="1" smtClean="0">
                <a:solidFill>
                  <a:schemeClr val="accent6"/>
                </a:solidFill>
              </a:rPr>
              <a:t>l</a:t>
            </a:r>
            <a:r>
              <a:rPr lang="es-ES" sz="3200" dirty="0" smtClean="0"/>
              <a:t>: </a:t>
            </a:r>
            <a:r>
              <a:rPr lang="es-ES" sz="3200" dirty="0" err="1" smtClean="0"/>
              <a:t>num</a:t>
            </a:r>
            <a:r>
              <a:rPr lang="es-ES" sz="3200" dirty="0" smtClean="0"/>
              <a:t>. niveles</a:t>
            </a:r>
            <a:endParaRPr lang="es-ES" sz="3200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2050" r="1644" b="2947"/>
          <a:stretch/>
        </p:blipFill>
        <p:spPr>
          <a:xfrm>
            <a:off x="3862603" y="1700808"/>
            <a:ext cx="4834880" cy="4299857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Diseño</a:t>
            </a:r>
            <a:r>
              <a:rPr lang="es-ES" dirty="0" smtClean="0"/>
              <a:t>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nivel.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pPr lvl="1"/>
            <a:r>
              <a:rPr lang="es-ES" dirty="0" smtClean="0"/>
              <a:t>Algoritmo…</a:t>
            </a:r>
            <a:endParaRPr lang="es-ES" i="1" dirty="0" smtClean="0"/>
          </a:p>
          <a:p>
            <a:r>
              <a:rPr lang="es-ES" b="1" dirty="0" smtClean="0">
                <a:solidFill>
                  <a:schemeClr val="accent6"/>
                </a:solidFill>
              </a:rPr>
              <a:t>¿Cuándo parar el cuestionario?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Cuando se agote el tiempo o se responda a un número de preguntas suficiente.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Desarrollo </a:t>
            </a:r>
            <a:r>
              <a:rPr lang="es-ES" dirty="0" smtClean="0"/>
              <a:t>– Tecnologías utilizadas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HTML5, CSS3 </a:t>
            </a:r>
          </a:p>
          <a:p>
            <a:r>
              <a:rPr lang="es-ES" dirty="0" err="1" smtClean="0"/>
              <a:t>Bootstrap</a:t>
            </a:r>
            <a:r>
              <a:rPr lang="es-ES" dirty="0" smtClean="0"/>
              <a:t> 3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 con </a:t>
            </a:r>
            <a:r>
              <a:rPr lang="es-ES" dirty="0" err="1" smtClean="0"/>
              <a:t>jQuery</a:t>
            </a:r>
            <a:endParaRPr lang="es-ES" dirty="0" smtClean="0"/>
          </a:p>
          <a:p>
            <a:r>
              <a:rPr lang="es-ES" dirty="0" smtClean="0"/>
              <a:t>PHP 5</a:t>
            </a:r>
          </a:p>
          <a:p>
            <a:r>
              <a:rPr lang="es-ES" dirty="0" err="1" smtClean="0"/>
              <a:t>PostgreSQL</a:t>
            </a:r>
            <a:r>
              <a:rPr lang="es-ES" dirty="0" smtClean="0"/>
              <a:t> 9.3</a:t>
            </a:r>
          </a:p>
          <a:p>
            <a:r>
              <a:rPr lang="es-ES" dirty="0" smtClean="0"/>
              <a:t>Apache 2.2</a:t>
            </a:r>
          </a:p>
          <a:p>
            <a:r>
              <a:rPr lang="es-ES" dirty="0" err="1" smtClean="0"/>
              <a:t>git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Desarrollo </a:t>
            </a:r>
            <a:r>
              <a:rPr lang="es-ES" dirty="0" smtClean="0"/>
              <a:t>– Modelo entidad-relación</a:t>
            </a:r>
            <a:endParaRPr lang="es-ES" dirty="0">
              <a:solidFill>
                <a:schemeClr val="accent6"/>
              </a:solidFill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71" y="1600200"/>
            <a:ext cx="5466057" cy="4525963"/>
          </a:xfrm>
        </p:spPr>
      </p:pic>
    </p:spTree>
    <p:extLst>
      <p:ext uri="{BB962C8B-B14F-4D97-AF65-F5344CB8AC3E}">
        <p14:creationId xmlns:p14="http://schemas.microsoft.com/office/powerpoint/2010/main" val="1515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Desarrollo</a:t>
            </a:r>
            <a:r>
              <a:rPr lang="es-ES" dirty="0" smtClean="0"/>
              <a:t> – 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Sección alumno</a:t>
            </a:r>
          </a:p>
          <a:p>
            <a:pPr lvl="1"/>
            <a:r>
              <a:rPr lang="es-ES" dirty="0" smtClean="0"/>
              <a:t>Elección de examen</a:t>
            </a:r>
          </a:p>
          <a:p>
            <a:pPr lvl="1"/>
            <a:r>
              <a:rPr lang="es-ES" dirty="0" smtClean="0"/>
              <a:t>Realización del examen</a:t>
            </a:r>
          </a:p>
          <a:p>
            <a:pPr lvl="1"/>
            <a:r>
              <a:rPr lang="es-ES" dirty="0" smtClean="0"/>
              <a:t>Resultados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Sección profesor</a:t>
            </a:r>
          </a:p>
          <a:p>
            <a:pPr lvl="1"/>
            <a:r>
              <a:rPr lang="es-ES" dirty="0" smtClean="0"/>
              <a:t>Gestión de Materias, Preguntas y Exámenes</a:t>
            </a:r>
          </a:p>
          <a:p>
            <a:pPr lvl="1"/>
            <a:r>
              <a:rPr lang="es-ES" dirty="0" smtClean="0"/>
              <a:t>Ficheros multimedia</a:t>
            </a:r>
          </a:p>
          <a:p>
            <a:pPr lvl="1"/>
            <a:r>
              <a:rPr lang="es-ES" dirty="0" smtClean="0"/>
              <a:t>Recuperación de exámenes</a:t>
            </a:r>
          </a:p>
          <a:p>
            <a:pPr lvl="1"/>
            <a:r>
              <a:rPr lang="es-ES" dirty="0" smtClean="0"/>
              <a:t>Análisis de resultados</a:t>
            </a:r>
          </a:p>
        </p:txBody>
      </p:sp>
    </p:spTree>
    <p:extLst>
      <p:ext uri="{BB962C8B-B14F-4D97-AF65-F5344CB8AC3E}">
        <p14:creationId xmlns:p14="http://schemas.microsoft.com/office/powerpoint/2010/main" val="40870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0" cap="none" dirty="0" smtClean="0">
                <a:solidFill>
                  <a:schemeClr val="accent6"/>
                </a:solidFill>
              </a:rPr>
              <a:t>Demo</a:t>
            </a:r>
            <a:r>
              <a:rPr lang="es-ES" sz="6000" b="0" cap="none" dirty="0" smtClean="0"/>
              <a:t/>
            </a:r>
            <a:br>
              <a:rPr lang="es-ES" sz="6000" b="0" cap="none" dirty="0" smtClean="0"/>
            </a:br>
            <a:r>
              <a:rPr lang="es-ES" sz="6000" b="0" cap="none" dirty="0" smtClean="0"/>
              <a:t/>
            </a:r>
            <a:br>
              <a:rPr lang="es-ES" sz="6000" b="0" cap="none" dirty="0" smtClean="0"/>
            </a:br>
            <a:r>
              <a:rPr lang="es-ES" sz="3600" b="0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http://sacha.ii.uam.es/e-valUAM/</a:t>
            </a:r>
            <a:endParaRPr lang="es-ES" sz="2200" b="0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Pruebas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Primer prototipo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Segundo prototipo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Pruebas</a:t>
            </a:r>
            <a:r>
              <a:rPr lang="es-ES" dirty="0" smtClean="0"/>
              <a:t> – Primer prototipo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473"/>
              </p:ext>
            </p:extLst>
          </p:nvPr>
        </p:nvGraphicFramePr>
        <p:xfrm>
          <a:off x="467544" y="3933056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de autoevaluación y 4 exámenes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 alumnos</a:t>
                      </a:r>
                      <a:endParaRPr lang="es-E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12390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2013/2014</a:t>
            </a:r>
          </a:p>
          <a:p>
            <a:r>
              <a:rPr lang="es-ES" dirty="0" smtClean="0"/>
              <a:t>Utilizado en el Grado de Historia</a:t>
            </a:r>
          </a:p>
          <a:p>
            <a:r>
              <a:rPr lang="es-ES" dirty="0" smtClean="0"/>
              <a:t>Opciones multimedia y gestión del profesor limitados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5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Pruebas</a:t>
            </a:r>
            <a:r>
              <a:rPr lang="es-ES" dirty="0" smtClean="0"/>
              <a:t> – Segundo prototipo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0"/>
            <a:ext cx="8229600" cy="4637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2014/2015</a:t>
            </a:r>
          </a:p>
          <a:p>
            <a:r>
              <a:rPr lang="es-ES" dirty="0" smtClean="0"/>
              <a:t>Utilizado en el Grado de Educación Infantil</a:t>
            </a:r>
          </a:p>
          <a:p>
            <a:r>
              <a:rPr lang="es-ES" dirty="0" smtClean="0"/>
              <a:t>Versión completa del sistema</a:t>
            </a:r>
          </a:p>
          <a:p>
            <a:r>
              <a:rPr lang="es-ES" dirty="0" smtClean="0"/>
              <a:t>Probado en varios entornos</a:t>
            </a:r>
          </a:p>
          <a:p>
            <a:pPr lvl="1"/>
            <a:r>
              <a:rPr lang="es-ES" dirty="0" smtClean="0"/>
              <a:t>Test de conocimientos informáticos</a:t>
            </a:r>
          </a:p>
          <a:p>
            <a:pPr lvl="1"/>
            <a:r>
              <a:rPr lang="es-ES" dirty="0" smtClean="0"/>
              <a:t>Evaluación clásica</a:t>
            </a:r>
          </a:p>
          <a:p>
            <a:pPr lvl="2"/>
            <a:r>
              <a:rPr lang="es-ES" dirty="0" smtClean="0"/>
              <a:t>Cuestionario previo de autoevaluación</a:t>
            </a:r>
          </a:p>
          <a:p>
            <a:pPr lvl="2"/>
            <a:r>
              <a:rPr lang="es-ES" dirty="0" smtClean="0"/>
              <a:t>Cuestionario de examen</a:t>
            </a:r>
          </a:p>
          <a:p>
            <a:pPr lvl="2"/>
            <a:r>
              <a:rPr lang="es-ES" dirty="0" smtClean="0"/>
              <a:t>Entrega de un proyecto pedagógico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Introducción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Motivación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Objetivos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Pruebas</a:t>
            </a:r>
            <a:r>
              <a:rPr lang="es-ES" dirty="0" smtClean="0"/>
              <a:t> – Test de conocimientos informáticos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28160"/>
              </p:ext>
            </p:extLst>
          </p:nvPr>
        </p:nvGraphicFramePr>
        <p:xfrm>
          <a:off x="467544" y="3933056"/>
          <a:ext cx="82296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examen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83 alumnos: 49 Infantil + 24 Informática o Doble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4980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Nuevo modelo basado en conocimiento experto</a:t>
            </a:r>
          </a:p>
          <a:p>
            <a:r>
              <a:rPr lang="es-ES" dirty="0" smtClean="0"/>
              <a:t>Respuesta con duda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932" y="1027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chemeClr val="accent6"/>
                </a:solidFill>
              </a:rPr>
              <a:t>Pruebas</a:t>
            </a:r>
            <a:r>
              <a:rPr lang="es-ES" sz="3600" dirty="0" smtClean="0"/>
              <a:t> – Autoevaluación y examen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42042"/>
              </p:ext>
            </p:extLst>
          </p:nvPr>
        </p:nvGraphicFramePr>
        <p:xfrm>
          <a:off x="45593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 autoevaluación y 1 examen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887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6079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5932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5932" y="1600200"/>
            <a:ext cx="8229600" cy="20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5932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dirty="0" smtClean="0">
                <a:solidFill>
                  <a:schemeClr val="accent6"/>
                </a:solidFill>
              </a:rPr>
              <a:t>Pruebas</a:t>
            </a:r>
            <a:r>
              <a:rPr lang="es-ES" sz="3600" dirty="0" smtClean="0"/>
              <a:t> – Entrega proyecto pedagógico</a:t>
            </a:r>
            <a:endParaRPr lang="es-ES" sz="3600" dirty="0"/>
          </a:p>
        </p:txBody>
      </p:sp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633572"/>
              </p:ext>
            </p:extLst>
          </p:nvPr>
        </p:nvGraphicFramePr>
        <p:xfrm>
          <a:off x="455932" y="4351114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9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alumnos, como profesores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848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1364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Conclusiones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ES" dirty="0" smtClean="0"/>
              <a:t>Todos los </a:t>
            </a:r>
            <a:r>
              <a:rPr lang="es-ES" dirty="0" smtClean="0">
                <a:solidFill>
                  <a:schemeClr val="accent6"/>
                </a:solidFill>
              </a:rPr>
              <a:t>objetivos</a:t>
            </a:r>
            <a:r>
              <a:rPr lang="es-ES" dirty="0" smtClean="0"/>
              <a:t> se han cumplido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Se ha creado un sistema </a:t>
            </a:r>
            <a:r>
              <a:rPr lang="es-ES" dirty="0" smtClean="0">
                <a:solidFill>
                  <a:schemeClr val="accent6"/>
                </a:solidFill>
              </a:rPr>
              <a:t>adaptativo</a:t>
            </a:r>
            <a:r>
              <a:rPr lang="es-ES" dirty="0" smtClean="0"/>
              <a:t> de </a:t>
            </a:r>
            <a:r>
              <a:rPr lang="es-ES" dirty="0" smtClean="0">
                <a:solidFill>
                  <a:schemeClr val="accent6"/>
                </a:solidFill>
              </a:rPr>
              <a:t>cuestionarios</a:t>
            </a:r>
            <a:r>
              <a:rPr lang="es-ES" dirty="0" smtClean="0"/>
              <a:t> con:</a:t>
            </a:r>
          </a:p>
          <a:p>
            <a:pPr lvl="1">
              <a:lnSpc>
                <a:spcPct val="120000"/>
              </a:lnSpc>
            </a:pPr>
            <a:r>
              <a:rPr lang="es-ES" dirty="0" smtClean="0"/>
              <a:t>ficheros </a:t>
            </a:r>
            <a:r>
              <a:rPr lang="es-ES" dirty="0" smtClean="0">
                <a:solidFill>
                  <a:schemeClr val="accent6"/>
                </a:solidFill>
              </a:rPr>
              <a:t>multimedia</a:t>
            </a:r>
          </a:p>
          <a:p>
            <a:pPr lvl="1">
              <a:lnSpc>
                <a:spcPct val="120000"/>
              </a:lnSpc>
            </a:pPr>
            <a:r>
              <a:rPr lang="es-ES" dirty="0" smtClean="0">
                <a:solidFill>
                  <a:schemeClr val="accent6"/>
                </a:solidFill>
              </a:rPr>
              <a:t>retroalimentación</a:t>
            </a:r>
            <a:r>
              <a:rPr lang="es-ES" dirty="0" smtClean="0"/>
              <a:t> instantánea</a:t>
            </a:r>
          </a:p>
          <a:p>
            <a:pPr lvl="1">
              <a:lnSpc>
                <a:spcPct val="120000"/>
              </a:lnSpc>
            </a:pPr>
            <a:r>
              <a:rPr lang="es-ES" dirty="0" smtClean="0">
                <a:solidFill>
                  <a:schemeClr val="accent6"/>
                </a:solidFill>
              </a:rPr>
              <a:t>análisis</a:t>
            </a:r>
            <a:r>
              <a:rPr lang="es-ES" dirty="0" smtClean="0"/>
              <a:t> automático de resultados</a:t>
            </a:r>
          </a:p>
          <a:p>
            <a:pPr>
              <a:lnSpc>
                <a:spcPct val="120000"/>
              </a:lnSpc>
            </a:pPr>
            <a:r>
              <a:rPr lang="es-ES" dirty="0" smtClean="0">
                <a:solidFill>
                  <a:schemeClr val="accent6"/>
                </a:solidFill>
              </a:rPr>
              <a:t>Dos prototipos </a:t>
            </a:r>
            <a:r>
              <a:rPr lang="es-ES" dirty="0" smtClean="0"/>
              <a:t>incrementales funcionales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Dos asignaturas reales. Más de </a:t>
            </a:r>
            <a:r>
              <a:rPr lang="es-ES" dirty="0" smtClean="0">
                <a:solidFill>
                  <a:schemeClr val="accent6"/>
                </a:solidFill>
              </a:rPr>
              <a:t>100 usuarios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Resultados parciales </a:t>
            </a:r>
            <a:r>
              <a:rPr lang="es-ES" dirty="0" smtClean="0">
                <a:solidFill>
                  <a:schemeClr val="accent6"/>
                </a:solidFill>
              </a:rPr>
              <a:t>publicados</a:t>
            </a:r>
            <a:r>
              <a:rPr lang="es-ES" dirty="0" smtClean="0"/>
              <a:t> en congresos y revistas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Trabajo futuro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Ampliar las opciones del </a:t>
            </a:r>
            <a:r>
              <a:rPr lang="es-ES" dirty="0" smtClean="0">
                <a:solidFill>
                  <a:schemeClr val="accent6"/>
                </a:solidFill>
              </a:rPr>
              <a:t>análisis</a:t>
            </a:r>
            <a:r>
              <a:rPr lang="es-ES" dirty="0" smtClean="0"/>
              <a:t> de resultados. Añadir </a:t>
            </a:r>
            <a:r>
              <a:rPr lang="es-ES" dirty="0" smtClean="0">
                <a:solidFill>
                  <a:schemeClr val="accent6"/>
                </a:solidFill>
              </a:rPr>
              <a:t>visualización</a:t>
            </a:r>
            <a:r>
              <a:rPr lang="es-ES" dirty="0" smtClean="0"/>
              <a:t> de resultados</a:t>
            </a:r>
          </a:p>
          <a:p>
            <a:r>
              <a:rPr lang="es-ES" dirty="0" smtClean="0"/>
              <a:t>Nuevos tipos de </a:t>
            </a:r>
            <a:r>
              <a:rPr lang="es-ES" dirty="0" smtClean="0">
                <a:solidFill>
                  <a:schemeClr val="accent6"/>
                </a:solidFill>
              </a:rPr>
              <a:t>pregunta</a:t>
            </a:r>
          </a:p>
          <a:p>
            <a:r>
              <a:rPr lang="es-ES" dirty="0" smtClean="0"/>
              <a:t>Elegir qué </a:t>
            </a:r>
            <a:r>
              <a:rPr lang="es-ES" dirty="0" smtClean="0">
                <a:solidFill>
                  <a:schemeClr val="accent6"/>
                </a:solidFill>
              </a:rPr>
              <a:t>modelo</a:t>
            </a:r>
            <a:r>
              <a:rPr lang="es-ES" dirty="0" smtClean="0"/>
              <a:t> se aplica al examen</a:t>
            </a:r>
          </a:p>
          <a:p>
            <a:r>
              <a:rPr lang="es-ES" dirty="0" smtClean="0"/>
              <a:t>Ampliar las herramientas de </a:t>
            </a:r>
            <a:r>
              <a:rPr lang="es-ES" dirty="0" smtClean="0">
                <a:solidFill>
                  <a:schemeClr val="accent6"/>
                </a:solidFill>
              </a:rPr>
              <a:t>creación</a:t>
            </a:r>
            <a:r>
              <a:rPr lang="es-ES" dirty="0" smtClean="0"/>
              <a:t> y </a:t>
            </a:r>
            <a:r>
              <a:rPr lang="es-ES" dirty="0" smtClean="0">
                <a:solidFill>
                  <a:schemeClr val="accent6"/>
                </a:solidFill>
              </a:rPr>
              <a:t>gestión</a:t>
            </a:r>
            <a:r>
              <a:rPr lang="es-ES" dirty="0" smtClean="0"/>
              <a:t> del profesor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Usabilidad.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6"/>
                </a:solidFill>
              </a:rPr>
              <a:t>Accesibilidad</a:t>
            </a:r>
          </a:p>
          <a:p>
            <a:r>
              <a:rPr lang="es-ES" dirty="0" smtClean="0"/>
              <a:t>Facilitar tareas de </a:t>
            </a:r>
            <a:r>
              <a:rPr lang="es-ES" dirty="0" smtClean="0">
                <a:solidFill>
                  <a:schemeClr val="accent6"/>
                </a:solidFill>
              </a:rPr>
              <a:t>administración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Desarrollo de un sistema de cuestionarios adaptativos para el apoyo al aprendizaje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50" y="823057"/>
            <a:ext cx="7147101" cy="5211886"/>
          </a:xfrm>
        </p:spPr>
      </p:pic>
    </p:spTree>
    <p:extLst>
      <p:ext uri="{BB962C8B-B14F-4D97-AF65-F5344CB8AC3E}">
        <p14:creationId xmlns:p14="http://schemas.microsoft.com/office/powerpoint/2010/main" val="31630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5" y="469161"/>
            <a:ext cx="5711971" cy="5919679"/>
          </a:xfrm>
        </p:spPr>
      </p:pic>
    </p:spTree>
    <p:extLst>
      <p:ext uri="{BB962C8B-B14F-4D97-AF65-F5344CB8AC3E}">
        <p14:creationId xmlns:p14="http://schemas.microsoft.com/office/powerpoint/2010/main" val="39396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Introducción </a:t>
            </a:r>
            <a:r>
              <a:rPr lang="es-ES" dirty="0" smtClean="0"/>
              <a:t>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educación aún usa modelos tradicionales de evaluación</a:t>
            </a:r>
          </a:p>
          <a:p>
            <a:r>
              <a:rPr lang="es-ES" dirty="0" smtClean="0"/>
              <a:t>Eso trae problemas…</a:t>
            </a:r>
          </a:p>
          <a:p>
            <a:pPr lvl="1"/>
            <a:r>
              <a:rPr lang="es-ES" dirty="0" smtClean="0"/>
              <a:t>Retroalimentación costosa</a:t>
            </a:r>
          </a:p>
          <a:p>
            <a:pPr lvl="1"/>
            <a:r>
              <a:rPr lang="es-ES" dirty="0" smtClean="0"/>
              <a:t>Exámenes masivos o impracticables con muchos alumnos</a:t>
            </a:r>
          </a:p>
          <a:p>
            <a:r>
              <a:rPr lang="es-ES" dirty="0" smtClean="0"/>
              <a:t>…pero la tecnología puede ayudar</a:t>
            </a:r>
          </a:p>
          <a:p>
            <a:pPr lvl="1"/>
            <a:r>
              <a:rPr lang="es-ES" dirty="0" smtClean="0"/>
              <a:t>Análisis automático de resultados</a:t>
            </a:r>
          </a:p>
          <a:p>
            <a:pPr lvl="1"/>
            <a:r>
              <a:rPr lang="es-ES" dirty="0" smtClean="0"/>
              <a:t>Exámenes adaptativos</a:t>
            </a:r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Introducción</a:t>
            </a:r>
            <a:r>
              <a:rPr lang="es-ES" dirty="0" smtClean="0"/>
              <a:t> –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1. </a:t>
            </a:r>
            <a:r>
              <a:rPr lang="es-ES" dirty="0" smtClean="0"/>
              <a:t>Sistema para crear cuestionario online de (auto)evaluación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2. </a:t>
            </a:r>
            <a:r>
              <a:rPr lang="es-ES" dirty="0" smtClean="0"/>
              <a:t>Válido para múltiples áreas de conocimiento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3. </a:t>
            </a:r>
            <a:r>
              <a:rPr lang="es-ES" dirty="0" smtClean="0"/>
              <a:t>Sin conocimientos avanzados de informática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4.</a:t>
            </a:r>
            <a:r>
              <a:rPr lang="es-ES" dirty="0" smtClean="0"/>
              <a:t> Herramientas de análisis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>
                <a:solidFill>
                  <a:schemeClr val="accent6"/>
                </a:solidFill>
              </a:rPr>
              <a:t>5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 smtClean="0"/>
              <a:t>Sistema web robusto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>
                <a:solidFill>
                  <a:schemeClr val="accent6"/>
                </a:solidFill>
              </a:rPr>
              <a:t>6</a:t>
            </a:r>
            <a:r>
              <a:rPr lang="es-ES" dirty="0" smtClean="0">
                <a:solidFill>
                  <a:schemeClr val="accent6"/>
                </a:solidFill>
              </a:rPr>
              <a:t>. </a:t>
            </a:r>
            <a:r>
              <a:rPr lang="es-ES" dirty="0" smtClean="0"/>
              <a:t>Crear un modelo de datos para una evaluación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6"/>
                </a:solidFill>
              </a:rPr>
              <a:t>Obj</a:t>
            </a:r>
            <a:r>
              <a:rPr lang="es-ES" dirty="0" smtClean="0">
                <a:solidFill>
                  <a:schemeClr val="accent6"/>
                </a:solidFill>
              </a:rPr>
              <a:t>. 7. </a:t>
            </a:r>
            <a:r>
              <a:rPr lang="es-ES" dirty="0" smtClean="0"/>
              <a:t>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Estado del arte</a:t>
            </a:r>
          </a:p>
          <a:p>
            <a:pPr lvl="1"/>
            <a:r>
              <a:rPr lang="es-ES" i="1" dirty="0" err="1" smtClean="0">
                <a:solidFill>
                  <a:schemeClr val="accent6"/>
                </a:solidFill>
              </a:rPr>
              <a:t>Computerized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Adaptive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Testing</a:t>
            </a:r>
            <a:endParaRPr lang="es-ES" i="1" dirty="0" smtClean="0">
              <a:solidFill>
                <a:schemeClr val="accent6"/>
              </a:solidFill>
            </a:endParaRPr>
          </a:p>
          <a:p>
            <a:pPr lvl="1"/>
            <a:r>
              <a:rPr lang="es-ES" i="1" dirty="0" err="1" smtClean="0">
                <a:solidFill>
                  <a:schemeClr val="accent6"/>
                </a:solidFill>
              </a:rPr>
              <a:t>Adaptive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Educational</a:t>
            </a:r>
            <a:r>
              <a:rPr lang="es-ES" i="1" dirty="0" smtClean="0">
                <a:solidFill>
                  <a:schemeClr val="accent6"/>
                </a:solidFill>
              </a:rPr>
              <a:t> </a:t>
            </a:r>
            <a:r>
              <a:rPr lang="es-ES" i="1" dirty="0" err="1" smtClean="0">
                <a:solidFill>
                  <a:schemeClr val="accent6"/>
                </a:solidFill>
              </a:rPr>
              <a:t>Hypermedia</a:t>
            </a:r>
            <a:endParaRPr lang="es-ES" i="1" dirty="0" smtClean="0">
              <a:solidFill>
                <a:schemeClr val="accent6"/>
              </a:solidFill>
            </a:endParaRP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56792"/>
            <a:ext cx="3861448" cy="4368549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6165304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Imagen tomada de H</a:t>
            </a:r>
            <a:r>
              <a:rPr lang="es-ES" sz="1600" dirty="0"/>
              <a:t>. </a:t>
            </a:r>
            <a:r>
              <a:rPr lang="es-ES" sz="1600" dirty="0" err="1"/>
              <a:t>Wainer</a:t>
            </a:r>
            <a:r>
              <a:rPr lang="es-ES" sz="1600" dirty="0"/>
              <a:t>, </a:t>
            </a:r>
            <a:r>
              <a:rPr lang="es-ES" sz="1600" dirty="0" smtClean="0"/>
              <a:t>y otros, “</a:t>
            </a:r>
            <a:r>
              <a:rPr lang="es-ES" sz="1600" i="1" dirty="0" err="1" smtClean="0"/>
              <a:t>Computer-Adaptive</a:t>
            </a:r>
            <a:r>
              <a:rPr lang="es-ES" sz="1600" i="1" dirty="0" smtClean="0"/>
              <a:t> </a:t>
            </a:r>
            <a:r>
              <a:rPr lang="es-ES" sz="1600" i="1" dirty="0" err="1"/>
              <a:t>Testing</a:t>
            </a:r>
            <a:r>
              <a:rPr lang="es-ES" sz="1600" i="1" dirty="0"/>
              <a:t>: A </a:t>
            </a:r>
            <a:r>
              <a:rPr lang="es-ES" sz="1600" i="1" dirty="0" smtClean="0"/>
              <a:t>Primer</a:t>
            </a:r>
            <a:r>
              <a:rPr lang="es-ES" sz="1600" dirty="0" smtClean="0"/>
              <a:t>”, </a:t>
            </a:r>
            <a:r>
              <a:rPr lang="es-ES" sz="1600" dirty="0" err="1"/>
              <a:t>Routledge</a:t>
            </a:r>
            <a:r>
              <a:rPr lang="es-ES" sz="1600" dirty="0"/>
              <a:t>,</a:t>
            </a:r>
          </a:p>
          <a:p>
            <a:r>
              <a:rPr lang="es-ES" sz="1600" dirty="0"/>
              <a:t>Ed. </a:t>
            </a:r>
            <a:r>
              <a:rPr lang="es-ES" sz="1600" dirty="0" err="1"/>
              <a:t>Mahwah</a:t>
            </a:r>
            <a:r>
              <a:rPr lang="es-ES" sz="1600" dirty="0"/>
              <a:t>, NJ, USA: Lawrence </a:t>
            </a:r>
            <a:r>
              <a:rPr lang="es-ES" sz="1600" dirty="0" err="1"/>
              <a:t>Erlbaum</a:t>
            </a:r>
            <a:r>
              <a:rPr lang="es-ES" sz="1600" dirty="0"/>
              <a:t> </a:t>
            </a:r>
            <a:r>
              <a:rPr lang="es-ES" sz="1600" dirty="0" err="1"/>
              <a:t>Associates</a:t>
            </a:r>
            <a:r>
              <a:rPr lang="es-ES" sz="1600" dirty="0"/>
              <a:t>, 2000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grpSp>
        <p:nvGrpSpPr>
          <p:cNvPr id="36" name="35 Grupo"/>
          <p:cNvGrpSpPr/>
          <p:nvPr/>
        </p:nvGrpSpPr>
        <p:grpSpPr>
          <a:xfrm>
            <a:off x="1399381" y="1916832"/>
            <a:ext cx="6345238" cy="4214812"/>
            <a:chOff x="1282700" y="957263"/>
            <a:chExt cx="6345238" cy="4214812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5027613" y="423386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los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usuarios</a:t>
              </a: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5019675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Motor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5019675" y="106521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Interfaz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navegación</a:t>
              </a: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1282700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del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dominio</a:t>
              </a:r>
            </a:p>
          </p:txBody>
        </p:sp>
        <p:cxnSp>
          <p:nvCxnSpPr>
            <p:cNvPr id="25" name="13 Conector angular"/>
            <p:cNvCxnSpPr>
              <a:cxnSpLocks noChangeShapeType="1"/>
            </p:cNvCxnSpPr>
            <p:nvPr/>
          </p:nvCxnSpPr>
          <p:spPr bwMode="auto">
            <a:xfrm>
              <a:off x="6588125" y="3525838"/>
              <a:ext cx="7938" cy="70485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13 Conector angular"/>
            <p:cNvCxnSpPr/>
            <p:nvPr/>
          </p:nvCxnSpPr>
          <p:spPr bwMode="auto">
            <a:xfrm>
              <a:off x="3730625" y="1330325"/>
              <a:ext cx="132556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13 Conector angular"/>
            <p:cNvCxnSpPr/>
            <p:nvPr/>
          </p:nvCxnSpPr>
          <p:spPr bwMode="auto">
            <a:xfrm flipH="1" flipV="1">
              <a:off x="6107113" y="3527425"/>
              <a:ext cx="3175" cy="7032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13 Conector angular"/>
            <p:cNvCxnSpPr>
              <a:stCxn id="24" idx="3"/>
              <a:endCxn id="22" idx="1"/>
            </p:cNvCxnSpPr>
            <p:nvPr/>
          </p:nvCxnSpPr>
          <p:spPr bwMode="auto">
            <a:xfrm>
              <a:off x="3883025" y="3059113"/>
              <a:ext cx="11366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13 Conector angular"/>
            <p:cNvCxnSpPr/>
            <p:nvPr/>
          </p:nvCxnSpPr>
          <p:spPr bwMode="auto">
            <a:xfrm flipH="1" flipV="1">
              <a:off x="6143625" y="2003425"/>
              <a:ext cx="3175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13 Conector angular"/>
            <p:cNvCxnSpPr/>
            <p:nvPr/>
          </p:nvCxnSpPr>
          <p:spPr bwMode="auto">
            <a:xfrm flipH="1" flipV="1">
              <a:off x="3730625" y="1654175"/>
              <a:ext cx="12890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13 Conector angular"/>
            <p:cNvCxnSpPr/>
            <p:nvPr/>
          </p:nvCxnSpPr>
          <p:spPr bwMode="auto">
            <a:xfrm>
              <a:off x="6618288" y="2003425"/>
              <a:ext cx="0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2" name="31 Rectángulo"/>
            <p:cNvSpPr/>
            <p:nvPr/>
          </p:nvSpPr>
          <p:spPr bwMode="auto">
            <a:xfrm>
              <a:off x="1282700" y="4230688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cxnSp>
          <p:nvCxnSpPr>
            <p:cNvPr id="33" name="13 Conector angular"/>
            <p:cNvCxnSpPr/>
            <p:nvPr/>
          </p:nvCxnSpPr>
          <p:spPr bwMode="auto">
            <a:xfrm flipV="1">
              <a:off x="3883025" y="3529013"/>
              <a:ext cx="1136650" cy="70326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" name="13 Conector angular"/>
            <p:cNvCxnSpPr>
              <a:endCxn id="32" idx="3"/>
            </p:cNvCxnSpPr>
            <p:nvPr/>
          </p:nvCxnSpPr>
          <p:spPr bwMode="auto">
            <a:xfrm rot="10800000" flipV="1">
              <a:off x="3883025" y="3529013"/>
              <a:ext cx="1787525" cy="11715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2484438" y="957263"/>
              <a:ext cx="1223962" cy="1152525"/>
            </a:xfrm>
            <a:prstGeom prst="smileyFace">
              <a:avLst>
                <a:gd name="adj" fmla="val 4653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1433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accent6"/>
                </a:solidFill>
              </a:rPr>
              <a:t>Índice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Análisis, diseño, desarrollo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Análisis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Diseño – Modelo de los usuarios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Diseño – Modelo del dominio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Diseño – Modelo de adaptación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Desarrollo</a:t>
            </a:r>
          </a:p>
          <a:p>
            <a:pPr lvl="1"/>
            <a:r>
              <a:rPr lang="es-ES" dirty="0" smtClean="0">
                <a:solidFill>
                  <a:schemeClr val="accent6"/>
                </a:solidFill>
              </a:rPr>
              <a:t>Demo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1462</Words>
  <Application>Microsoft Office PowerPoint</Application>
  <PresentationFormat>Presentación en pantalla (4:3)</PresentationFormat>
  <Paragraphs>318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Análisis</vt:lpstr>
      <vt:lpstr>Análisis</vt:lpstr>
      <vt:lpstr>Análisis</vt:lpstr>
      <vt:lpstr>Análisis</vt:lpstr>
      <vt:lpstr>Análisis</vt:lpstr>
      <vt:lpstr>Diseño – Adaptive Educational Hypermedia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 – Tecnologías utilizadas</vt:lpstr>
      <vt:lpstr>Desarrollo – Modelo entidad-relación</vt:lpstr>
      <vt:lpstr>Desarrollo – Estructura</vt:lpstr>
      <vt:lpstr>Demo  http://sacha.ii.uam.es/e-valUAM/</vt:lpstr>
      <vt:lpstr>Índice</vt:lpstr>
      <vt:lpstr>Pruebas – Primer prototipo</vt:lpstr>
      <vt:lpstr>Pruebas – Segundo prototipo</vt:lpstr>
      <vt:lpstr>Pruebas – Test de conocimientos informáticos</vt:lpstr>
      <vt:lpstr>Pruebas – Autoevaluación y examen</vt:lpstr>
      <vt:lpstr>Índice</vt:lpstr>
      <vt:lpstr>Conclusiones</vt:lpstr>
      <vt:lpstr>Trabajo futuro</vt:lpstr>
      <vt:lpstr>Desarrollo de un sistema de cuestionarios adaptativos para el apoyo al aprendizaje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25</cp:revision>
  <cp:lastPrinted>2015-06-10T09:33:16Z</cp:lastPrinted>
  <dcterms:created xsi:type="dcterms:W3CDTF">2015-06-09T07:26:36Z</dcterms:created>
  <dcterms:modified xsi:type="dcterms:W3CDTF">2015-06-10T16:51:14Z</dcterms:modified>
</cp:coreProperties>
</file>