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3" r:id="rId3"/>
    <p:sldId id="276" r:id="rId4"/>
    <p:sldId id="270" r:id="rId5"/>
    <p:sldId id="269" r:id="rId6"/>
    <p:sldId id="277" r:id="rId7"/>
    <p:sldId id="258" r:id="rId8"/>
    <p:sldId id="259" r:id="rId9"/>
    <p:sldId id="278" r:id="rId10"/>
    <p:sldId id="287" r:id="rId11"/>
    <p:sldId id="294" r:id="rId12"/>
    <p:sldId id="263" r:id="rId13"/>
    <p:sldId id="288" r:id="rId14"/>
    <p:sldId id="289" r:id="rId15"/>
    <p:sldId id="296" r:id="rId16"/>
    <p:sldId id="282" r:id="rId17"/>
    <p:sldId id="283" r:id="rId18"/>
    <p:sldId id="268" r:id="rId19"/>
    <p:sldId id="271" r:id="rId20"/>
    <p:sldId id="281" r:id="rId21"/>
    <p:sldId id="264" r:id="rId22"/>
    <p:sldId id="272" r:id="rId23"/>
    <p:sldId id="261" r:id="rId24"/>
    <p:sldId id="286" r:id="rId25"/>
    <p:sldId id="284" r:id="rId26"/>
    <p:sldId id="260" r:id="rId27"/>
    <p:sldId id="279" r:id="rId28"/>
    <p:sldId id="290" r:id="rId29"/>
    <p:sldId id="262" r:id="rId30"/>
    <p:sldId id="291" r:id="rId31"/>
    <p:sldId id="292" r:id="rId32"/>
    <p:sldId id="280" r:id="rId33"/>
    <p:sldId id="274" r:id="rId34"/>
    <p:sldId id="275" r:id="rId35"/>
    <p:sldId id="293" r:id="rId36"/>
    <p:sldId id="298" r:id="rId37"/>
    <p:sldId id="297" r:id="rId38"/>
  </p:sldIdLst>
  <p:sldSz cx="9144000" cy="6858000" type="screen4x3"/>
  <p:notesSz cx="6797675" cy="987425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4FF82B25-1D09-4DFE-A536-97E95835034D}">
          <p14:sldIdLst>
            <p14:sldId id="256"/>
            <p14:sldId id="273"/>
            <p14:sldId id="276"/>
            <p14:sldId id="270"/>
            <p14:sldId id="269"/>
            <p14:sldId id="277"/>
            <p14:sldId id="258"/>
            <p14:sldId id="259"/>
            <p14:sldId id="278"/>
            <p14:sldId id="287"/>
            <p14:sldId id="294"/>
            <p14:sldId id="263"/>
            <p14:sldId id="288"/>
            <p14:sldId id="289"/>
            <p14:sldId id="296"/>
            <p14:sldId id="282"/>
            <p14:sldId id="283"/>
            <p14:sldId id="268"/>
            <p14:sldId id="271"/>
            <p14:sldId id="281"/>
          </p14:sldIdLst>
        </p14:section>
        <p14:section name="Sección sin título" id="{CFCE1F62-2796-4748-9EDB-7ABFE483802F}">
          <p14:sldIdLst>
            <p14:sldId id="264"/>
            <p14:sldId id="272"/>
            <p14:sldId id="261"/>
            <p14:sldId id="286"/>
            <p14:sldId id="284"/>
            <p14:sldId id="260"/>
            <p14:sldId id="279"/>
            <p14:sldId id="290"/>
            <p14:sldId id="262"/>
            <p14:sldId id="291"/>
            <p14:sldId id="292"/>
            <p14:sldId id="280"/>
            <p14:sldId id="274"/>
            <p14:sldId id="275"/>
            <p14:sldId id="293"/>
            <p14:sldId id="298"/>
            <p14:sldId id="29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1" autoAdjust="0"/>
    <p:restoredTop sz="94660"/>
  </p:normalViewPr>
  <p:slideViewPr>
    <p:cSldViewPr>
      <p:cViewPr varScale="1">
        <p:scale>
          <a:sx n="87" d="100"/>
          <a:sy n="87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09/06/2015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316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09/06/2015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990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09/06/2015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8278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09/06/2015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9169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09/06/2015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630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09/06/2015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211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09/06/2015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672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09/06/2015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934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09/06/2015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8675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09/06/2015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96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09/06/2015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1842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746C3-07EE-40ED-81C7-0E12448004A7}" type="datetimeFigureOut">
              <a:rPr lang="es-ES" smtClean="0"/>
              <a:t>09/06/2015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213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636912"/>
            <a:ext cx="7772400" cy="1470025"/>
          </a:xfrm>
        </p:spPr>
        <p:txBody>
          <a:bodyPr>
            <a:noAutofit/>
          </a:bodyPr>
          <a:lstStyle/>
          <a:p>
            <a:r>
              <a:rPr lang="es-ES" sz="4000" dirty="0" smtClean="0">
                <a:solidFill>
                  <a:schemeClr val="accent6"/>
                </a:solidFill>
              </a:rPr>
              <a:t>Desarrollo de un sistema de cuestionarios adaptativos para el apoyo al aprendizaje</a:t>
            </a:r>
            <a:endParaRPr lang="es-ES" sz="4000" dirty="0">
              <a:solidFill>
                <a:schemeClr val="accent6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56041" y="4365104"/>
            <a:ext cx="6400800" cy="1752600"/>
          </a:xfrm>
        </p:spPr>
        <p:txBody>
          <a:bodyPr/>
          <a:lstStyle/>
          <a:p>
            <a:r>
              <a:rPr lang="es-ES" dirty="0" smtClean="0"/>
              <a:t>Junio 2015</a:t>
            </a:r>
          </a:p>
          <a:p>
            <a:r>
              <a:rPr lang="es-ES" dirty="0" smtClean="0"/>
              <a:t>Pablo Molins Ruano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77890"/>
            <a:ext cx="1584176" cy="1385932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831" y="522784"/>
            <a:ext cx="2106234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2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chemeClr val="accent6"/>
                </a:solidFill>
              </a:rPr>
              <a:t>Análisis</a:t>
            </a:r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/>
              <a:t>RF 1. Gestión de usuarios</a:t>
            </a:r>
          </a:p>
          <a:p>
            <a:r>
              <a:rPr lang="es-ES" dirty="0" smtClean="0"/>
              <a:t>RF 2. Creación y gestión de materias. </a:t>
            </a:r>
            <a:r>
              <a:rPr lang="es-ES" i="1" dirty="0" smtClean="0"/>
              <a:t>Rol docente</a:t>
            </a:r>
          </a:p>
          <a:p>
            <a:r>
              <a:rPr lang="es-ES" dirty="0" smtClean="0"/>
              <a:t>RF 3. Creación y gestión de preguntas y respuestas. </a:t>
            </a:r>
            <a:r>
              <a:rPr lang="es-ES" i="1" dirty="0" smtClean="0"/>
              <a:t>Rol docente</a:t>
            </a:r>
          </a:p>
          <a:p>
            <a:r>
              <a:rPr lang="es-ES" dirty="0" smtClean="0"/>
              <a:t>RF 4. Subida y gestión de fichero multimedia. </a:t>
            </a:r>
            <a:r>
              <a:rPr lang="es-ES" i="1" dirty="0" smtClean="0"/>
              <a:t>Rol docente</a:t>
            </a:r>
          </a:p>
          <a:p>
            <a:r>
              <a:rPr lang="es-ES" dirty="0" smtClean="0"/>
              <a:t>RF 5. Creación y gestión de cuestionarios. </a:t>
            </a:r>
            <a:r>
              <a:rPr lang="es-ES" i="1" dirty="0" smtClean="0"/>
              <a:t>Rol docente</a:t>
            </a:r>
          </a:p>
          <a:p>
            <a:r>
              <a:rPr lang="es-ES" dirty="0" smtClean="0"/>
              <a:t>RF 6. Realización de cuestionarios. </a:t>
            </a:r>
            <a:r>
              <a:rPr lang="es-ES" i="1" dirty="0" smtClean="0"/>
              <a:t>Rol estudiante</a:t>
            </a:r>
          </a:p>
          <a:p>
            <a:r>
              <a:rPr lang="es-ES" dirty="0" smtClean="0"/>
              <a:t>RF 7. Visualización de resultados</a:t>
            </a:r>
          </a:p>
          <a:p>
            <a:r>
              <a:rPr lang="es-ES" dirty="0" smtClean="0"/>
              <a:t>RF 8. Análisis de resultados</a:t>
            </a:r>
          </a:p>
          <a:p>
            <a:r>
              <a:rPr lang="es-ES" dirty="0" smtClean="0"/>
              <a:t>RNF 1. Interfaz</a:t>
            </a:r>
          </a:p>
          <a:p>
            <a:r>
              <a:rPr lang="es-ES" dirty="0" smtClean="0"/>
              <a:t>RNF 2. Seguridad</a:t>
            </a:r>
          </a:p>
          <a:p>
            <a:r>
              <a:rPr lang="es-ES" dirty="0" smtClean="0"/>
              <a:t>RNF 3. Modularidad</a:t>
            </a:r>
          </a:p>
          <a:p>
            <a:r>
              <a:rPr lang="es-ES" dirty="0" smtClean="0"/>
              <a:t>RNF 4. Rendimiento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2059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chemeClr val="accent6"/>
                </a:solidFill>
              </a:rPr>
              <a:t>Análisis</a:t>
            </a:r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>
                <a:solidFill>
                  <a:schemeClr val="accent6"/>
                </a:solidFill>
              </a:rPr>
              <a:t>RF 1. Gestión de usuarios</a:t>
            </a:r>
          </a:p>
          <a:p>
            <a:r>
              <a:rPr lang="es-ES" dirty="0" smtClean="0"/>
              <a:t>RF 2. Creación y gestión de materias. </a:t>
            </a:r>
            <a:r>
              <a:rPr lang="es-ES" i="1" dirty="0" smtClean="0"/>
              <a:t>Rol docente</a:t>
            </a:r>
          </a:p>
          <a:p>
            <a:r>
              <a:rPr lang="es-ES" dirty="0" smtClean="0"/>
              <a:t>RF 3. Creación y gestión de preguntas y respuestas. </a:t>
            </a:r>
            <a:r>
              <a:rPr lang="es-ES" i="1" dirty="0" smtClean="0"/>
              <a:t>Rol docente</a:t>
            </a:r>
          </a:p>
          <a:p>
            <a:r>
              <a:rPr lang="es-ES" dirty="0" smtClean="0"/>
              <a:t>RF 4. Subida y gestión de fichero multimedia. </a:t>
            </a:r>
            <a:r>
              <a:rPr lang="es-ES" i="1" dirty="0" smtClean="0"/>
              <a:t>Rol docente</a:t>
            </a:r>
          </a:p>
          <a:p>
            <a:r>
              <a:rPr lang="es-ES" dirty="0" smtClean="0"/>
              <a:t>RF 5. Creación y gestión de cuestionarios. </a:t>
            </a:r>
            <a:r>
              <a:rPr lang="es-ES" i="1" dirty="0" smtClean="0"/>
              <a:t>Rol docente</a:t>
            </a:r>
          </a:p>
          <a:p>
            <a:r>
              <a:rPr lang="es-ES" dirty="0" smtClean="0"/>
              <a:t>RF 6. Realización de cuestionarios. </a:t>
            </a:r>
            <a:r>
              <a:rPr lang="es-ES" i="1" dirty="0" smtClean="0"/>
              <a:t>Rol estudiante</a:t>
            </a:r>
          </a:p>
          <a:p>
            <a:r>
              <a:rPr lang="es-ES" dirty="0" smtClean="0"/>
              <a:t>RF 7. Visualización de resultados</a:t>
            </a:r>
          </a:p>
          <a:p>
            <a:r>
              <a:rPr lang="es-ES" dirty="0" smtClean="0"/>
              <a:t>RF 8. Análisis de resultados</a:t>
            </a:r>
          </a:p>
          <a:p>
            <a:r>
              <a:rPr lang="es-ES" dirty="0" smtClean="0"/>
              <a:t>RNF 1. Interfaz</a:t>
            </a:r>
          </a:p>
          <a:p>
            <a:r>
              <a:rPr lang="es-ES" dirty="0" smtClean="0"/>
              <a:t>RNF 2. Seguridad</a:t>
            </a:r>
          </a:p>
          <a:p>
            <a:r>
              <a:rPr lang="es-ES" dirty="0" smtClean="0"/>
              <a:t>RNF 3. Modularidad</a:t>
            </a:r>
          </a:p>
          <a:p>
            <a:r>
              <a:rPr lang="es-ES" dirty="0" smtClean="0"/>
              <a:t>RNF 4. Rendimiento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8601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chemeClr val="accent6"/>
                </a:solidFill>
              </a:rPr>
              <a:t>Análisis</a:t>
            </a:r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/>
              <a:t>RF 1. Gestión de usuarios</a:t>
            </a:r>
          </a:p>
          <a:p>
            <a:r>
              <a:rPr lang="es-ES" dirty="0" smtClean="0">
                <a:solidFill>
                  <a:schemeClr val="accent6"/>
                </a:solidFill>
              </a:rPr>
              <a:t>RF 2. Creación y gestión de materias. </a:t>
            </a:r>
            <a:r>
              <a:rPr lang="es-ES" i="1" dirty="0" smtClean="0">
                <a:solidFill>
                  <a:schemeClr val="accent6"/>
                </a:solidFill>
              </a:rPr>
              <a:t>Rol docente</a:t>
            </a:r>
          </a:p>
          <a:p>
            <a:r>
              <a:rPr lang="es-ES" dirty="0" smtClean="0">
                <a:solidFill>
                  <a:schemeClr val="accent6"/>
                </a:solidFill>
              </a:rPr>
              <a:t>RF 3. Creación y gestión de preguntas y respuestas. </a:t>
            </a:r>
            <a:r>
              <a:rPr lang="es-ES" i="1" dirty="0" smtClean="0">
                <a:solidFill>
                  <a:schemeClr val="accent6"/>
                </a:solidFill>
              </a:rPr>
              <a:t>Rol docente</a:t>
            </a:r>
          </a:p>
          <a:p>
            <a:r>
              <a:rPr lang="es-ES" dirty="0" smtClean="0"/>
              <a:t>RF 4. Subida y gestión de fichero multimedia. </a:t>
            </a:r>
            <a:r>
              <a:rPr lang="es-ES" i="1" dirty="0" smtClean="0"/>
              <a:t>Rol docente</a:t>
            </a:r>
          </a:p>
          <a:p>
            <a:r>
              <a:rPr lang="es-ES" dirty="0" smtClean="0">
                <a:solidFill>
                  <a:schemeClr val="accent6"/>
                </a:solidFill>
              </a:rPr>
              <a:t>RF 5. Creación y gestión de cuestionarios. </a:t>
            </a:r>
            <a:r>
              <a:rPr lang="es-ES" i="1" dirty="0" smtClean="0">
                <a:solidFill>
                  <a:schemeClr val="accent6"/>
                </a:solidFill>
              </a:rPr>
              <a:t>Rol docente</a:t>
            </a:r>
          </a:p>
          <a:p>
            <a:r>
              <a:rPr lang="es-ES" dirty="0" smtClean="0">
                <a:solidFill>
                  <a:schemeClr val="accent6"/>
                </a:solidFill>
              </a:rPr>
              <a:t>RF 6. Realización de cuestionarios. </a:t>
            </a:r>
            <a:r>
              <a:rPr lang="es-ES" i="1" dirty="0" smtClean="0">
                <a:solidFill>
                  <a:schemeClr val="accent6"/>
                </a:solidFill>
              </a:rPr>
              <a:t>Rol estudiante</a:t>
            </a:r>
          </a:p>
          <a:p>
            <a:r>
              <a:rPr lang="es-ES" dirty="0" smtClean="0"/>
              <a:t>RF 7. Visualización de resultados</a:t>
            </a:r>
          </a:p>
          <a:p>
            <a:r>
              <a:rPr lang="es-ES" dirty="0" smtClean="0"/>
              <a:t>RF 8. Análisis de resultados</a:t>
            </a:r>
          </a:p>
          <a:p>
            <a:r>
              <a:rPr lang="es-ES" dirty="0" smtClean="0"/>
              <a:t>RNF 1. Interfaz</a:t>
            </a:r>
          </a:p>
          <a:p>
            <a:r>
              <a:rPr lang="es-ES" dirty="0" smtClean="0"/>
              <a:t>RNF 2. Seguridad</a:t>
            </a:r>
          </a:p>
          <a:p>
            <a:r>
              <a:rPr lang="es-ES" dirty="0" smtClean="0"/>
              <a:t>RNF 3. Modularidad</a:t>
            </a:r>
          </a:p>
          <a:p>
            <a:r>
              <a:rPr lang="es-ES" dirty="0" smtClean="0"/>
              <a:t>RNF 4. Rendimiento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3995936" y="5301208"/>
            <a:ext cx="5148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chemeClr val="accent6"/>
                </a:solidFill>
              </a:rPr>
              <a:t>Obj</a:t>
            </a:r>
            <a:r>
              <a:rPr lang="es-ES" b="1" dirty="0" smtClean="0">
                <a:solidFill>
                  <a:schemeClr val="accent6"/>
                </a:solidFill>
              </a:rPr>
              <a:t>. 1. Sistema para crear cuestionario online de (auto)evaluación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792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chemeClr val="accent6"/>
                </a:solidFill>
              </a:rPr>
              <a:t>Análisis</a:t>
            </a:r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/>
              <a:t>RF 1. Gestión de usuarios</a:t>
            </a:r>
          </a:p>
          <a:p>
            <a:r>
              <a:rPr lang="es-ES" dirty="0" smtClean="0"/>
              <a:t>RF 2. Creación y gestión de materias. </a:t>
            </a:r>
            <a:r>
              <a:rPr lang="es-ES" i="1" dirty="0" smtClean="0"/>
              <a:t>Rol docente</a:t>
            </a:r>
          </a:p>
          <a:p>
            <a:r>
              <a:rPr lang="es-ES" dirty="0" smtClean="0"/>
              <a:t>RF 3. Creación y gestión de preguntas y respuestas. </a:t>
            </a:r>
            <a:r>
              <a:rPr lang="es-ES" i="1" dirty="0" smtClean="0"/>
              <a:t>Rol docente</a:t>
            </a:r>
          </a:p>
          <a:p>
            <a:r>
              <a:rPr lang="es-ES" dirty="0" smtClean="0">
                <a:solidFill>
                  <a:schemeClr val="accent6"/>
                </a:solidFill>
              </a:rPr>
              <a:t>RF 4. Subida y gestión de fichero multimedia. </a:t>
            </a:r>
            <a:r>
              <a:rPr lang="es-ES" i="1" dirty="0" smtClean="0">
                <a:solidFill>
                  <a:schemeClr val="accent6"/>
                </a:solidFill>
              </a:rPr>
              <a:t>Rol docente</a:t>
            </a:r>
          </a:p>
          <a:p>
            <a:r>
              <a:rPr lang="es-ES" dirty="0" smtClean="0"/>
              <a:t>RF 5. Creación y gestión de cuestionarios. </a:t>
            </a:r>
            <a:r>
              <a:rPr lang="es-ES" i="1" dirty="0" smtClean="0"/>
              <a:t>Rol docente</a:t>
            </a:r>
          </a:p>
          <a:p>
            <a:r>
              <a:rPr lang="es-ES" dirty="0" smtClean="0"/>
              <a:t>RF 6. Realización de cuestionarios. </a:t>
            </a:r>
            <a:r>
              <a:rPr lang="es-ES" i="1" dirty="0" smtClean="0"/>
              <a:t>Rol estudiante</a:t>
            </a:r>
          </a:p>
          <a:p>
            <a:r>
              <a:rPr lang="es-ES" dirty="0" smtClean="0"/>
              <a:t>RF 7. Visualización de resultados</a:t>
            </a:r>
          </a:p>
          <a:p>
            <a:r>
              <a:rPr lang="es-ES" dirty="0" smtClean="0">
                <a:solidFill>
                  <a:schemeClr val="accent6"/>
                </a:solidFill>
              </a:rPr>
              <a:t>RF 8. Análisis de resultados</a:t>
            </a:r>
          </a:p>
          <a:p>
            <a:r>
              <a:rPr lang="es-ES" dirty="0" smtClean="0">
                <a:solidFill>
                  <a:schemeClr val="accent6"/>
                </a:solidFill>
              </a:rPr>
              <a:t>RNF 1. Interfaz</a:t>
            </a:r>
          </a:p>
          <a:p>
            <a:r>
              <a:rPr lang="es-ES" dirty="0" smtClean="0"/>
              <a:t>RNF 2. Seguridad</a:t>
            </a:r>
          </a:p>
          <a:p>
            <a:r>
              <a:rPr lang="es-ES" dirty="0" smtClean="0"/>
              <a:t>RNF 3. Modularidad</a:t>
            </a:r>
          </a:p>
          <a:p>
            <a:r>
              <a:rPr lang="es-ES" dirty="0" smtClean="0"/>
              <a:t>RNF 4. Rendimiento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4058410" y="5229200"/>
            <a:ext cx="50855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chemeClr val="accent6"/>
                </a:solidFill>
              </a:rPr>
              <a:t>Obj</a:t>
            </a:r>
            <a:r>
              <a:rPr lang="es-ES" b="1" dirty="0" smtClean="0">
                <a:solidFill>
                  <a:schemeClr val="accent6"/>
                </a:solidFill>
              </a:rPr>
              <a:t> .2. Válido para múltiples áreas de conocimiento</a:t>
            </a:r>
          </a:p>
          <a:p>
            <a:r>
              <a:rPr lang="es-ES" b="1" dirty="0" err="1" smtClean="0">
                <a:solidFill>
                  <a:schemeClr val="accent6"/>
                </a:solidFill>
              </a:rPr>
              <a:t>Obj</a:t>
            </a:r>
            <a:r>
              <a:rPr lang="es-ES" b="1" dirty="0" smtClean="0">
                <a:solidFill>
                  <a:schemeClr val="accent6"/>
                </a:solidFill>
              </a:rPr>
              <a:t>. 3. Sin conocimientos avanzados de informática</a:t>
            </a:r>
          </a:p>
          <a:p>
            <a:r>
              <a:rPr lang="es-ES" b="1" dirty="0" err="1" smtClean="0">
                <a:solidFill>
                  <a:schemeClr val="accent6"/>
                </a:solidFill>
              </a:rPr>
              <a:t>Obj</a:t>
            </a:r>
            <a:r>
              <a:rPr lang="es-ES" b="1" dirty="0" smtClean="0">
                <a:solidFill>
                  <a:schemeClr val="accent6"/>
                </a:solidFill>
              </a:rPr>
              <a:t>. 4. Herramientas de análisis</a:t>
            </a:r>
          </a:p>
          <a:p>
            <a:endParaRPr lang="es-ES" b="1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365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chemeClr val="accent6"/>
                </a:solidFill>
              </a:rPr>
              <a:t>Análisis</a:t>
            </a:r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/>
              <a:t>RF 1. Gestión de usuarios</a:t>
            </a:r>
          </a:p>
          <a:p>
            <a:r>
              <a:rPr lang="es-ES" dirty="0" smtClean="0"/>
              <a:t>RF 2. Creación y gestión de materias. </a:t>
            </a:r>
            <a:r>
              <a:rPr lang="es-ES" i="1" dirty="0" smtClean="0"/>
              <a:t>Rol docente</a:t>
            </a:r>
          </a:p>
          <a:p>
            <a:r>
              <a:rPr lang="es-ES" dirty="0" smtClean="0"/>
              <a:t>RF 3. Creación y gestión de preguntas y respuestas. </a:t>
            </a:r>
            <a:r>
              <a:rPr lang="es-ES" i="1" dirty="0" smtClean="0"/>
              <a:t>Rol docente</a:t>
            </a:r>
          </a:p>
          <a:p>
            <a:r>
              <a:rPr lang="es-ES" dirty="0" smtClean="0"/>
              <a:t>RF 4. Subida y gestión de fichero multimedia. </a:t>
            </a:r>
            <a:r>
              <a:rPr lang="es-ES" i="1" dirty="0" smtClean="0"/>
              <a:t>Rol docente</a:t>
            </a:r>
          </a:p>
          <a:p>
            <a:r>
              <a:rPr lang="es-ES" dirty="0" smtClean="0"/>
              <a:t>RF 5. Creación y gestión de cuestionarios. </a:t>
            </a:r>
            <a:r>
              <a:rPr lang="es-ES" i="1" dirty="0" smtClean="0"/>
              <a:t>Rol docente</a:t>
            </a:r>
          </a:p>
          <a:p>
            <a:r>
              <a:rPr lang="es-ES" dirty="0" smtClean="0"/>
              <a:t>RF 6. Realización de cuestionarios. </a:t>
            </a:r>
            <a:r>
              <a:rPr lang="es-ES" i="1" dirty="0" smtClean="0"/>
              <a:t>Rol estudiante</a:t>
            </a:r>
          </a:p>
          <a:p>
            <a:r>
              <a:rPr lang="es-ES" dirty="0" smtClean="0"/>
              <a:t>RF 7. Visualización de resultados</a:t>
            </a:r>
          </a:p>
          <a:p>
            <a:r>
              <a:rPr lang="es-ES" dirty="0" smtClean="0"/>
              <a:t>RF 8. Análisis de resultados</a:t>
            </a:r>
          </a:p>
          <a:p>
            <a:r>
              <a:rPr lang="es-ES" dirty="0" smtClean="0">
                <a:solidFill>
                  <a:schemeClr val="accent6"/>
                </a:solidFill>
              </a:rPr>
              <a:t>RNF 1. Interfaz</a:t>
            </a:r>
          </a:p>
          <a:p>
            <a:r>
              <a:rPr lang="es-ES" dirty="0" smtClean="0">
                <a:solidFill>
                  <a:schemeClr val="accent6"/>
                </a:solidFill>
              </a:rPr>
              <a:t>RNF 2. Seguridad</a:t>
            </a:r>
          </a:p>
          <a:p>
            <a:r>
              <a:rPr lang="es-ES" dirty="0" smtClean="0">
                <a:solidFill>
                  <a:schemeClr val="accent6"/>
                </a:solidFill>
              </a:rPr>
              <a:t>RNF 3. Modularidad</a:t>
            </a:r>
          </a:p>
          <a:p>
            <a:r>
              <a:rPr lang="es-ES" dirty="0" smtClean="0">
                <a:solidFill>
                  <a:schemeClr val="accent6"/>
                </a:solidFill>
              </a:rPr>
              <a:t>RNF 4. Rendimiento</a:t>
            </a:r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058410" y="5229200"/>
            <a:ext cx="49780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chemeClr val="accent6"/>
                </a:solidFill>
              </a:rPr>
              <a:t>Obj</a:t>
            </a:r>
            <a:r>
              <a:rPr lang="es-ES" b="1" dirty="0" smtClean="0">
                <a:solidFill>
                  <a:schemeClr val="accent6"/>
                </a:solidFill>
              </a:rPr>
              <a:t>. 5. Sistema web robusto</a:t>
            </a:r>
          </a:p>
          <a:p>
            <a:r>
              <a:rPr lang="es-ES" b="1" dirty="0" err="1" smtClean="0">
                <a:solidFill>
                  <a:schemeClr val="accent6"/>
                </a:solidFill>
              </a:rPr>
              <a:t>Obj</a:t>
            </a:r>
            <a:r>
              <a:rPr lang="es-ES" b="1" dirty="0" smtClean="0">
                <a:solidFill>
                  <a:schemeClr val="accent6"/>
                </a:solidFill>
              </a:rPr>
              <a:t>. 6. Crear un modelo de datos para una evaluación</a:t>
            </a:r>
          </a:p>
          <a:p>
            <a:r>
              <a:rPr lang="es-ES" b="1" dirty="0" err="1" smtClean="0">
                <a:solidFill>
                  <a:schemeClr val="accent6"/>
                </a:solidFill>
              </a:rPr>
              <a:t>Obj</a:t>
            </a:r>
            <a:r>
              <a:rPr lang="es-ES" b="1" dirty="0" smtClean="0">
                <a:solidFill>
                  <a:schemeClr val="accent6"/>
                </a:solidFill>
              </a:rPr>
              <a:t>. 7. Arquitectura flexible pensando en nuevos modelos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685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ES" dirty="0" smtClean="0">
                <a:solidFill>
                  <a:schemeClr val="accent6"/>
                </a:solidFill>
              </a:rPr>
              <a:t>Diseño</a:t>
            </a:r>
            <a:r>
              <a:rPr lang="es-ES" dirty="0" smtClean="0"/>
              <a:t> – </a:t>
            </a:r>
            <a:r>
              <a:rPr lang="es-ES" i="1" dirty="0" err="1" smtClean="0"/>
              <a:t>Adaptive</a:t>
            </a:r>
            <a:r>
              <a:rPr lang="es-ES" i="1" dirty="0" smtClean="0"/>
              <a:t> </a:t>
            </a:r>
            <a:r>
              <a:rPr lang="es-ES" i="1" dirty="0" err="1" smtClean="0"/>
              <a:t>Educational</a:t>
            </a:r>
            <a:r>
              <a:rPr lang="es-ES" i="1" dirty="0" smtClean="0"/>
              <a:t> </a:t>
            </a:r>
            <a:r>
              <a:rPr lang="es-ES" i="1" dirty="0" err="1" smtClean="0"/>
              <a:t>Hypermedia</a:t>
            </a:r>
            <a:endParaRPr lang="es-ES" i="1" dirty="0"/>
          </a:p>
        </p:txBody>
      </p:sp>
      <p:grpSp>
        <p:nvGrpSpPr>
          <p:cNvPr id="36" name="35 Grupo"/>
          <p:cNvGrpSpPr/>
          <p:nvPr/>
        </p:nvGrpSpPr>
        <p:grpSpPr>
          <a:xfrm>
            <a:off x="1399381" y="1916832"/>
            <a:ext cx="6345238" cy="4214812"/>
            <a:chOff x="1282700" y="957263"/>
            <a:chExt cx="6345238" cy="4214812"/>
          </a:xfrm>
        </p:grpSpPr>
        <p:sp>
          <p:nvSpPr>
            <p:cNvPr id="21" name="20 Rectángulo"/>
            <p:cNvSpPr/>
            <p:nvPr/>
          </p:nvSpPr>
          <p:spPr bwMode="auto">
            <a:xfrm>
              <a:off x="5027613" y="4233863"/>
              <a:ext cx="2600325" cy="938212"/>
            </a:xfrm>
            <a:prstGeom prst="rect">
              <a:avLst/>
            </a:prstGeom>
            <a:gradFill rotWithShape="1">
              <a:gsLst>
                <a:gs pos="0">
                  <a:srgbClr val="2D2D8A">
                    <a:tint val="50000"/>
                    <a:satMod val="300000"/>
                  </a:srgbClr>
                </a:gs>
                <a:gs pos="35000">
                  <a:srgbClr val="2D2D8A">
                    <a:tint val="37000"/>
                    <a:satMod val="300000"/>
                  </a:srgbClr>
                </a:gs>
                <a:gs pos="100000">
                  <a:srgbClr val="2D2D8A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2D2D8A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/>
            <a:lstStyle>
              <a:lvl1pPr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1pPr>
              <a:lvl2pPr marL="742950" indent="-28575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2pPr>
              <a:lvl3pPr marL="11430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3pPr>
              <a:lvl4pPr marL="16002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4pPr>
              <a:lvl5pPr marL="20574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5pPr>
              <a:lvl6pPr marL="25146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6pPr>
              <a:lvl7pPr marL="29718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7pPr>
              <a:lvl8pPr marL="34290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8pPr>
              <a:lvl9pPr marL="38862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Modelo</a:t>
              </a:r>
              <a:r>
                <a:rPr kumimoji="0" lang="en-U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de los </a:t>
              </a:r>
              <a:r>
                <a:rPr kumimoji="0" lang="es-E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usuarios</a:t>
              </a:r>
            </a:p>
          </p:txBody>
        </p:sp>
        <p:sp>
          <p:nvSpPr>
            <p:cNvPr id="22" name="21 Rectángulo"/>
            <p:cNvSpPr/>
            <p:nvPr/>
          </p:nvSpPr>
          <p:spPr bwMode="auto">
            <a:xfrm>
              <a:off x="5019675" y="2590800"/>
              <a:ext cx="2600325" cy="938213"/>
            </a:xfrm>
            <a:prstGeom prst="rect">
              <a:avLst/>
            </a:prstGeom>
            <a:gradFill rotWithShape="1">
              <a:gsLst>
                <a:gs pos="0">
                  <a:srgbClr val="2D2D8A">
                    <a:tint val="50000"/>
                    <a:satMod val="300000"/>
                  </a:srgbClr>
                </a:gs>
                <a:gs pos="35000">
                  <a:srgbClr val="2D2D8A">
                    <a:tint val="37000"/>
                    <a:satMod val="300000"/>
                  </a:srgbClr>
                </a:gs>
                <a:gs pos="100000">
                  <a:srgbClr val="2D2D8A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2D2D8A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/>
            <a:lstStyle>
              <a:lvl1pPr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1pPr>
              <a:lvl2pPr marL="742950" indent="-28575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2pPr>
              <a:lvl3pPr marL="11430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3pPr>
              <a:lvl4pPr marL="16002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4pPr>
              <a:lvl5pPr marL="20574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5pPr>
              <a:lvl6pPr marL="25146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6pPr>
              <a:lvl7pPr marL="29718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7pPr>
              <a:lvl8pPr marL="34290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8pPr>
              <a:lvl9pPr marL="38862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Motor de </a:t>
              </a:r>
              <a:r>
                <a:rPr kumimoji="0" lang="es-E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adaptación</a:t>
              </a:r>
            </a:p>
          </p:txBody>
        </p:sp>
        <p:sp>
          <p:nvSpPr>
            <p:cNvPr id="23" name="22 Rectángulo"/>
            <p:cNvSpPr/>
            <p:nvPr/>
          </p:nvSpPr>
          <p:spPr bwMode="auto">
            <a:xfrm>
              <a:off x="5019675" y="1065213"/>
              <a:ext cx="2600325" cy="938212"/>
            </a:xfrm>
            <a:prstGeom prst="rect">
              <a:avLst/>
            </a:prstGeom>
            <a:gradFill rotWithShape="1">
              <a:gsLst>
                <a:gs pos="0">
                  <a:srgbClr val="2D2D8A">
                    <a:tint val="50000"/>
                    <a:satMod val="300000"/>
                  </a:srgbClr>
                </a:gs>
                <a:gs pos="35000">
                  <a:srgbClr val="2D2D8A">
                    <a:tint val="37000"/>
                    <a:satMod val="300000"/>
                  </a:srgbClr>
                </a:gs>
                <a:gs pos="100000">
                  <a:srgbClr val="2D2D8A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2D2D8A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/>
            <a:lstStyle>
              <a:lvl1pPr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1pPr>
              <a:lvl2pPr marL="742950" indent="-28575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2pPr>
              <a:lvl3pPr marL="11430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3pPr>
              <a:lvl4pPr marL="16002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4pPr>
              <a:lvl5pPr marL="20574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5pPr>
              <a:lvl6pPr marL="25146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6pPr>
              <a:lvl7pPr marL="29718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7pPr>
              <a:lvl8pPr marL="34290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8pPr>
              <a:lvl9pPr marL="38862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Interfaz</a:t>
              </a:r>
              <a:r>
                <a:rPr kumimoji="0" lang="en-U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de </a:t>
              </a:r>
              <a:r>
                <a:rPr kumimoji="0" lang="es-E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navegación</a:t>
              </a:r>
            </a:p>
          </p:txBody>
        </p:sp>
        <p:sp>
          <p:nvSpPr>
            <p:cNvPr id="24" name="23 Rectángulo"/>
            <p:cNvSpPr/>
            <p:nvPr/>
          </p:nvSpPr>
          <p:spPr bwMode="auto">
            <a:xfrm>
              <a:off x="1282700" y="2590800"/>
              <a:ext cx="2600325" cy="938213"/>
            </a:xfrm>
            <a:prstGeom prst="rect">
              <a:avLst/>
            </a:prstGeom>
            <a:gradFill rotWithShape="1">
              <a:gsLst>
                <a:gs pos="0">
                  <a:srgbClr val="2D2D8A">
                    <a:tint val="50000"/>
                    <a:satMod val="300000"/>
                  </a:srgbClr>
                </a:gs>
                <a:gs pos="35000">
                  <a:srgbClr val="2D2D8A">
                    <a:tint val="37000"/>
                    <a:satMod val="300000"/>
                  </a:srgbClr>
                </a:gs>
                <a:gs pos="100000">
                  <a:srgbClr val="2D2D8A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2D2D8A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/>
            <a:lstStyle>
              <a:lvl1pPr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1pPr>
              <a:lvl2pPr marL="742950" indent="-28575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2pPr>
              <a:lvl3pPr marL="11430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3pPr>
              <a:lvl4pPr marL="16002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4pPr>
              <a:lvl5pPr marL="20574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5pPr>
              <a:lvl6pPr marL="25146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6pPr>
              <a:lvl7pPr marL="29718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7pPr>
              <a:lvl8pPr marL="34290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8pPr>
              <a:lvl9pPr marL="38862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Modelo</a:t>
              </a:r>
              <a:r>
                <a:rPr kumimoji="0" lang="en-U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del </a:t>
              </a:r>
              <a:r>
                <a:rPr kumimoji="0" lang="es-E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dominio</a:t>
              </a:r>
            </a:p>
          </p:txBody>
        </p:sp>
        <p:cxnSp>
          <p:nvCxnSpPr>
            <p:cNvPr id="25" name="13 Conector angular"/>
            <p:cNvCxnSpPr>
              <a:cxnSpLocks noChangeShapeType="1"/>
            </p:cNvCxnSpPr>
            <p:nvPr/>
          </p:nvCxnSpPr>
          <p:spPr bwMode="auto">
            <a:xfrm>
              <a:off x="6588125" y="3525838"/>
              <a:ext cx="7938" cy="704850"/>
            </a:xfrm>
            <a:prstGeom prst="straightConnector1">
              <a:avLst/>
            </a:prstGeom>
            <a:noFill/>
            <a:ln w="38100" algn="ctr">
              <a:solidFill>
                <a:srgbClr val="333399"/>
              </a:solidFill>
              <a:miter lim="800000"/>
              <a:headEnd/>
              <a:tailEnd type="arrow" w="med" len="med"/>
            </a:ln>
            <a:effectLst>
              <a:outerShdw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13 Conector angular"/>
            <p:cNvCxnSpPr/>
            <p:nvPr/>
          </p:nvCxnSpPr>
          <p:spPr bwMode="auto">
            <a:xfrm>
              <a:off x="3730625" y="1330325"/>
              <a:ext cx="1325563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333399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7" name="13 Conector angular"/>
            <p:cNvCxnSpPr/>
            <p:nvPr/>
          </p:nvCxnSpPr>
          <p:spPr bwMode="auto">
            <a:xfrm flipH="1" flipV="1">
              <a:off x="6107113" y="3527425"/>
              <a:ext cx="3175" cy="703263"/>
            </a:xfrm>
            <a:prstGeom prst="straightConnector1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8" name="13 Conector angular"/>
            <p:cNvCxnSpPr>
              <a:stCxn id="24" idx="3"/>
              <a:endCxn id="22" idx="1"/>
            </p:cNvCxnSpPr>
            <p:nvPr/>
          </p:nvCxnSpPr>
          <p:spPr bwMode="auto">
            <a:xfrm>
              <a:off x="3883025" y="3059113"/>
              <a:ext cx="113665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9" name="13 Conector angular"/>
            <p:cNvCxnSpPr/>
            <p:nvPr/>
          </p:nvCxnSpPr>
          <p:spPr bwMode="auto">
            <a:xfrm flipH="1" flipV="1">
              <a:off x="6143625" y="2003425"/>
              <a:ext cx="3175" cy="587375"/>
            </a:xfrm>
            <a:prstGeom prst="straightConnector1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30" name="13 Conector angular"/>
            <p:cNvCxnSpPr/>
            <p:nvPr/>
          </p:nvCxnSpPr>
          <p:spPr bwMode="auto">
            <a:xfrm flipH="1" flipV="1">
              <a:off x="3730625" y="1654175"/>
              <a:ext cx="128905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31" name="13 Conector angular"/>
            <p:cNvCxnSpPr/>
            <p:nvPr/>
          </p:nvCxnSpPr>
          <p:spPr bwMode="auto">
            <a:xfrm>
              <a:off x="6618288" y="2003425"/>
              <a:ext cx="0" cy="587375"/>
            </a:xfrm>
            <a:prstGeom prst="straightConnector1">
              <a:avLst/>
            </a:prstGeom>
            <a:noFill/>
            <a:ln w="38100" cap="flat" cmpd="sng" algn="ctr">
              <a:solidFill>
                <a:srgbClr val="333399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32" name="31 Rectángulo"/>
            <p:cNvSpPr/>
            <p:nvPr/>
          </p:nvSpPr>
          <p:spPr bwMode="auto">
            <a:xfrm>
              <a:off x="1282700" y="4230688"/>
              <a:ext cx="2600325" cy="938212"/>
            </a:xfrm>
            <a:prstGeom prst="rect">
              <a:avLst/>
            </a:prstGeom>
            <a:gradFill rotWithShape="1">
              <a:gsLst>
                <a:gs pos="0">
                  <a:srgbClr val="2D2D8A">
                    <a:tint val="50000"/>
                    <a:satMod val="300000"/>
                  </a:srgbClr>
                </a:gs>
                <a:gs pos="35000">
                  <a:srgbClr val="2D2D8A">
                    <a:tint val="37000"/>
                    <a:satMod val="300000"/>
                  </a:srgbClr>
                </a:gs>
                <a:gs pos="100000">
                  <a:srgbClr val="2D2D8A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2D2D8A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/>
            <a:lstStyle>
              <a:lvl1pPr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1pPr>
              <a:lvl2pPr marL="742950" indent="-28575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2pPr>
              <a:lvl3pPr marL="11430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3pPr>
              <a:lvl4pPr marL="16002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4pPr>
              <a:lvl5pPr marL="20574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5pPr>
              <a:lvl6pPr marL="25146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6pPr>
              <a:lvl7pPr marL="29718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7pPr>
              <a:lvl8pPr marL="34290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8pPr>
              <a:lvl9pPr marL="38862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Modelo</a:t>
              </a:r>
              <a:r>
                <a:rPr kumimoji="0" lang="en-U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de </a:t>
              </a:r>
              <a:r>
                <a:rPr kumimoji="0" lang="es-E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adaptación</a:t>
              </a:r>
            </a:p>
          </p:txBody>
        </p:sp>
        <p:cxnSp>
          <p:nvCxnSpPr>
            <p:cNvPr id="33" name="13 Conector angular"/>
            <p:cNvCxnSpPr/>
            <p:nvPr/>
          </p:nvCxnSpPr>
          <p:spPr bwMode="auto">
            <a:xfrm flipV="1">
              <a:off x="3883025" y="3529013"/>
              <a:ext cx="1136650" cy="703262"/>
            </a:xfrm>
            <a:prstGeom prst="straightConnector1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34" name="13 Conector angular"/>
            <p:cNvCxnSpPr>
              <a:endCxn id="32" idx="3"/>
            </p:cNvCxnSpPr>
            <p:nvPr/>
          </p:nvCxnSpPr>
          <p:spPr bwMode="auto">
            <a:xfrm rot="10800000" flipV="1">
              <a:off x="3883025" y="3529013"/>
              <a:ext cx="1787525" cy="1171575"/>
            </a:xfrm>
            <a:prstGeom prst="straightConnector1">
              <a:avLst/>
            </a:prstGeom>
            <a:noFill/>
            <a:ln w="38100" cap="flat" cmpd="sng" algn="ctr">
              <a:solidFill>
                <a:srgbClr val="333399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35" name="AutoShape 22"/>
            <p:cNvSpPr>
              <a:spLocks noChangeArrowheads="1"/>
            </p:cNvSpPr>
            <p:nvPr/>
          </p:nvSpPr>
          <p:spPr bwMode="auto">
            <a:xfrm>
              <a:off x="2484438" y="957263"/>
              <a:ext cx="1223962" cy="1152525"/>
            </a:xfrm>
            <a:prstGeom prst="smileyFace">
              <a:avLst>
                <a:gd name="adj" fmla="val 4653"/>
              </a:avLst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414338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alt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jaVu Sans" pitchFamily="34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719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chemeClr val="accent6"/>
                </a:solidFill>
              </a:rPr>
              <a:t>Diseño</a:t>
            </a:r>
            <a:r>
              <a:rPr lang="es-ES" dirty="0" smtClean="0"/>
              <a:t> – Modelo de los usuarios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6183" y="1484784"/>
            <a:ext cx="4040188" cy="639762"/>
          </a:xfrm>
        </p:spPr>
        <p:txBody>
          <a:bodyPr/>
          <a:lstStyle/>
          <a:p>
            <a:r>
              <a:rPr lang="es-ES" dirty="0" smtClean="0">
                <a:solidFill>
                  <a:schemeClr val="accent6"/>
                </a:solidFill>
              </a:rPr>
              <a:t>Profesor</a:t>
            </a:r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6183" y="2124546"/>
            <a:ext cx="4040188" cy="4040758"/>
          </a:xfrm>
        </p:spPr>
        <p:txBody>
          <a:bodyPr/>
          <a:lstStyle/>
          <a:p>
            <a:r>
              <a:rPr lang="es-ES" dirty="0" smtClean="0"/>
              <a:t>Creación y gestión de contenido</a:t>
            </a:r>
          </a:p>
          <a:p>
            <a:r>
              <a:rPr lang="es-ES" dirty="0" smtClean="0"/>
              <a:t>Análisis de resultados</a:t>
            </a:r>
          </a:p>
          <a:p>
            <a:r>
              <a:rPr lang="es-ES" dirty="0" smtClean="0"/>
              <a:t>Recuperación de exámenes</a:t>
            </a:r>
            <a:endParaRPr lang="es-ES" dirty="0"/>
          </a:p>
          <a:p>
            <a:r>
              <a:rPr lang="es-ES" dirty="0" smtClean="0"/>
              <a:t>Autoría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4008" y="1484784"/>
            <a:ext cx="4041775" cy="639762"/>
          </a:xfrm>
        </p:spPr>
        <p:txBody>
          <a:bodyPr/>
          <a:lstStyle/>
          <a:p>
            <a:r>
              <a:rPr lang="es-ES" dirty="0" smtClean="0">
                <a:solidFill>
                  <a:schemeClr val="accent6"/>
                </a:solidFill>
              </a:rPr>
              <a:t>Alumno</a:t>
            </a:r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4008" y="2124546"/>
            <a:ext cx="4041775" cy="4040758"/>
          </a:xfrm>
        </p:spPr>
        <p:txBody>
          <a:bodyPr/>
          <a:lstStyle/>
          <a:p>
            <a:r>
              <a:rPr lang="es-ES" dirty="0" smtClean="0"/>
              <a:t>Realización de los exámenes</a:t>
            </a:r>
          </a:p>
          <a:p>
            <a:r>
              <a:rPr lang="es-ES" dirty="0" smtClean="0"/>
              <a:t>Retroalimentación</a:t>
            </a:r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Almacenar qué cuestionario responde, cuándo y cómo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003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chemeClr val="accent6"/>
                </a:solidFill>
              </a:rPr>
              <a:t>Diseño</a:t>
            </a:r>
            <a:r>
              <a:rPr lang="es-ES" dirty="0" smtClean="0"/>
              <a:t> – Modelo del dominio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6"/>
                </a:solidFill>
              </a:rPr>
              <a:t>Materia</a:t>
            </a:r>
          </a:p>
          <a:p>
            <a:pPr lvl="1"/>
            <a:r>
              <a:rPr lang="es-ES" dirty="0" smtClean="0"/>
              <a:t>Nombre</a:t>
            </a:r>
          </a:p>
          <a:p>
            <a:r>
              <a:rPr lang="es-ES" dirty="0" smtClean="0">
                <a:solidFill>
                  <a:schemeClr val="accent6"/>
                </a:solidFill>
              </a:rPr>
              <a:t>Pregunta</a:t>
            </a:r>
          </a:p>
          <a:p>
            <a:pPr lvl="1"/>
            <a:r>
              <a:rPr lang="es-ES" dirty="0" smtClean="0"/>
              <a:t>Nivel de relevancia</a:t>
            </a:r>
          </a:p>
          <a:p>
            <a:pPr lvl="1"/>
            <a:r>
              <a:rPr lang="es-ES" dirty="0" smtClean="0"/>
              <a:t>Enunciado</a:t>
            </a:r>
          </a:p>
          <a:p>
            <a:pPr lvl="1"/>
            <a:r>
              <a:rPr lang="es-ES" i="1" dirty="0" smtClean="0"/>
              <a:t>Multimedia (imagen o audio)</a:t>
            </a:r>
          </a:p>
          <a:p>
            <a:pPr lvl="1"/>
            <a:r>
              <a:rPr lang="es-ES" i="1" dirty="0" smtClean="0"/>
              <a:t>Retroalimentación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6"/>
                </a:solidFill>
              </a:rPr>
              <a:t>Respuestas</a:t>
            </a:r>
          </a:p>
          <a:p>
            <a:pPr lvl="1"/>
            <a:r>
              <a:rPr lang="es-ES" dirty="0" smtClean="0"/>
              <a:t>Texto</a:t>
            </a:r>
          </a:p>
          <a:p>
            <a:pPr lvl="1"/>
            <a:r>
              <a:rPr lang="es-ES" dirty="0" smtClean="0"/>
              <a:t>Booleano si es correcta</a:t>
            </a:r>
          </a:p>
          <a:p>
            <a:pPr lvl="1"/>
            <a:r>
              <a:rPr lang="es-ES" i="1" dirty="0" smtClean="0"/>
              <a:t>Multimedia</a:t>
            </a:r>
          </a:p>
          <a:p>
            <a:pPr lvl="1"/>
            <a:endParaRPr lang="es-ES" i="1" dirty="0"/>
          </a:p>
          <a:p>
            <a:pPr marL="457200" lvl="1" indent="0">
              <a:buNone/>
            </a:pPr>
            <a:endParaRPr lang="es-ES" i="1" dirty="0" smtClean="0"/>
          </a:p>
          <a:p>
            <a:pPr marL="457200" lvl="1" indent="0">
              <a:buNone/>
            </a:pPr>
            <a:endParaRPr lang="es-ES" i="1" dirty="0" smtClean="0"/>
          </a:p>
          <a:p>
            <a:r>
              <a:rPr lang="es-ES" dirty="0" smtClean="0">
                <a:solidFill>
                  <a:schemeClr val="accent6"/>
                </a:solidFill>
              </a:rPr>
              <a:t>Cuestionarios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589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chemeClr val="accent6"/>
                </a:solidFill>
              </a:rPr>
              <a:t>Diseño</a:t>
            </a:r>
            <a:r>
              <a:rPr lang="es-ES" dirty="0" smtClean="0"/>
              <a:t> – Modelo de adaptación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¿Cómo elegir la primera pregunta?</a:t>
            </a:r>
          </a:p>
          <a:p>
            <a:endParaRPr lang="es-ES" b="1" dirty="0" smtClean="0"/>
          </a:p>
          <a:p>
            <a:r>
              <a:rPr lang="es-ES" b="1" dirty="0" smtClean="0"/>
              <a:t>¿Cómo elegir la siguiente pregunta, teniendo en cuenta las respuestas anteriores?</a:t>
            </a:r>
          </a:p>
          <a:p>
            <a:endParaRPr lang="es-ES" b="1" dirty="0" smtClean="0"/>
          </a:p>
          <a:p>
            <a:r>
              <a:rPr lang="es-ES" b="1" dirty="0" smtClean="0"/>
              <a:t>¿Cuándo parar el cuestionario?</a:t>
            </a:r>
            <a:endParaRPr lang="es-ES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335495" y="5996226"/>
            <a:ext cx="84969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Cuestiones planteadas en H</a:t>
            </a:r>
            <a:r>
              <a:rPr lang="es-ES" sz="1600" dirty="0"/>
              <a:t>. </a:t>
            </a:r>
            <a:r>
              <a:rPr lang="es-ES" sz="1600" dirty="0" err="1" smtClean="0"/>
              <a:t>Wainer</a:t>
            </a:r>
            <a:r>
              <a:rPr lang="es-ES" sz="1600" dirty="0" smtClean="0"/>
              <a:t>, y otros, “</a:t>
            </a:r>
            <a:r>
              <a:rPr lang="es-ES" sz="1600" i="1" dirty="0" err="1" smtClean="0"/>
              <a:t>Computer-Adaptive</a:t>
            </a:r>
            <a:r>
              <a:rPr lang="es-ES" sz="1600" i="1" dirty="0" smtClean="0"/>
              <a:t> </a:t>
            </a:r>
            <a:r>
              <a:rPr lang="es-ES" sz="1600" i="1" dirty="0" err="1"/>
              <a:t>Testing</a:t>
            </a:r>
            <a:r>
              <a:rPr lang="es-ES" sz="1600" i="1" dirty="0"/>
              <a:t>: A </a:t>
            </a:r>
            <a:r>
              <a:rPr lang="es-ES" sz="1600" i="1" dirty="0" smtClean="0"/>
              <a:t>Primer</a:t>
            </a:r>
            <a:r>
              <a:rPr lang="es-ES" sz="1600" dirty="0" smtClean="0"/>
              <a:t>”, </a:t>
            </a:r>
            <a:r>
              <a:rPr lang="es-ES" sz="1600" dirty="0" err="1"/>
              <a:t>Routledge</a:t>
            </a:r>
            <a:r>
              <a:rPr lang="es-ES" sz="1600" dirty="0"/>
              <a:t>,</a:t>
            </a:r>
          </a:p>
          <a:p>
            <a:r>
              <a:rPr lang="es-ES" sz="1600" dirty="0"/>
              <a:t>Ed. </a:t>
            </a:r>
            <a:r>
              <a:rPr lang="es-ES" sz="1600" dirty="0" err="1"/>
              <a:t>Mahwah</a:t>
            </a:r>
            <a:r>
              <a:rPr lang="es-ES" sz="1600" dirty="0"/>
              <a:t>, NJ, USA: Lawrence </a:t>
            </a:r>
            <a:r>
              <a:rPr lang="es-ES" sz="1600" dirty="0" err="1"/>
              <a:t>Erlbaum</a:t>
            </a:r>
            <a:r>
              <a:rPr lang="es-ES" sz="1600" dirty="0"/>
              <a:t> </a:t>
            </a:r>
            <a:r>
              <a:rPr lang="es-ES" sz="1600" dirty="0" err="1"/>
              <a:t>Associates</a:t>
            </a:r>
            <a:r>
              <a:rPr lang="es-ES" sz="1600" dirty="0"/>
              <a:t>, 2000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273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chemeClr val="accent6"/>
                </a:solidFill>
              </a:rPr>
              <a:t>Diseño</a:t>
            </a:r>
            <a:r>
              <a:rPr lang="es-ES" dirty="0" smtClean="0"/>
              <a:t> – Modelo de adaptación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accent6"/>
                </a:solidFill>
              </a:rPr>
              <a:t>¿Cómo elegir la primera pregunta?</a:t>
            </a:r>
          </a:p>
          <a:p>
            <a:pPr lvl="1"/>
            <a:r>
              <a:rPr lang="es-ES" dirty="0" smtClean="0">
                <a:solidFill>
                  <a:schemeClr val="accent6"/>
                </a:solidFill>
              </a:rPr>
              <a:t>Aleatoriamente entre todas las del primer nivel</a:t>
            </a:r>
          </a:p>
          <a:p>
            <a:r>
              <a:rPr lang="es-ES" b="1" dirty="0" smtClean="0"/>
              <a:t>¿Cómo elegir la siguiente pregunta, teniendo en cuenta las respuestas anteriores?</a:t>
            </a:r>
          </a:p>
          <a:p>
            <a:endParaRPr lang="es-ES" i="1" dirty="0" smtClean="0"/>
          </a:p>
          <a:p>
            <a:r>
              <a:rPr lang="es-ES" b="1" dirty="0" smtClean="0"/>
              <a:t>¿Cuándo parar el cuestionario?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95208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chemeClr val="accent6"/>
                </a:solidFill>
              </a:rPr>
              <a:t>Índice</a:t>
            </a:r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Estado del arte</a:t>
            </a:r>
          </a:p>
          <a:p>
            <a:r>
              <a:rPr lang="es-ES" dirty="0" smtClean="0"/>
              <a:t>Análisis, diseño, desarrollo</a:t>
            </a:r>
          </a:p>
          <a:p>
            <a:r>
              <a:rPr lang="es-ES" dirty="0" smtClean="0"/>
              <a:t>Pruebas</a:t>
            </a:r>
          </a:p>
          <a:p>
            <a:r>
              <a:rPr lang="es-ES" dirty="0" smtClean="0"/>
              <a:t>Conclusiones y trabajo futuro</a:t>
            </a:r>
          </a:p>
        </p:txBody>
      </p:sp>
    </p:spTree>
    <p:extLst>
      <p:ext uri="{BB962C8B-B14F-4D97-AF65-F5344CB8AC3E}">
        <p14:creationId xmlns:p14="http://schemas.microsoft.com/office/powerpoint/2010/main" val="136413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chemeClr val="accent6"/>
                </a:solidFill>
              </a:rPr>
              <a:t>Diseño</a:t>
            </a:r>
            <a:r>
              <a:rPr lang="es-ES" dirty="0" smtClean="0"/>
              <a:t> – Modelo de adaptación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¿Cómo elegir la primera pregunta?</a:t>
            </a:r>
          </a:p>
          <a:p>
            <a:pPr lvl="1"/>
            <a:r>
              <a:rPr lang="es-ES" dirty="0" smtClean="0"/>
              <a:t>Aleatoriamente entre todas las del primer nivel</a:t>
            </a:r>
          </a:p>
          <a:p>
            <a:r>
              <a:rPr lang="es-ES" b="1" dirty="0" smtClean="0">
                <a:solidFill>
                  <a:schemeClr val="accent6"/>
                </a:solidFill>
              </a:rPr>
              <a:t>¿Cómo elegir la siguiente pregunta, teniendo en cuenta las respuestas anteriores?</a:t>
            </a:r>
          </a:p>
          <a:p>
            <a:pPr lvl="1"/>
            <a:r>
              <a:rPr lang="es-ES" dirty="0" smtClean="0">
                <a:solidFill>
                  <a:schemeClr val="accent6"/>
                </a:solidFill>
              </a:rPr>
              <a:t>Algoritmo…</a:t>
            </a:r>
          </a:p>
          <a:p>
            <a:r>
              <a:rPr lang="es-ES" b="1" dirty="0" smtClean="0"/>
              <a:t>¿Cuándo parar el cuestionario?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69742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chemeClr val="accent6"/>
                </a:solidFill>
              </a:rPr>
              <a:t>Diseño</a:t>
            </a:r>
            <a:r>
              <a:rPr lang="es-ES" dirty="0" smtClean="0"/>
              <a:t> – Modelo de adaptación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179512" y="1628800"/>
            <a:ext cx="3672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Dos parámetros: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err="1" smtClean="0">
                <a:solidFill>
                  <a:schemeClr val="accent6"/>
                </a:solidFill>
              </a:rPr>
              <a:t>N</a:t>
            </a:r>
            <a:r>
              <a:rPr lang="es-ES" sz="3200" baseline="-25000" dirty="0" err="1" smtClean="0">
                <a:solidFill>
                  <a:schemeClr val="accent6"/>
                </a:solidFill>
              </a:rPr>
              <a:t>v</a:t>
            </a:r>
            <a:r>
              <a:rPr lang="es-ES" sz="3200" dirty="0" smtClean="0"/>
              <a:t>: </a:t>
            </a:r>
            <a:r>
              <a:rPr lang="es-ES" sz="3200" dirty="0" err="1" smtClean="0"/>
              <a:t>num</a:t>
            </a:r>
            <a:r>
              <a:rPr lang="es-ES" sz="3200" dirty="0" smtClean="0"/>
              <a:t>. preguntas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err="1" smtClean="0">
                <a:solidFill>
                  <a:schemeClr val="accent6"/>
                </a:solidFill>
              </a:rPr>
              <a:t>N</a:t>
            </a:r>
            <a:r>
              <a:rPr lang="es-ES" sz="3200" baseline="-25000" dirty="0" err="1" smtClean="0">
                <a:solidFill>
                  <a:schemeClr val="accent6"/>
                </a:solidFill>
              </a:rPr>
              <a:t>l</a:t>
            </a:r>
            <a:r>
              <a:rPr lang="es-ES" sz="3200" dirty="0" smtClean="0"/>
              <a:t>: </a:t>
            </a:r>
            <a:r>
              <a:rPr lang="es-ES" sz="3200" dirty="0" err="1" smtClean="0"/>
              <a:t>num</a:t>
            </a:r>
            <a:r>
              <a:rPr lang="es-ES" sz="3200" dirty="0" smtClean="0"/>
              <a:t>. niveles</a:t>
            </a:r>
            <a:endParaRPr lang="es-ES" sz="3200" dirty="0"/>
          </a:p>
        </p:txBody>
      </p:sp>
      <p:pic>
        <p:nvPicPr>
          <p:cNvPr id="8" name="7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5" t="2050" r="1644" b="2947"/>
          <a:stretch/>
        </p:blipFill>
        <p:spPr>
          <a:xfrm>
            <a:off x="3862603" y="1700808"/>
            <a:ext cx="4834880" cy="4299857"/>
          </a:xfrm>
        </p:spPr>
      </p:pic>
    </p:spTree>
    <p:extLst>
      <p:ext uri="{BB962C8B-B14F-4D97-AF65-F5344CB8AC3E}">
        <p14:creationId xmlns:p14="http://schemas.microsoft.com/office/powerpoint/2010/main" val="161730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chemeClr val="accent6"/>
                </a:solidFill>
              </a:rPr>
              <a:t>Diseño</a:t>
            </a:r>
            <a:r>
              <a:rPr lang="es-ES" dirty="0" smtClean="0"/>
              <a:t> – Modelo de adaptación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¿Cómo elegir la primera pregunta?</a:t>
            </a:r>
          </a:p>
          <a:p>
            <a:pPr lvl="1"/>
            <a:r>
              <a:rPr lang="es-ES" dirty="0" smtClean="0"/>
              <a:t>Aleatoriamente entre todas las del primer nivel.</a:t>
            </a:r>
          </a:p>
          <a:p>
            <a:r>
              <a:rPr lang="es-ES" b="1" dirty="0" smtClean="0"/>
              <a:t>¿Cómo elegir la siguiente pregunta, teniendo en cuenta las respuestas anteriores?</a:t>
            </a:r>
          </a:p>
          <a:p>
            <a:pPr lvl="1"/>
            <a:r>
              <a:rPr lang="es-ES" dirty="0" smtClean="0"/>
              <a:t>Algoritmo…</a:t>
            </a:r>
            <a:endParaRPr lang="es-ES" i="1" dirty="0" smtClean="0"/>
          </a:p>
          <a:p>
            <a:r>
              <a:rPr lang="es-ES" b="1" dirty="0" smtClean="0">
                <a:solidFill>
                  <a:schemeClr val="accent6"/>
                </a:solidFill>
              </a:rPr>
              <a:t>¿Cuándo parar el cuestionario?</a:t>
            </a:r>
          </a:p>
          <a:p>
            <a:pPr lvl="1"/>
            <a:r>
              <a:rPr lang="es-ES" dirty="0" smtClean="0">
                <a:solidFill>
                  <a:schemeClr val="accent6"/>
                </a:solidFill>
              </a:rPr>
              <a:t>Cuando se agote el tiempo o se responda a un número de preguntas suficiente.</a:t>
            </a:r>
            <a:endParaRPr lang="es-E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30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chemeClr val="accent6"/>
                </a:solidFill>
              </a:rPr>
              <a:t>Desarrollo </a:t>
            </a:r>
            <a:r>
              <a:rPr lang="es-ES" dirty="0" smtClean="0"/>
              <a:t>–</a:t>
            </a:r>
            <a:r>
              <a:rPr lang="es-ES" dirty="0" smtClean="0"/>
              <a:t> Tecnologías utilizadas</a:t>
            </a:r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HTML5, CSS3 </a:t>
            </a:r>
          </a:p>
          <a:p>
            <a:r>
              <a:rPr lang="es-ES" dirty="0" err="1" smtClean="0"/>
              <a:t>Bootstrap</a:t>
            </a:r>
            <a:r>
              <a:rPr lang="es-ES" dirty="0" smtClean="0"/>
              <a:t> 3</a:t>
            </a:r>
            <a:endParaRPr lang="es-ES" dirty="0" smtClean="0"/>
          </a:p>
          <a:p>
            <a:r>
              <a:rPr lang="es-ES" dirty="0" err="1" smtClean="0"/>
              <a:t>Javascript</a:t>
            </a:r>
            <a:r>
              <a:rPr lang="es-ES" dirty="0" smtClean="0"/>
              <a:t> </a:t>
            </a:r>
            <a:r>
              <a:rPr lang="es-ES" dirty="0" smtClean="0"/>
              <a:t>con </a:t>
            </a:r>
            <a:r>
              <a:rPr lang="es-ES" dirty="0" err="1" smtClean="0"/>
              <a:t>jQuery</a:t>
            </a:r>
            <a:endParaRPr lang="es-ES" dirty="0" smtClean="0"/>
          </a:p>
          <a:p>
            <a:r>
              <a:rPr lang="es-ES" dirty="0" smtClean="0"/>
              <a:t>PHP 5</a:t>
            </a:r>
          </a:p>
          <a:p>
            <a:r>
              <a:rPr lang="es-ES" dirty="0" err="1" smtClean="0"/>
              <a:t>PostgreSQL</a:t>
            </a:r>
            <a:r>
              <a:rPr lang="es-ES" dirty="0" smtClean="0"/>
              <a:t> 9.3</a:t>
            </a:r>
          </a:p>
          <a:p>
            <a:r>
              <a:rPr lang="es-ES" dirty="0" smtClean="0"/>
              <a:t>Apache 2.2</a:t>
            </a:r>
          </a:p>
          <a:p>
            <a:r>
              <a:rPr lang="es-ES" dirty="0" err="1" smtClean="0"/>
              <a:t>git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84667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ES" dirty="0" smtClean="0">
                <a:solidFill>
                  <a:schemeClr val="accent6"/>
                </a:solidFill>
              </a:rPr>
              <a:t>Desarrollo </a:t>
            </a:r>
            <a:r>
              <a:rPr lang="es-ES" dirty="0" smtClean="0"/>
              <a:t>– Modelo entidad-relación</a:t>
            </a:r>
            <a:endParaRPr lang="es-ES" dirty="0">
              <a:solidFill>
                <a:schemeClr val="accent6"/>
              </a:solidFill>
            </a:endParaRPr>
          </a:p>
        </p:txBody>
      </p:sp>
      <p:pic>
        <p:nvPicPr>
          <p:cNvPr id="6" name="5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971" y="1600200"/>
            <a:ext cx="5466057" cy="4525963"/>
          </a:xfrm>
        </p:spPr>
      </p:pic>
    </p:spTree>
    <p:extLst>
      <p:ext uri="{BB962C8B-B14F-4D97-AF65-F5344CB8AC3E}">
        <p14:creationId xmlns:p14="http://schemas.microsoft.com/office/powerpoint/2010/main" val="151564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chemeClr val="accent6"/>
                </a:solidFill>
              </a:rPr>
              <a:t>Desarrollo</a:t>
            </a:r>
            <a:r>
              <a:rPr lang="es-ES" dirty="0" smtClean="0"/>
              <a:t> </a:t>
            </a:r>
            <a:r>
              <a:rPr lang="es-ES" dirty="0" smtClean="0"/>
              <a:t>– Estructura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>
                <a:solidFill>
                  <a:schemeClr val="accent6"/>
                </a:solidFill>
              </a:rPr>
              <a:t>Sección alumno</a:t>
            </a:r>
          </a:p>
          <a:p>
            <a:pPr lvl="1"/>
            <a:r>
              <a:rPr lang="es-ES" dirty="0" smtClean="0"/>
              <a:t>Elección de examen</a:t>
            </a:r>
          </a:p>
          <a:p>
            <a:pPr lvl="1"/>
            <a:r>
              <a:rPr lang="es-ES" dirty="0" smtClean="0"/>
              <a:t>Realización del examen</a:t>
            </a:r>
          </a:p>
          <a:p>
            <a:pPr lvl="1"/>
            <a:r>
              <a:rPr lang="es-ES" dirty="0" smtClean="0"/>
              <a:t>Resultados</a:t>
            </a:r>
          </a:p>
          <a:p>
            <a:r>
              <a:rPr lang="es-ES" dirty="0" smtClean="0">
                <a:solidFill>
                  <a:schemeClr val="accent6"/>
                </a:solidFill>
              </a:rPr>
              <a:t>Sección profesor</a:t>
            </a:r>
          </a:p>
          <a:p>
            <a:pPr lvl="1"/>
            <a:r>
              <a:rPr lang="es-ES" dirty="0" smtClean="0"/>
              <a:t>Gestión de Materias, Preguntas y Exámenes</a:t>
            </a:r>
          </a:p>
          <a:p>
            <a:pPr lvl="1"/>
            <a:r>
              <a:rPr lang="es-ES" dirty="0" smtClean="0"/>
              <a:t>Ficheros multimedia</a:t>
            </a:r>
          </a:p>
          <a:p>
            <a:pPr lvl="1"/>
            <a:r>
              <a:rPr lang="es-ES" dirty="0" smtClean="0"/>
              <a:t>Recuperación de exámenes</a:t>
            </a:r>
          </a:p>
          <a:p>
            <a:pPr lvl="1"/>
            <a:r>
              <a:rPr lang="es-ES" dirty="0" smtClean="0"/>
              <a:t>Análisis de resultados</a:t>
            </a:r>
          </a:p>
        </p:txBody>
      </p:sp>
    </p:spTree>
    <p:extLst>
      <p:ext uri="{BB962C8B-B14F-4D97-AF65-F5344CB8AC3E}">
        <p14:creationId xmlns:p14="http://schemas.microsoft.com/office/powerpoint/2010/main" val="408709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2276872"/>
            <a:ext cx="7772400" cy="2448272"/>
          </a:xfrm>
        </p:spPr>
        <p:txBody>
          <a:bodyPr>
            <a:normAutofit fontScale="90000"/>
          </a:bodyPr>
          <a:lstStyle/>
          <a:p>
            <a:pPr algn="ctr"/>
            <a:r>
              <a:rPr lang="es-ES" sz="6000" b="0" cap="none" dirty="0" smtClean="0">
                <a:solidFill>
                  <a:schemeClr val="accent6"/>
                </a:solidFill>
              </a:rPr>
              <a:t>Demo</a:t>
            </a:r>
            <a:r>
              <a:rPr lang="es-ES" sz="6000" b="0" cap="none" dirty="0" smtClean="0"/>
              <a:t/>
            </a:r>
            <a:br>
              <a:rPr lang="es-ES" sz="6000" b="0" cap="none" dirty="0" smtClean="0"/>
            </a:br>
            <a:r>
              <a:rPr lang="es-ES" sz="6000" b="0" cap="none" dirty="0" smtClean="0"/>
              <a:t/>
            </a:r>
            <a:br>
              <a:rPr lang="es-ES" sz="6000" b="0" cap="none" dirty="0" smtClean="0"/>
            </a:br>
            <a:r>
              <a:rPr lang="es-ES" sz="3600" b="0" cap="none" dirty="0" smtClean="0">
                <a:latin typeface="Consolas" panose="020B0609020204030204" pitchFamily="49" charset="0"/>
                <a:cs typeface="Consolas" panose="020B0609020204030204" pitchFamily="49" charset="0"/>
              </a:rPr>
              <a:t>http://sacha.ii.uam.es/e-valUAM/</a:t>
            </a:r>
            <a:endParaRPr lang="es-ES" sz="2200" b="0" cap="non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36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chemeClr val="accent6"/>
                </a:solidFill>
              </a:rPr>
              <a:t>Índice</a:t>
            </a:r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Estado del arte</a:t>
            </a:r>
          </a:p>
          <a:p>
            <a:r>
              <a:rPr lang="es-ES" dirty="0" smtClean="0"/>
              <a:t>Análisis, diseño, desarrollo</a:t>
            </a:r>
          </a:p>
          <a:p>
            <a:r>
              <a:rPr lang="es-ES" dirty="0" smtClean="0">
                <a:solidFill>
                  <a:schemeClr val="accent6"/>
                </a:solidFill>
              </a:rPr>
              <a:t>Pruebas</a:t>
            </a:r>
          </a:p>
          <a:p>
            <a:pPr lvl="1"/>
            <a:r>
              <a:rPr lang="es-ES" dirty="0" smtClean="0">
                <a:solidFill>
                  <a:schemeClr val="accent6"/>
                </a:solidFill>
              </a:rPr>
              <a:t>Primer prototipo</a:t>
            </a:r>
          </a:p>
          <a:p>
            <a:pPr lvl="1"/>
            <a:r>
              <a:rPr lang="es-ES" dirty="0" smtClean="0">
                <a:solidFill>
                  <a:schemeClr val="accent6"/>
                </a:solidFill>
              </a:rPr>
              <a:t>Segundo prototipo</a:t>
            </a:r>
          </a:p>
          <a:p>
            <a:r>
              <a:rPr lang="es-ES" dirty="0" smtClean="0"/>
              <a:t>Conclusiones y trabajo futuro</a:t>
            </a:r>
          </a:p>
        </p:txBody>
      </p:sp>
    </p:spTree>
    <p:extLst>
      <p:ext uri="{BB962C8B-B14F-4D97-AF65-F5344CB8AC3E}">
        <p14:creationId xmlns:p14="http://schemas.microsoft.com/office/powerpoint/2010/main" val="301306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chemeClr val="accent6"/>
                </a:solidFill>
              </a:rPr>
              <a:t>Pruebas</a:t>
            </a:r>
            <a:r>
              <a:rPr lang="es-ES" dirty="0" smtClean="0"/>
              <a:t> – Primer prototipo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9473"/>
              </p:ext>
            </p:extLst>
          </p:nvPr>
        </p:nvGraphicFramePr>
        <p:xfrm>
          <a:off x="467544" y="3933056"/>
          <a:ext cx="82296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Cuestionarios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 de autoevaluación y 4 exámenes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Usuarios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15 alumnos</a:t>
                      </a:r>
                      <a:endParaRPr lang="es-ES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Preguntas</a:t>
                      </a:r>
                      <a:r>
                        <a:rPr lang="es-ES" b="1" baseline="0" dirty="0" smtClean="0"/>
                        <a:t> totales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372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Cuestionarios contestados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254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Preguntas contestadas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12390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Ficheros multimedia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178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2 Marcador de contenido"/>
          <p:cNvSpPr txBox="1">
            <a:spLocks/>
          </p:cNvSpPr>
          <p:nvPr/>
        </p:nvSpPr>
        <p:spPr>
          <a:xfrm>
            <a:off x="457200" y="1600201"/>
            <a:ext cx="8229600" cy="20448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Probado en el curso 2013/2014</a:t>
            </a:r>
          </a:p>
          <a:p>
            <a:r>
              <a:rPr lang="es-ES" dirty="0" smtClean="0"/>
              <a:t>Utilizado en el Grado de Historia</a:t>
            </a:r>
          </a:p>
          <a:p>
            <a:r>
              <a:rPr lang="es-ES" dirty="0" smtClean="0"/>
              <a:t>Opciones multimedia y gestión del profesor limitados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250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chemeClr val="accent6"/>
                </a:solidFill>
              </a:rPr>
              <a:t>Pruebas</a:t>
            </a:r>
            <a:r>
              <a:rPr lang="es-ES" dirty="0" smtClean="0"/>
              <a:t> – Segundo prototipo</a:t>
            </a:r>
            <a:endParaRPr lang="es-ES" dirty="0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457200" y="1600200"/>
            <a:ext cx="8229600" cy="46371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Probado en el curso 2014/2015</a:t>
            </a:r>
          </a:p>
          <a:p>
            <a:r>
              <a:rPr lang="es-ES" dirty="0" smtClean="0"/>
              <a:t>Utilizado en el Grado de Educación Infantil</a:t>
            </a:r>
          </a:p>
          <a:p>
            <a:r>
              <a:rPr lang="es-ES" dirty="0" smtClean="0"/>
              <a:t>Versión completa del sistema</a:t>
            </a:r>
          </a:p>
          <a:p>
            <a:r>
              <a:rPr lang="es-ES" dirty="0" smtClean="0"/>
              <a:t>Probado en varios entornos</a:t>
            </a:r>
          </a:p>
          <a:p>
            <a:pPr lvl="1"/>
            <a:r>
              <a:rPr lang="es-ES" dirty="0" smtClean="0"/>
              <a:t>Test de conocimientos informáticos</a:t>
            </a:r>
          </a:p>
          <a:p>
            <a:pPr lvl="1"/>
            <a:r>
              <a:rPr lang="es-ES" dirty="0" smtClean="0"/>
              <a:t>Evaluación clásica</a:t>
            </a:r>
          </a:p>
          <a:p>
            <a:pPr lvl="2"/>
            <a:r>
              <a:rPr lang="es-ES" dirty="0" smtClean="0"/>
              <a:t>Cuestionario previo de autoevaluación</a:t>
            </a:r>
          </a:p>
          <a:p>
            <a:pPr lvl="2"/>
            <a:r>
              <a:rPr lang="es-ES" dirty="0" smtClean="0"/>
              <a:t>Cuestionario de examen</a:t>
            </a:r>
          </a:p>
          <a:p>
            <a:pPr lvl="2"/>
            <a:r>
              <a:rPr lang="es-ES" dirty="0" smtClean="0"/>
              <a:t>Entrega de un proyecto pedagógico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061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chemeClr val="accent6"/>
                </a:solidFill>
              </a:rPr>
              <a:t>Índice</a:t>
            </a:r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accent6"/>
                </a:solidFill>
              </a:rPr>
              <a:t>Introducción</a:t>
            </a:r>
          </a:p>
          <a:p>
            <a:pPr lvl="1"/>
            <a:r>
              <a:rPr lang="es-ES" dirty="0" smtClean="0">
                <a:solidFill>
                  <a:schemeClr val="accent6"/>
                </a:solidFill>
              </a:rPr>
              <a:t>Motivación</a:t>
            </a:r>
          </a:p>
          <a:p>
            <a:pPr lvl="1"/>
            <a:r>
              <a:rPr lang="es-ES" dirty="0" smtClean="0">
                <a:solidFill>
                  <a:schemeClr val="accent6"/>
                </a:solidFill>
              </a:rPr>
              <a:t>Objetivos</a:t>
            </a:r>
          </a:p>
          <a:p>
            <a:r>
              <a:rPr lang="es-ES" dirty="0" smtClean="0"/>
              <a:t>Estado del arte</a:t>
            </a:r>
          </a:p>
          <a:p>
            <a:r>
              <a:rPr lang="es-ES" dirty="0" smtClean="0"/>
              <a:t>Análisis, diseño, desarrollo</a:t>
            </a:r>
          </a:p>
          <a:p>
            <a:r>
              <a:rPr lang="es-ES" dirty="0" smtClean="0"/>
              <a:t>Pruebas</a:t>
            </a:r>
          </a:p>
          <a:p>
            <a:r>
              <a:rPr lang="es-ES" dirty="0" smtClean="0"/>
              <a:t>Conclusiones y trabajo futuro</a:t>
            </a:r>
          </a:p>
        </p:txBody>
      </p:sp>
    </p:spTree>
    <p:extLst>
      <p:ext uri="{BB962C8B-B14F-4D97-AF65-F5344CB8AC3E}">
        <p14:creationId xmlns:p14="http://schemas.microsoft.com/office/powerpoint/2010/main" val="196091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ES" dirty="0" smtClean="0">
                <a:solidFill>
                  <a:schemeClr val="accent6"/>
                </a:solidFill>
              </a:rPr>
              <a:t>Pruebas</a:t>
            </a:r>
            <a:r>
              <a:rPr lang="es-ES" dirty="0" smtClean="0"/>
              <a:t> – Test de conocimientos informáticos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9028160"/>
              </p:ext>
            </p:extLst>
          </p:nvPr>
        </p:nvGraphicFramePr>
        <p:xfrm>
          <a:off x="467544" y="3933056"/>
          <a:ext cx="8229600" cy="249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Cuestionarios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 examen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Usuarios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baseline="0" dirty="0" smtClean="0"/>
                        <a:t>83 alumnos: 49 Infantil + 24 Informática o Doble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Preguntas</a:t>
                      </a:r>
                      <a:r>
                        <a:rPr lang="es-ES" b="1" baseline="0" dirty="0" smtClean="0"/>
                        <a:t> totales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60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Cuestionarios contestados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83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Preguntas contestadas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4980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Ficheros multimedia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2 Marcador de contenido"/>
          <p:cNvSpPr txBox="1">
            <a:spLocks/>
          </p:cNvSpPr>
          <p:nvPr/>
        </p:nvSpPr>
        <p:spPr>
          <a:xfrm>
            <a:off x="457200" y="1600201"/>
            <a:ext cx="8229600" cy="2044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Nuevo modelo basado en conocimiento experto</a:t>
            </a:r>
          </a:p>
          <a:p>
            <a:r>
              <a:rPr lang="es-ES" dirty="0" smtClean="0"/>
              <a:t>Respuesta con duda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680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5932" y="10277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sz="3600" dirty="0" smtClean="0">
                <a:solidFill>
                  <a:schemeClr val="accent6"/>
                </a:solidFill>
              </a:rPr>
              <a:t>Pruebas</a:t>
            </a:r>
            <a:r>
              <a:rPr lang="es-ES" sz="3600" dirty="0" smtClean="0"/>
              <a:t> – Autoevaluación y examen</a:t>
            </a:r>
            <a:endParaRPr lang="es-ES" sz="3600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4242042"/>
              </p:ext>
            </p:extLst>
          </p:nvPr>
        </p:nvGraphicFramePr>
        <p:xfrm>
          <a:off x="455932" y="980728"/>
          <a:ext cx="82296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Cuestionarios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r>
                        <a:rPr lang="es-ES" baseline="0" dirty="0" smtClean="0"/>
                        <a:t> autoevaluación y 1 examen</a:t>
                      </a:r>
                      <a:endParaRPr lang="es-E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Usuarios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baseline="0" dirty="0" smtClean="0"/>
                        <a:t>49 alumnos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Preguntas</a:t>
                      </a:r>
                      <a:r>
                        <a:rPr lang="es-ES" b="1" baseline="0" dirty="0" smtClean="0"/>
                        <a:t> totales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244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Cuestionarios contestados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887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Preguntas contestadas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6079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Ficheros multimedia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2 Marcador de contenido"/>
          <p:cNvSpPr txBox="1">
            <a:spLocks/>
          </p:cNvSpPr>
          <p:nvPr/>
        </p:nvSpPr>
        <p:spPr>
          <a:xfrm>
            <a:off x="455932" y="1600201"/>
            <a:ext cx="8229600" cy="2044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55932" y="1600200"/>
            <a:ext cx="8229600" cy="204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5932" y="33569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600" dirty="0" smtClean="0">
                <a:solidFill>
                  <a:schemeClr val="accent6"/>
                </a:solidFill>
              </a:rPr>
              <a:t>Pruebas</a:t>
            </a:r>
            <a:r>
              <a:rPr lang="es-ES" sz="3600" dirty="0" smtClean="0"/>
              <a:t> – Entrega proyecto pedagógico</a:t>
            </a:r>
            <a:endParaRPr lang="es-ES" sz="3600" dirty="0"/>
          </a:p>
        </p:txBody>
      </p:sp>
      <p:graphicFrame>
        <p:nvGraphicFramePr>
          <p:cNvPr id="8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2633572"/>
              </p:ext>
            </p:extLst>
          </p:nvPr>
        </p:nvGraphicFramePr>
        <p:xfrm>
          <a:off x="455932" y="4351114"/>
          <a:ext cx="82296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Cuestionarios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r>
                        <a:rPr lang="es-ES" baseline="0" dirty="0" smtClean="0"/>
                        <a:t>9</a:t>
                      </a:r>
                      <a:endParaRPr lang="es-E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Usuarios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baseline="0" dirty="0" smtClean="0"/>
                        <a:t>49 alumnos, como profesores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Preguntas</a:t>
                      </a:r>
                      <a:r>
                        <a:rPr lang="es-ES" b="1" baseline="0" dirty="0" smtClean="0"/>
                        <a:t> totales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848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Cuestionarios contestados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Preguntas contestadas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Ficheros multimedia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1364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3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chemeClr val="accent6"/>
                </a:solidFill>
              </a:rPr>
              <a:t>Índice</a:t>
            </a:r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Estado del arte</a:t>
            </a:r>
          </a:p>
          <a:p>
            <a:r>
              <a:rPr lang="es-ES" dirty="0" smtClean="0"/>
              <a:t>Análisis, diseño, desarrollo</a:t>
            </a:r>
          </a:p>
          <a:p>
            <a:r>
              <a:rPr lang="es-ES" dirty="0" smtClean="0"/>
              <a:t>Pruebas</a:t>
            </a:r>
          </a:p>
          <a:p>
            <a:r>
              <a:rPr lang="es-ES" dirty="0" smtClean="0">
                <a:solidFill>
                  <a:schemeClr val="accent6"/>
                </a:solidFill>
              </a:rPr>
              <a:t>Conclusiones y trabajo futuro</a:t>
            </a:r>
          </a:p>
        </p:txBody>
      </p:sp>
    </p:spTree>
    <p:extLst>
      <p:ext uri="{BB962C8B-B14F-4D97-AF65-F5344CB8AC3E}">
        <p14:creationId xmlns:p14="http://schemas.microsoft.com/office/powerpoint/2010/main" val="404564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chemeClr val="accent6"/>
                </a:solidFill>
              </a:rPr>
              <a:t>Conclusiones</a:t>
            </a:r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s-ES" dirty="0" smtClean="0"/>
              <a:t>Todos los </a:t>
            </a:r>
            <a:r>
              <a:rPr lang="es-ES" dirty="0" smtClean="0">
                <a:solidFill>
                  <a:schemeClr val="accent6"/>
                </a:solidFill>
              </a:rPr>
              <a:t>objetivos</a:t>
            </a:r>
            <a:r>
              <a:rPr lang="es-ES" dirty="0" smtClean="0"/>
              <a:t> se han cumplido</a:t>
            </a:r>
          </a:p>
          <a:p>
            <a:pPr>
              <a:lnSpc>
                <a:spcPct val="120000"/>
              </a:lnSpc>
            </a:pPr>
            <a:r>
              <a:rPr lang="es-ES" dirty="0" smtClean="0"/>
              <a:t>Se ha creado un sistema </a:t>
            </a:r>
            <a:r>
              <a:rPr lang="es-ES" dirty="0" smtClean="0">
                <a:solidFill>
                  <a:schemeClr val="accent6"/>
                </a:solidFill>
              </a:rPr>
              <a:t>adaptativo</a:t>
            </a:r>
            <a:r>
              <a:rPr lang="es-ES" dirty="0" smtClean="0"/>
              <a:t> de </a:t>
            </a:r>
            <a:r>
              <a:rPr lang="es-ES" dirty="0" smtClean="0">
                <a:solidFill>
                  <a:schemeClr val="accent6"/>
                </a:solidFill>
              </a:rPr>
              <a:t>cuestionarios</a:t>
            </a:r>
            <a:r>
              <a:rPr lang="es-ES" dirty="0" smtClean="0"/>
              <a:t> con:</a:t>
            </a:r>
          </a:p>
          <a:p>
            <a:pPr lvl="1">
              <a:lnSpc>
                <a:spcPct val="120000"/>
              </a:lnSpc>
            </a:pPr>
            <a:r>
              <a:rPr lang="es-ES" dirty="0" smtClean="0"/>
              <a:t>ficheros </a:t>
            </a:r>
            <a:r>
              <a:rPr lang="es-ES" dirty="0" smtClean="0">
                <a:solidFill>
                  <a:schemeClr val="accent6"/>
                </a:solidFill>
              </a:rPr>
              <a:t>multimedia</a:t>
            </a:r>
          </a:p>
          <a:p>
            <a:pPr lvl="1">
              <a:lnSpc>
                <a:spcPct val="120000"/>
              </a:lnSpc>
            </a:pPr>
            <a:r>
              <a:rPr lang="es-ES" dirty="0" smtClean="0">
                <a:solidFill>
                  <a:schemeClr val="accent6"/>
                </a:solidFill>
              </a:rPr>
              <a:t>retroalimentación</a:t>
            </a:r>
            <a:r>
              <a:rPr lang="es-ES" dirty="0" smtClean="0"/>
              <a:t> instantánea</a:t>
            </a:r>
          </a:p>
          <a:p>
            <a:pPr lvl="1">
              <a:lnSpc>
                <a:spcPct val="120000"/>
              </a:lnSpc>
            </a:pPr>
            <a:r>
              <a:rPr lang="es-ES" dirty="0" smtClean="0">
                <a:solidFill>
                  <a:schemeClr val="accent6"/>
                </a:solidFill>
              </a:rPr>
              <a:t>análisis</a:t>
            </a:r>
            <a:r>
              <a:rPr lang="es-ES" dirty="0" smtClean="0"/>
              <a:t> automático de resultados</a:t>
            </a:r>
          </a:p>
          <a:p>
            <a:pPr>
              <a:lnSpc>
                <a:spcPct val="120000"/>
              </a:lnSpc>
            </a:pPr>
            <a:r>
              <a:rPr lang="es-ES" dirty="0" smtClean="0">
                <a:solidFill>
                  <a:schemeClr val="accent6"/>
                </a:solidFill>
              </a:rPr>
              <a:t>Dos prototipos </a:t>
            </a:r>
            <a:r>
              <a:rPr lang="es-ES" dirty="0" smtClean="0"/>
              <a:t>incrementales</a:t>
            </a:r>
            <a:r>
              <a:rPr lang="es-ES" dirty="0" smtClean="0"/>
              <a:t> funcionales</a:t>
            </a:r>
          </a:p>
          <a:p>
            <a:pPr>
              <a:lnSpc>
                <a:spcPct val="120000"/>
              </a:lnSpc>
            </a:pPr>
            <a:r>
              <a:rPr lang="es-ES" dirty="0" smtClean="0"/>
              <a:t>Dos asignaturas reales. Más de </a:t>
            </a:r>
            <a:r>
              <a:rPr lang="es-ES" dirty="0" smtClean="0">
                <a:solidFill>
                  <a:schemeClr val="accent6"/>
                </a:solidFill>
              </a:rPr>
              <a:t>100 usuarios</a:t>
            </a:r>
          </a:p>
          <a:p>
            <a:pPr>
              <a:lnSpc>
                <a:spcPct val="120000"/>
              </a:lnSpc>
            </a:pPr>
            <a:r>
              <a:rPr lang="es-ES" dirty="0" smtClean="0"/>
              <a:t>Resultados parciales </a:t>
            </a:r>
            <a:r>
              <a:rPr lang="es-ES" dirty="0" smtClean="0">
                <a:solidFill>
                  <a:schemeClr val="accent6"/>
                </a:solidFill>
              </a:rPr>
              <a:t>publicados</a:t>
            </a:r>
            <a:r>
              <a:rPr lang="es-ES" dirty="0" smtClean="0"/>
              <a:t> en congresos y revistas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50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chemeClr val="accent6"/>
                </a:solidFill>
              </a:rPr>
              <a:t>Trabajo futuro</a:t>
            </a:r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Ampliar las opciones del </a:t>
            </a:r>
            <a:r>
              <a:rPr lang="es-ES" dirty="0" smtClean="0">
                <a:solidFill>
                  <a:schemeClr val="accent6"/>
                </a:solidFill>
              </a:rPr>
              <a:t>análisis</a:t>
            </a:r>
            <a:r>
              <a:rPr lang="es-ES" dirty="0" smtClean="0"/>
              <a:t> de resultados. Añadir </a:t>
            </a:r>
            <a:r>
              <a:rPr lang="es-ES" dirty="0" smtClean="0">
                <a:solidFill>
                  <a:schemeClr val="accent6"/>
                </a:solidFill>
              </a:rPr>
              <a:t>visualización</a:t>
            </a:r>
            <a:r>
              <a:rPr lang="es-ES" dirty="0" smtClean="0"/>
              <a:t> de resultados</a:t>
            </a:r>
          </a:p>
          <a:p>
            <a:r>
              <a:rPr lang="es-ES" dirty="0" smtClean="0"/>
              <a:t>Nuevos tipos de </a:t>
            </a:r>
            <a:r>
              <a:rPr lang="es-ES" dirty="0" smtClean="0">
                <a:solidFill>
                  <a:schemeClr val="accent6"/>
                </a:solidFill>
              </a:rPr>
              <a:t>pregunta</a:t>
            </a:r>
          </a:p>
          <a:p>
            <a:r>
              <a:rPr lang="es-ES" dirty="0" smtClean="0"/>
              <a:t>Elegir qué </a:t>
            </a:r>
            <a:r>
              <a:rPr lang="es-ES" dirty="0" smtClean="0">
                <a:solidFill>
                  <a:schemeClr val="accent6"/>
                </a:solidFill>
              </a:rPr>
              <a:t>modelo</a:t>
            </a:r>
            <a:r>
              <a:rPr lang="es-ES" dirty="0" smtClean="0"/>
              <a:t> se aplica al examen</a:t>
            </a:r>
          </a:p>
          <a:p>
            <a:r>
              <a:rPr lang="es-ES" dirty="0" smtClean="0"/>
              <a:t>Ampliar las herramientas de </a:t>
            </a:r>
            <a:r>
              <a:rPr lang="es-ES" dirty="0" smtClean="0">
                <a:solidFill>
                  <a:schemeClr val="accent6"/>
                </a:solidFill>
              </a:rPr>
              <a:t>creación</a:t>
            </a:r>
            <a:r>
              <a:rPr lang="es-ES" dirty="0" smtClean="0"/>
              <a:t> y </a:t>
            </a:r>
            <a:r>
              <a:rPr lang="es-ES" dirty="0" smtClean="0">
                <a:solidFill>
                  <a:schemeClr val="accent6"/>
                </a:solidFill>
              </a:rPr>
              <a:t>gestión</a:t>
            </a:r>
            <a:r>
              <a:rPr lang="es-ES" dirty="0" smtClean="0"/>
              <a:t> del profesor</a:t>
            </a:r>
          </a:p>
          <a:p>
            <a:r>
              <a:rPr lang="es-ES" dirty="0" smtClean="0">
                <a:solidFill>
                  <a:schemeClr val="accent6"/>
                </a:solidFill>
              </a:rPr>
              <a:t>Usabilidad.</a:t>
            </a:r>
            <a:r>
              <a:rPr lang="es-ES" dirty="0" smtClean="0"/>
              <a:t> </a:t>
            </a:r>
            <a:r>
              <a:rPr lang="es-ES" dirty="0" smtClean="0">
                <a:solidFill>
                  <a:schemeClr val="accent6"/>
                </a:solidFill>
              </a:rPr>
              <a:t>Accesibilidad</a:t>
            </a:r>
          </a:p>
          <a:p>
            <a:r>
              <a:rPr lang="es-ES" dirty="0" smtClean="0"/>
              <a:t>Facilitar tareas de </a:t>
            </a:r>
            <a:r>
              <a:rPr lang="es-ES" dirty="0" smtClean="0">
                <a:solidFill>
                  <a:schemeClr val="accent6"/>
                </a:solidFill>
              </a:rPr>
              <a:t>administración</a:t>
            </a:r>
            <a:endParaRPr lang="es-E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33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63691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accent6"/>
                </a:solidFill>
              </a:rPr>
              <a:t>Desarrollo de un sistema de cuestionarios adaptativos para el apoyo al aprendizaje</a:t>
            </a:r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56041" y="4365104"/>
            <a:ext cx="6400800" cy="1752600"/>
          </a:xfrm>
        </p:spPr>
        <p:txBody>
          <a:bodyPr/>
          <a:lstStyle/>
          <a:p>
            <a:r>
              <a:rPr lang="es-ES" dirty="0" smtClean="0"/>
              <a:t>Junio 2015</a:t>
            </a:r>
          </a:p>
          <a:p>
            <a:r>
              <a:rPr lang="es-ES" dirty="0" smtClean="0"/>
              <a:t>Pablo Molins Ruano</a:t>
            </a:r>
          </a:p>
          <a:p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77890"/>
            <a:ext cx="1584176" cy="1385932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831" y="522784"/>
            <a:ext cx="2106234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9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50" y="823057"/>
            <a:ext cx="7147101" cy="5211886"/>
          </a:xfrm>
        </p:spPr>
      </p:pic>
    </p:spTree>
    <p:extLst>
      <p:ext uri="{BB962C8B-B14F-4D97-AF65-F5344CB8AC3E}">
        <p14:creationId xmlns:p14="http://schemas.microsoft.com/office/powerpoint/2010/main" val="316300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015" y="469161"/>
            <a:ext cx="5711971" cy="5919679"/>
          </a:xfrm>
        </p:spPr>
      </p:pic>
    </p:spTree>
    <p:extLst>
      <p:ext uri="{BB962C8B-B14F-4D97-AF65-F5344CB8AC3E}">
        <p14:creationId xmlns:p14="http://schemas.microsoft.com/office/powerpoint/2010/main" val="393960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chemeClr val="accent6"/>
                </a:solidFill>
              </a:rPr>
              <a:t>Introducción </a:t>
            </a:r>
            <a:r>
              <a:rPr lang="es-ES" dirty="0" smtClean="0"/>
              <a:t>– Motivación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La educación aún usa modelos tradicionales de evaluación</a:t>
            </a:r>
          </a:p>
          <a:p>
            <a:r>
              <a:rPr lang="es-ES" dirty="0" smtClean="0"/>
              <a:t>Eso trae problemas…</a:t>
            </a:r>
          </a:p>
          <a:p>
            <a:pPr lvl="1"/>
            <a:r>
              <a:rPr lang="es-ES" dirty="0" smtClean="0"/>
              <a:t>Retroalimentación costosa</a:t>
            </a:r>
          </a:p>
          <a:p>
            <a:pPr lvl="1"/>
            <a:r>
              <a:rPr lang="es-ES" dirty="0" smtClean="0"/>
              <a:t>Exámenes masivos o impracticables con muchos alumnos</a:t>
            </a:r>
          </a:p>
          <a:p>
            <a:r>
              <a:rPr lang="es-ES" dirty="0" smtClean="0"/>
              <a:t>…pero la tecnología puede ayudar</a:t>
            </a:r>
          </a:p>
          <a:p>
            <a:pPr lvl="1"/>
            <a:r>
              <a:rPr lang="es-ES" dirty="0" smtClean="0"/>
              <a:t>Análisis automático de resultados</a:t>
            </a:r>
            <a:endParaRPr lang="es-ES" dirty="0" smtClean="0"/>
          </a:p>
          <a:p>
            <a:pPr lvl="1"/>
            <a:r>
              <a:rPr lang="es-ES" dirty="0" smtClean="0"/>
              <a:t>Exámenes adaptativos</a:t>
            </a:r>
          </a:p>
        </p:txBody>
      </p:sp>
    </p:spTree>
    <p:extLst>
      <p:ext uri="{BB962C8B-B14F-4D97-AF65-F5344CB8AC3E}">
        <p14:creationId xmlns:p14="http://schemas.microsoft.com/office/powerpoint/2010/main" val="288996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chemeClr val="accent6"/>
                </a:solidFill>
              </a:rPr>
              <a:t>Introducción</a:t>
            </a:r>
            <a:r>
              <a:rPr lang="es-ES" dirty="0" smtClean="0"/>
              <a:t> – </a:t>
            </a:r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err="1" smtClean="0">
                <a:solidFill>
                  <a:schemeClr val="accent6"/>
                </a:solidFill>
              </a:rPr>
              <a:t>Obj</a:t>
            </a:r>
            <a:r>
              <a:rPr lang="es-ES" dirty="0" smtClean="0">
                <a:solidFill>
                  <a:schemeClr val="accent6"/>
                </a:solidFill>
              </a:rPr>
              <a:t>. 1. </a:t>
            </a:r>
            <a:r>
              <a:rPr lang="es-ES" dirty="0" smtClean="0"/>
              <a:t>Sistema para crear cuestionario online de (</a:t>
            </a:r>
            <a:r>
              <a:rPr lang="es-ES" dirty="0" smtClean="0"/>
              <a:t>auto)</a:t>
            </a:r>
            <a:r>
              <a:rPr lang="es-ES" dirty="0" smtClean="0"/>
              <a:t>evaluación</a:t>
            </a:r>
          </a:p>
          <a:p>
            <a:pPr marL="0" indent="0">
              <a:buNone/>
            </a:pPr>
            <a:r>
              <a:rPr lang="es-ES" dirty="0" err="1" smtClean="0">
                <a:solidFill>
                  <a:schemeClr val="accent6"/>
                </a:solidFill>
              </a:rPr>
              <a:t>Obj</a:t>
            </a:r>
            <a:r>
              <a:rPr lang="es-ES" dirty="0" smtClean="0">
                <a:solidFill>
                  <a:schemeClr val="accent6"/>
                </a:solidFill>
              </a:rPr>
              <a:t>. 2. </a:t>
            </a:r>
            <a:r>
              <a:rPr lang="es-ES" dirty="0" smtClean="0"/>
              <a:t>Válido para múltiples áreas de conocimiento</a:t>
            </a:r>
          </a:p>
          <a:p>
            <a:pPr marL="0" indent="0">
              <a:buNone/>
            </a:pPr>
            <a:r>
              <a:rPr lang="es-ES" dirty="0" err="1" smtClean="0">
                <a:solidFill>
                  <a:schemeClr val="accent6"/>
                </a:solidFill>
              </a:rPr>
              <a:t>Obj</a:t>
            </a:r>
            <a:r>
              <a:rPr lang="es-ES" dirty="0" smtClean="0">
                <a:solidFill>
                  <a:schemeClr val="accent6"/>
                </a:solidFill>
              </a:rPr>
              <a:t>. 3. </a:t>
            </a:r>
            <a:r>
              <a:rPr lang="es-ES" dirty="0" smtClean="0"/>
              <a:t>Sin conocimientos avanzados de informática</a:t>
            </a:r>
          </a:p>
          <a:p>
            <a:pPr marL="0" indent="0">
              <a:buNone/>
            </a:pPr>
            <a:r>
              <a:rPr lang="es-ES" dirty="0" err="1" smtClean="0">
                <a:solidFill>
                  <a:schemeClr val="accent6"/>
                </a:solidFill>
              </a:rPr>
              <a:t>Obj</a:t>
            </a:r>
            <a:r>
              <a:rPr lang="es-ES" dirty="0" smtClean="0">
                <a:solidFill>
                  <a:schemeClr val="accent6"/>
                </a:solidFill>
              </a:rPr>
              <a:t>. 4.</a:t>
            </a:r>
            <a:r>
              <a:rPr lang="es-ES" dirty="0" smtClean="0"/>
              <a:t> </a:t>
            </a:r>
            <a:r>
              <a:rPr lang="es-ES" dirty="0" smtClean="0"/>
              <a:t>Herramientas de análisis</a:t>
            </a:r>
          </a:p>
          <a:p>
            <a:pPr marL="0" indent="0">
              <a:buNone/>
            </a:pPr>
            <a:r>
              <a:rPr lang="es-ES" dirty="0" err="1" smtClean="0">
                <a:solidFill>
                  <a:schemeClr val="accent6"/>
                </a:solidFill>
              </a:rPr>
              <a:t>Obj</a:t>
            </a:r>
            <a:r>
              <a:rPr lang="es-ES" dirty="0" smtClean="0">
                <a:solidFill>
                  <a:schemeClr val="accent6"/>
                </a:solidFill>
              </a:rPr>
              <a:t>. </a:t>
            </a:r>
            <a:r>
              <a:rPr lang="es-ES" dirty="0">
                <a:solidFill>
                  <a:schemeClr val="accent6"/>
                </a:solidFill>
              </a:rPr>
              <a:t>5</a:t>
            </a:r>
            <a:r>
              <a:rPr lang="es-ES" dirty="0" smtClean="0">
                <a:solidFill>
                  <a:schemeClr val="accent6"/>
                </a:solidFill>
              </a:rPr>
              <a:t>. </a:t>
            </a:r>
            <a:r>
              <a:rPr lang="es-ES" dirty="0" smtClean="0"/>
              <a:t>Sistema web robusto</a:t>
            </a:r>
          </a:p>
          <a:p>
            <a:pPr marL="0" indent="0">
              <a:buNone/>
            </a:pPr>
            <a:r>
              <a:rPr lang="es-ES" dirty="0" err="1" smtClean="0">
                <a:solidFill>
                  <a:schemeClr val="accent6"/>
                </a:solidFill>
              </a:rPr>
              <a:t>Obj</a:t>
            </a:r>
            <a:r>
              <a:rPr lang="es-ES" dirty="0" smtClean="0">
                <a:solidFill>
                  <a:schemeClr val="accent6"/>
                </a:solidFill>
              </a:rPr>
              <a:t>. </a:t>
            </a:r>
            <a:r>
              <a:rPr lang="es-ES" dirty="0">
                <a:solidFill>
                  <a:schemeClr val="accent6"/>
                </a:solidFill>
              </a:rPr>
              <a:t>6</a:t>
            </a:r>
            <a:r>
              <a:rPr lang="es-ES" dirty="0" smtClean="0">
                <a:solidFill>
                  <a:schemeClr val="accent6"/>
                </a:solidFill>
              </a:rPr>
              <a:t>. </a:t>
            </a:r>
            <a:r>
              <a:rPr lang="es-ES" dirty="0" smtClean="0"/>
              <a:t>Crear un modelo de datos para una evaluación</a:t>
            </a:r>
          </a:p>
          <a:p>
            <a:pPr marL="0" indent="0">
              <a:buNone/>
            </a:pPr>
            <a:r>
              <a:rPr lang="es-ES" dirty="0" err="1" smtClean="0">
                <a:solidFill>
                  <a:schemeClr val="accent6"/>
                </a:solidFill>
              </a:rPr>
              <a:t>Obj</a:t>
            </a:r>
            <a:r>
              <a:rPr lang="es-ES" dirty="0" smtClean="0">
                <a:solidFill>
                  <a:schemeClr val="accent6"/>
                </a:solidFill>
              </a:rPr>
              <a:t>. 7. </a:t>
            </a:r>
            <a:r>
              <a:rPr lang="es-ES" dirty="0" smtClean="0"/>
              <a:t>Arquitectura flexible pensando en nuevos modelos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114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chemeClr val="accent6"/>
                </a:solidFill>
              </a:rPr>
              <a:t>Índice</a:t>
            </a:r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>
                <a:solidFill>
                  <a:schemeClr val="accent6"/>
                </a:solidFill>
              </a:rPr>
              <a:t>Estado del arte</a:t>
            </a:r>
          </a:p>
          <a:p>
            <a:pPr lvl="1"/>
            <a:r>
              <a:rPr lang="es-ES" i="1" dirty="0" err="1" smtClean="0">
                <a:solidFill>
                  <a:schemeClr val="accent6"/>
                </a:solidFill>
              </a:rPr>
              <a:t>Computerized</a:t>
            </a:r>
            <a:r>
              <a:rPr lang="es-ES" i="1" dirty="0" smtClean="0">
                <a:solidFill>
                  <a:schemeClr val="accent6"/>
                </a:solidFill>
              </a:rPr>
              <a:t> </a:t>
            </a:r>
            <a:r>
              <a:rPr lang="es-ES" i="1" dirty="0" err="1" smtClean="0">
                <a:solidFill>
                  <a:schemeClr val="accent6"/>
                </a:solidFill>
              </a:rPr>
              <a:t>Adaptive</a:t>
            </a:r>
            <a:r>
              <a:rPr lang="es-ES" i="1" dirty="0" smtClean="0">
                <a:solidFill>
                  <a:schemeClr val="accent6"/>
                </a:solidFill>
              </a:rPr>
              <a:t> </a:t>
            </a:r>
            <a:r>
              <a:rPr lang="es-ES" i="1" dirty="0" err="1" smtClean="0">
                <a:solidFill>
                  <a:schemeClr val="accent6"/>
                </a:solidFill>
              </a:rPr>
              <a:t>Testing</a:t>
            </a:r>
            <a:endParaRPr lang="es-ES" i="1" dirty="0" smtClean="0">
              <a:solidFill>
                <a:schemeClr val="accent6"/>
              </a:solidFill>
            </a:endParaRPr>
          </a:p>
          <a:p>
            <a:pPr lvl="1"/>
            <a:r>
              <a:rPr lang="es-ES" i="1" dirty="0" err="1" smtClean="0">
                <a:solidFill>
                  <a:schemeClr val="accent6"/>
                </a:solidFill>
              </a:rPr>
              <a:t>Adaptive</a:t>
            </a:r>
            <a:r>
              <a:rPr lang="es-ES" i="1" dirty="0" smtClean="0">
                <a:solidFill>
                  <a:schemeClr val="accent6"/>
                </a:solidFill>
              </a:rPr>
              <a:t> </a:t>
            </a:r>
            <a:r>
              <a:rPr lang="es-ES" i="1" dirty="0" err="1" smtClean="0">
                <a:solidFill>
                  <a:schemeClr val="accent6"/>
                </a:solidFill>
              </a:rPr>
              <a:t>Educational</a:t>
            </a:r>
            <a:r>
              <a:rPr lang="es-ES" i="1" dirty="0" smtClean="0">
                <a:solidFill>
                  <a:schemeClr val="accent6"/>
                </a:solidFill>
              </a:rPr>
              <a:t> </a:t>
            </a:r>
            <a:r>
              <a:rPr lang="es-ES" i="1" dirty="0" err="1" smtClean="0">
                <a:solidFill>
                  <a:schemeClr val="accent6"/>
                </a:solidFill>
              </a:rPr>
              <a:t>Hypermedia</a:t>
            </a:r>
            <a:endParaRPr lang="es-ES" i="1" dirty="0" smtClean="0">
              <a:solidFill>
                <a:schemeClr val="accent6"/>
              </a:solidFill>
            </a:endParaRPr>
          </a:p>
          <a:p>
            <a:r>
              <a:rPr lang="es-ES" dirty="0" smtClean="0"/>
              <a:t>Análisis, diseño, desarrollo</a:t>
            </a:r>
          </a:p>
          <a:p>
            <a:r>
              <a:rPr lang="es-ES" dirty="0" smtClean="0"/>
              <a:t>Pruebas</a:t>
            </a:r>
          </a:p>
          <a:p>
            <a:r>
              <a:rPr lang="es-ES" dirty="0" smtClean="0"/>
              <a:t>Conclusiones y trabajo futuro</a:t>
            </a:r>
          </a:p>
        </p:txBody>
      </p:sp>
    </p:spTree>
    <p:extLst>
      <p:ext uri="{BB962C8B-B14F-4D97-AF65-F5344CB8AC3E}">
        <p14:creationId xmlns:p14="http://schemas.microsoft.com/office/powerpoint/2010/main" val="262265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210146"/>
          </a:xfrm>
        </p:spPr>
        <p:txBody>
          <a:bodyPr>
            <a:normAutofit fontScale="90000"/>
          </a:bodyPr>
          <a:lstStyle/>
          <a:p>
            <a:pPr algn="l"/>
            <a:r>
              <a:rPr lang="es-ES" dirty="0" smtClean="0">
                <a:solidFill>
                  <a:schemeClr val="accent6"/>
                </a:solidFill>
              </a:rPr>
              <a:t>Estado del arte </a:t>
            </a:r>
            <a:r>
              <a:rPr lang="es-ES" dirty="0" smtClean="0"/>
              <a:t>– </a:t>
            </a:r>
            <a:r>
              <a:rPr lang="es-ES" i="1" dirty="0" err="1" smtClean="0"/>
              <a:t>Computerized</a:t>
            </a:r>
            <a:r>
              <a:rPr lang="es-ES" i="1" dirty="0" smtClean="0"/>
              <a:t> </a:t>
            </a:r>
            <a:r>
              <a:rPr lang="es-ES" i="1" dirty="0" err="1" smtClean="0"/>
              <a:t>Adaptive</a:t>
            </a:r>
            <a:r>
              <a:rPr lang="es-ES" i="1" dirty="0" smtClean="0"/>
              <a:t> </a:t>
            </a:r>
            <a:r>
              <a:rPr lang="es-ES" i="1" dirty="0" err="1" smtClean="0"/>
              <a:t>Testing</a:t>
            </a:r>
            <a:endParaRPr lang="es-ES" i="1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556792"/>
            <a:ext cx="3861448" cy="4368549"/>
          </a:xfrm>
        </p:spPr>
      </p:pic>
      <p:sp>
        <p:nvSpPr>
          <p:cNvPr id="5" name="4 CuadroTexto"/>
          <p:cNvSpPr txBox="1"/>
          <p:nvPr/>
        </p:nvSpPr>
        <p:spPr>
          <a:xfrm>
            <a:off x="323528" y="6165304"/>
            <a:ext cx="84969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Imagen tomada de H</a:t>
            </a:r>
            <a:r>
              <a:rPr lang="es-ES" sz="1600" dirty="0"/>
              <a:t>. </a:t>
            </a:r>
            <a:r>
              <a:rPr lang="es-ES" sz="1600" dirty="0" err="1"/>
              <a:t>Wainer</a:t>
            </a:r>
            <a:r>
              <a:rPr lang="es-ES" sz="1600" dirty="0"/>
              <a:t>, </a:t>
            </a:r>
            <a:r>
              <a:rPr lang="es-ES" sz="1600" dirty="0" smtClean="0"/>
              <a:t>y otros, “</a:t>
            </a:r>
            <a:r>
              <a:rPr lang="es-ES" sz="1600" i="1" dirty="0" err="1" smtClean="0"/>
              <a:t>Computer-Adaptive</a:t>
            </a:r>
            <a:r>
              <a:rPr lang="es-ES" sz="1600" i="1" dirty="0" smtClean="0"/>
              <a:t> </a:t>
            </a:r>
            <a:r>
              <a:rPr lang="es-ES" sz="1600" i="1" dirty="0" err="1"/>
              <a:t>Testing</a:t>
            </a:r>
            <a:r>
              <a:rPr lang="es-ES" sz="1600" i="1" dirty="0"/>
              <a:t>: A </a:t>
            </a:r>
            <a:r>
              <a:rPr lang="es-ES" sz="1600" i="1" dirty="0" smtClean="0"/>
              <a:t>Primer</a:t>
            </a:r>
            <a:r>
              <a:rPr lang="es-ES" sz="1600" dirty="0" smtClean="0"/>
              <a:t>”, </a:t>
            </a:r>
            <a:r>
              <a:rPr lang="es-ES" sz="1600" dirty="0" err="1"/>
              <a:t>Routledge</a:t>
            </a:r>
            <a:r>
              <a:rPr lang="es-ES" sz="1600" dirty="0"/>
              <a:t>,</a:t>
            </a:r>
          </a:p>
          <a:p>
            <a:r>
              <a:rPr lang="es-ES" sz="1600" dirty="0"/>
              <a:t>Ed. </a:t>
            </a:r>
            <a:r>
              <a:rPr lang="es-ES" sz="1600" dirty="0" err="1"/>
              <a:t>Mahwah</a:t>
            </a:r>
            <a:r>
              <a:rPr lang="es-ES" sz="1600" dirty="0"/>
              <a:t>, NJ, USA: Lawrence </a:t>
            </a:r>
            <a:r>
              <a:rPr lang="es-ES" sz="1600" dirty="0" err="1"/>
              <a:t>Erlbaum</a:t>
            </a:r>
            <a:r>
              <a:rPr lang="es-ES" sz="1600" dirty="0"/>
              <a:t> </a:t>
            </a:r>
            <a:r>
              <a:rPr lang="es-ES" sz="1600" dirty="0" err="1"/>
              <a:t>Associates</a:t>
            </a:r>
            <a:r>
              <a:rPr lang="es-ES" sz="1600" dirty="0"/>
              <a:t>, 2000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546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ES" dirty="0" smtClean="0">
                <a:solidFill>
                  <a:schemeClr val="accent6"/>
                </a:solidFill>
              </a:rPr>
              <a:t>Estado del arte </a:t>
            </a:r>
            <a:r>
              <a:rPr lang="es-ES" dirty="0" smtClean="0"/>
              <a:t>– </a:t>
            </a:r>
            <a:r>
              <a:rPr lang="es-ES" i="1" dirty="0" err="1" smtClean="0"/>
              <a:t>Adaptive</a:t>
            </a:r>
            <a:r>
              <a:rPr lang="es-ES" i="1" dirty="0" smtClean="0"/>
              <a:t> </a:t>
            </a:r>
            <a:r>
              <a:rPr lang="es-ES" i="1" dirty="0" err="1" smtClean="0"/>
              <a:t>Educational</a:t>
            </a:r>
            <a:r>
              <a:rPr lang="es-ES" i="1" dirty="0" smtClean="0"/>
              <a:t> </a:t>
            </a:r>
            <a:r>
              <a:rPr lang="es-ES" i="1" dirty="0" err="1" smtClean="0"/>
              <a:t>Hypermedia</a:t>
            </a:r>
            <a:endParaRPr lang="es-ES" i="1" dirty="0"/>
          </a:p>
        </p:txBody>
      </p:sp>
      <p:grpSp>
        <p:nvGrpSpPr>
          <p:cNvPr id="36" name="35 Grupo"/>
          <p:cNvGrpSpPr/>
          <p:nvPr/>
        </p:nvGrpSpPr>
        <p:grpSpPr>
          <a:xfrm>
            <a:off x="1399381" y="1916832"/>
            <a:ext cx="6345238" cy="4214812"/>
            <a:chOff x="1282700" y="957263"/>
            <a:chExt cx="6345238" cy="4214812"/>
          </a:xfrm>
        </p:grpSpPr>
        <p:sp>
          <p:nvSpPr>
            <p:cNvPr id="21" name="20 Rectángulo"/>
            <p:cNvSpPr/>
            <p:nvPr/>
          </p:nvSpPr>
          <p:spPr bwMode="auto">
            <a:xfrm>
              <a:off x="5027613" y="4233863"/>
              <a:ext cx="2600325" cy="938212"/>
            </a:xfrm>
            <a:prstGeom prst="rect">
              <a:avLst/>
            </a:prstGeom>
            <a:gradFill rotWithShape="1">
              <a:gsLst>
                <a:gs pos="0">
                  <a:srgbClr val="2D2D8A">
                    <a:tint val="50000"/>
                    <a:satMod val="300000"/>
                  </a:srgbClr>
                </a:gs>
                <a:gs pos="35000">
                  <a:srgbClr val="2D2D8A">
                    <a:tint val="37000"/>
                    <a:satMod val="300000"/>
                  </a:srgbClr>
                </a:gs>
                <a:gs pos="100000">
                  <a:srgbClr val="2D2D8A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2D2D8A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/>
            <a:lstStyle>
              <a:lvl1pPr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1pPr>
              <a:lvl2pPr marL="742950" indent="-28575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2pPr>
              <a:lvl3pPr marL="11430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3pPr>
              <a:lvl4pPr marL="16002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4pPr>
              <a:lvl5pPr marL="20574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5pPr>
              <a:lvl6pPr marL="25146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6pPr>
              <a:lvl7pPr marL="29718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7pPr>
              <a:lvl8pPr marL="34290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8pPr>
              <a:lvl9pPr marL="38862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Modelo</a:t>
              </a:r>
              <a:r>
                <a:rPr kumimoji="0" lang="en-U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de los </a:t>
              </a:r>
              <a:r>
                <a:rPr kumimoji="0" lang="es-E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usuarios</a:t>
              </a:r>
            </a:p>
          </p:txBody>
        </p:sp>
        <p:sp>
          <p:nvSpPr>
            <p:cNvPr id="22" name="21 Rectángulo"/>
            <p:cNvSpPr/>
            <p:nvPr/>
          </p:nvSpPr>
          <p:spPr bwMode="auto">
            <a:xfrm>
              <a:off x="5019675" y="2590800"/>
              <a:ext cx="2600325" cy="938213"/>
            </a:xfrm>
            <a:prstGeom prst="rect">
              <a:avLst/>
            </a:prstGeom>
            <a:gradFill rotWithShape="1">
              <a:gsLst>
                <a:gs pos="0">
                  <a:srgbClr val="2D2D8A">
                    <a:tint val="50000"/>
                    <a:satMod val="300000"/>
                  </a:srgbClr>
                </a:gs>
                <a:gs pos="35000">
                  <a:srgbClr val="2D2D8A">
                    <a:tint val="37000"/>
                    <a:satMod val="300000"/>
                  </a:srgbClr>
                </a:gs>
                <a:gs pos="100000">
                  <a:srgbClr val="2D2D8A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2D2D8A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/>
            <a:lstStyle>
              <a:lvl1pPr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1pPr>
              <a:lvl2pPr marL="742950" indent="-28575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2pPr>
              <a:lvl3pPr marL="11430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3pPr>
              <a:lvl4pPr marL="16002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4pPr>
              <a:lvl5pPr marL="20574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5pPr>
              <a:lvl6pPr marL="25146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6pPr>
              <a:lvl7pPr marL="29718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7pPr>
              <a:lvl8pPr marL="34290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8pPr>
              <a:lvl9pPr marL="38862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Motor de </a:t>
              </a:r>
              <a:r>
                <a:rPr kumimoji="0" lang="es-E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adaptación</a:t>
              </a:r>
            </a:p>
          </p:txBody>
        </p:sp>
        <p:sp>
          <p:nvSpPr>
            <p:cNvPr id="23" name="22 Rectángulo"/>
            <p:cNvSpPr/>
            <p:nvPr/>
          </p:nvSpPr>
          <p:spPr bwMode="auto">
            <a:xfrm>
              <a:off x="5019675" y="1065213"/>
              <a:ext cx="2600325" cy="938212"/>
            </a:xfrm>
            <a:prstGeom prst="rect">
              <a:avLst/>
            </a:prstGeom>
            <a:gradFill rotWithShape="1">
              <a:gsLst>
                <a:gs pos="0">
                  <a:srgbClr val="2D2D8A">
                    <a:tint val="50000"/>
                    <a:satMod val="300000"/>
                  </a:srgbClr>
                </a:gs>
                <a:gs pos="35000">
                  <a:srgbClr val="2D2D8A">
                    <a:tint val="37000"/>
                    <a:satMod val="300000"/>
                  </a:srgbClr>
                </a:gs>
                <a:gs pos="100000">
                  <a:srgbClr val="2D2D8A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2D2D8A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/>
            <a:lstStyle>
              <a:lvl1pPr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1pPr>
              <a:lvl2pPr marL="742950" indent="-28575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2pPr>
              <a:lvl3pPr marL="11430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3pPr>
              <a:lvl4pPr marL="16002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4pPr>
              <a:lvl5pPr marL="20574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5pPr>
              <a:lvl6pPr marL="25146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6pPr>
              <a:lvl7pPr marL="29718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7pPr>
              <a:lvl8pPr marL="34290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8pPr>
              <a:lvl9pPr marL="38862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Interfaz</a:t>
              </a:r>
              <a:r>
                <a:rPr kumimoji="0" lang="en-U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de </a:t>
              </a:r>
              <a:r>
                <a:rPr kumimoji="0" lang="es-E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navegación</a:t>
              </a:r>
            </a:p>
          </p:txBody>
        </p:sp>
        <p:sp>
          <p:nvSpPr>
            <p:cNvPr id="24" name="23 Rectángulo"/>
            <p:cNvSpPr/>
            <p:nvPr/>
          </p:nvSpPr>
          <p:spPr bwMode="auto">
            <a:xfrm>
              <a:off x="1282700" y="2590800"/>
              <a:ext cx="2600325" cy="938213"/>
            </a:xfrm>
            <a:prstGeom prst="rect">
              <a:avLst/>
            </a:prstGeom>
            <a:gradFill rotWithShape="1">
              <a:gsLst>
                <a:gs pos="0">
                  <a:srgbClr val="2D2D8A">
                    <a:tint val="50000"/>
                    <a:satMod val="300000"/>
                  </a:srgbClr>
                </a:gs>
                <a:gs pos="35000">
                  <a:srgbClr val="2D2D8A">
                    <a:tint val="37000"/>
                    <a:satMod val="300000"/>
                  </a:srgbClr>
                </a:gs>
                <a:gs pos="100000">
                  <a:srgbClr val="2D2D8A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2D2D8A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/>
            <a:lstStyle>
              <a:lvl1pPr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1pPr>
              <a:lvl2pPr marL="742950" indent="-28575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2pPr>
              <a:lvl3pPr marL="11430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3pPr>
              <a:lvl4pPr marL="16002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4pPr>
              <a:lvl5pPr marL="20574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5pPr>
              <a:lvl6pPr marL="25146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6pPr>
              <a:lvl7pPr marL="29718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7pPr>
              <a:lvl8pPr marL="34290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8pPr>
              <a:lvl9pPr marL="38862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Modelo</a:t>
              </a:r>
              <a:r>
                <a:rPr kumimoji="0" lang="en-U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del </a:t>
              </a:r>
              <a:r>
                <a:rPr kumimoji="0" lang="es-E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dominio</a:t>
              </a:r>
            </a:p>
          </p:txBody>
        </p:sp>
        <p:cxnSp>
          <p:nvCxnSpPr>
            <p:cNvPr id="25" name="13 Conector angular"/>
            <p:cNvCxnSpPr>
              <a:cxnSpLocks noChangeShapeType="1"/>
            </p:cNvCxnSpPr>
            <p:nvPr/>
          </p:nvCxnSpPr>
          <p:spPr bwMode="auto">
            <a:xfrm>
              <a:off x="6588125" y="3525838"/>
              <a:ext cx="7938" cy="704850"/>
            </a:xfrm>
            <a:prstGeom prst="straightConnector1">
              <a:avLst/>
            </a:prstGeom>
            <a:noFill/>
            <a:ln w="38100" algn="ctr">
              <a:solidFill>
                <a:srgbClr val="333399"/>
              </a:solidFill>
              <a:miter lim="800000"/>
              <a:headEnd/>
              <a:tailEnd type="arrow" w="med" len="med"/>
            </a:ln>
            <a:effectLst>
              <a:outerShdw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13 Conector angular"/>
            <p:cNvCxnSpPr/>
            <p:nvPr/>
          </p:nvCxnSpPr>
          <p:spPr bwMode="auto">
            <a:xfrm>
              <a:off x="3730625" y="1330325"/>
              <a:ext cx="1325563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333399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7" name="13 Conector angular"/>
            <p:cNvCxnSpPr/>
            <p:nvPr/>
          </p:nvCxnSpPr>
          <p:spPr bwMode="auto">
            <a:xfrm flipH="1" flipV="1">
              <a:off x="6107113" y="3527425"/>
              <a:ext cx="3175" cy="703263"/>
            </a:xfrm>
            <a:prstGeom prst="straightConnector1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8" name="13 Conector angular"/>
            <p:cNvCxnSpPr>
              <a:stCxn id="24" idx="3"/>
              <a:endCxn id="22" idx="1"/>
            </p:cNvCxnSpPr>
            <p:nvPr/>
          </p:nvCxnSpPr>
          <p:spPr bwMode="auto">
            <a:xfrm>
              <a:off x="3883025" y="3059113"/>
              <a:ext cx="113665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9" name="13 Conector angular"/>
            <p:cNvCxnSpPr/>
            <p:nvPr/>
          </p:nvCxnSpPr>
          <p:spPr bwMode="auto">
            <a:xfrm flipH="1" flipV="1">
              <a:off x="6143625" y="2003425"/>
              <a:ext cx="3175" cy="587375"/>
            </a:xfrm>
            <a:prstGeom prst="straightConnector1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30" name="13 Conector angular"/>
            <p:cNvCxnSpPr/>
            <p:nvPr/>
          </p:nvCxnSpPr>
          <p:spPr bwMode="auto">
            <a:xfrm flipH="1" flipV="1">
              <a:off x="3730625" y="1654175"/>
              <a:ext cx="128905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31" name="13 Conector angular"/>
            <p:cNvCxnSpPr/>
            <p:nvPr/>
          </p:nvCxnSpPr>
          <p:spPr bwMode="auto">
            <a:xfrm>
              <a:off x="6618288" y="2003425"/>
              <a:ext cx="0" cy="587375"/>
            </a:xfrm>
            <a:prstGeom prst="straightConnector1">
              <a:avLst/>
            </a:prstGeom>
            <a:noFill/>
            <a:ln w="38100" cap="flat" cmpd="sng" algn="ctr">
              <a:solidFill>
                <a:srgbClr val="333399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32" name="31 Rectángulo"/>
            <p:cNvSpPr/>
            <p:nvPr/>
          </p:nvSpPr>
          <p:spPr bwMode="auto">
            <a:xfrm>
              <a:off x="1282700" y="4230688"/>
              <a:ext cx="2600325" cy="938212"/>
            </a:xfrm>
            <a:prstGeom prst="rect">
              <a:avLst/>
            </a:prstGeom>
            <a:gradFill rotWithShape="1">
              <a:gsLst>
                <a:gs pos="0">
                  <a:srgbClr val="2D2D8A">
                    <a:tint val="50000"/>
                    <a:satMod val="300000"/>
                  </a:srgbClr>
                </a:gs>
                <a:gs pos="35000">
                  <a:srgbClr val="2D2D8A">
                    <a:tint val="37000"/>
                    <a:satMod val="300000"/>
                  </a:srgbClr>
                </a:gs>
                <a:gs pos="100000">
                  <a:srgbClr val="2D2D8A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2D2D8A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/>
            <a:lstStyle>
              <a:lvl1pPr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1pPr>
              <a:lvl2pPr marL="742950" indent="-28575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2pPr>
              <a:lvl3pPr marL="11430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3pPr>
              <a:lvl4pPr marL="16002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4pPr>
              <a:lvl5pPr marL="20574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5pPr>
              <a:lvl6pPr marL="25146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6pPr>
              <a:lvl7pPr marL="29718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7pPr>
              <a:lvl8pPr marL="34290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8pPr>
              <a:lvl9pPr marL="38862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Modelo</a:t>
              </a:r>
              <a:r>
                <a:rPr kumimoji="0" lang="en-U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de </a:t>
              </a:r>
              <a:r>
                <a:rPr kumimoji="0" lang="es-E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adaptación</a:t>
              </a:r>
            </a:p>
          </p:txBody>
        </p:sp>
        <p:cxnSp>
          <p:nvCxnSpPr>
            <p:cNvPr id="33" name="13 Conector angular"/>
            <p:cNvCxnSpPr/>
            <p:nvPr/>
          </p:nvCxnSpPr>
          <p:spPr bwMode="auto">
            <a:xfrm flipV="1">
              <a:off x="3883025" y="3529013"/>
              <a:ext cx="1136650" cy="703262"/>
            </a:xfrm>
            <a:prstGeom prst="straightConnector1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34" name="13 Conector angular"/>
            <p:cNvCxnSpPr>
              <a:endCxn id="32" idx="3"/>
            </p:cNvCxnSpPr>
            <p:nvPr/>
          </p:nvCxnSpPr>
          <p:spPr bwMode="auto">
            <a:xfrm rot="10800000" flipV="1">
              <a:off x="3883025" y="3529013"/>
              <a:ext cx="1787525" cy="1171575"/>
            </a:xfrm>
            <a:prstGeom prst="straightConnector1">
              <a:avLst/>
            </a:prstGeom>
            <a:noFill/>
            <a:ln w="38100" cap="flat" cmpd="sng" algn="ctr">
              <a:solidFill>
                <a:srgbClr val="333399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35" name="AutoShape 22"/>
            <p:cNvSpPr>
              <a:spLocks noChangeArrowheads="1"/>
            </p:cNvSpPr>
            <p:nvPr/>
          </p:nvSpPr>
          <p:spPr bwMode="auto">
            <a:xfrm>
              <a:off x="2484438" y="957263"/>
              <a:ext cx="1223962" cy="1152525"/>
            </a:xfrm>
            <a:prstGeom prst="smileyFace">
              <a:avLst>
                <a:gd name="adj" fmla="val 4653"/>
              </a:avLst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414338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alt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jaVu Sans" pitchFamily="34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170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chemeClr val="accent6"/>
                </a:solidFill>
              </a:rPr>
              <a:t>Índice</a:t>
            </a:r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Estado del arte</a:t>
            </a:r>
          </a:p>
          <a:p>
            <a:r>
              <a:rPr lang="es-ES" dirty="0" smtClean="0">
                <a:solidFill>
                  <a:schemeClr val="accent6"/>
                </a:solidFill>
              </a:rPr>
              <a:t>Análisis, diseño, desarrollo</a:t>
            </a:r>
          </a:p>
          <a:p>
            <a:pPr lvl="1"/>
            <a:r>
              <a:rPr lang="es-ES" dirty="0" smtClean="0">
                <a:solidFill>
                  <a:schemeClr val="accent6"/>
                </a:solidFill>
              </a:rPr>
              <a:t>Análisis</a:t>
            </a:r>
          </a:p>
          <a:p>
            <a:pPr lvl="1"/>
            <a:r>
              <a:rPr lang="es-ES" dirty="0" smtClean="0">
                <a:solidFill>
                  <a:schemeClr val="accent6"/>
                </a:solidFill>
              </a:rPr>
              <a:t>Diseño – Modelo de los usuarios</a:t>
            </a:r>
          </a:p>
          <a:p>
            <a:pPr lvl="1"/>
            <a:r>
              <a:rPr lang="es-ES" dirty="0" smtClean="0">
                <a:solidFill>
                  <a:schemeClr val="accent6"/>
                </a:solidFill>
              </a:rPr>
              <a:t>Diseño – </a:t>
            </a:r>
            <a:r>
              <a:rPr lang="es-ES" dirty="0" smtClean="0">
                <a:solidFill>
                  <a:schemeClr val="accent6"/>
                </a:solidFill>
              </a:rPr>
              <a:t>Modelo del dominio</a:t>
            </a:r>
          </a:p>
          <a:p>
            <a:pPr lvl="1"/>
            <a:r>
              <a:rPr lang="es-ES" dirty="0" smtClean="0">
                <a:solidFill>
                  <a:schemeClr val="accent6"/>
                </a:solidFill>
              </a:rPr>
              <a:t>Diseño – </a:t>
            </a:r>
            <a:r>
              <a:rPr lang="es-ES" dirty="0" smtClean="0">
                <a:solidFill>
                  <a:schemeClr val="accent6"/>
                </a:solidFill>
              </a:rPr>
              <a:t>Modelo de adaptación</a:t>
            </a:r>
          </a:p>
          <a:p>
            <a:pPr lvl="1"/>
            <a:r>
              <a:rPr lang="es-ES" dirty="0" smtClean="0">
                <a:solidFill>
                  <a:schemeClr val="accent6"/>
                </a:solidFill>
              </a:rPr>
              <a:t>Desarrollo</a:t>
            </a:r>
          </a:p>
          <a:p>
            <a:pPr lvl="1"/>
            <a:r>
              <a:rPr lang="es-ES" dirty="0" smtClean="0">
                <a:solidFill>
                  <a:schemeClr val="accent6"/>
                </a:solidFill>
              </a:rPr>
              <a:t>Demo</a:t>
            </a:r>
          </a:p>
          <a:p>
            <a:r>
              <a:rPr lang="es-ES" dirty="0" smtClean="0"/>
              <a:t>Pruebas</a:t>
            </a:r>
          </a:p>
          <a:p>
            <a:r>
              <a:rPr lang="es-ES" dirty="0" smtClean="0"/>
              <a:t>Conclusiones y trabajo futuro</a:t>
            </a:r>
          </a:p>
        </p:txBody>
      </p:sp>
    </p:spTree>
    <p:extLst>
      <p:ext uri="{BB962C8B-B14F-4D97-AF65-F5344CB8AC3E}">
        <p14:creationId xmlns:p14="http://schemas.microsoft.com/office/powerpoint/2010/main" val="262265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1978</TotalTime>
  <Words>1462</Words>
  <Application>Microsoft Office PowerPoint</Application>
  <PresentationFormat>Presentación en pantalla (4:3)</PresentationFormat>
  <Paragraphs>318</Paragraphs>
  <Slides>37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38" baseType="lpstr">
      <vt:lpstr>Tema de Office</vt:lpstr>
      <vt:lpstr>Desarrollo de un sistema de cuestionarios adaptativos para el apoyo al aprendizaje</vt:lpstr>
      <vt:lpstr>Índice</vt:lpstr>
      <vt:lpstr>Índice</vt:lpstr>
      <vt:lpstr>Introducción – Motivación</vt:lpstr>
      <vt:lpstr>Introducción – Objetivos</vt:lpstr>
      <vt:lpstr>Índice</vt:lpstr>
      <vt:lpstr>Estado del arte – Computerized Adaptive Testing</vt:lpstr>
      <vt:lpstr>Estado del arte – Adaptive Educational Hypermedia</vt:lpstr>
      <vt:lpstr>Índice</vt:lpstr>
      <vt:lpstr>Análisis</vt:lpstr>
      <vt:lpstr>Análisis</vt:lpstr>
      <vt:lpstr>Análisis</vt:lpstr>
      <vt:lpstr>Análisis</vt:lpstr>
      <vt:lpstr>Análisis</vt:lpstr>
      <vt:lpstr>Diseño – Adaptive Educational Hypermedia</vt:lpstr>
      <vt:lpstr>Diseño – Modelo de los usuarios</vt:lpstr>
      <vt:lpstr>Diseño – Modelo del dominio</vt:lpstr>
      <vt:lpstr>Diseño – Modelo de adaptación </vt:lpstr>
      <vt:lpstr>Diseño – Modelo de adaptación </vt:lpstr>
      <vt:lpstr>Diseño – Modelo de adaptación </vt:lpstr>
      <vt:lpstr>Diseño – Modelo de adaptación</vt:lpstr>
      <vt:lpstr>Diseño – Modelo de adaptación </vt:lpstr>
      <vt:lpstr>Desarrollo – Tecnologías utilizadas</vt:lpstr>
      <vt:lpstr>Desarrollo – Modelo entidad-relación</vt:lpstr>
      <vt:lpstr>Desarrollo – Estructura</vt:lpstr>
      <vt:lpstr>Demo  http://sacha.ii.uam.es/e-valUAM/</vt:lpstr>
      <vt:lpstr>Índice</vt:lpstr>
      <vt:lpstr>Pruebas – Primer prototipo</vt:lpstr>
      <vt:lpstr>Pruebas – Segundo prototipo</vt:lpstr>
      <vt:lpstr>Pruebas – Test de conocimientos informáticos</vt:lpstr>
      <vt:lpstr>Pruebas – Autoevaluación y examen</vt:lpstr>
      <vt:lpstr>Índice</vt:lpstr>
      <vt:lpstr>Conclusiones</vt:lpstr>
      <vt:lpstr>Trabajo futuro</vt:lpstr>
      <vt:lpstr>Desarrollo de un sistema de cuestionarios adaptativos para el apoyo al aprendizaje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un sistema de cuestionarios adaptativos para el apoyo al aprendizaje</dc:title>
  <dc:creator>Molins</dc:creator>
  <cp:lastModifiedBy>Molins</cp:lastModifiedBy>
  <cp:revision>26</cp:revision>
  <cp:lastPrinted>2015-06-10T09:33:16Z</cp:lastPrinted>
  <dcterms:created xsi:type="dcterms:W3CDTF">2015-06-09T07:26:36Z</dcterms:created>
  <dcterms:modified xsi:type="dcterms:W3CDTF">2015-06-10T16:25:34Z</dcterms:modified>
</cp:coreProperties>
</file>