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76" r:id="rId4"/>
    <p:sldId id="270" r:id="rId5"/>
    <p:sldId id="269" r:id="rId6"/>
    <p:sldId id="277" r:id="rId7"/>
    <p:sldId id="258" r:id="rId8"/>
    <p:sldId id="259" r:id="rId9"/>
    <p:sldId id="278" r:id="rId10"/>
    <p:sldId id="287" r:id="rId11"/>
    <p:sldId id="294" r:id="rId12"/>
    <p:sldId id="263" r:id="rId13"/>
    <p:sldId id="288" r:id="rId14"/>
    <p:sldId id="289" r:id="rId15"/>
    <p:sldId id="296" r:id="rId16"/>
    <p:sldId id="282" r:id="rId17"/>
    <p:sldId id="283" r:id="rId18"/>
    <p:sldId id="268" r:id="rId19"/>
    <p:sldId id="271" r:id="rId20"/>
    <p:sldId id="281" r:id="rId21"/>
    <p:sldId id="264" r:id="rId22"/>
    <p:sldId id="272" r:id="rId23"/>
    <p:sldId id="261" r:id="rId24"/>
    <p:sldId id="286" r:id="rId25"/>
    <p:sldId id="284" r:id="rId26"/>
    <p:sldId id="260" r:id="rId27"/>
    <p:sldId id="279" r:id="rId28"/>
    <p:sldId id="290" r:id="rId29"/>
    <p:sldId id="262" r:id="rId30"/>
    <p:sldId id="291" r:id="rId31"/>
    <p:sldId id="292" r:id="rId32"/>
    <p:sldId id="280" r:id="rId33"/>
    <p:sldId id="274" r:id="rId34"/>
    <p:sldId id="275" r:id="rId35"/>
    <p:sldId id="293" r:id="rId36"/>
  </p:sldIdLst>
  <p:sldSz cx="9144000" cy="6858000" type="screen4x3"/>
  <p:notesSz cx="6797675" cy="987425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0"/>
  </p:normalViewPr>
  <p:slideViewPr>
    <p:cSldViewPr>
      <p:cViewPr varScale="1">
        <p:scale>
          <a:sx n="87" d="100"/>
          <a:sy n="87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16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90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27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1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30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11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72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34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67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6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84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133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Autofit/>
          </a:bodyPr>
          <a:lstStyle/>
          <a:p>
            <a:r>
              <a:rPr lang="es-ES" sz="4000" dirty="0" smtClean="0"/>
              <a:t>Desarrollo de un sistema de cuestionarios adaptativos para el apoyo al aprendizaje</a:t>
            </a:r>
            <a:endParaRPr lang="es-ES" sz="4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r>
              <a:rPr lang="es-ES" dirty="0" smtClean="0"/>
              <a:t>1415_182_ISTI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/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59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RF 1. Gestión de usuarios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2. Creación y gestión de materias.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3. Creación y gestión de preguntas y respuestas.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4. Subida y gestión de fichero multimedia.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5. Creación y gestión de cuestionarios.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6. Realización de cuestionarios.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estudiante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7. Visualización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8. Análisis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1. Interfaz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2. Seguridad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3. Modularidad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4. Rendimiento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01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1. Gestión de usuarios</a:t>
            </a:r>
          </a:p>
          <a:p>
            <a:r>
              <a:rPr lang="es-ES" dirty="0" smtClean="0"/>
              <a:t>RF 2. Creación y gestión de materias.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3. Creación y gestión de preguntas y respuestas. </a:t>
            </a:r>
            <a:r>
              <a:rPr lang="es-ES" i="1" dirty="0" smtClean="0"/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4. Subida y gestión de fichero multimedia.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/>
              <a:t>RF 5. Creación y gestión de cuestionarios. </a:t>
            </a:r>
            <a:r>
              <a:rPr lang="es-ES" i="1" dirty="0" smtClean="0"/>
              <a:t>Rol docente</a:t>
            </a:r>
          </a:p>
          <a:p>
            <a:r>
              <a:rPr lang="es-ES" dirty="0" smtClean="0"/>
              <a:t>RF 6. Realización de cuestionarios. </a:t>
            </a:r>
            <a:r>
              <a:rPr lang="es-ES" i="1" dirty="0" smtClean="0"/>
              <a:t>Rol estudiante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7. Visualización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8. Análisis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1. Interfaz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2. Seguridad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3. Modularidad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4. Rendimiento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995936" y="530120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1. Sistema para crear cuestionario online de (auto)evaluación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792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1. Gestión de usuarios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2. Creación y gestión de materias.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3. Creación y gestión de preguntas y respuestas.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/>
              <a:t>RF 4. Subida y gestión de fichero multimedia. </a:t>
            </a:r>
            <a:r>
              <a:rPr lang="es-ES" i="1" dirty="0" smtClean="0"/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5. Creación y gestión de cuestionarios.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6. Realización de cuestionarios.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estudiante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7. Visualización de resultados</a:t>
            </a:r>
          </a:p>
          <a:p>
            <a:r>
              <a:rPr lang="es-ES" dirty="0" smtClean="0"/>
              <a:t>RF 8. Análisis de resultados</a:t>
            </a:r>
          </a:p>
          <a:p>
            <a:r>
              <a:rPr lang="es-ES" dirty="0" smtClean="0"/>
              <a:t>RNF 1. Interfaz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2. Seguridad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3. Modularidad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RNF 4. Rendimiento</a:t>
            </a:r>
            <a:endParaRPr lang="es-E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058411" y="5229200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2. Válido para múltiples áreas de conocimiento</a:t>
            </a:r>
          </a:p>
          <a:p>
            <a:r>
              <a:rPr lang="es-ES" b="1" dirty="0" smtClean="0"/>
              <a:t>3. Sin conocimientos avanzados de informática</a:t>
            </a:r>
          </a:p>
          <a:p>
            <a:r>
              <a:rPr lang="es-ES" b="1" dirty="0" smtClean="0"/>
              <a:t>4. Herramientas de análisis</a:t>
            </a:r>
          </a:p>
          <a:p>
            <a:endParaRPr lang="es-ES" b="1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6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1. Gestión de usuarios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2. Creación y gestión de materias.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3. Creación y gestión de preguntas y respuestas.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4. Subida y gestión de fichero multimedia.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5. Creación y gestión de cuestionarios.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docente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6. Realización de cuestionarios. </a:t>
            </a:r>
            <a:r>
              <a:rPr lang="es-ES" i="1" dirty="0" smtClean="0">
                <a:solidFill>
                  <a:schemeClr val="tx1">
                    <a:lumMod val="50000"/>
                  </a:schemeClr>
                </a:solidFill>
              </a:rPr>
              <a:t>Rol estudiante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7. Visualización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RF 8. Análisis de resultados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RNF 1. Interfaz</a:t>
            </a:r>
          </a:p>
          <a:p>
            <a:r>
              <a:rPr lang="es-ES" dirty="0" smtClean="0"/>
              <a:t>RNF 2. Seguridad</a:t>
            </a:r>
          </a:p>
          <a:p>
            <a:r>
              <a:rPr lang="es-ES" dirty="0" smtClean="0"/>
              <a:t>RNF 3. Modularidad</a:t>
            </a:r>
          </a:p>
          <a:p>
            <a:r>
              <a:rPr lang="es-ES" dirty="0" smtClean="0"/>
              <a:t>RNF 4. Rendimiento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058410" y="5229200"/>
            <a:ext cx="48340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5. Sistema web robusto</a:t>
            </a:r>
          </a:p>
          <a:p>
            <a:r>
              <a:rPr lang="es-ES" b="1" dirty="0" smtClean="0"/>
              <a:t>6. Crear un modelo de datos para una evaluación</a:t>
            </a:r>
          </a:p>
          <a:p>
            <a:r>
              <a:rPr lang="es-ES" b="1" dirty="0" smtClean="0"/>
              <a:t>7. 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68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dirty="0" smtClean="0"/>
              <a:t>Diseño – Recordatorio</a:t>
            </a:r>
            <a:endParaRPr lang="es-ES" i="1" dirty="0"/>
          </a:p>
        </p:txBody>
      </p:sp>
      <p:grpSp>
        <p:nvGrpSpPr>
          <p:cNvPr id="36" name="35 Grupo"/>
          <p:cNvGrpSpPr/>
          <p:nvPr/>
        </p:nvGrpSpPr>
        <p:grpSpPr>
          <a:xfrm>
            <a:off x="1399381" y="1916832"/>
            <a:ext cx="6345238" cy="4214812"/>
            <a:chOff x="1282700" y="957263"/>
            <a:chExt cx="6345238" cy="4214812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5027613" y="423386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los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usuarios</a:t>
              </a: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5019675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Motor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5019675" y="106521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Interfaz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navegación</a:t>
              </a: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1282700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del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dominio</a:t>
              </a:r>
            </a:p>
          </p:txBody>
        </p:sp>
        <p:cxnSp>
          <p:nvCxnSpPr>
            <p:cNvPr id="25" name="13 Conector angular"/>
            <p:cNvCxnSpPr>
              <a:cxnSpLocks noChangeShapeType="1"/>
            </p:cNvCxnSpPr>
            <p:nvPr/>
          </p:nvCxnSpPr>
          <p:spPr bwMode="auto">
            <a:xfrm>
              <a:off x="6588125" y="3525838"/>
              <a:ext cx="7938" cy="70485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miter lim="800000"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13 Conector angular"/>
            <p:cNvCxnSpPr/>
            <p:nvPr/>
          </p:nvCxnSpPr>
          <p:spPr bwMode="auto">
            <a:xfrm>
              <a:off x="3730625" y="1330325"/>
              <a:ext cx="132556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13 Conector angular"/>
            <p:cNvCxnSpPr/>
            <p:nvPr/>
          </p:nvCxnSpPr>
          <p:spPr bwMode="auto">
            <a:xfrm flipH="1" flipV="1">
              <a:off x="6107113" y="3527425"/>
              <a:ext cx="3175" cy="703263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13 Conector angular"/>
            <p:cNvCxnSpPr>
              <a:stCxn id="24" idx="3"/>
              <a:endCxn id="22" idx="1"/>
            </p:cNvCxnSpPr>
            <p:nvPr/>
          </p:nvCxnSpPr>
          <p:spPr bwMode="auto">
            <a:xfrm>
              <a:off x="3883025" y="3059113"/>
              <a:ext cx="11366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9" name="13 Conector angular"/>
            <p:cNvCxnSpPr/>
            <p:nvPr/>
          </p:nvCxnSpPr>
          <p:spPr bwMode="auto">
            <a:xfrm flipH="1" flipV="1">
              <a:off x="6143625" y="2003425"/>
              <a:ext cx="3175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13 Conector angular"/>
            <p:cNvCxnSpPr/>
            <p:nvPr/>
          </p:nvCxnSpPr>
          <p:spPr bwMode="auto">
            <a:xfrm flipH="1" flipV="1">
              <a:off x="3730625" y="1654175"/>
              <a:ext cx="12890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1" name="13 Conector angular"/>
            <p:cNvCxnSpPr/>
            <p:nvPr/>
          </p:nvCxnSpPr>
          <p:spPr bwMode="auto">
            <a:xfrm>
              <a:off x="6618288" y="2003425"/>
              <a:ext cx="0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2" name="31 Rectángulo"/>
            <p:cNvSpPr/>
            <p:nvPr/>
          </p:nvSpPr>
          <p:spPr bwMode="auto">
            <a:xfrm>
              <a:off x="1282700" y="4230688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cxnSp>
          <p:nvCxnSpPr>
            <p:cNvPr id="33" name="13 Conector angular"/>
            <p:cNvCxnSpPr/>
            <p:nvPr/>
          </p:nvCxnSpPr>
          <p:spPr bwMode="auto">
            <a:xfrm flipV="1">
              <a:off x="3883025" y="3529013"/>
              <a:ext cx="1136650" cy="703262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4" name="13 Conector angular"/>
            <p:cNvCxnSpPr>
              <a:endCxn id="32" idx="3"/>
            </p:cNvCxnSpPr>
            <p:nvPr/>
          </p:nvCxnSpPr>
          <p:spPr bwMode="auto">
            <a:xfrm rot="10800000" flipV="1">
              <a:off x="3883025" y="3529013"/>
              <a:ext cx="1787525" cy="11715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>
              <a:off x="2484438" y="957263"/>
              <a:ext cx="1223962" cy="1152525"/>
            </a:xfrm>
            <a:prstGeom prst="smileyFace">
              <a:avLst>
                <a:gd name="adj" fmla="val 4653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1433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jaVu Sans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los usuarios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183" y="1484784"/>
            <a:ext cx="4040188" cy="639762"/>
          </a:xfrm>
        </p:spPr>
        <p:txBody>
          <a:bodyPr/>
          <a:lstStyle/>
          <a:p>
            <a:r>
              <a:rPr lang="es-ES" dirty="0" smtClean="0"/>
              <a:t>Profesor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183" y="2124546"/>
            <a:ext cx="4040188" cy="4040758"/>
          </a:xfrm>
        </p:spPr>
        <p:txBody>
          <a:bodyPr/>
          <a:lstStyle/>
          <a:p>
            <a:r>
              <a:rPr lang="es-ES" dirty="0" smtClean="0"/>
              <a:t>Creación y gestión de contenido</a:t>
            </a:r>
          </a:p>
          <a:p>
            <a:r>
              <a:rPr lang="es-ES" dirty="0" smtClean="0"/>
              <a:t>Análisis de resultados</a:t>
            </a:r>
          </a:p>
          <a:p>
            <a:r>
              <a:rPr lang="es-ES" dirty="0" smtClean="0"/>
              <a:t>Recuperación de exámenes</a:t>
            </a:r>
            <a:endParaRPr lang="es-ES" dirty="0"/>
          </a:p>
          <a:p>
            <a:r>
              <a:rPr lang="es-ES" dirty="0" smtClean="0"/>
              <a:t>Autoría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4041775" cy="639762"/>
          </a:xfrm>
        </p:spPr>
        <p:txBody>
          <a:bodyPr/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4008" y="2124546"/>
            <a:ext cx="4041775" cy="4040758"/>
          </a:xfrm>
        </p:spPr>
        <p:txBody>
          <a:bodyPr/>
          <a:lstStyle/>
          <a:p>
            <a:r>
              <a:rPr lang="es-ES" dirty="0" smtClean="0"/>
              <a:t>Realización de los exámenes</a:t>
            </a:r>
          </a:p>
          <a:p>
            <a:r>
              <a:rPr lang="es-ES" dirty="0" smtClean="0"/>
              <a:t>Retroalimentación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Almacenar qué cuestionario responde, cuándo y cómo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del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Materia</a:t>
            </a:r>
          </a:p>
          <a:p>
            <a:pPr lvl="1"/>
            <a:r>
              <a:rPr lang="es-ES" dirty="0" smtClean="0"/>
              <a:t>Nombre</a:t>
            </a:r>
          </a:p>
          <a:p>
            <a:r>
              <a:rPr lang="es-ES" dirty="0" smtClean="0"/>
              <a:t>Pregunta</a:t>
            </a:r>
          </a:p>
          <a:p>
            <a:pPr lvl="1"/>
            <a:r>
              <a:rPr lang="es-ES" dirty="0" smtClean="0"/>
              <a:t>Nivel de relevancia</a:t>
            </a:r>
          </a:p>
          <a:p>
            <a:pPr lvl="1"/>
            <a:r>
              <a:rPr lang="es-ES" dirty="0" smtClean="0"/>
              <a:t>Enunciado</a:t>
            </a:r>
          </a:p>
          <a:p>
            <a:pPr lvl="1"/>
            <a:r>
              <a:rPr lang="es-ES" i="1" dirty="0" smtClean="0"/>
              <a:t>Multimedia (imagen o audio)</a:t>
            </a:r>
          </a:p>
          <a:p>
            <a:pPr lvl="1"/>
            <a:r>
              <a:rPr lang="es-ES" i="1" dirty="0" smtClean="0"/>
              <a:t>Retroalimentación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Respuestas</a:t>
            </a:r>
          </a:p>
          <a:p>
            <a:pPr lvl="1"/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Booleano si es correcta</a:t>
            </a:r>
          </a:p>
          <a:p>
            <a:pPr lvl="1"/>
            <a:r>
              <a:rPr lang="es-ES" i="1" dirty="0" smtClean="0"/>
              <a:t>Multimedia</a:t>
            </a:r>
          </a:p>
          <a:p>
            <a:r>
              <a:rPr lang="es-ES" dirty="0" smtClean="0"/>
              <a:t>Cuestionarios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8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endParaRPr lang="es-ES" b="1" dirty="0" smtClean="0"/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endParaRPr lang="es-ES" b="1" dirty="0" smtClean="0"/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1273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</a:t>
            </a:r>
          </a:p>
          <a:p>
            <a:r>
              <a:rPr lang="es-ES" b="1" dirty="0" smtClean="0">
                <a:solidFill>
                  <a:schemeClr val="tx1">
                    <a:lumMod val="50000"/>
                  </a:schemeClr>
                </a:solidFill>
              </a:rPr>
              <a:t>¿Cómo elegir la siguiente pregunta, teniendo en cuenta las respuestas anteriores?</a:t>
            </a:r>
          </a:p>
          <a:p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50000"/>
                  </a:schemeClr>
                </a:solidFill>
              </a:rPr>
              <a:t>¿Cuándo parar el cuestionario?</a:t>
            </a:r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36413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50000"/>
                  </a:schemeClr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Aleatoriamente entre todas las del primer nivel</a:t>
            </a:r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pPr lvl="1"/>
            <a:r>
              <a:rPr lang="es-ES" dirty="0" smtClean="0"/>
              <a:t>Algoritmo…</a:t>
            </a:r>
          </a:p>
          <a:p>
            <a:r>
              <a:rPr lang="es-ES" b="1" dirty="0" smtClean="0">
                <a:solidFill>
                  <a:schemeClr val="tx1">
                    <a:lumMod val="50000"/>
                  </a:schemeClr>
                </a:solidFill>
              </a:rPr>
              <a:t>¿Cuándo parar el cuestionario?</a:t>
            </a:r>
            <a:endParaRPr lang="es-ES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2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4" y="1600200"/>
            <a:ext cx="5058911" cy="4525963"/>
          </a:xfrm>
        </p:spPr>
      </p:pic>
    </p:spTree>
    <p:extLst>
      <p:ext uri="{BB962C8B-B14F-4D97-AF65-F5344CB8AC3E}">
        <p14:creationId xmlns:p14="http://schemas.microsoft.com/office/powerpoint/2010/main" val="161730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tx1">
                    <a:lumMod val="50000"/>
                  </a:schemeClr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Aleatoriamente entre todas las del primer nivel.</a:t>
            </a:r>
          </a:p>
          <a:p>
            <a:r>
              <a:rPr lang="es-ES" b="1" dirty="0" smtClean="0">
                <a:solidFill>
                  <a:schemeClr val="tx1">
                    <a:lumMod val="50000"/>
                  </a:schemeClr>
                </a:solidFill>
              </a:rPr>
              <a:t>¿Cómo elegir la siguiente pregunta, teniendo en cuenta las respuestas anteriores?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Algoritmo…</a:t>
            </a:r>
            <a:endParaRPr lang="es-ES" i="1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s-ES" b="1" dirty="0" smtClean="0"/>
              <a:t>¿Cuándo parar el cuestionario?</a:t>
            </a:r>
          </a:p>
          <a:p>
            <a:pPr lvl="1"/>
            <a:r>
              <a:rPr lang="es-ES" dirty="0" smtClean="0"/>
              <a:t>Cuando se agote el tiempo o se responda a un número de preguntas suficiente.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3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Tecnologías utilizadas:</a:t>
            </a:r>
          </a:p>
          <a:p>
            <a:r>
              <a:rPr lang="es-ES" dirty="0" smtClean="0"/>
              <a:t>HTML5, CSS3 </a:t>
            </a:r>
          </a:p>
          <a:p>
            <a:r>
              <a:rPr lang="es-ES" dirty="0" err="1" smtClean="0"/>
              <a:t>Bootstrap</a:t>
            </a:r>
            <a:r>
              <a:rPr lang="es-ES" dirty="0" smtClean="0"/>
              <a:t> 3</a:t>
            </a:r>
            <a:endParaRPr lang="es-ES" dirty="0" smtClean="0"/>
          </a:p>
          <a:p>
            <a:r>
              <a:rPr lang="es-ES" dirty="0" err="1" smtClean="0"/>
              <a:t>Javascript</a:t>
            </a:r>
            <a:r>
              <a:rPr lang="es-ES" dirty="0" smtClean="0"/>
              <a:t> </a:t>
            </a:r>
            <a:r>
              <a:rPr lang="es-ES" dirty="0" smtClean="0"/>
              <a:t>con </a:t>
            </a:r>
            <a:r>
              <a:rPr lang="es-ES" dirty="0" err="1" smtClean="0"/>
              <a:t>jQuery</a:t>
            </a:r>
            <a:endParaRPr lang="es-ES" dirty="0" smtClean="0"/>
          </a:p>
          <a:p>
            <a:r>
              <a:rPr lang="es-ES" dirty="0" smtClean="0"/>
              <a:t>PHP 5</a:t>
            </a:r>
          </a:p>
          <a:p>
            <a:r>
              <a:rPr lang="es-ES" dirty="0" err="1" smtClean="0"/>
              <a:t>PostgreSQL</a:t>
            </a:r>
            <a:r>
              <a:rPr lang="es-ES" dirty="0" smtClean="0"/>
              <a:t> 9.3</a:t>
            </a:r>
          </a:p>
          <a:p>
            <a:r>
              <a:rPr lang="es-ES" dirty="0" smtClean="0"/>
              <a:t>Apache 2.2</a:t>
            </a:r>
          </a:p>
          <a:p>
            <a:r>
              <a:rPr lang="es-ES" dirty="0" err="1" smtClean="0"/>
              <a:t>git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846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652" y="1268760"/>
            <a:ext cx="6264696" cy="5185738"/>
          </a:xfrm>
        </p:spPr>
      </p:pic>
    </p:spTree>
    <p:extLst>
      <p:ext uri="{BB962C8B-B14F-4D97-AF65-F5344CB8AC3E}">
        <p14:creationId xmlns:p14="http://schemas.microsoft.com/office/powerpoint/2010/main" val="15156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Sección profesor</a:t>
            </a:r>
          </a:p>
          <a:p>
            <a:pPr lvl="1"/>
            <a:r>
              <a:rPr lang="es-ES" dirty="0" smtClean="0"/>
              <a:t>Gestión de Materias, Preguntas y Exámenes</a:t>
            </a:r>
          </a:p>
          <a:p>
            <a:pPr lvl="1"/>
            <a:r>
              <a:rPr lang="es-ES" dirty="0" smtClean="0"/>
              <a:t>Ficheros multimedia</a:t>
            </a:r>
          </a:p>
          <a:p>
            <a:pPr lvl="1"/>
            <a:r>
              <a:rPr lang="es-ES" dirty="0" smtClean="0"/>
              <a:t>Recuperación de exámenes</a:t>
            </a:r>
          </a:p>
          <a:p>
            <a:pPr lvl="1"/>
            <a:r>
              <a:rPr lang="es-ES" dirty="0" smtClean="0"/>
              <a:t>Análisis de resultados</a:t>
            </a:r>
            <a:endParaRPr lang="es-ES" dirty="0"/>
          </a:p>
          <a:p>
            <a:r>
              <a:rPr lang="es-ES" dirty="0" smtClean="0"/>
              <a:t>Sección alumno</a:t>
            </a:r>
          </a:p>
          <a:p>
            <a:pPr lvl="1"/>
            <a:r>
              <a:rPr lang="es-ES" dirty="0" smtClean="0"/>
              <a:t>Elección de examen</a:t>
            </a:r>
          </a:p>
          <a:p>
            <a:pPr lvl="1"/>
            <a:r>
              <a:rPr lang="es-ES" dirty="0" smtClean="0"/>
              <a:t>Realización del examen</a:t>
            </a:r>
          </a:p>
          <a:p>
            <a:pPr lvl="1"/>
            <a:r>
              <a:rPr lang="es-ES" dirty="0" smtClean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40870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276872"/>
            <a:ext cx="7772400" cy="244827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000" b="0" cap="none" dirty="0" smtClean="0"/>
              <a:t>Demo</a:t>
            </a:r>
            <a:br>
              <a:rPr lang="es-ES" sz="6000" b="0" cap="none" dirty="0" smtClean="0"/>
            </a:br>
            <a:r>
              <a:rPr lang="es-ES" sz="6000" b="0" cap="none" dirty="0" smtClean="0"/>
              <a:t/>
            </a:r>
            <a:br>
              <a:rPr lang="es-ES" sz="6000" b="0" cap="none" dirty="0" smtClean="0"/>
            </a:br>
            <a:r>
              <a:rPr lang="es-ES" sz="3600" b="0" cap="none" dirty="0" smtClean="0">
                <a:latin typeface="Consolas" panose="020B0609020204030204" pitchFamily="49" charset="0"/>
                <a:cs typeface="Consolas" panose="020B0609020204030204" pitchFamily="49" charset="0"/>
              </a:rPr>
              <a:t>http://sacha.ii.uam.es/e-valUAM/</a:t>
            </a:r>
            <a:endParaRPr lang="es-ES" sz="2200" b="0" cap="non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pPr lvl="1"/>
            <a:r>
              <a:rPr lang="es-ES" dirty="0" smtClean="0"/>
              <a:t>Primer prototipo</a:t>
            </a:r>
          </a:p>
          <a:p>
            <a:pPr lvl="1"/>
            <a:r>
              <a:rPr lang="es-ES" dirty="0" smtClean="0"/>
              <a:t>Segundo prototipo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30130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Pruebas – Primer prototipo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9473"/>
              </p:ext>
            </p:extLst>
          </p:nvPr>
        </p:nvGraphicFramePr>
        <p:xfrm>
          <a:off x="467544" y="3933056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 de autoevaluación y 4 exámenes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15 alumnos</a:t>
                      </a:r>
                      <a:endParaRPr lang="es-E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372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254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12390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178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Probado en el curso 2013/2014</a:t>
            </a:r>
          </a:p>
          <a:p>
            <a:r>
              <a:rPr lang="es-ES" dirty="0" smtClean="0"/>
              <a:t>Utilizado en el Grado de Historia</a:t>
            </a:r>
          </a:p>
          <a:p>
            <a:r>
              <a:rPr lang="es-ES" dirty="0" smtClean="0"/>
              <a:t>Opciones multimedia y gestión del profesor limitados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250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Pruebas – Segundo prototipo</a:t>
            </a:r>
            <a:endParaRPr lang="es-ES" dirty="0"/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0"/>
            <a:ext cx="8229600" cy="46371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Probado en el curso 2014/2015</a:t>
            </a:r>
          </a:p>
          <a:p>
            <a:r>
              <a:rPr lang="es-ES" dirty="0" smtClean="0"/>
              <a:t>Utilizado en el Grado de Educación Infantil</a:t>
            </a:r>
          </a:p>
          <a:p>
            <a:r>
              <a:rPr lang="es-ES" dirty="0" smtClean="0"/>
              <a:t>Versión completa del sistema</a:t>
            </a:r>
          </a:p>
          <a:p>
            <a:r>
              <a:rPr lang="es-ES" dirty="0" smtClean="0"/>
              <a:t>Probado en varios entornos</a:t>
            </a:r>
          </a:p>
          <a:p>
            <a:pPr lvl="1"/>
            <a:r>
              <a:rPr lang="es-ES" dirty="0" smtClean="0"/>
              <a:t>Test de conocimientos informáticos</a:t>
            </a:r>
          </a:p>
          <a:p>
            <a:pPr lvl="1"/>
            <a:r>
              <a:rPr lang="es-ES" dirty="0" smtClean="0"/>
              <a:t>Evaluación clásica</a:t>
            </a:r>
          </a:p>
          <a:p>
            <a:pPr lvl="2"/>
            <a:r>
              <a:rPr lang="es-ES" dirty="0" smtClean="0"/>
              <a:t>Cuestionario previo de autoevaluación</a:t>
            </a:r>
          </a:p>
          <a:p>
            <a:pPr lvl="2"/>
            <a:r>
              <a:rPr lang="es-ES" dirty="0" smtClean="0"/>
              <a:t>Cuestionario de examen</a:t>
            </a:r>
          </a:p>
          <a:p>
            <a:pPr lvl="2"/>
            <a:r>
              <a:rPr lang="es-ES" dirty="0" smtClean="0"/>
              <a:t>Entrega de un proyecto pedagógico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061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Motivación</a:t>
            </a:r>
          </a:p>
          <a:p>
            <a:pPr lvl="1"/>
            <a:r>
              <a:rPr lang="es-ES" dirty="0" smtClean="0"/>
              <a:t>Objetivos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9609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Pruebas – Test de conocimientos informáticos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28160"/>
              </p:ext>
            </p:extLst>
          </p:nvPr>
        </p:nvGraphicFramePr>
        <p:xfrm>
          <a:off x="467544" y="3933056"/>
          <a:ext cx="82296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3 examen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83 alumnos: 49 Infantil + 24 Informática o Doble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83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4980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7200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Nuevo modelo basado en conocimiento experto</a:t>
            </a:r>
          </a:p>
          <a:p>
            <a:r>
              <a:rPr lang="es-ES" dirty="0" smtClean="0"/>
              <a:t>Respuesta con duda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680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5932" y="1027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ES" sz="3600" dirty="0" smtClean="0"/>
              <a:t>Pruebas – Autoevaluación y examen</a:t>
            </a:r>
            <a:endParaRPr lang="es-ES" sz="3600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242042"/>
              </p:ext>
            </p:extLst>
          </p:nvPr>
        </p:nvGraphicFramePr>
        <p:xfrm>
          <a:off x="455932" y="980728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 autoevaluación y 1 examen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49 alumnos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244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887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6079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21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2 Marcador de contenido"/>
          <p:cNvSpPr txBox="1">
            <a:spLocks/>
          </p:cNvSpPr>
          <p:nvPr/>
        </p:nvSpPr>
        <p:spPr>
          <a:xfrm>
            <a:off x="455932" y="1600201"/>
            <a:ext cx="8229600" cy="204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5932" y="1600200"/>
            <a:ext cx="8229600" cy="204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455932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dirty="0" smtClean="0"/>
              <a:t>Pruebas – Entrega proyecto pedagógico</a:t>
            </a:r>
            <a:endParaRPr lang="es-ES" sz="3600" dirty="0"/>
          </a:p>
        </p:txBody>
      </p:sp>
      <p:graphicFrame>
        <p:nvGraphicFramePr>
          <p:cNvPr id="8" name="3 Marcador de contenid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633572"/>
              </p:ext>
            </p:extLst>
          </p:nvPr>
        </p:nvGraphicFramePr>
        <p:xfrm>
          <a:off x="455932" y="4351114"/>
          <a:ext cx="82296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</a:t>
                      </a:r>
                      <a:r>
                        <a:rPr lang="es-ES" baseline="0" dirty="0" smtClean="0"/>
                        <a:t>9</a:t>
                      </a:r>
                      <a:endParaRPr lang="es-E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Usuarios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49 alumnos, como profesores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</a:t>
                      </a:r>
                      <a:r>
                        <a:rPr lang="es-ES" b="1" baseline="0" dirty="0" smtClean="0"/>
                        <a:t> totales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848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Cuestionarios contestados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Preguntas contestadas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b="1" dirty="0" smtClean="0"/>
                        <a:t>Ficheros multimedia</a:t>
                      </a:r>
                      <a:endParaRPr lang="es-ES" b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1364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0456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Todos los objetivos se han cumplido</a:t>
            </a:r>
          </a:p>
          <a:p>
            <a:r>
              <a:rPr lang="es-ES" dirty="0" smtClean="0"/>
              <a:t>Se ha creado un sistema adaptativo de cuestionarios con ficheros multimedia, retroalimentación instantánea y análisis automático de resultados</a:t>
            </a:r>
          </a:p>
          <a:p>
            <a:r>
              <a:rPr lang="es-ES" dirty="0" smtClean="0"/>
              <a:t>Dos prototipos </a:t>
            </a:r>
            <a:r>
              <a:rPr lang="es-ES" dirty="0" smtClean="0"/>
              <a:t>incrementales</a:t>
            </a:r>
            <a:r>
              <a:rPr lang="es-ES" dirty="0" smtClean="0"/>
              <a:t> funcionales</a:t>
            </a:r>
          </a:p>
          <a:p>
            <a:r>
              <a:rPr lang="es-ES" dirty="0" smtClean="0"/>
              <a:t>Probado en dos asignaturas reales, con más de 100 alumnos de varias disciplinas distintas</a:t>
            </a:r>
          </a:p>
          <a:p>
            <a:r>
              <a:rPr lang="es-ES" dirty="0" smtClean="0"/>
              <a:t>Resultados parciales validados y publicados en congresos y revistas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5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Ampliar las opciones del análisis de resultados. Añadir visualización de resultados</a:t>
            </a:r>
          </a:p>
          <a:p>
            <a:r>
              <a:rPr lang="es-ES" dirty="0" smtClean="0"/>
              <a:t>Nuevos tipos de pregunta</a:t>
            </a:r>
          </a:p>
          <a:p>
            <a:r>
              <a:rPr lang="es-ES" dirty="0" smtClean="0"/>
              <a:t>Elegir qué modelo se aplica al examen</a:t>
            </a:r>
          </a:p>
          <a:p>
            <a:r>
              <a:rPr lang="es-ES" dirty="0" smtClean="0"/>
              <a:t>Ampliar las herramientas de creación y gestión del profesor</a:t>
            </a:r>
          </a:p>
          <a:p>
            <a:r>
              <a:rPr lang="es-ES" dirty="0" smtClean="0"/>
              <a:t>Interacción persona-ordenador. Accesibilidad</a:t>
            </a:r>
          </a:p>
          <a:p>
            <a:r>
              <a:rPr lang="es-ES" dirty="0" smtClean="0"/>
              <a:t>Facilitar tareas de administración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23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de un sistema de cuestionarios adaptativos para el apoyo al aprendizaje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r>
              <a:rPr lang="es-ES" dirty="0" smtClean="0"/>
              <a:t>1415_182_ISTI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educación aún usa modelos tradicionales de evaluación</a:t>
            </a:r>
          </a:p>
          <a:p>
            <a:r>
              <a:rPr lang="es-ES" dirty="0" smtClean="0"/>
              <a:t>Eso trae problemas…</a:t>
            </a:r>
          </a:p>
          <a:p>
            <a:pPr lvl="1"/>
            <a:r>
              <a:rPr lang="es-ES" dirty="0" smtClean="0"/>
              <a:t>Retroalimentación costosa</a:t>
            </a:r>
          </a:p>
          <a:p>
            <a:pPr lvl="1"/>
            <a:r>
              <a:rPr lang="es-ES" dirty="0" smtClean="0"/>
              <a:t>Exámenes masivos o impracticables con muchos alumnos</a:t>
            </a:r>
          </a:p>
          <a:p>
            <a:r>
              <a:rPr lang="es-ES" dirty="0" smtClean="0"/>
              <a:t>…pero la tecnología puede ayudar</a:t>
            </a:r>
          </a:p>
          <a:p>
            <a:pPr lvl="1"/>
            <a:r>
              <a:rPr lang="es-ES" dirty="0" smtClean="0"/>
              <a:t>Exámenes adaptativos</a:t>
            </a:r>
          </a:p>
          <a:p>
            <a:pPr lvl="1"/>
            <a:r>
              <a:rPr lang="es-ES" dirty="0" smtClean="0"/>
              <a:t>Análisis de resultados automático</a:t>
            </a:r>
          </a:p>
        </p:txBody>
      </p:sp>
    </p:spTree>
    <p:extLst>
      <p:ext uri="{BB962C8B-B14F-4D97-AF65-F5344CB8AC3E}">
        <p14:creationId xmlns:p14="http://schemas.microsoft.com/office/powerpoint/2010/main" val="288996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</a:t>
            </a:r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Sistema para crear cuestionario online de (</a:t>
            </a:r>
            <a:r>
              <a:rPr lang="es-ES" dirty="0" smtClean="0"/>
              <a:t>auto)</a:t>
            </a:r>
            <a:r>
              <a:rPr lang="es-ES" dirty="0" smtClean="0"/>
              <a:t>evaluación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Válido para múltiples áreas de conocimiento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Sin conocimientos avanzados de informática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Herramientas de análisis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Sistema web robusto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Crear un modelo de datos para una evaluación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1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Introducción</a:t>
            </a:r>
          </a:p>
          <a:p>
            <a:r>
              <a:rPr lang="es-ES" dirty="0" smtClean="0"/>
              <a:t>Estado del arte</a:t>
            </a:r>
          </a:p>
          <a:p>
            <a:pPr lvl="1"/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 smtClean="0"/>
          </a:p>
          <a:p>
            <a:pPr lvl="1"/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 smtClean="0"/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276" y="1678907"/>
            <a:ext cx="3861448" cy="4368549"/>
          </a:xfrm>
        </p:spPr>
      </p:pic>
    </p:spTree>
    <p:extLst>
      <p:ext uri="{BB962C8B-B14F-4D97-AF65-F5344CB8AC3E}">
        <p14:creationId xmlns:p14="http://schemas.microsoft.com/office/powerpoint/2010/main" val="16254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grpSp>
        <p:nvGrpSpPr>
          <p:cNvPr id="36" name="35 Grupo"/>
          <p:cNvGrpSpPr/>
          <p:nvPr/>
        </p:nvGrpSpPr>
        <p:grpSpPr>
          <a:xfrm>
            <a:off x="1399381" y="1916832"/>
            <a:ext cx="6345238" cy="4214812"/>
            <a:chOff x="1282700" y="957263"/>
            <a:chExt cx="6345238" cy="4214812"/>
          </a:xfrm>
        </p:grpSpPr>
        <p:sp>
          <p:nvSpPr>
            <p:cNvPr id="21" name="20 Rectángulo"/>
            <p:cNvSpPr/>
            <p:nvPr/>
          </p:nvSpPr>
          <p:spPr bwMode="auto">
            <a:xfrm>
              <a:off x="5027613" y="423386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los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usuarios</a:t>
              </a:r>
            </a:p>
          </p:txBody>
        </p:sp>
        <p:sp>
          <p:nvSpPr>
            <p:cNvPr id="22" name="21 Rectángulo"/>
            <p:cNvSpPr/>
            <p:nvPr/>
          </p:nvSpPr>
          <p:spPr bwMode="auto">
            <a:xfrm>
              <a:off x="5019675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Motor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sp>
          <p:nvSpPr>
            <p:cNvPr id="23" name="22 Rectángulo"/>
            <p:cNvSpPr/>
            <p:nvPr/>
          </p:nvSpPr>
          <p:spPr bwMode="auto">
            <a:xfrm>
              <a:off x="5019675" y="1065213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Interfaz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navegación</a:t>
              </a:r>
            </a:p>
          </p:txBody>
        </p:sp>
        <p:sp>
          <p:nvSpPr>
            <p:cNvPr id="24" name="23 Rectángulo"/>
            <p:cNvSpPr/>
            <p:nvPr/>
          </p:nvSpPr>
          <p:spPr bwMode="auto">
            <a:xfrm>
              <a:off x="1282700" y="2590800"/>
              <a:ext cx="2600325" cy="938213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del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dominio</a:t>
              </a:r>
            </a:p>
          </p:txBody>
        </p:sp>
        <p:cxnSp>
          <p:nvCxnSpPr>
            <p:cNvPr id="25" name="13 Conector angular"/>
            <p:cNvCxnSpPr>
              <a:cxnSpLocks noChangeShapeType="1"/>
            </p:cNvCxnSpPr>
            <p:nvPr/>
          </p:nvCxnSpPr>
          <p:spPr bwMode="auto">
            <a:xfrm>
              <a:off x="6588125" y="3525838"/>
              <a:ext cx="7938" cy="704850"/>
            </a:xfrm>
            <a:prstGeom prst="straightConnector1">
              <a:avLst/>
            </a:prstGeom>
            <a:noFill/>
            <a:ln w="38100" algn="ctr">
              <a:solidFill>
                <a:srgbClr val="333399"/>
              </a:solidFill>
              <a:miter lim="800000"/>
              <a:headEnd/>
              <a:tailEnd type="arrow" w="med" len="med"/>
            </a:ln>
            <a:effectLst>
              <a:outerShdw dist="23000" dir="5400000" rotWithShape="0">
                <a:srgbClr val="000000">
                  <a:alpha val="34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13 Conector angular"/>
            <p:cNvCxnSpPr/>
            <p:nvPr/>
          </p:nvCxnSpPr>
          <p:spPr bwMode="auto">
            <a:xfrm>
              <a:off x="3730625" y="1330325"/>
              <a:ext cx="132556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7" name="13 Conector angular"/>
            <p:cNvCxnSpPr/>
            <p:nvPr/>
          </p:nvCxnSpPr>
          <p:spPr bwMode="auto">
            <a:xfrm flipH="1" flipV="1">
              <a:off x="6107113" y="3527425"/>
              <a:ext cx="3175" cy="703263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8" name="13 Conector angular"/>
            <p:cNvCxnSpPr>
              <a:stCxn id="24" idx="3"/>
              <a:endCxn id="22" idx="1"/>
            </p:cNvCxnSpPr>
            <p:nvPr/>
          </p:nvCxnSpPr>
          <p:spPr bwMode="auto">
            <a:xfrm>
              <a:off x="3883025" y="3059113"/>
              <a:ext cx="11366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9" name="13 Conector angular"/>
            <p:cNvCxnSpPr/>
            <p:nvPr/>
          </p:nvCxnSpPr>
          <p:spPr bwMode="auto">
            <a:xfrm flipH="1" flipV="1">
              <a:off x="6143625" y="2003425"/>
              <a:ext cx="3175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0" name="13 Conector angular"/>
            <p:cNvCxnSpPr/>
            <p:nvPr/>
          </p:nvCxnSpPr>
          <p:spPr bwMode="auto">
            <a:xfrm flipH="1" flipV="1">
              <a:off x="3730625" y="1654175"/>
              <a:ext cx="128905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1" name="13 Conector angular"/>
            <p:cNvCxnSpPr/>
            <p:nvPr/>
          </p:nvCxnSpPr>
          <p:spPr bwMode="auto">
            <a:xfrm>
              <a:off x="6618288" y="2003425"/>
              <a:ext cx="0" cy="5873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2" name="31 Rectángulo"/>
            <p:cNvSpPr/>
            <p:nvPr/>
          </p:nvSpPr>
          <p:spPr bwMode="auto">
            <a:xfrm>
              <a:off x="1282700" y="4230688"/>
              <a:ext cx="2600325" cy="938212"/>
            </a:xfrm>
            <a:prstGeom prst="rect">
              <a:avLst/>
            </a:prstGeom>
            <a:gradFill rotWithShape="1">
              <a:gsLst>
                <a:gs pos="0">
                  <a:srgbClr val="2D2D8A">
                    <a:tint val="50000"/>
                    <a:satMod val="300000"/>
                  </a:srgbClr>
                </a:gs>
                <a:gs pos="35000">
                  <a:srgbClr val="2D2D8A">
                    <a:tint val="37000"/>
                    <a:satMod val="300000"/>
                  </a:srgbClr>
                </a:gs>
                <a:gs pos="100000">
                  <a:srgbClr val="2D2D8A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2D2D8A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/>
            <a:lstStyle>
              <a:lvl1pPr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1pPr>
              <a:lvl2pPr marL="742950" indent="-28575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2pPr>
              <a:lvl3pPr marL="11430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3pPr>
              <a:lvl4pPr marL="16002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4pPr>
              <a:lvl5pPr marL="2057400" indent="-228600" eaLnBrk="0" hangingPunct="0">
                <a:lnSpc>
                  <a:spcPct val="98000"/>
                </a:lnSpc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5pPr>
              <a:lvl6pPr marL="25146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6pPr>
              <a:lvl7pPr marL="29718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7pPr>
              <a:lvl8pPr marL="34290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8pPr>
              <a:lvl9pPr marL="3886200" indent="-228600" eaLnBrk="0" fontAlgn="base" hangingPunct="0">
                <a:lnSpc>
                  <a:spcPct val="98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itchFamily="2" charset="2"/>
                <a:defRPr>
                  <a:solidFill>
                    <a:schemeClr val="tx1"/>
                  </a:solidFill>
                  <a:latin typeface="DejaVu Sans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Modelo</a:t>
              </a:r>
              <a:r>
                <a:rPr kumimoji="0" lang="en-U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 de </a:t>
              </a:r>
              <a:r>
                <a:rPr kumimoji="0" lang="es-ES" altLang="es-E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+mn-cs"/>
                </a:rPr>
                <a:t>adaptación</a:t>
              </a:r>
            </a:p>
          </p:txBody>
        </p:sp>
        <p:cxnSp>
          <p:nvCxnSpPr>
            <p:cNvPr id="33" name="13 Conector angular"/>
            <p:cNvCxnSpPr/>
            <p:nvPr/>
          </p:nvCxnSpPr>
          <p:spPr bwMode="auto">
            <a:xfrm flipV="1">
              <a:off x="3883025" y="3529013"/>
              <a:ext cx="1136650" cy="703262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34" name="13 Conector angular"/>
            <p:cNvCxnSpPr>
              <a:endCxn id="32" idx="3"/>
            </p:cNvCxnSpPr>
            <p:nvPr/>
          </p:nvCxnSpPr>
          <p:spPr bwMode="auto">
            <a:xfrm rot="10800000" flipV="1">
              <a:off x="3883025" y="3529013"/>
              <a:ext cx="1787525" cy="1171575"/>
            </a:xfrm>
            <a:prstGeom prst="straightConnector1">
              <a:avLst/>
            </a:prstGeom>
            <a:noFill/>
            <a:ln w="38100" cap="flat" cmpd="sng" algn="ctr">
              <a:solidFill>
                <a:srgbClr val="333399"/>
              </a:solidFill>
              <a:prstDash val="solid"/>
              <a:headEnd type="none" w="med" len="me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>
              <a:off x="2484438" y="957263"/>
              <a:ext cx="1223962" cy="1152525"/>
            </a:xfrm>
            <a:prstGeom prst="smileyFace">
              <a:avLst>
                <a:gd name="adj" fmla="val 4653"/>
              </a:avLst>
            </a:prstGeom>
            <a:solidFill>
              <a:srgbClr val="BBE0E3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414338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altLang="es-E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ejaVu Sans" pitchFamily="34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7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pPr lvl="1"/>
            <a:r>
              <a:rPr lang="es-ES" dirty="0" smtClean="0"/>
              <a:t>Análisis</a:t>
            </a:r>
          </a:p>
          <a:p>
            <a:pPr lvl="1"/>
            <a:r>
              <a:rPr lang="es-ES" dirty="0" smtClean="0"/>
              <a:t>Diseño – Modelo de los usuarios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del dominio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 adaptación</a:t>
            </a:r>
          </a:p>
          <a:p>
            <a:pPr lvl="1"/>
            <a:r>
              <a:rPr lang="es-ES" dirty="0" smtClean="0"/>
              <a:t>Desarrollo</a:t>
            </a:r>
          </a:p>
          <a:p>
            <a:pPr lvl="1"/>
            <a:r>
              <a:rPr lang="es-ES" dirty="0" smtClean="0"/>
              <a:t>Demo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1532</TotalTime>
  <Words>1349</Words>
  <Application>Microsoft Office PowerPoint</Application>
  <PresentationFormat>Presentación en pantalla (4:3)</PresentationFormat>
  <Paragraphs>308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6" baseType="lpstr">
      <vt:lpstr>Tema de Office</vt:lpstr>
      <vt:lpstr>Desarrollo de un sistema de cuestionarios adaptativos para el apoyo al aprendizaje</vt:lpstr>
      <vt:lpstr>Índice</vt:lpstr>
      <vt:lpstr>Índice</vt:lpstr>
      <vt:lpstr>Introducción – Motivación</vt:lpstr>
      <vt:lpstr>Introducción – Objetivos</vt:lpstr>
      <vt:lpstr>Índice</vt:lpstr>
      <vt:lpstr>Estado del arte – Computerized Adaptive Testing</vt:lpstr>
      <vt:lpstr>Estado del arte – Adaptive Educational Hypermedia</vt:lpstr>
      <vt:lpstr>Índice</vt:lpstr>
      <vt:lpstr>Análisis</vt:lpstr>
      <vt:lpstr>Análisis</vt:lpstr>
      <vt:lpstr>Análisis</vt:lpstr>
      <vt:lpstr>Análisis</vt:lpstr>
      <vt:lpstr>Análisis</vt:lpstr>
      <vt:lpstr>Diseño – Recordatorio</vt:lpstr>
      <vt:lpstr>Diseño – Modelo de los usuarios</vt:lpstr>
      <vt:lpstr>Diseño – Modelo del dominio</vt:lpstr>
      <vt:lpstr>Diseño – Modelo de adaptación </vt:lpstr>
      <vt:lpstr>Diseño – Modelo de adaptación </vt:lpstr>
      <vt:lpstr>Diseño – Modelo de adaptación </vt:lpstr>
      <vt:lpstr>Diseño – Modelo de adaptación</vt:lpstr>
      <vt:lpstr>Diseño – Modelo de adaptación </vt:lpstr>
      <vt:lpstr>Desarrollo</vt:lpstr>
      <vt:lpstr>Desarrollo</vt:lpstr>
      <vt:lpstr>Desarrollo</vt:lpstr>
      <vt:lpstr>Demo  http://sacha.ii.uam.es/e-valUAM/</vt:lpstr>
      <vt:lpstr>Índice</vt:lpstr>
      <vt:lpstr>Pruebas – Primer prototipo</vt:lpstr>
      <vt:lpstr>Pruebas – Segundo prototipo</vt:lpstr>
      <vt:lpstr>Pruebas – Test de conocimientos informáticos</vt:lpstr>
      <vt:lpstr>Pruebas – Autoevaluación y examen</vt:lpstr>
      <vt:lpstr>Índice</vt:lpstr>
      <vt:lpstr>Conclusiones</vt:lpstr>
      <vt:lpstr>Trabajo futuro</vt:lpstr>
      <vt:lpstr>Desarrollo de un sistema de cuestionarios adaptativos para el apoyo al aprendizaje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cuestionarios adaptativos para el apoyo al aprendizaje</dc:title>
  <dc:creator>Molins</dc:creator>
  <cp:lastModifiedBy>Molins</cp:lastModifiedBy>
  <cp:revision>20</cp:revision>
  <cp:lastPrinted>2015-06-09T13:59:25Z</cp:lastPrinted>
  <dcterms:created xsi:type="dcterms:W3CDTF">2015-06-09T07:26:36Z</dcterms:created>
  <dcterms:modified xsi:type="dcterms:W3CDTF">2015-06-10T08:59:33Z</dcterms:modified>
</cp:coreProperties>
</file>