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87" r:id="rId11"/>
    <p:sldId id="263" r:id="rId12"/>
    <p:sldId id="288" r:id="rId13"/>
    <p:sldId id="289" r:id="rId14"/>
    <p:sldId id="282" r:id="rId15"/>
    <p:sldId id="283" r:id="rId16"/>
    <p:sldId id="268" r:id="rId17"/>
    <p:sldId id="271" r:id="rId18"/>
    <p:sldId id="281" r:id="rId19"/>
    <p:sldId id="264" r:id="rId20"/>
    <p:sldId id="272" r:id="rId21"/>
    <p:sldId id="261" r:id="rId22"/>
    <p:sldId id="286" r:id="rId23"/>
    <p:sldId id="284" r:id="rId24"/>
    <p:sldId id="260" r:id="rId25"/>
    <p:sldId id="279" r:id="rId26"/>
    <p:sldId id="290" r:id="rId27"/>
    <p:sldId id="262" r:id="rId28"/>
    <p:sldId id="291" r:id="rId29"/>
    <p:sldId id="292" r:id="rId30"/>
    <p:sldId id="280" r:id="rId31"/>
    <p:sldId id="274" r:id="rId32"/>
    <p:sldId id="275" r:id="rId33"/>
    <p:sldId id="293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8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2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9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1. Interfaz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4. Rendimiento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95936" y="530120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1. Sistema para crear cuestionario online de (auto)evaluación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1. Gestión de usuarios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4. Rendimiento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58411" y="5229200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2. Válido para múltiples áreas de conocimiento</a:t>
            </a:r>
          </a:p>
          <a:p>
            <a:r>
              <a:rPr lang="es-ES" b="1" dirty="0" smtClean="0"/>
              <a:t>3. Sin conocimientos avanzados de informática</a:t>
            </a:r>
          </a:p>
          <a:p>
            <a:r>
              <a:rPr lang="es-ES" b="1" dirty="0" smtClean="0"/>
              <a:t>4. Herramientas de análisis</a:t>
            </a:r>
          </a:p>
          <a:p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65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4834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5. Sistema web robusto</a:t>
            </a:r>
          </a:p>
          <a:p>
            <a:r>
              <a:rPr lang="es-ES" b="1" dirty="0" smtClean="0"/>
              <a:t>6. Crear un modelo de datos para una evaluación</a:t>
            </a:r>
          </a:p>
          <a:p>
            <a:r>
              <a:rPr lang="es-ES" b="1" dirty="0" smtClean="0"/>
              <a:t>7. 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85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los usuarios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1484784"/>
            <a:ext cx="4040188" cy="639762"/>
          </a:xfrm>
        </p:spPr>
        <p:txBody>
          <a:bodyPr/>
          <a:lstStyle/>
          <a:p>
            <a:r>
              <a:rPr lang="es-ES" dirty="0" smtClean="0"/>
              <a:t>Profesor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183" y="2124546"/>
            <a:ext cx="4040188" cy="4040758"/>
          </a:xfrm>
        </p:spPr>
        <p:txBody>
          <a:bodyPr/>
          <a:lstStyle/>
          <a:p>
            <a:r>
              <a:rPr lang="es-ES" dirty="0" smtClean="0"/>
              <a:t>Creación y gestión de contenido</a:t>
            </a:r>
          </a:p>
          <a:p>
            <a:r>
              <a:rPr lang="es-ES" dirty="0" smtClean="0"/>
              <a:t>Análisis de resultados</a:t>
            </a:r>
          </a:p>
          <a:p>
            <a:r>
              <a:rPr lang="es-ES" dirty="0" smtClean="0"/>
              <a:t>Recuperación de exámenes</a:t>
            </a:r>
            <a:endParaRPr lang="es-ES" dirty="0"/>
          </a:p>
          <a:p>
            <a:r>
              <a:rPr lang="es-ES" dirty="0" smtClean="0"/>
              <a:t>Autoría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2124546"/>
            <a:ext cx="4041775" cy="4040758"/>
          </a:xfrm>
        </p:spPr>
        <p:txBody>
          <a:bodyPr/>
          <a:lstStyle/>
          <a:p>
            <a:r>
              <a:rPr lang="es-ES" dirty="0" smtClean="0"/>
              <a:t>Realización de los exámenes</a:t>
            </a:r>
          </a:p>
          <a:p>
            <a:r>
              <a:rPr lang="es-ES" dirty="0" smtClean="0"/>
              <a:t>Retroalimentación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Almacenar qué cuestionario responde, cuándo y cómo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3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/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r>
              <a:rPr lang="es-ES" dirty="0" smtClean="0"/>
              <a:t>Cuestionarios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8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4" y="1600200"/>
            <a:ext cx="5058911" cy="4525963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nivel.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Algoritmo…</a:t>
            </a:r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/>
              <a:t>¿Cuándo parar el cuestionario?</a:t>
            </a:r>
          </a:p>
          <a:p>
            <a:pPr lvl="1"/>
            <a:r>
              <a:rPr lang="es-ES" dirty="0" smtClean="0"/>
              <a:t>Cuando se agote el tiempo o se responda a un número de preguntas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Tecnologías utilizadas:</a:t>
            </a:r>
          </a:p>
          <a:p>
            <a:r>
              <a:rPr lang="es-ES" dirty="0" smtClean="0"/>
              <a:t>HTML5, CSS3 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  <a:endParaRPr lang="es-ES" dirty="0" smtClean="0"/>
          </a:p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smtClean="0"/>
              <a:t>con </a:t>
            </a:r>
            <a:r>
              <a:rPr lang="es-ES" dirty="0" err="1" smtClean="0"/>
              <a:t>jQuery</a:t>
            </a:r>
            <a:endParaRPr lang="es-ES" dirty="0" smtClean="0"/>
          </a:p>
          <a:p>
            <a:r>
              <a:rPr lang="es-ES" dirty="0" smtClean="0"/>
              <a:t>PHP 5</a:t>
            </a:r>
          </a:p>
          <a:p>
            <a:r>
              <a:rPr lang="es-ES" dirty="0" err="1" smtClean="0"/>
              <a:t>PostgreSQL</a:t>
            </a:r>
            <a:r>
              <a:rPr lang="es-ES" dirty="0" smtClean="0"/>
              <a:t> 9.3</a:t>
            </a:r>
          </a:p>
          <a:p>
            <a:r>
              <a:rPr lang="es-ES" dirty="0" smtClean="0"/>
              <a:t>Apache 2.2</a:t>
            </a:r>
          </a:p>
          <a:p>
            <a:r>
              <a:rPr lang="es-ES" dirty="0" err="1" smtClean="0"/>
              <a:t>git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124744"/>
            <a:ext cx="6264696" cy="5185738"/>
          </a:xfrm>
        </p:spPr>
      </p:pic>
    </p:spTree>
    <p:extLst>
      <p:ext uri="{BB962C8B-B14F-4D97-AF65-F5344CB8AC3E}">
        <p14:creationId xmlns:p14="http://schemas.microsoft.com/office/powerpoint/2010/main" val="151564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Sección profesor</a:t>
            </a:r>
          </a:p>
          <a:p>
            <a:pPr lvl="1"/>
            <a:r>
              <a:rPr lang="es-ES" dirty="0" smtClean="0"/>
              <a:t>Gestión de Materias, Preguntas y Exámenes</a:t>
            </a:r>
          </a:p>
          <a:p>
            <a:pPr lvl="1"/>
            <a:r>
              <a:rPr lang="es-ES" dirty="0" smtClean="0"/>
              <a:t>Ficheros multimedia</a:t>
            </a:r>
          </a:p>
          <a:p>
            <a:pPr lvl="1"/>
            <a:r>
              <a:rPr lang="es-ES" dirty="0" smtClean="0"/>
              <a:t>Recuperación de exámenes</a:t>
            </a:r>
          </a:p>
          <a:p>
            <a:pPr lvl="1"/>
            <a:r>
              <a:rPr lang="es-ES" dirty="0" smtClean="0"/>
              <a:t>Análisis de resultados</a:t>
            </a:r>
            <a:endParaRPr lang="es-ES" dirty="0"/>
          </a:p>
          <a:p>
            <a:r>
              <a:rPr lang="es-ES" dirty="0" smtClean="0"/>
              <a:t>Sección alumno</a:t>
            </a:r>
          </a:p>
          <a:p>
            <a:pPr lvl="1"/>
            <a:r>
              <a:rPr lang="es-ES" dirty="0" smtClean="0"/>
              <a:t>Elección de examen</a:t>
            </a:r>
          </a:p>
          <a:p>
            <a:pPr lvl="1"/>
            <a:r>
              <a:rPr lang="es-ES" dirty="0" smtClean="0"/>
              <a:t>Realización del examen</a:t>
            </a:r>
          </a:p>
          <a:p>
            <a:pPr lvl="1"/>
            <a:r>
              <a:rPr lang="es-ES" dirty="0" smtClean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709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0" cap="none" dirty="0" smtClean="0"/>
              <a:t>Demo</a:t>
            </a:r>
            <a:br>
              <a:rPr lang="es-ES" sz="6000" b="0" cap="none" dirty="0" smtClean="0"/>
            </a:b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3600" b="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http://sacha.ii.uam.es/e-valUAM/</a:t>
            </a:r>
            <a:endParaRPr lang="es-ES" sz="2200" b="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Primer prototipo</a:t>
            </a:r>
          </a:p>
          <a:p>
            <a:pPr lvl="1"/>
            <a:r>
              <a:rPr lang="es-ES" dirty="0" smtClean="0"/>
              <a:t>Segundo prototipo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 – Primer prototipo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473"/>
              </p:ext>
            </p:extLst>
          </p:nvPr>
        </p:nvGraphicFramePr>
        <p:xfrm>
          <a:off x="467544" y="3933056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de autoevaluación y 4 exámenes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 alumnos</a:t>
                      </a:r>
                      <a:endParaRPr lang="es-E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12390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2013/2014</a:t>
            </a:r>
          </a:p>
          <a:p>
            <a:r>
              <a:rPr lang="es-ES" dirty="0" smtClean="0"/>
              <a:t>Utilizado en el Grado de Historia</a:t>
            </a:r>
          </a:p>
          <a:p>
            <a:r>
              <a:rPr lang="es-ES" dirty="0" smtClean="0"/>
              <a:t>Opciones multimedia y gestión del profesor limitados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50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 – Segundo prototipo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0"/>
            <a:ext cx="8229600" cy="4637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2014/2015</a:t>
            </a:r>
          </a:p>
          <a:p>
            <a:r>
              <a:rPr lang="es-ES" dirty="0" smtClean="0"/>
              <a:t>Utilizado en el Grado de Educación Infantil</a:t>
            </a:r>
          </a:p>
          <a:p>
            <a:r>
              <a:rPr lang="es-ES" dirty="0" smtClean="0"/>
              <a:t>Versión completa del sistema</a:t>
            </a:r>
          </a:p>
          <a:p>
            <a:r>
              <a:rPr lang="es-ES" dirty="0" smtClean="0"/>
              <a:t>Probado de 3 maneras distintas</a:t>
            </a:r>
          </a:p>
          <a:p>
            <a:pPr lvl="1"/>
            <a:r>
              <a:rPr lang="es-ES" dirty="0" smtClean="0"/>
              <a:t>Test de conocimientos informáticos</a:t>
            </a:r>
          </a:p>
          <a:p>
            <a:pPr lvl="1"/>
            <a:r>
              <a:rPr lang="es-ES" dirty="0" smtClean="0"/>
              <a:t>Evaluación clásica</a:t>
            </a:r>
          </a:p>
          <a:p>
            <a:pPr lvl="2"/>
            <a:r>
              <a:rPr lang="es-ES" dirty="0" smtClean="0"/>
              <a:t>Cuestionario previo de autoevaluación</a:t>
            </a:r>
          </a:p>
          <a:p>
            <a:pPr lvl="2"/>
            <a:r>
              <a:rPr lang="es-ES" dirty="0" smtClean="0"/>
              <a:t>Cuestionario de examen</a:t>
            </a:r>
          </a:p>
          <a:p>
            <a:pPr lvl="2"/>
            <a:r>
              <a:rPr lang="es-ES" dirty="0" smtClean="0"/>
              <a:t>Entrega de un proyecto pedagógico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Pruebas – Test de conocimientos informáticos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28160"/>
              </p:ext>
            </p:extLst>
          </p:nvPr>
        </p:nvGraphicFramePr>
        <p:xfrm>
          <a:off x="467544" y="3933056"/>
          <a:ext cx="82296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examen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83 alumnos: 49 Infantil + 24 Informática o Doble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4980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Nuevo modelo basado en conocimiento experto</a:t>
            </a:r>
          </a:p>
          <a:p>
            <a:r>
              <a:rPr lang="es-ES" dirty="0" smtClean="0"/>
              <a:t>Respuesta con duda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80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932" y="102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/>
              <a:t>Pruebas – Autoevaluación y examen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42042"/>
              </p:ext>
            </p:extLst>
          </p:nvPr>
        </p:nvGraphicFramePr>
        <p:xfrm>
          <a:off x="45593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 autoevaluación y 1 examen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887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6079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5932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5932" y="1600200"/>
            <a:ext cx="8229600" cy="20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593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 smtClean="0"/>
              <a:t>Pruebas – Entrega proyecto pedagógico</a:t>
            </a:r>
            <a:endParaRPr lang="es-ES" sz="3600" dirty="0"/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633572"/>
              </p:ext>
            </p:extLst>
          </p:nvPr>
        </p:nvGraphicFramePr>
        <p:xfrm>
          <a:off x="455932" y="4351114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9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alumnos, como profesores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848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1364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Todos los objetivos se han cumplido</a:t>
            </a:r>
          </a:p>
          <a:p>
            <a:r>
              <a:rPr lang="es-ES" dirty="0" smtClean="0"/>
              <a:t>Se ha creado un sistema adaptativo de cuestionarios con ficheros multimedia, retroalimentación instantánea y análisis automático de resultados</a:t>
            </a:r>
          </a:p>
          <a:p>
            <a:r>
              <a:rPr lang="es-ES" dirty="0" smtClean="0"/>
              <a:t>Dos prototipos funcionales e incrementales </a:t>
            </a:r>
          </a:p>
          <a:p>
            <a:r>
              <a:rPr lang="es-ES" dirty="0" smtClean="0"/>
              <a:t>Probado en dos asignaturas reales, con más de 100 alumnos de varias disciplinas distintas</a:t>
            </a:r>
          </a:p>
          <a:p>
            <a:r>
              <a:rPr lang="es-ES" dirty="0" smtClean="0"/>
              <a:t>Resultados parciales validados y publicados en congresos y revistas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Ampliar las opciones del análisis de resultados. Añadir visualización de resultados</a:t>
            </a:r>
          </a:p>
          <a:p>
            <a:r>
              <a:rPr lang="es-ES" dirty="0" smtClean="0"/>
              <a:t>Nuevos tipos de pregunta</a:t>
            </a:r>
          </a:p>
          <a:p>
            <a:r>
              <a:rPr lang="es-ES" dirty="0" smtClean="0"/>
              <a:t>Elegir qué modelo se aplica al examen</a:t>
            </a:r>
          </a:p>
          <a:p>
            <a:r>
              <a:rPr lang="es-ES" dirty="0" smtClean="0"/>
              <a:t>Ampliar las herramientas de creación y gestión del profesor</a:t>
            </a:r>
          </a:p>
          <a:p>
            <a:r>
              <a:rPr lang="es-ES" dirty="0" smtClean="0"/>
              <a:t>Interacción persona-ordenador. Accesibilidad</a:t>
            </a:r>
          </a:p>
          <a:p>
            <a:r>
              <a:rPr lang="es-ES" dirty="0" smtClean="0"/>
              <a:t>Facilitar tareas de administración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Exámenes adaptativos</a:t>
            </a:r>
          </a:p>
          <a:p>
            <a:pPr lvl="1"/>
            <a:r>
              <a:rPr lang="es-ES" dirty="0" smtClean="0"/>
              <a:t>Análisis de resultados automático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Sistema para crear cuestionario online de (</a:t>
            </a:r>
            <a:r>
              <a:rPr lang="es-ES" dirty="0" smtClean="0"/>
              <a:t>auto)</a:t>
            </a:r>
            <a:r>
              <a:rPr lang="es-ES" dirty="0" smtClean="0"/>
              <a:t>evaluación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Válido para múltiples áreas de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Sin conocimientos avanzados de informática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de análisis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Sistema web robusto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Crear un modelo de datos para una evaluación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/>
              <a:t>Estado del arte</a:t>
            </a:r>
          </a:p>
          <a:p>
            <a:pPr lvl="1"/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 smtClean="0"/>
          </a:p>
          <a:p>
            <a:pPr lvl="1"/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 smtClean="0"/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8497"/>
            <a:ext cx="4781499" cy="5411984"/>
          </a:xfrm>
        </p:spPr>
      </p:pic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7" y="1600200"/>
            <a:ext cx="6711606" cy="4525963"/>
          </a:xfrm>
        </p:spPr>
      </p:pic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 – Modelo de los usuarios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del dominio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 adaptación</a:t>
            </a:r>
          </a:p>
          <a:p>
            <a:pPr lvl="1"/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Demo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1225</Words>
  <Application>Microsoft Office PowerPoint</Application>
  <PresentationFormat>Presentación en pantalla (4:3)</PresentationFormat>
  <Paragraphs>284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Análisis</vt:lpstr>
      <vt:lpstr>Análisis</vt:lpstr>
      <vt:lpstr>Análisis</vt:lpstr>
      <vt:lpstr>Análisis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</vt:lpstr>
      <vt:lpstr>Desarrollo</vt:lpstr>
      <vt:lpstr>Desarrollo</vt:lpstr>
      <vt:lpstr>Demo  http://sacha.ii.uam.es/e-valUAM/</vt:lpstr>
      <vt:lpstr>Índice</vt:lpstr>
      <vt:lpstr>Pruebas – Primer prototipo</vt:lpstr>
      <vt:lpstr>Pruebas – Segundo prototipo</vt:lpstr>
      <vt:lpstr>Pruebas – Test de conocimientos informáticos</vt:lpstr>
      <vt:lpstr>Pruebas – Autoevaluación y examen</vt:lpstr>
      <vt:lpstr>Índice</vt:lpstr>
      <vt:lpstr>Conclusiones</vt:lpstr>
      <vt:lpstr>Trabajo futuro</vt:lpstr>
      <vt:lpstr>Desarrollo de un sistema de cuestionarios adaptativos para el apoyo al aprendizaje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18</cp:revision>
  <dcterms:created xsi:type="dcterms:W3CDTF">2015-06-09T07:26:36Z</dcterms:created>
  <dcterms:modified xsi:type="dcterms:W3CDTF">2015-06-09T13:57:01Z</dcterms:modified>
</cp:coreProperties>
</file>