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20"/>
  </p:notesMasterIdLst>
  <p:sldIdLst>
    <p:sldId id="257" r:id="rId3"/>
    <p:sldId id="258" r:id="rId4"/>
    <p:sldId id="260" r:id="rId5"/>
    <p:sldId id="261" r:id="rId6"/>
    <p:sldId id="273" r:id="rId7"/>
    <p:sldId id="284" r:id="rId8"/>
    <p:sldId id="269" r:id="rId9"/>
    <p:sldId id="277" r:id="rId10"/>
    <p:sldId id="256" r:id="rId11"/>
    <p:sldId id="280" r:id="rId12"/>
    <p:sldId id="272" r:id="rId13"/>
    <p:sldId id="279" r:id="rId14"/>
    <p:sldId id="282" r:id="rId15"/>
    <p:sldId id="278" r:id="rId16"/>
    <p:sldId id="264" r:id="rId17"/>
    <p:sldId id="281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28D269"/>
    <a:srgbClr val="19E123"/>
    <a:srgbClr val="64CA18"/>
    <a:srgbClr val="FF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2" autoAdjust="0"/>
    <p:restoredTop sz="95250" autoAdjust="0"/>
  </p:normalViewPr>
  <p:slideViewPr>
    <p:cSldViewPr snapToGrid="0">
      <p:cViewPr varScale="1">
        <p:scale>
          <a:sx n="78" d="100"/>
          <a:sy n="78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\Documents\&#52852;&#52852;&#50724;&#53665;%20&#48155;&#51008;%20&#54028;&#51068;\&#51648;&#44032;&#54217;&#44512;%201&#45380;&#52824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\Desktop\&#48148;&#53461;&#54868;&#47732;\&#51333;&#49324;&#51088;&#49688;%201&#45380;&#52824;%20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\Desktop\&#48148;&#53461;&#54868;&#47732;\&#51333;&#49324;&#51088;&#49688;%201&#45380;&#52824;%20&#51221;&#47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ckathon_Data\&#51064;&#44396;&#51060;&#46041;\&#46041;&#48324;%20&#51064;&#44396;&#51060;&#46041;%20&#51221;&#4753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\Desktop\&#48148;&#53461;&#54868;&#47732;\&#51333;&#49324;&#51088;&#49688;%201&#45380;&#52824;%20&#51221;&#47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합정 지가</a:t>
            </a:r>
            <a:endParaRPr lang="en-US" altLang="ko-KR"/>
          </a:p>
          <a:p>
            <a:pPr>
              <a:defRPr/>
            </a:pP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25336165823847"/>
          <c:y val="0.20682966179911139"/>
          <c:w val="0.84986491791165397"/>
          <c:h val="0.51574875330008796"/>
        </c:manualLayout>
      </c:layout>
      <c:lineChart>
        <c:grouping val="standard"/>
        <c:varyColors val="0"/>
        <c:ser>
          <c:idx val="0"/>
          <c:order val="0"/>
          <c:tx>
            <c:v>합정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Sheet4!$D$3:$H$3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Sheet4!$D$4:$H$4</c:f>
              <c:numCache>
                <c:formatCode>General</c:formatCode>
                <c:ptCount val="5"/>
                <c:pt idx="0">
                  <c:v>2926549.0324696624</c:v>
                </c:pt>
                <c:pt idx="1">
                  <c:v>2689604.5142296371</c:v>
                </c:pt>
                <c:pt idx="2">
                  <c:v>3170763.01703163</c:v>
                </c:pt>
                <c:pt idx="3">
                  <c:v>3310369.7528715627</c:v>
                </c:pt>
                <c:pt idx="4">
                  <c:v>3252316.6028541592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3-4B3B-B21F-E30162869524}"/>
            </c:ext>
          </c:extLst>
        </c:ser>
        <c:ser>
          <c:idx val="1"/>
          <c:order val="1"/>
          <c:tx>
            <c:v>평균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Sheet4!$D$3:$H$3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Sheet4!$D$8:$H$8</c:f>
              <c:numCache>
                <c:formatCode>General</c:formatCode>
                <c:ptCount val="5"/>
                <c:pt idx="0">
                  <c:v>2754833.6493448</c:v>
                </c:pt>
                <c:pt idx="1">
                  <c:v>2637923.4653531997</c:v>
                </c:pt>
                <c:pt idx="2">
                  <c:v>2914003.2333636666</c:v>
                </c:pt>
                <c:pt idx="3">
                  <c:v>3027378.759394851</c:v>
                </c:pt>
                <c:pt idx="4">
                  <c:v>3135645.5333612706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53-4B3B-B21F-E30162869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696744"/>
        <c:axId val="562693464"/>
      </c:lineChart>
      <c:catAx>
        <c:axId val="56269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693464"/>
        <c:crosses val="autoZero"/>
        <c:auto val="1"/>
        <c:lblAlgn val="ctr"/>
        <c:lblOffset val="100"/>
        <c:noMultiLvlLbl val="0"/>
      </c:catAx>
      <c:valAx>
        <c:axId val="562693464"/>
        <c:scaling>
          <c:orientation val="minMax"/>
          <c:min val="2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69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합정 전문직종사자수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합정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Sheet1!$D$7:$H$7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Sheet1!$D$8:$H$8</c:f>
              <c:numCache>
                <c:formatCode>General</c:formatCode>
                <c:ptCount val="5"/>
                <c:pt idx="0">
                  <c:v>4133</c:v>
                </c:pt>
                <c:pt idx="1">
                  <c:v>4855</c:v>
                </c:pt>
                <c:pt idx="2">
                  <c:v>5284</c:v>
                </c:pt>
                <c:pt idx="3">
                  <c:v>7994</c:v>
                </c:pt>
                <c:pt idx="4">
                  <c:v>8718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36-4950-A602-65AAE94572DD}"/>
            </c:ext>
          </c:extLst>
        </c:ser>
        <c:ser>
          <c:idx val="1"/>
          <c:order val="1"/>
          <c:tx>
            <c:v>평균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Sheet1!$D$7:$H$7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Sheet1!$D$12:$H$12</c:f>
              <c:numCache>
                <c:formatCode>General</c:formatCode>
                <c:ptCount val="5"/>
                <c:pt idx="0">
                  <c:v>5210.0126083530331</c:v>
                </c:pt>
                <c:pt idx="1">
                  <c:v>5223.706855791962</c:v>
                </c:pt>
                <c:pt idx="2">
                  <c:v>5416.5721040189128</c:v>
                </c:pt>
                <c:pt idx="3">
                  <c:v>5832.8888888888887</c:v>
                </c:pt>
                <c:pt idx="4">
                  <c:v>5833.4255319148933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36-4950-A602-65AAE9457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485432"/>
        <c:axId val="494481824"/>
      </c:lineChart>
      <c:catAx>
        <c:axId val="49448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81824"/>
        <c:crosses val="autoZero"/>
        <c:auto val="1"/>
        <c:lblAlgn val="ctr"/>
        <c:lblOffset val="100"/>
        <c:noMultiLvlLbl val="0"/>
      </c:catAx>
      <c:valAx>
        <c:axId val="494481824"/>
        <c:scaling>
          <c:orientation val="minMax"/>
          <c:max val="9000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8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합정 젠트리지수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Sheet1!$D$17:$H$17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Sheet1!$D$18:$H$18</c:f>
              <c:numCache>
                <c:formatCode>General</c:formatCode>
                <c:ptCount val="5"/>
                <c:pt idx="0">
                  <c:v>0.49055191341486576</c:v>
                </c:pt>
                <c:pt idx="1">
                  <c:v>-0.20773344354473941</c:v>
                </c:pt>
                <c:pt idx="2">
                  <c:v>0.64700159527262702</c:v>
                </c:pt>
                <c:pt idx="3">
                  <c:v>1.1378637436968249</c:v>
                </c:pt>
                <c:pt idx="4">
                  <c:v>-0.3897533214922802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2-41FF-A61C-654E285BC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654832"/>
        <c:axId val="497655160"/>
      </c:lineChart>
      <c:catAx>
        <c:axId val="49765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655160"/>
        <c:crossesAt val="-1"/>
        <c:auto val="1"/>
        <c:lblAlgn val="ctr"/>
        <c:lblOffset val="100"/>
        <c:noMultiLvlLbl val="0"/>
      </c:catAx>
      <c:valAx>
        <c:axId val="497655160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65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합정 전입전출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합정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(시트3!$B$1,시트3!$D$1,시트3!$F$1,시트3!$H$1,시트3!$J$1)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(시트3!$B$3,시트3!$D$3,시트3!$F$3,시트3!$H$3,시트3!$J$3)</c:f>
              <c:numCache>
                <c:formatCode>General</c:formatCode>
                <c:ptCount val="5"/>
                <c:pt idx="0">
                  <c:v>3707</c:v>
                </c:pt>
                <c:pt idx="1">
                  <c:v>3765</c:v>
                </c:pt>
                <c:pt idx="2">
                  <c:v>3479</c:v>
                </c:pt>
                <c:pt idx="3">
                  <c:v>4357</c:v>
                </c:pt>
                <c:pt idx="4">
                  <c:v>4339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73-4EE9-90A6-1FBD84AE70B4}"/>
            </c:ext>
          </c:extLst>
        </c:ser>
        <c:ser>
          <c:idx val="1"/>
          <c:order val="1"/>
          <c:tx>
            <c:v>평균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(시트3!$B$1,시트3!$D$1,시트3!$F$1,시트3!$H$1,시트3!$J$1)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(시트3!$B$4,시트3!$D$4,시트3!$F$4,시트3!$H$4,시트3!$J$4)</c:f>
              <c:numCache>
                <c:formatCode>General</c:formatCode>
                <c:ptCount val="5"/>
                <c:pt idx="0">
                  <c:v>3802.4688731284473</c:v>
                </c:pt>
                <c:pt idx="1">
                  <c:v>3593.5933806146572</c:v>
                </c:pt>
                <c:pt idx="2">
                  <c:v>3720.0803782505909</c:v>
                </c:pt>
                <c:pt idx="3">
                  <c:v>3751.9645390070923</c:v>
                </c:pt>
                <c:pt idx="4">
                  <c:v>3565.9456264775413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3-4EE9-90A6-1FBD84AE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302624"/>
        <c:axId val="542307544"/>
      </c:lineChart>
      <c:catAx>
        <c:axId val="5423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2307544"/>
        <c:crosses val="autoZero"/>
        <c:auto val="1"/>
        <c:lblAlgn val="ctr"/>
        <c:lblOffset val="100"/>
        <c:noMultiLvlLbl val="0"/>
      </c:catAx>
      <c:valAx>
        <c:axId val="542307544"/>
        <c:scaling>
          <c:orientation val="minMax"/>
          <c:min val="3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230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합정 젠트리지수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Sheet1!$D$17:$H$17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Sheet1!$D$18:$H$18</c:f>
              <c:numCache>
                <c:formatCode>General</c:formatCode>
                <c:ptCount val="5"/>
                <c:pt idx="0">
                  <c:v>0.49055191341486576</c:v>
                </c:pt>
                <c:pt idx="1">
                  <c:v>-0.20773344354473941</c:v>
                </c:pt>
                <c:pt idx="2">
                  <c:v>0.64700159527262702</c:v>
                </c:pt>
                <c:pt idx="3">
                  <c:v>1.1378637436968249</c:v>
                </c:pt>
                <c:pt idx="4">
                  <c:v>-0.3897533214922802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4A-4741-B5FE-D2E3C0081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654832"/>
        <c:axId val="497655160"/>
      </c:lineChart>
      <c:catAx>
        <c:axId val="49765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655160"/>
        <c:crossesAt val="-1"/>
        <c:auto val="1"/>
        <c:lblAlgn val="ctr"/>
        <c:lblOffset val="100"/>
        <c:noMultiLvlLbl val="0"/>
      </c:catAx>
      <c:valAx>
        <c:axId val="497655160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65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59F8-4B3F-4E8B-9DA8-AAAF5250560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DB8B-151E-47D5-9D68-9C4507176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0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74B80-519F-4C98-ACCB-15A77DE5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6D8FD-4148-42B6-99DB-E04C80FE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1D5CB-DA3A-4965-A5E7-B3C84FAE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2F9B8-5B6B-473E-80ED-52A3839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7222B-B2DC-479D-9AF4-47FB29E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FB76-7AEF-48B8-B0EC-EDA22D9B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6DD92-2EA8-470B-94BF-3E6A20F4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953AF-FD33-4FAA-8343-9B0243F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81BD5-D05F-4478-AC9E-0772E94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DE573-AB29-4BCB-9020-A2420F2B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4965BD-D046-41B0-B3C9-C1465FFD4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16C6C-1873-47DE-AAC5-6E812388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BE54C-3026-4C87-AA32-13D05C3E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89832-19B4-4197-81B2-CB901045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7414-82DB-414B-8398-AEC44B1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6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3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4F21-7B05-4246-8D23-A421BE0C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D9C6B-4D1F-45F1-BC67-72B07D38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9A931-116F-4278-80FC-D871AE9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C9B2-3685-482A-AE47-4EEB6C6E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FB82-CEE8-4EE4-A3ED-33B4F322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C01ED-1FA6-4EF5-A62D-B234E840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DD03-EAC7-4454-809F-41D72316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941A0-A4FB-44BE-BAD2-6C98965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8BA1-B860-4DB4-AEFA-E9E39585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87ECC-71E7-406B-B66F-992B6C8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5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627FA-4DD5-4D53-9CF9-5506749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AAA8B-0464-4B7C-877E-7B54ABB6A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28CC2-01AE-4308-8FC3-1671B77E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E3DCF-2E19-4EBC-B73B-B8FBBDF4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572F5-6BF4-4853-8439-CDCAC390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2061A-EE66-4ACC-A439-2B5B7146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2BC4-333D-4033-947C-4727D549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FA3F8-9987-44E6-A5DC-75E14D3C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9594DC-18DA-4D84-BF9D-4F47D3E6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AB7CE-56A1-45BC-A4B2-7F5DE037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F856D4-C02F-4356-AA70-06345C5F2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8006A8-63D7-4CD3-A6A1-C710745D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53E76F-60FF-4B5F-8615-A5A9000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6B4A8-C082-45F5-B064-74D7CB8F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AC4B-3A5B-4F37-ADEB-21A28E3C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0CA60-C05A-4BCE-91FF-16EFF86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E718C1-7354-47A5-BD58-5F74DF38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1430-E1F7-4F77-A06B-D9C1A23B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2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A57FA-3A00-42CD-9540-4FF25F9E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962C1-1EA2-4058-BE65-A1DD947C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5EE61-E8F2-4EEE-B9F3-7EA5C528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39FE-0877-40E2-BF78-EE45AEA4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D2B1A-BEF5-4784-922A-9B6E91F7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89F2F-B1DA-4242-97F4-0EE44E3D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6F261-9B3D-47EB-965D-39FECAF4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2F426-9EA5-49E0-B6AB-3ACBDDD2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98553-FC51-4CA4-9F83-C44503E6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B5F65-8EF5-44EA-8874-64F16C5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AF092-0711-43CB-AC22-131AC498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1CCA6-F9F4-449D-9478-E66A0C2E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12A16-5735-4247-9F07-C3F38A4C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7FABE-CCE4-4E8C-B8EA-F6CB1BB1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0A3EA-62F9-4810-B395-8F13CEC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E77051-4EC7-408C-B462-66039B68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3F2C7-836C-4C74-984A-81A9A773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C0C43-32C9-4CE1-8A9E-7A4D07DE9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1562-19F8-4B57-A150-21D11F74726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E4BF0-C216-4990-9DF0-03DEFA54B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A200-B969-4477-B90B-5DC3AD34F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C2D1-CFDA-4F06-A2E2-55BBE70B2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1B094C2-68A5-431F-A626-205D9C4E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8" y="5629902"/>
            <a:ext cx="1904762" cy="596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03204-585A-4696-8692-96893B69B423}"/>
              </a:ext>
            </a:extLst>
          </p:cNvPr>
          <p:cNvSpPr txBox="1"/>
          <p:nvPr/>
        </p:nvSpPr>
        <p:spPr>
          <a:xfrm>
            <a:off x="2589542" y="1249685"/>
            <a:ext cx="7012916" cy="217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젠트리피케이션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심화 지역 보호 정책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6EFDB-64A2-4088-8409-63E4AA8FB6D9}"/>
              </a:ext>
            </a:extLst>
          </p:cNvPr>
          <p:cNvSpPr txBox="1"/>
          <p:nvPr/>
        </p:nvSpPr>
        <p:spPr>
          <a:xfrm>
            <a:off x="7423795" y="4029074"/>
            <a:ext cx="4113017" cy="21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호서대학교 조수현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계명대학교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곽현민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가톨릭대학교 오정현</a:t>
            </a:r>
          </a:p>
        </p:txBody>
      </p:sp>
    </p:spTree>
    <p:extLst>
      <p:ext uri="{BB962C8B-B14F-4D97-AF65-F5344CB8AC3E}">
        <p14:creationId xmlns:p14="http://schemas.microsoft.com/office/powerpoint/2010/main" val="303919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0524B-4E15-4599-B590-7E148BDADB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78E09B-D62C-458E-82B7-7B1F8C365F0F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7F1654-16E0-4E64-9F56-D96C18D70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35468"/>
              </p:ext>
            </p:extLst>
          </p:nvPr>
        </p:nvGraphicFramePr>
        <p:xfrm>
          <a:off x="1492926" y="1436455"/>
          <a:ext cx="9206148" cy="4624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537">
                  <a:extLst>
                    <a:ext uri="{9D8B030D-6E8A-4147-A177-3AD203B41FA5}">
                      <a16:colId xmlns:a16="http://schemas.microsoft.com/office/drawing/2014/main" val="3156034786"/>
                    </a:ext>
                  </a:extLst>
                </a:gridCol>
                <a:gridCol w="2301537">
                  <a:extLst>
                    <a:ext uri="{9D8B030D-6E8A-4147-A177-3AD203B41FA5}">
                      <a16:colId xmlns:a16="http://schemas.microsoft.com/office/drawing/2014/main" val="1710537025"/>
                    </a:ext>
                  </a:extLst>
                </a:gridCol>
                <a:gridCol w="2301537">
                  <a:extLst>
                    <a:ext uri="{9D8B030D-6E8A-4147-A177-3AD203B41FA5}">
                      <a16:colId xmlns:a16="http://schemas.microsoft.com/office/drawing/2014/main" val="326565021"/>
                    </a:ext>
                  </a:extLst>
                </a:gridCol>
                <a:gridCol w="2301537">
                  <a:extLst>
                    <a:ext uri="{9D8B030D-6E8A-4147-A177-3AD203B41FA5}">
                      <a16:colId xmlns:a16="http://schemas.microsoft.com/office/drawing/2014/main" val="370808375"/>
                    </a:ext>
                  </a:extLst>
                </a:gridCol>
              </a:tblGrid>
              <a:tr h="446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젠트리피케이션</a:t>
                      </a:r>
                      <a:r>
                        <a:rPr lang="ko-KR" altLang="en-US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상위</a:t>
                      </a:r>
                      <a:r>
                        <a:rPr lang="en-US" altLang="ko-KR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</a:t>
                      </a:r>
                      <a:r>
                        <a:rPr lang="ko-KR" altLang="en-US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 지역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젠트리피케이션</a:t>
                      </a:r>
                      <a:r>
                        <a:rPr lang="ko-KR" altLang="en-US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하위</a:t>
                      </a:r>
                      <a:r>
                        <a:rPr lang="en-US" altLang="ko-KR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</a:t>
                      </a:r>
                      <a:r>
                        <a:rPr lang="ko-KR" altLang="en-US" sz="20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 지역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45257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명동</a:t>
                      </a:r>
                      <a:endParaRPr lang="en-US" altLang="ko-KR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논현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북가좌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마천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88397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삼성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청담동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북가좌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문래동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57059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소공동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영등포동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금호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장위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33163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4.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삼성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서교동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4.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성수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개봉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38430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5.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양재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가양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5.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마천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7146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6.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회현동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16.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신촌동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6.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가리봉동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16.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수색동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53708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7.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사직동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17.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역삼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7.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가양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17.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2.3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24311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반포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18.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잠실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장위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18.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고덕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492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9.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한강로동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19.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일원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장위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19.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중계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3062"/>
                  </a:ext>
                </a:extLst>
              </a:tr>
              <a:tr h="417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대치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상암동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거여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20. 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둔촌</a:t>
                      </a:r>
                      <a:r>
                        <a:rPr lang="en-US" altLang="ko-KR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2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304153-15FD-4903-8357-6B76E6E9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55" y="1247014"/>
            <a:ext cx="8306489" cy="5173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F3E97-D243-456A-9A0E-9871882DFCCA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04DEC3-6C7B-4F74-8F47-44E42F55F8D0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9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8E2519-BEFF-4E2D-B415-BC33117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2" y="1288330"/>
            <a:ext cx="8423235" cy="5191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9123C-70CC-4017-BECF-D288FF60115F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F38B8A-810E-4CB8-952F-18E650209493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5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0524B-4E15-4599-B590-7E148BDADB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78E09B-D62C-458E-82B7-7B1F8C365F0F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89FA0C-E13B-4644-94C7-A0D31776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7" y="1299528"/>
            <a:ext cx="5992426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73" y="1299528"/>
            <a:ext cx="518565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7530EC-CAFB-4F9F-A0FB-5BBD81F5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58" y="2019936"/>
            <a:ext cx="4229100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3BB1F-7A8E-4E88-A104-7677843A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12" y="2373542"/>
            <a:ext cx="5860239" cy="193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B1785-73CB-436F-8C10-F4C6E179EB85}"/>
              </a:ext>
            </a:extLst>
          </p:cNvPr>
          <p:cNvSpPr txBox="1"/>
          <p:nvPr/>
        </p:nvSpPr>
        <p:spPr>
          <a:xfrm>
            <a:off x="9137073" y="4658361"/>
            <a:ext cx="104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실제 값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예측 값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33BDC5-900D-4347-9A66-0EA3D722B885}"/>
              </a:ext>
            </a:extLst>
          </p:cNvPr>
          <p:cNvCxnSpPr>
            <a:cxnSpLocks/>
          </p:cNvCxnSpPr>
          <p:nvPr/>
        </p:nvCxnSpPr>
        <p:spPr>
          <a:xfrm flipV="1">
            <a:off x="10185888" y="4812364"/>
            <a:ext cx="934395" cy="587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7DCD51-1D36-4647-8F5F-ACEFAD5B7AF1}"/>
              </a:ext>
            </a:extLst>
          </p:cNvPr>
          <p:cNvCxnSpPr>
            <a:cxnSpLocks/>
          </p:cNvCxnSpPr>
          <p:nvPr/>
        </p:nvCxnSpPr>
        <p:spPr>
          <a:xfrm>
            <a:off x="10185888" y="5375008"/>
            <a:ext cx="934395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BC72C-B929-4EF9-96C4-8D64773023CB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8E8D5D-69B0-425A-8CA0-1B6D32A5BE36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7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0524B-4E15-4599-B590-7E148BDADB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서울시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젠트리피케이션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대응 정책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78E09B-D62C-458E-82B7-7B1F8C365F0F}"/>
              </a:ext>
            </a:extLst>
          </p:cNvPr>
          <p:cNvCxnSpPr>
            <a:cxnSpLocks/>
          </p:cNvCxnSpPr>
          <p:nvPr/>
        </p:nvCxnSpPr>
        <p:spPr>
          <a:xfrm>
            <a:off x="6659217" y="851680"/>
            <a:ext cx="4666008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7A187-E6B0-40C8-B2BC-97AB750A6EF6}"/>
              </a:ext>
            </a:extLst>
          </p:cNvPr>
          <p:cNvSpPr/>
          <p:nvPr/>
        </p:nvSpPr>
        <p:spPr>
          <a:xfrm>
            <a:off x="1621856" y="1428886"/>
            <a:ext cx="9186828" cy="457743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① 거버넌스를 통한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공론화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② 지역별 민관협의체 구성 및 상생협약 체결 유도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③ 상가임차인 보호 조례 제정 및 지원 강화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④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전담 법률지원단 지원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⑤ 지역정체성 보존을 위한 앵커시설 확보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운영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⑥ 서울형 장기안심상가 운영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⑦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장기저리융자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지원을 통한 자산화 전략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0524B-4E15-4599-B590-7E148BDADB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78E09B-D62C-458E-82B7-7B1F8C365F0F}"/>
              </a:ext>
            </a:extLst>
          </p:cNvPr>
          <p:cNvCxnSpPr>
            <a:cxnSpLocks/>
          </p:cNvCxnSpPr>
          <p:nvPr/>
        </p:nvCxnSpPr>
        <p:spPr>
          <a:xfrm>
            <a:off x="2521258" y="851680"/>
            <a:ext cx="880396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41BD40-33BD-4F3A-A140-CA6C8003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5539"/>
              </p:ext>
            </p:extLst>
          </p:nvPr>
        </p:nvGraphicFramePr>
        <p:xfrm>
          <a:off x="801007" y="1712007"/>
          <a:ext cx="10589986" cy="114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587">
                  <a:extLst>
                    <a:ext uri="{9D8B030D-6E8A-4147-A177-3AD203B41FA5}">
                      <a16:colId xmlns:a16="http://schemas.microsoft.com/office/drawing/2014/main" val="1872800403"/>
                    </a:ext>
                  </a:extLst>
                </a:gridCol>
                <a:gridCol w="8941399">
                  <a:extLst>
                    <a:ext uri="{9D8B030D-6E8A-4147-A177-3AD203B41FA5}">
                      <a16:colId xmlns:a16="http://schemas.microsoft.com/office/drawing/2014/main" val="2246171211"/>
                    </a:ext>
                  </a:extLst>
                </a:gridCol>
              </a:tblGrid>
              <a:tr h="569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서울시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각 지역별 부동산 매매동향을 정기 모니터링 및 분석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수시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분기 등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 </a:t>
                      </a:r>
                      <a:endParaRPr lang="ko-KR" altLang="en-US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300302"/>
                  </a:ext>
                </a:extLst>
              </a:tr>
              <a:tr h="579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수정 및 활용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제시한 모델을 활용하여 모니터링 자동화 </a:t>
                      </a:r>
                      <a:endParaRPr lang="ko-KR" altLang="en-US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97653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C8146A-9892-4625-AA94-5437E390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95734"/>
              </p:ext>
            </p:extLst>
          </p:nvPr>
        </p:nvGraphicFramePr>
        <p:xfrm>
          <a:off x="801007" y="3311468"/>
          <a:ext cx="10589986" cy="114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587">
                  <a:extLst>
                    <a:ext uri="{9D8B030D-6E8A-4147-A177-3AD203B41FA5}">
                      <a16:colId xmlns:a16="http://schemas.microsoft.com/office/drawing/2014/main" val="1872800403"/>
                    </a:ext>
                  </a:extLst>
                </a:gridCol>
                <a:gridCol w="8941399">
                  <a:extLst>
                    <a:ext uri="{9D8B030D-6E8A-4147-A177-3AD203B41FA5}">
                      <a16:colId xmlns:a16="http://schemas.microsoft.com/office/drawing/2014/main" val="2246171211"/>
                    </a:ext>
                  </a:extLst>
                </a:gridCol>
              </a:tblGrid>
              <a:tr h="569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서울시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소상공인을 위한 노후한 상가건물의 인테리어 비용 및 리모델링 비원 지용</a:t>
                      </a:r>
                      <a:endParaRPr lang="ko-KR" altLang="en-US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300302"/>
                  </a:ext>
                </a:extLst>
              </a:tr>
              <a:tr h="579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수정 및 활용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더 나아가 대기업과 대등한 경쟁력을 갖추도록 정부와 계약한 컨설팅 서비스 지원</a:t>
                      </a:r>
                      <a:endParaRPr lang="ko-KR" altLang="en-US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9765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A4B262-5F1B-4E15-9E57-AECEF66E0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2644"/>
              </p:ext>
            </p:extLst>
          </p:nvPr>
        </p:nvGraphicFramePr>
        <p:xfrm>
          <a:off x="801007" y="4910929"/>
          <a:ext cx="10589986" cy="114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587">
                  <a:extLst>
                    <a:ext uri="{9D8B030D-6E8A-4147-A177-3AD203B41FA5}">
                      <a16:colId xmlns:a16="http://schemas.microsoft.com/office/drawing/2014/main" val="1872800403"/>
                    </a:ext>
                  </a:extLst>
                </a:gridCol>
                <a:gridCol w="8941399">
                  <a:extLst>
                    <a:ext uri="{9D8B030D-6E8A-4147-A177-3AD203B41FA5}">
                      <a16:colId xmlns:a16="http://schemas.microsoft.com/office/drawing/2014/main" val="2246171211"/>
                    </a:ext>
                  </a:extLst>
                </a:gridCol>
              </a:tblGrid>
              <a:tr h="569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서울시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착한 건물주 제도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표창장 수여 등 임대인의 자긍심 고취</a:t>
                      </a:r>
                      <a:endParaRPr lang="ko-KR" altLang="en-US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300302"/>
                  </a:ext>
                </a:extLst>
              </a:tr>
              <a:tr h="579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수정 및 활용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임대료 상승을 억제하고 장기계약을 해준 임대인에게는 근저당 일부 금액 지원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9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BDF9A-8459-4A92-8BD0-8B5BFE2A361C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참고문헌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A9E06-FB82-40AC-BAE9-EBD2AFFF8FB1}"/>
              </a:ext>
            </a:extLst>
          </p:cNvPr>
          <p:cNvCxnSpPr>
            <a:cxnSpLocks/>
          </p:cNvCxnSpPr>
          <p:nvPr/>
        </p:nvCxnSpPr>
        <p:spPr>
          <a:xfrm>
            <a:off x="2521258" y="851680"/>
            <a:ext cx="880396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E506AD-1292-467F-908E-A6B88443BA43}"/>
              </a:ext>
            </a:extLst>
          </p:cNvPr>
          <p:cNvSpPr txBox="1"/>
          <p:nvPr/>
        </p:nvSpPr>
        <p:spPr>
          <a:xfrm>
            <a:off x="1012054" y="1458488"/>
            <a:ext cx="9765437" cy="280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기획조정실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서울시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대책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,2015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도혜원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〮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변병설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,2017,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서촌의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요인분석 연구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국토지리학회지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오창화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,2017,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공간 회귀와 공간 필터링을 이용한 서울시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발생 원인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및 특징 분석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학위논문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석사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윤윤채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상업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젠트리피케이션으로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인한 주거지역의 변화 속도 및 변화 단계에 관한 연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학위논문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석사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7046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0E8F5-D27C-4E66-AEEF-E247E84396C2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D754F1-FDEB-440C-A8A0-301D600A4D1D}"/>
              </a:ext>
            </a:extLst>
          </p:cNvPr>
          <p:cNvCxnSpPr>
            <a:cxnSpLocks/>
          </p:cNvCxnSpPr>
          <p:nvPr/>
        </p:nvCxnSpPr>
        <p:spPr>
          <a:xfrm>
            <a:off x="1806976" y="851680"/>
            <a:ext cx="951824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79F48E-99BD-4028-8CC3-0407BA1A6F92}"/>
              </a:ext>
            </a:extLst>
          </p:cNvPr>
          <p:cNvSpPr txBox="1"/>
          <p:nvPr/>
        </p:nvSpPr>
        <p:spPr>
          <a:xfrm>
            <a:off x="1457324" y="1146399"/>
            <a:ext cx="9277351" cy="515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젠트리피케이션이란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합정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예측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서울시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젠트리피케이션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대응 정책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아이디어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참고문헌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0E8F5-D27C-4E66-AEEF-E247E84396C2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젠트리피케이션이란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D754F1-FDEB-440C-A8A0-301D600A4D1D}"/>
              </a:ext>
            </a:extLst>
          </p:cNvPr>
          <p:cNvCxnSpPr>
            <a:cxnSpLocks/>
          </p:cNvCxnSpPr>
          <p:nvPr/>
        </p:nvCxnSpPr>
        <p:spPr>
          <a:xfrm>
            <a:off x="4438650" y="851680"/>
            <a:ext cx="688657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BAD97D-8088-493A-A9EE-CA35842AFF86}"/>
              </a:ext>
            </a:extLst>
          </p:cNvPr>
          <p:cNvSpPr txBox="1"/>
          <p:nvPr/>
        </p:nvSpPr>
        <p:spPr>
          <a:xfrm>
            <a:off x="1509712" y="2774109"/>
            <a:ext cx="9172575" cy="13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특정한 요인으로 높아진 시장가치로 인해 상승하는 지가를 이기지 못한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지역 원주민들이 해당지역을 떠나게 되는 현상</a:t>
            </a:r>
          </a:p>
        </p:txBody>
      </p:sp>
    </p:spTree>
    <p:extLst>
      <p:ext uri="{BB962C8B-B14F-4D97-AF65-F5344CB8AC3E}">
        <p14:creationId xmlns:p14="http://schemas.microsoft.com/office/powerpoint/2010/main" val="14904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0E8F5-D27C-4E66-AEEF-E247E84396C2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젠트리피케이션이란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D754F1-FDEB-440C-A8A0-301D600A4D1D}"/>
              </a:ext>
            </a:extLst>
          </p:cNvPr>
          <p:cNvCxnSpPr>
            <a:cxnSpLocks/>
          </p:cNvCxnSpPr>
          <p:nvPr/>
        </p:nvCxnSpPr>
        <p:spPr>
          <a:xfrm>
            <a:off x="4438650" y="851680"/>
            <a:ext cx="688657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BAD97D-8088-493A-A9EE-CA35842AFF86}"/>
              </a:ext>
            </a:extLst>
          </p:cNvPr>
          <p:cNvSpPr txBox="1"/>
          <p:nvPr/>
        </p:nvSpPr>
        <p:spPr>
          <a:xfrm>
            <a:off x="1509712" y="1402509"/>
            <a:ext cx="9172575" cy="13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특정한 요인으로 높아진 시장가치로 인해 상승하는 지가를 이기지 못한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지역 원주민들이 해당지역을 떠나게 되는 현상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460FB-90D7-4D14-B3A8-D0211805C692}"/>
              </a:ext>
            </a:extLst>
          </p:cNvPr>
          <p:cNvSpPr txBox="1"/>
          <p:nvPr/>
        </p:nvSpPr>
        <p:spPr>
          <a:xfrm>
            <a:off x="5610225" y="6488668"/>
            <a:ext cx="658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http://www.moreunikka.com/sub_read.html?uid=9856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6" name="그림 5" descr="사람, 건물, 실외, 거리이(가) 표시된 사진&#10;&#10;매우 높은 신뢰도로 생성된 설명">
            <a:extLst>
              <a:ext uri="{FF2B5EF4-FFF2-40B4-BE49-F238E27FC236}">
                <a16:creationId xmlns:a16="http://schemas.microsoft.com/office/drawing/2014/main" id="{2BE04F39-92D4-49DA-AB4D-8509B19E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2" y="2875389"/>
            <a:ext cx="3850898" cy="2580102"/>
          </a:xfrm>
          <a:prstGeom prst="rect">
            <a:avLst/>
          </a:prstGeom>
        </p:spPr>
      </p:pic>
      <p:pic>
        <p:nvPicPr>
          <p:cNvPr id="9" name="그림 8" descr="건물, 실외, 사람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BF49EF5B-EB63-4E25-94F3-A5D23911A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2" y="2875389"/>
            <a:ext cx="3934796" cy="2580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830939-53D0-442B-B66F-86BFBE2D941D}"/>
              </a:ext>
            </a:extLst>
          </p:cNvPr>
          <p:cNvSpPr txBox="1"/>
          <p:nvPr/>
        </p:nvSpPr>
        <p:spPr>
          <a:xfrm>
            <a:off x="2176253" y="5424494"/>
            <a:ext cx="2655095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1970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년대 명동</a:t>
            </a:r>
            <a:endParaRPr lang="ko-KR" altLang="en-US" sz="2400" dirty="0">
              <a:solidFill>
                <a:srgbClr val="FF7C8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EBF90-2A86-485D-96B0-FFE2C7D74A80}"/>
              </a:ext>
            </a:extLst>
          </p:cNvPr>
          <p:cNvSpPr txBox="1"/>
          <p:nvPr/>
        </p:nvSpPr>
        <p:spPr>
          <a:xfrm>
            <a:off x="7573564" y="5424494"/>
            <a:ext cx="2655095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2010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년대 명동</a:t>
            </a:r>
            <a:endParaRPr lang="ko-KR" altLang="en-US" sz="2400" dirty="0">
              <a:solidFill>
                <a:srgbClr val="FF7C8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4B6077-1529-4FF2-BBA6-9A8A44FCB60D}"/>
              </a:ext>
            </a:extLst>
          </p:cNvPr>
          <p:cNvCxnSpPr/>
          <p:nvPr/>
        </p:nvCxnSpPr>
        <p:spPr>
          <a:xfrm>
            <a:off x="5762625" y="4191000"/>
            <a:ext cx="70485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2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0E8F5-D27C-4E66-AEEF-E247E84396C2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젠트리피케이션이란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D754F1-FDEB-440C-A8A0-301D600A4D1D}"/>
              </a:ext>
            </a:extLst>
          </p:cNvPr>
          <p:cNvCxnSpPr>
            <a:cxnSpLocks/>
          </p:cNvCxnSpPr>
          <p:nvPr/>
        </p:nvCxnSpPr>
        <p:spPr>
          <a:xfrm>
            <a:off x="4438650" y="851680"/>
            <a:ext cx="688657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DEBB24-6A9E-4932-8DDE-B21C3563E402}"/>
              </a:ext>
            </a:extLst>
          </p:cNvPr>
          <p:cNvGrpSpPr/>
          <p:nvPr/>
        </p:nvGrpSpPr>
        <p:grpSpPr>
          <a:xfrm>
            <a:off x="1162975" y="1394903"/>
            <a:ext cx="9845335" cy="4789504"/>
            <a:chOff x="6249971" y="1394903"/>
            <a:chExt cx="6277299" cy="47895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43C60-D2FE-4478-87BA-1C270FBE9F8B}"/>
                </a:ext>
              </a:extLst>
            </p:cNvPr>
            <p:cNvSpPr txBox="1"/>
            <p:nvPr/>
          </p:nvSpPr>
          <p:spPr>
            <a:xfrm>
              <a:off x="6249972" y="1394903"/>
              <a:ext cx="3018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7C80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역기능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F1F28C-DC8C-43AC-820C-5717C9C38E97}"/>
                </a:ext>
              </a:extLst>
            </p:cNvPr>
            <p:cNvSpPr/>
            <p:nvPr/>
          </p:nvSpPr>
          <p:spPr>
            <a:xfrm>
              <a:off x="6249971" y="1928140"/>
              <a:ext cx="6277299" cy="4256267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 # </a:t>
              </a:r>
              <a:r>
                <a:rPr lang="ko-KR" altLang="en-US" sz="2000" dirty="0">
                  <a:solidFill>
                    <a:srgbClr val="FF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급격한 지가 상승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으로 인한 임대료 상승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원주민 퇴출 야기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 # </a:t>
              </a:r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상권활성화에 기여한 독창적 콘텐츠를 지닌 소상공인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임차인의 비자발적 이주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                              </a:t>
              </a:r>
              <a:r>
                <a:rPr lang="ko-KR" altLang="en-US" sz="2000" dirty="0">
                  <a:solidFill>
                    <a:srgbClr val="FF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상권 및 지역 전반의 문화변동</a:t>
              </a:r>
              <a:endParaRPr lang="en-US" altLang="ko-KR" sz="20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 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#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궁극적으로 도시의 다양성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지속가능성을 떨어뜨려 도시경쟁력 약화가 우려됨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111259-0869-446A-B77B-82BA261DF81B}"/>
              </a:ext>
            </a:extLst>
          </p:cNvPr>
          <p:cNvCxnSpPr/>
          <p:nvPr/>
        </p:nvCxnSpPr>
        <p:spPr>
          <a:xfrm>
            <a:off x="2562226" y="4337957"/>
            <a:ext cx="70485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0E8F5-D27C-4E66-AEEF-E247E84396C2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합정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D754F1-FDEB-440C-A8A0-301D600A4D1D}"/>
              </a:ext>
            </a:extLst>
          </p:cNvPr>
          <p:cNvCxnSpPr>
            <a:cxnSpLocks/>
          </p:cNvCxnSpPr>
          <p:nvPr/>
        </p:nvCxnSpPr>
        <p:spPr>
          <a:xfrm>
            <a:off x="2947386" y="851680"/>
            <a:ext cx="837783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8B4A07-C0CB-49FB-BB6C-5C3F6FFA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12" y="1717623"/>
            <a:ext cx="8176975" cy="42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044DAF3-EFD5-4B3F-B65A-D0EC9D81B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831283"/>
              </p:ext>
            </p:extLst>
          </p:nvPr>
        </p:nvGraphicFramePr>
        <p:xfrm>
          <a:off x="866775" y="1144068"/>
          <a:ext cx="5196840" cy="22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EAC3A76-EA0A-4293-B96C-D7721CF2E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219700"/>
              </p:ext>
            </p:extLst>
          </p:nvPr>
        </p:nvGraphicFramePr>
        <p:xfrm>
          <a:off x="6145865" y="1192113"/>
          <a:ext cx="5196840" cy="247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639B9FE-2F6B-4E98-9432-45A1775DA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359358"/>
              </p:ext>
            </p:extLst>
          </p:nvPr>
        </p:nvGraphicFramePr>
        <p:xfrm>
          <a:off x="3465195" y="3941608"/>
          <a:ext cx="5200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AB3869-A589-4E7A-96EB-2F2A93A9EC41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합정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7678C9-E153-4E42-B1E0-ED19DDA849BC}"/>
              </a:ext>
            </a:extLst>
          </p:cNvPr>
          <p:cNvCxnSpPr>
            <a:cxnSpLocks/>
          </p:cNvCxnSpPr>
          <p:nvPr/>
        </p:nvCxnSpPr>
        <p:spPr>
          <a:xfrm>
            <a:off x="2947386" y="851680"/>
            <a:ext cx="837783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0524B-4E15-4599-B590-7E148BDADB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78E09B-D62C-458E-82B7-7B1F8C365F0F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808C14E3-922E-49E4-9927-9ACA73AC2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843250"/>
                  </p:ext>
                </p:extLst>
              </p:nvPr>
            </p:nvGraphicFramePr>
            <p:xfrm>
              <a:off x="747844" y="1639366"/>
              <a:ext cx="10881903" cy="4404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5848">
                      <a:extLst>
                        <a:ext uri="{9D8B030D-6E8A-4147-A177-3AD203B41FA5}">
                          <a16:colId xmlns:a16="http://schemas.microsoft.com/office/drawing/2014/main" val="2083464194"/>
                        </a:ext>
                      </a:extLst>
                    </a:gridCol>
                    <a:gridCol w="2586326">
                      <a:extLst>
                        <a:ext uri="{9D8B030D-6E8A-4147-A177-3AD203B41FA5}">
                          <a16:colId xmlns:a16="http://schemas.microsoft.com/office/drawing/2014/main" val="2468854116"/>
                        </a:ext>
                      </a:extLst>
                    </a:gridCol>
                    <a:gridCol w="3575716">
                      <a:extLst>
                        <a:ext uri="{9D8B030D-6E8A-4147-A177-3AD203B41FA5}">
                          <a16:colId xmlns:a16="http://schemas.microsoft.com/office/drawing/2014/main" val="2860334004"/>
                        </a:ext>
                      </a:extLst>
                    </a:gridCol>
                    <a:gridCol w="2054013">
                      <a:extLst>
                        <a:ext uri="{9D8B030D-6E8A-4147-A177-3AD203B41FA5}">
                          <a16:colId xmlns:a16="http://schemas.microsoft.com/office/drawing/2014/main" val="1656703911"/>
                        </a:ext>
                      </a:extLst>
                    </a:gridCol>
                  </a:tblGrid>
                  <a:tr h="694210">
                    <a:tc row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INPUT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부동산기사 언급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행정동별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부동산기사 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Count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네이버부동산뉴스 </a:t>
                          </a:r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크롤링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4021509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인구수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행정동별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총 인구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65228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주요 연령층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20-60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대 중 가장 많은 </a:t>
                          </a:r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나이대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7572525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전입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및 전출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(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전입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+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전출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)/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인구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375976"/>
                      </a:ext>
                    </a:extLst>
                  </a:tr>
                  <a:tr h="51977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종사자수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근로자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3092223"/>
                      </a:ext>
                    </a:extLst>
                  </a:tr>
                  <a:tr h="89590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𝐿𝑎𝑛𝑑𝑃𝑟𝑖𝑐𝑒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𝐿𝑎𝑛𝑑𝑃𝑟𝑖𝑐𝑒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𝐿𝑎𝑛𝑑𝑃𝑟𝑖𝑐𝑒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pt-BR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𝑝𝑟𝑜𝑓𝑒𝑠𝑠𝑖𝑜𝑛𝑎𝑙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𝑝𝑟𝑜𝑓𝑒𝑠𝑠𝑖𝑜𝑛𝑎𝑙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𝑝𝑟𝑜𝑓𝑒𝑠𝑠𝑖𝑜𝑛𝑎𝑙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) / 2</a:t>
                          </a:r>
                        </a:p>
                        <a:p>
                          <a:pPr algn="ctr" latinLnBrk="1"/>
                          <a:endParaRPr lang="en-US" altLang="ko-KR" sz="1000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sz="1000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                                                             * </a:t>
                          </a:r>
                          <a:r>
                            <a:rPr lang="en-US" altLang="ko-KR" sz="1000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Landprice</a:t>
                          </a:r>
                          <a:r>
                            <a:rPr lang="en-US" altLang="ko-KR" sz="1000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: </a:t>
                          </a:r>
                          <a:r>
                            <a:rPr lang="ko-KR" altLang="en-US" sz="1000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공시지가 </a:t>
                          </a:r>
                          <a:r>
                            <a:rPr lang="en-US" altLang="ko-KR" sz="1000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, professional : </a:t>
                          </a:r>
                          <a:r>
                            <a:rPr lang="ko-KR" altLang="en-US" sz="1000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전문직 근로자 수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605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808C14E3-922E-49E4-9927-9ACA73AC2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843250"/>
                  </p:ext>
                </p:extLst>
              </p:nvPr>
            </p:nvGraphicFramePr>
            <p:xfrm>
              <a:off x="747844" y="1639366"/>
              <a:ext cx="10881903" cy="4404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5848">
                      <a:extLst>
                        <a:ext uri="{9D8B030D-6E8A-4147-A177-3AD203B41FA5}">
                          <a16:colId xmlns:a16="http://schemas.microsoft.com/office/drawing/2014/main" val="2083464194"/>
                        </a:ext>
                      </a:extLst>
                    </a:gridCol>
                    <a:gridCol w="2586326">
                      <a:extLst>
                        <a:ext uri="{9D8B030D-6E8A-4147-A177-3AD203B41FA5}">
                          <a16:colId xmlns:a16="http://schemas.microsoft.com/office/drawing/2014/main" val="2468854116"/>
                        </a:ext>
                      </a:extLst>
                    </a:gridCol>
                    <a:gridCol w="3575716">
                      <a:extLst>
                        <a:ext uri="{9D8B030D-6E8A-4147-A177-3AD203B41FA5}">
                          <a16:colId xmlns:a16="http://schemas.microsoft.com/office/drawing/2014/main" val="2860334004"/>
                        </a:ext>
                      </a:extLst>
                    </a:gridCol>
                    <a:gridCol w="2054013">
                      <a:extLst>
                        <a:ext uri="{9D8B030D-6E8A-4147-A177-3AD203B41FA5}">
                          <a16:colId xmlns:a16="http://schemas.microsoft.com/office/drawing/2014/main" val="1656703911"/>
                        </a:ext>
                      </a:extLst>
                    </a:gridCol>
                  </a:tblGrid>
                  <a:tr h="694210">
                    <a:tc row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INPUT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부동산기사 언급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행정동별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부동산기사 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Count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네이버부동산뉴스 </a:t>
                          </a:r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크롤링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4021509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인구수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행정동별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총 인구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65228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주요 연령층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20-60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대 중 가장 많은 </a:t>
                          </a:r>
                          <a:r>
                            <a:rPr lang="ko-KR" altLang="en-US" dirty="0" err="1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나이대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7572525"/>
                      </a:ext>
                    </a:extLst>
                  </a:tr>
                  <a:tr h="69421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전입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 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및 전출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(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전입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+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전출</a:t>
                          </a:r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)/</a:t>
                          </a:r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인구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375976"/>
                      </a:ext>
                    </a:extLst>
                  </a:tr>
                  <a:tr h="51977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종사자수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총 근로자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서울데이터광장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3092223"/>
                      </a:ext>
                    </a:extLst>
                  </a:tr>
                  <a:tr h="11075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명조" panose="02020603020101020101" pitchFamily="18" charset="-127"/>
                              <a:ea typeface="나눔명조" panose="02020603020101020101" pitchFamily="18" charset="-127"/>
                            </a:rPr>
                            <a:t>OUTPUT</a:t>
                          </a:r>
                          <a:endParaRPr lang="ko-KR" altLang="en-US" dirty="0">
                            <a:latin typeface="나눔명조" panose="02020603020101020101" pitchFamily="18" charset="-127"/>
                            <a:ea typeface="나눔명조" panose="02020603020101020101" pitchFamily="18" charset="-127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567" t="-298352" r="-148" b="-27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605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6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4BEA0E9-44EB-424D-A4A3-453E7B5BA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616165"/>
              </p:ext>
            </p:extLst>
          </p:nvPr>
        </p:nvGraphicFramePr>
        <p:xfrm>
          <a:off x="674906" y="1897546"/>
          <a:ext cx="5497830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DBAF3E62-F1CE-4007-881E-9085D33EE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365132"/>
              </p:ext>
            </p:extLst>
          </p:nvPr>
        </p:nvGraphicFramePr>
        <p:xfrm>
          <a:off x="6418331" y="1897546"/>
          <a:ext cx="5497829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12BB39-A15F-4E9E-82A9-B3C904C3A660}"/>
              </a:ext>
            </a:extLst>
          </p:cNvPr>
          <p:cNvSpPr txBox="1"/>
          <p:nvPr/>
        </p:nvSpPr>
        <p:spPr>
          <a:xfrm>
            <a:off x="674704" y="559293"/>
            <a:ext cx="67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젠트리지수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예측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9C19E6-F096-4723-80FC-E7A879D9F788}"/>
              </a:ext>
            </a:extLst>
          </p:cNvPr>
          <p:cNvCxnSpPr>
            <a:cxnSpLocks/>
          </p:cNvCxnSpPr>
          <p:nvPr/>
        </p:nvCxnSpPr>
        <p:spPr>
          <a:xfrm>
            <a:off x="3769360" y="851680"/>
            <a:ext cx="75558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1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598</Words>
  <Application>Microsoft Office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나눔명조</vt:lpstr>
      <vt:lpstr>나눔명조 ExtraBold</vt:lpstr>
      <vt:lpstr>맑은 고딕</vt:lpstr>
      <vt:lpstr>함초롬돋움</vt:lpstr>
      <vt:lpstr>Arial</vt:lpstr>
      <vt:lpstr>Cambria Math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오정현</dc:creator>
  <cp:lastModifiedBy>O JH</cp:lastModifiedBy>
  <cp:revision>107</cp:revision>
  <dcterms:created xsi:type="dcterms:W3CDTF">2018-03-26T16:40:12Z</dcterms:created>
  <dcterms:modified xsi:type="dcterms:W3CDTF">2018-06-08T02:48:12Z</dcterms:modified>
</cp:coreProperties>
</file>