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71DE-CFDA-4410-A1A7-74E01C0B6A3D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C645-7D21-4A0C-A876-1EE0C23C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3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2A063-CC78-45F8-9340-124DA1FB598D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8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31484-6EA0-41F3-A98F-A9931DB859D9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34798-E65D-4194-BB72-97D1384D0347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BFB24-BFAE-483F-A823-6F7C52E8321E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73548A-4858-49B3-B5A3-BEC7AF0540EA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7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241DD-122B-4376-9651-937AA0D1212E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50516A-63DD-43C2-AF11-2AA5F85960CC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44ED6-79BE-4AD7-84C8-42F3CFCEF887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F72835-E6E5-4C60-8BDA-8E2EDB7BAB0C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6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0E4227-E472-40F5-81F6-2716FA8C2F37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BD975-E660-4F04-9892-DBCBB1E3C718}" type="datetime1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000" y="288000"/>
            <a:ext cx="1152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008000"/>
            <a:ext cx="11520000" cy="524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181F-B089-4ED8-AD73-0D1E5281AE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80" y="6422626"/>
            <a:ext cx="2374020" cy="187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6359511"/>
            <a:ext cx="1064600" cy="36196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9215625" y="6427937"/>
            <a:ext cx="177332" cy="177332"/>
            <a:chOff x="8288472" y="6428399"/>
            <a:chExt cx="288000" cy="28800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8288472" y="6428399"/>
              <a:ext cx="288000" cy="288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H="1">
              <a:off x="8288472" y="6428399"/>
              <a:ext cx="288000" cy="288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30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0395" y="4065916"/>
            <a:ext cx="4157751" cy="827148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출근을 </a:t>
            </a:r>
            <a:r>
              <a:rPr lang="ko-KR" altLang="en-US" sz="4800" b="1" dirty="0" smtClean="0"/>
              <a:t>부탁해</a:t>
            </a:r>
            <a:r>
              <a:rPr lang="en-US" altLang="ko-KR" sz="4800" b="1" dirty="0" smtClean="0"/>
              <a:t>!</a:t>
            </a:r>
            <a:endParaRPr lang="ko-KR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8391" y="5493040"/>
            <a:ext cx="4169434" cy="809625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/>
              <a:t>카이스트 정보미디어 </a:t>
            </a:r>
            <a:r>
              <a:rPr lang="en-US" altLang="ko-KR" sz="1800" dirty="0" smtClean="0"/>
              <a:t>MBA</a:t>
            </a:r>
          </a:p>
          <a:p>
            <a:pPr algn="l"/>
            <a:r>
              <a:rPr lang="ko-KR" altLang="en-US" sz="1800" dirty="0" smtClean="0"/>
              <a:t>박준권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김대원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김준원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김형범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박규리</a:t>
            </a:r>
            <a:endParaRPr lang="en-US" altLang="ko-KR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b="18889"/>
          <a:stretch/>
        </p:blipFill>
        <p:spPr>
          <a:xfrm>
            <a:off x="0" y="0"/>
            <a:ext cx="537001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21" y="3384205"/>
            <a:ext cx="2000250" cy="680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46" y="893270"/>
            <a:ext cx="5520079" cy="22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Process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ko-KR" altLang="en-US" dirty="0"/>
              <a:t>개별차량이동경로 데이터를 활용하여 다음과 같은 절차를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1500" y="3047175"/>
            <a:ext cx="73571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1500" y="4209225"/>
            <a:ext cx="78105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7474" y="2454513"/>
            <a:ext cx="1292341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Raw Data</a:t>
            </a:r>
            <a:endParaRPr lang="ko-KR" alt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37" y="1870837"/>
            <a:ext cx="4486275" cy="3514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1500" y="3231752"/>
            <a:ext cx="1291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C00000"/>
                </a:solidFill>
              </a:rPr>
              <a:t>Step </a:t>
            </a:r>
            <a:r>
              <a:rPr lang="en-US" altLang="ko-KR" sz="3000" b="1" dirty="0" smtClean="0">
                <a:solidFill>
                  <a:srgbClr val="C00000"/>
                </a:solidFill>
              </a:rPr>
              <a:t>1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7474" y="3230912"/>
            <a:ext cx="3703258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Raw Data </a:t>
            </a:r>
            <a:r>
              <a:rPr lang="ko-KR" altLang="en-US" sz="2000" dirty="0"/>
              <a:t>에서 빈도수가 높은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경로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TPCnt</a:t>
            </a:r>
            <a:r>
              <a:rPr lang="en-US" altLang="ko-KR" sz="2000" dirty="0"/>
              <a:t> ≥ 10)</a:t>
            </a:r>
            <a:r>
              <a:rPr lang="ko-KR" altLang="en-US" sz="2000" dirty="0"/>
              <a:t>를 선별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" y="4479527"/>
            <a:ext cx="1291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C00000"/>
                </a:solidFill>
              </a:rPr>
              <a:t>Step </a:t>
            </a:r>
            <a:r>
              <a:rPr lang="en-US" altLang="ko-KR" sz="3000" b="1" dirty="0" smtClean="0">
                <a:solidFill>
                  <a:srgbClr val="C00000"/>
                </a:solidFill>
              </a:rPr>
              <a:t>2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474" y="4389226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출발점과 도착점의 </a:t>
            </a:r>
            <a:r>
              <a:rPr lang="en-US" altLang="ko-KR" sz="2000" dirty="0"/>
              <a:t>Link</a:t>
            </a:r>
            <a:r>
              <a:rPr lang="ko-KR" altLang="en-US" sz="2000" dirty="0"/>
              <a:t>정보와 </a:t>
            </a:r>
            <a:r>
              <a:rPr lang="ko-KR" altLang="en-US" sz="2000" dirty="0" smtClean="0"/>
              <a:t>행정구역 정보를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연결한 후 출발점</a:t>
            </a:r>
            <a:r>
              <a:rPr lang="en-US" altLang="ko-KR" sz="2000" dirty="0"/>
              <a:t>(</a:t>
            </a:r>
            <a:r>
              <a:rPr lang="ko-KR" altLang="en-US" sz="2000" dirty="0"/>
              <a:t>경기</a:t>
            </a:r>
            <a:r>
              <a:rPr lang="en-US" altLang="ko-KR" sz="2000" dirty="0"/>
              <a:t>), </a:t>
            </a:r>
            <a:r>
              <a:rPr lang="ko-KR" altLang="en-US" sz="2000" dirty="0"/>
              <a:t>도착점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서울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자료 선별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192644" y="2454513"/>
            <a:ext cx="1562100" cy="42524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7,204,061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78419" y="3600243"/>
            <a:ext cx="1562100" cy="42524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103,665</a:t>
            </a:r>
            <a:r>
              <a:rPr lang="ko-KR" altLang="en-US" dirty="0"/>
              <a:t>건</a:t>
            </a:r>
            <a:endParaRPr lang="ko-KR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49431" y="4672838"/>
            <a:ext cx="1267935" cy="42524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b="1" dirty="0"/>
              <a:t>6,046</a:t>
            </a:r>
            <a:r>
              <a:rPr lang="ko-KR" altLang="en-US" dirty="0"/>
              <a:t>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5759490" y="1822834"/>
            <a:ext cx="5924228" cy="3274423"/>
          </a:xfrm>
          <a:prstGeom prst="roundRect">
            <a:avLst>
              <a:gd name="adj" fmla="val 67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1313" y="1822834"/>
            <a:ext cx="142058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공공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0170" y="1822834"/>
            <a:ext cx="4976230" cy="3274423"/>
          </a:xfrm>
          <a:prstGeom prst="roundRect">
            <a:avLst>
              <a:gd name="adj" fmla="val 67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Process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30950"/>
            <a:ext cx="2743200" cy="365125"/>
          </a:xfrm>
        </p:spPr>
        <p:txBody>
          <a:bodyPr/>
          <a:lstStyle/>
          <a:p>
            <a:fld id="{16C7181F-B089-4ED8-AD73-0D1E5281AEE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Flowchart: Terminator 7"/>
          <p:cNvSpPr/>
          <p:nvPr/>
        </p:nvSpPr>
        <p:spPr>
          <a:xfrm>
            <a:off x="783260" y="3270489"/>
            <a:ext cx="1934409" cy="638355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/>
              <a:t>개별이동경로</a:t>
            </a:r>
            <a:endParaRPr lang="ko-KR" altLang="en-US" sz="1600" dirty="0"/>
          </a:p>
        </p:txBody>
      </p:sp>
      <p:sp>
        <p:nvSpPr>
          <p:cNvPr id="9" name="Flowchart: Terminator 8"/>
          <p:cNvSpPr/>
          <p:nvPr/>
        </p:nvSpPr>
        <p:spPr>
          <a:xfrm>
            <a:off x="3170967" y="2675266"/>
            <a:ext cx="1934409" cy="638355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시간대별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교통량</a:t>
            </a:r>
            <a:endParaRPr lang="ko-KR" altLang="en-US" sz="16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170967" y="3865712"/>
            <a:ext cx="1934409" cy="638355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시간대별</a:t>
            </a:r>
            <a:endParaRPr lang="en-US" altLang="ko-KR" sz="1600" dirty="0" smtClean="0"/>
          </a:p>
          <a:p>
            <a:pPr algn="ctr"/>
            <a:r>
              <a:rPr lang="ko-KR" altLang="en-US" sz="1600" spc="-300" dirty="0" smtClean="0"/>
              <a:t>평균 속도</a:t>
            </a:r>
            <a:r>
              <a:rPr lang="en-US" altLang="ko-KR" sz="1600" spc="-300" dirty="0" smtClean="0"/>
              <a:t>, </a:t>
            </a:r>
            <a:r>
              <a:rPr lang="ko-KR" altLang="en-US" sz="1600" spc="-300" dirty="0" smtClean="0"/>
              <a:t>소요시간</a:t>
            </a:r>
            <a:endParaRPr lang="ko-KR" altLang="en-US" sz="1600" spc="-300" dirty="0"/>
          </a:p>
        </p:txBody>
      </p:sp>
      <p:cxnSp>
        <p:nvCxnSpPr>
          <p:cNvPr id="23" name="Elbow Connector 22"/>
          <p:cNvCxnSpPr>
            <a:stCxn id="9" idx="1"/>
            <a:endCxn id="10" idx="1"/>
          </p:cNvCxnSpPr>
          <p:nvPr/>
        </p:nvCxnSpPr>
        <p:spPr>
          <a:xfrm rot="10800000" flipV="1">
            <a:off x="3170967" y="2994444"/>
            <a:ext cx="12700" cy="1190446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3"/>
          </p:cNvCxnSpPr>
          <p:nvPr/>
        </p:nvCxnSpPr>
        <p:spPr>
          <a:xfrm flipH="1">
            <a:off x="2717669" y="3589666"/>
            <a:ext cx="23597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14141" y="3631065"/>
            <a:ext cx="1672646" cy="246221"/>
            <a:chOff x="1164993" y="2215256"/>
            <a:chExt cx="1672646" cy="246221"/>
          </a:xfrm>
        </p:grpSpPr>
        <p:sp>
          <p:nvSpPr>
            <p:cNvPr id="13" name="Oval 12"/>
            <p:cNvSpPr/>
            <p:nvPr/>
          </p:nvSpPr>
          <p:spPr>
            <a:xfrm>
              <a:off x="1388925" y="2294487"/>
              <a:ext cx="94891" cy="948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483816" y="2341932"/>
              <a:ext cx="107663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691267" y="2294487"/>
              <a:ext cx="94891" cy="94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111596" y="2294487"/>
              <a:ext cx="94891" cy="94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24550" y="2294487"/>
              <a:ext cx="94891" cy="948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4993" y="2215256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C000"/>
                  </a:solidFill>
                </a:rPr>
                <a:t>S</a:t>
              </a:r>
              <a:endParaRPr lang="ko-KR" altLang="en-US" sz="1000" b="1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837" y="2215256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C000"/>
                  </a:solidFill>
                </a:rPr>
                <a:t>E</a:t>
              </a:r>
              <a:endParaRPr lang="ko-KR" altLang="en-US" sz="10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43" name="Flowchart: Terminator 42"/>
          <p:cNvSpPr/>
          <p:nvPr/>
        </p:nvSpPr>
        <p:spPr>
          <a:xfrm>
            <a:off x="7310493" y="2675266"/>
            <a:ext cx="1934409" cy="638355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인구 정보</a:t>
            </a:r>
            <a:endParaRPr lang="ko-KR" altLang="en-US" sz="1600" dirty="0"/>
          </a:p>
        </p:txBody>
      </p:sp>
      <p:sp>
        <p:nvSpPr>
          <p:cNvPr id="44" name="Flowchart: Terminator 43"/>
          <p:cNvSpPr/>
          <p:nvPr/>
        </p:nvSpPr>
        <p:spPr>
          <a:xfrm>
            <a:off x="7310493" y="3865712"/>
            <a:ext cx="1934409" cy="638355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교통 정보</a:t>
            </a:r>
            <a:endParaRPr lang="ko-KR" altLang="en-US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92" y="3847021"/>
            <a:ext cx="1223748" cy="65704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782409" y="1822834"/>
            <a:ext cx="282000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교통 연구원 제공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51" y="2811645"/>
            <a:ext cx="804870" cy="50304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71500" y="947692"/>
            <a:ext cx="1291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C00000"/>
                </a:solidFill>
              </a:rPr>
              <a:t>Step </a:t>
            </a:r>
            <a:r>
              <a:rPr lang="en-US" altLang="ko-KR" sz="3000" b="1" dirty="0" smtClean="0">
                <a:solidFill>
                  <a:srgbClr val="C00000"/>
                </a:solidFill>
              </a:rPr>
              <a:t>3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7474" y="946852"/>
            <a:ext cx="889692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dirty="0"/>
              <a:t>해당 경로에 속하는 </a:t>
            </a:r>
            <a:r>
              <a:rPr lang="en-US" altLang="ko-KR" dirty="0"/>
              <a:t>Link</a:t>
            </a:r>
            <a:r>
              <a:rPr lang="ko-KR" altLang="en-US" dirty="0"/>
              <a:t>를 </a:t>
            </a:r>
            <a:r>
              <a:rPr lang="ko-KR" altLang="en-US" dirty="0" smtClean="0"/>
              <a:t>출근시간</a:t>
            </a:r>
            <a:r>
              <a:rPr lang="en-US" altLang="ko-KR" dirty="0" smtClean="0"/>
              <a:t>(am 7-9)</a:t>
            </a:r>
            <a:r>
              <a:rPr lang="ko-KR" altLang="en-US" dirty="0" smtClean="0"/>
              <a:t>에 </a:t>
            </a:r>
            <a:r>
              <a:rPr lang="ko-KR" altLang="en-US" dirty="0"/>
              <a:t>통과할 때 걸리는 시간을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추가적인 </a:t>
            </a:r>
            <a:r>
              <a:rPr lang="en-US" altLang="ko-KR" dirty="0"/>
              <a:t>feature(</a:t>
            </a:r>
            <a:r>
              <a:rPr lang="ko-KR" altLang="en-US" dirty="0"/>
              <a:t>독립변인</a:t>
            </a:r>
            <a:r>
              <a:rPr lang="en-US" altLang="ko-KR" dirty="0"/>
              <a:t>) </a:t>
            </a:r>
            <a:r>
              <a:rPr lang="ko-KR" altLang="en-US" dirty="0"/>
              <a:t>발견을 위해 공공데이터를 활용</a:t>
            </a:r>
            <a:r>
              <a:rPr lang="en-US" altLang="ko-KR" dirty="0"/>
              <a:t>(</a:t>
            </a:r>
            <a:r>
              <a:rPr lang="ko-KR" altLang="en-US" dirty="0"/>
              <a:t>인구통계</a:t>
            </a:r>
            <a:r>
              <a:rPr lang="en-US" altLang="ko-KR" dirty="0"/>
              <a:t>, </a:t>
            </a:r>
            <a:r>
              <a:rPr lang="ko-KR" altLang="en-US" dirty="0"/>
              <a:t>교통노선통계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1500" y="5404972"/>
            <a:ext cx="1291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C00000"/>
                </a:solidFill>
              </a:rPr>
              <a:t>Step </a:t>
            </a:r>
            <a:r>
              <a:rPr lang="en-US" altLang="ko-KR" sz="3000" b="1" dirty="0" smtClean="0">
                <a:solidFill>
                  <a:srgbClr val="C00000"/>
                </a:solidFill>
              </a:rPr>
              <a:t>4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57474" y="5497305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회귀식을 구하여 해당 경로의 평균속도에 영향을 미치는 요인을 분석해냄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70726" y="2678680"/>
            <a:ext cx="16754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유출입 인구</a:t>
            </a:r>
          </a:p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경제 인구 비율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70726" y="3869305"/>
            <a:ext cx="1999265" cy="84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정류장수</a:t>
            </a:r>
          </a:p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면적당 지하철</a:t>
            </a:r>
          </a:p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광역버스</a:t>
            </a:r>
            <a:r>
              <a:rPr lang="en-US" altLang="ko-KR" sz="1400" dirty="0"/>
              <a:t>․</a:t>
            </a:r>
            <a:r>
              <a:rPr lang="ko-KR" altLang="en-US" sz="1400" dirty="0"/>
              <a:t>출근급행</a:t>
            </a:r>
          </a:p>
        </p:txBody>
      </p:sp>
    </p:spTree>
    <p:extLst>
      <p:ext uri="{BB962C8B-B14F-4D97-AF65-F5344CB8AC3E}">
        <p14:creationId xmlns:p14="http://schemas.microsoft.com/office/powerpoint/2010/main" val="33968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18057" t="23293" r="46240" b="12718"/>
          <a:stretch/>
        </p:blipFill>
        <p:spPr>
          <a:xfrm>
            <a:off x="250275" y="1102404"/>
            <a:ext cx="6440930" cy="497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Analysis</a:t>
            </a:r>
            <a:endParaRPr lang="ko-KR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17377" y="2553660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출발점 내 정류장 </a:t>
            </a:r>
            <a:r>
              <a:rPr lang="ko-KR" altLang="en-US" sz="2000" dirty="0" smtClean="0"/>
              <a:t>수</a:t>
            </a:r>
            <a:endParaRPr lang="ko-KR" altLang="en-US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면적당 </a:t>
            </a:r>
            <a:r>
              <a:rPr lang="ko-KR" altLang="en-US" sz="2000" dirty="0"/>
              <a:t>지하철 </a:t>
            </a:r>
            <a:r>
              <a:rPr lang="ko-KR" altLang="en-US" sz="2000" dirty="0" smtClean="0"/>
              <a:t>수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17377" y="4475057"/>
            <a:ext cx="4564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승용차 비율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대중교통의 활성화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출발점이 </a:t>
            </a:r>
            <a:r>
              <a:rPr lang="ko-KR" altLang="en-US" sz="2000" dirty="0"/>
              <a:t>속한 지역의 </a:t>
            </a:r>
            <a:r>
              <a:rPr lang="ko-KR" altLang="en-US" sz="2000" dirty="0" smtClean="0"/>
              <a:t>경제인구비율</a:t>
            </a:r>
            <a:endParaRPr lang="ko-KR" altLang="en-US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13714" y="3564745"/>
            <a:ext cx="5485356" cy="1181100"/>
            <a:chOff x="499439" y="3862985"/>
            <a:chExt cx="4388400" cy="1181100"/>
          </a:xfrm>
        </p:grpSpPr>
        <p:sp>
          <p:nvSpPr>
            <p:cNvPr id="20" name="Rectangle 19"/>
            <p:cNvSpPr/>
            <p:nvPr/>
          </p:nvSpPr>
          <p:spPr>
            <a:xfrm>
              <a:off x="499439" y="3862985"/>
              <a:ext cx="4388400" cy="161925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9439" y="4463060"/>
              <a:ext cx="4388400" cy="161925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9439" y="4263035"/>
              <a:ext cx="4388400" cy="1619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9439" y="4882160"/>
              <a:ext cx="4388400" cy="1619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6854644" y="2369738"/>
            <a:ext cx="4812877" cy="115865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50652" y="1727272"/>
            <a:ext cx="1756071" cy="889023"/>
            <a:chOff x="7008615" y="1033400"/>
            <a:chExt cx="1756071" cy="889023"/>
          </a:xfrm>
        </p:grpSpPr>
        <p:sp>
          <p:nvSpPr>
            <p:cNvPr id="6" name="TextBox 5"/>
            <p:cNvSpPr txBox="1"/>
            <p:nvPr/>
          </p:nvSpPr>
          <p:spPr>
            <a:xfrm>
              <a:off x="7467600" y="1368425"/>
              <a:ext cx="129708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rgbClr val="0070C0"/>
                  </a:solidFill>
                </a:rPr>
                <a:t>Better</a:t>
              </a:r>
              <a:endParaRPr lang="ko-KR" altLang="en-US" sz="3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008615" y="1033400"/>
              <a:ext cx="748282" cy="750188"/>
              <a:chOff x="7237215" y="900050"/>
              <a:chExt cx="748282" cy="75018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237215" y="1173184"/>
                <a:ext cx="40908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 smtClean="0">
                    <a:solidFill>
                      <a:srgbClr val="0070C0"/>
                    </a:solidFill>
                  </a:rPr>
                  <a:t>+</a:t>
                </a:r>
                <a:endParaRPr lang="ko-KR" altLang="en-US" sz="25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41758" y="900050"/>
                <a:ext cx="54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+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44435" y="947310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70C0"/>
                    </a:solidFill>
                  </a:rPr>
                  <a:t>+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28" name="Rounded Rectangle 27"/>
          <p:cNvSpPr/>
          <p:nvPr/>
        </p:nvSpPr>
        <p:spPr>
          <a:xfrm>
            <a:off x="6854644" y="4298418"/>
            <a:ext cx="4812877" cy="115865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712577" y="3626485"/>
            <a:ext cx="1594146" cy="927123"/>
            <a:chOff x="7170540" y="2243075"/>
            <a:chExt cx="1594146" cy="927123"/>
          </a:xfrm>
        </p:grpSpPr>
        <p:sp>
          <p:nvSpPr>
            <p:cNvPr id="11" name="TextBox 10"/>
            <p:cNvSpPr txBox="1"/>
            <p:nvPr/>
          </p:nvSpPr>
          <p:spPr>
            <a:xfrm>
              <a:off x="7467600" y="2616200"/>
              <a:ext cx="129708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rgbClr val="C00000"/>
                  </a:solidFill>
                </a:rPr>
                <a:t>Better</a:t>
              </a:r>
              <a:endParaRPr lang="ko-KR" altLang="en-US" sz="3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70540" y="2243075"/>
              <a:ext cx="599203" cy="750188"/>
              <a:chOff x="7237215" y="900050"/>
              <a:chExt cx="599203" cy="75018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37215" y="1173184"/>
                <a:ext cx="31611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 smtClean="0">
                    <a:solidFill>
                      <a:srgbClr val="C00000"/>
                    </a:solidFill>
                  </a:rPr>
                  <a:t>-</a:t>
                </a:r>
                <a:endParaRPr lang="ko-KR" altLang="en-US" sz="25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441758" y="900050"/>
                <a:ext cx="394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C00000"/>
                    </a:solidFill>
                  </a:rPr>
                  <a:t>-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44435" y="94731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C00000"/>
                    </a:solidFill>
                  </a:rPr>
                  <a:t>-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8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For the Efficient Commuting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799" y="2200275"/>
            <a:ext cx="6810375" cy="369252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smtClean="0"/>
              <a:t>Random Forest </a:t>
            </a:r>
            <a:r>
              <a:rPr lang="en-US" altLang="ko-KR" b="1" dirty="0" err="1" smtClean="0"/>
              <a:t>Regressor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다음 항목들을 제어하여</a:t>
            </a:r>
            <a:r>
              <a:rPr lang="en-US" altLang="ko-KR" dirty="0" smtClean="0"/>
              <a:t> </a:t>
            </a:r>
            <a:r>
              <a:rPr lang="ko-KR" altLang="en-US" dirty="0"/>
              <a:t>평균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예측 가능 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ko-KR" altLang="en-US" dirty="0" smtClean="0"/>
              <a:t>정류장 수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ko-KR" altLang="en-US" dirty="0" smtClean="0"/>
              <a:t>면적당 </a:t>
            </a:r>
            <a:r>
              <a:rPr lang="ko-KR" altLang="en-US" dirty="0"/>
              <a:t>지하철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ko-KR" altLang="en-US" dirty="0" smtClean="0"/>
              <a:t>급행버스노선 수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결정계수</a:t>
            </a:r>
            <a:r>
              <a:rPr lang="en-US" altLang="ko-KR" dirty="0" smtClean="0"/>
              <a:t>: 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71.6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endParaRPr lang="en-US" altLang="ko-KR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149350"/>
            <a:ext cx="43719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Limitation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440000"/>
            <a:ext cx="11520000" cy="43200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ko-KR" altLang="en-US" dirty="0"/>
              <a:t>개별차량이동경로와 교통량</a:t>
            </a:r>
            <a:r>
              <a:rPr lang="en-US" altLang="ko-KR" dirty="0"/>
              <a:t>/</a:t>
            </a:r>
            <a:r>
              <a:rPr lang="ko-KR" altLang="en-US" dirty="0"/>
              <a:t>평균속도의 시점이 일치했다면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좀 </a:t>
            </a:r>
            <a:r>
              <a:rPr lang="ko-KR" altLang="en-US" dirty="0"/>
              <a:t>더 정확한 분석이 가능했을 </a:t>
            </a:r>
            <a:r>
              <a:rPr lang="ko-KR" altLang="en-US" dirty="0" smtClean="0"/>
              <a:t>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C00000"/>
                </a:solidFill>
              </a:rPr>
              <a:t>Panel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시계열 </a:t>
            </a:r>
            <a:r>
              <a:rPr lang="en-US" altLang="ko-KR" b="1" dirty="0">
                <a:solidFill>
                  <a:srgbClr val="C00000"/>
                </a:solidFill>
              </a:rPr>
              <a:t>+ </a:t>
            </a:r>
            <a:r>
              <a:rPr lang="ko-KR" altLang="en-US" b="1" dirty="0">
                <a:solidFill>
                  <a:srgbClr val="C00000"/>
                </a:solidFill>
              </a:rPr>
              <a:t>횡단면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의 </a:t>
            </a:r>
            <a:r>
              <a:rPr lang="ko-KR" altLang="en-US" b="1" dirty="0" smtClean="0">
                <a:solidFill>
                  <a:srgbClr val="C00000"/>
                </a:solidFill>
              </a:rPr>
              <a:t>필요성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fontAlgn="base">
              <a:lnSpc>
                <a:spcPct val="120000"/>
              </a:lnSpc>
            </a:pPr>
            <a:endParaRPr lang="ko-KR" altLang="en-US" dirty="0">
              <a:solidFill>
                <a:srgbClr val="C00000"/>
              </a:solidFill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/>
              <a:t>버스 </a:t>
            </a:r>
            <a:r>
              <a:rPr lang="ko-KR" altLang="en-US" dirty="0"/>
              <a:t>노선 정보의 이원화된 관리체계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‧</a:t>
            </a:r>
            <a:r>
              <a:rPr lang="ko-KR" altLang="en-US" dirty="0"/>
              <a:t>경기도 자료는 별도로 관리</a:t>
            </a:r>
            <a:r>
              <a:rPr lang="en-US" altLang="ko-KR" dirty="0"/>
              <a:t>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통합필요 </a:t>
            </a:r>
            <a:r>
              <a:rPr lang="en-US" altLang="ko-KR" b="1" dirty="0" smtClean="0">
                <a:solidFill>
                  <a:srgbClr val="C00000"/>
                </a:solidFill>
              </a:rPr>
              <a:t>+ </a:t>
            </a:r>
            <a:r>
              <a:rPr lang="ko-KR" altLang="en-US" b="1" dirty="0" smtClean="0">
                <a:solidFill>
                  <a:srgbClr val="C00000"/>
                </a:solidFill>
              </a:rPr>
              <a:t>세분화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구단위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동단위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If…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440000"/>
            <a:ext cx="11520000" cy="4320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 smtClean="0"/>
              <a:t>경로데이터가 </a:t>
            </a:r>
            <a:r>
              <a:rPr lang="ko-KR" altLang="en-US" b="1" dirty="0"/>
              <a:t>모든 차량의 </a:t>
            </a:r>
            <a:r>
              <a:rPr lang="ko-KR" altLang="en-US" b="1" dirty="0" smtClean="0"/>
              <a:t>이동 경로를 </a:t>
            </a:r>
            <a:r>
              <a:rPr lang="ko-KR" altLang="en-US" b="1" dirty="0"/>
              <a:t>포함한다면</a:t>
            </a:r>
            <a:r>
              <a:rPr lang="en-US" altLang="ko-KR" b="1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동일한 </a:t>
            </a:r>
            <a:r>
              <a:rPr lang="ko-KR" altLang="en-US" dirty="0"/>
              <a:t>출발점과 도착점을 </a:t>
            </a:r>
            <a:r>
              <a:rPr lang="ko-KR" altLang="en-US" dirty="0" smtClean="0"/>
              <a:t>가지면서 </a:t>
            </a:r>
            <a:r>
              <a:rPr lang="ko-KR" altLang="en-US" dirty="0"/>
              <a:t>도심</a:t>
            </a:r>
            <a:r>
              <a:rPr lang="en-US" altLang="ko-KR" dirty="0"/>
              <a:t>(</a:t>
            </a:r>
            <a:r>
              <a:rPr lang="ko-KR" altLang="en-US" dirty="0"/>
              <a:t>경기→서울</a:t>
            </a:r>
            <a:r>
              <a:rPr lang="en-US" altLang="ko-KR" dirty="0"/>
              <a:t>) </a:t>
            </a:r>
            <a:r>
              <a:rPr lang="ko-KR" altLang="en-US" dirty="0"/>
              <a:t>접근성이 뛰어난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새로운 경로를 발견하고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새로운 노선을 제안할 수 있었을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Further Insight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008000"/>
            <a:ext cx="11520000" cy="52404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차 산업혁명은 진행 중인가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>
              <a:lnSpc>
                <a:spcPct val="12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데이터는 온데만데 널렸는데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분석은 온데간데 없다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181F-B089-4ED8-AD73-0D1E5281AEE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3" y="2447925"/>
            <a:ext cx="2809875" cy="281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50" y="3009900"/>
            <a:ext cx="1695450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97" y="3009900"/>
            <a:ext cx="1685925" cy="1695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86" y="3009900"/>
            <a:ext cx="1685925" cy="16954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300000" y="3857625"/>
            <a:ext cx="8192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8805211" y="3857625"/>
            <a:ext cx="8192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3739078" y="3857625"/>
            <a:ext cx="87499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050529" y="3664183"/>
            <a:ext cx="379111" cy="379111"/>
            <a:chOff x="8288472" y="6428399"/>
            <a:chExt cx="288000" cy="2880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H="1"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498454" y="3664183"/>
            <a:ext cx="379111" cy="379111"/>
            <a:chOff x="8288472" y="6428399"/>
            <a:chExt cx="288000" cy="2880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H="1"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984479" y="3664183"/>
            <a:ext cx="379111" cy="379111"/>
            <a:chOff x="8288472" y="6428399"/>
            <a:chExt cx="288000" cy="288000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H="1">
              <a:off x="8288472" y="6428399"/>
              <a:ext cx="288000" cy="28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7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235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Theme</vt:lpstr>
      <vt:lpstr>출근을 부탁해!</vt:lpstr>
      <vt:lpstr>Process</vt:lpstr>
      <vt:lpstr>Process</vt:lpstr>
      <vt:lpstr>Data Analysis</vt:lpstr>
      <vt:lpstr>For the Efficient Commuting</vt:lpstr>
      <vt:lpstr>Limitation</vt:lpstr>
      <vt:lpstr>If…</vt:lpstr>
      <vt:lpstr>Further 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Gyouri Park</dc:creator>
  <cp:lastModifiedBy>Gyouri Park</cp:lastModifiedBy>
  <cp:revision>26</cp:revision>
  <dcterms:created xsi:type="dcterms:W3CDTF">2018-06-07T13:46:34Z</dcterms:created>
  <dcterms:modified xsi:type="dcterms:W3CDTF">2018-06-08T02:34:21Z</dcterms:modified>
</cp:coreProperties>
</file>