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9" r:id="rId4"/>
    <p:sldId id="276" r:id="rId5"/>
    <p:sldId id="271" r:id="rId6"/>
    <p:sldId id="272" r:id="rId7"/>
    <p:sldId id="273" r:id="rId8"/>
    <p:sldId id="275" r:id="rId9"/>
    <p:sldId id="274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70171" autoAdjust="0"/>
  </p:normalViewPr>
  <p:slideViewPr>
    <p:cSldViewPr snapToGrid="0">
      <p:cViewPr varScale="1">
        <p:scale>
          <a:sx n="60" d="100"/>
          <a:sy n="60" d="100"/>
        </p:scale>
        <p:origin x="-155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C2F27-D1CB-485B-8431-00C3A6EE5DD1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7C256-ED45-415D-B023-41ABCA57E3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207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7C256-ED45-415D-B023-41ABCA57E3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83465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 </a:t>
            </a:r>
            <a:r>
              <a:rPr lang="ko-KR" altLang="en-US" dirty="0" err="1" smtClean="0"/>
              <a:t>길이나의</a:t>
            </a:r>
            <a:r>
              <a:rPr lang="ko-KR" altLang="en-US" dirty="0" smtClean="0"/>
              <a:t> 발표를 마치겠습니다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7C256-ED45-415D-B023-41ABCA57E3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88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 다음과 같으며 개요로 시작하여 경쟁력 확보 방안으로 마무리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7C256-ED45-415D-B023-41ABCA57E3F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9043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길이나란 고속도로 세부 교통량 현황 데이터와 카카오 </a:t>
            </a:r>
            <a:r>
              <a:rPr lang="ko-KR" altLang="en-US" dirty="0" err="1" smtClean="0"/>
              <a:t>내비의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빅데이터를</a:t>
            </a:r>
            <a:r>
              <a:rPr lang="ko-KR" altLang="en-US" dirty="0" smtClean="0"/>
              <a:t> 이용하여 여행지 추천 및 안내를 해주는 여행 </a:t>
            </a:r>
            <a:r>
              <a:rPr lang="ko-KR" altLang="en-US" dirty="0" err="1" smtClean="0"/>
              <a:t>네비케이션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그리고 기존의 여행 </a:t>
            </a:r>
            <a:r>
              <a:rPr lang="ko-KR" altLang="en-US" dirty="0" err="1" smtClean="0"/>
              <a:t>어플과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길이나만의</a:t>
            </a:r>
            <a:r>
              <a:rPr lang="ko-KR" altLang="en-US" dirty="0" smtClean="0"/>
              <a:t> 차별성으로는 </a:t>
            </a:r>
            <a:r>
              <a:rPr lang="ko-KR" altLang="en-US" dirty="0" err="1" smtClean="0"/>
              <a:t>트래블</a:t>
            </a:r>
            <a:r>
              <a:rPr lang="ko-KR" altLang="en-US" dirty="0" smtClean="0"/>
              <a:t> 다이어리로 전에 갔던 여행지의 느낌을 기억하고 여행지 추천과 리뷰로 좋은 여행지 공유하며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여행 </a:t>
            </a:r>
            <a:r>
              <a:rPr lang="en-US" altLang="ko-KR" dirty="0" smtClean="0"/>
              <a:t>DNA</a:t>
            </a:r>
            <a:r>
              <a:rPr lang="ko-KR" altLang="en-US" dirty="0" smtClean="0"/>
              <a:t>로 자신에게 맞는 여행지를 찾을 수 있는 매력을 느낄 수가 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7C256-ED45-415D-B023-41ABCA57E3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1755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그냥 다 읽는 걸로 하자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7C256-ED45-415D-B023-41ABCA57E3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주요 기능으로는 다음과 같으며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트래블</a:t>
            </a:r>
            <a:r>
              <a:rPr lang="ko-KR" altLang="en-US" baseline="0" dirty="0" smtClean="0"/>
              <a:t> 다이어리란 </a:t>
            </a:r>
            <a:r>
              <a:rPr lang="ko-KR" altLang="en-US" sz="1200" kern="1200" dirty="0" smtClean="0">
                <a:effectLst/>
              </a:rPr>
              <a:t>다녀왔던 여행지 목록을 볼 수 있고</a:t>
            </a:r>
            <a:r>
              <a:rPr lang="en-US" altLang="ko-KR" sz="1200" kern="1200" dirty="0" smtClean="0">
                <a:effectLst/>
              </a:rPr>
              <a:t>, </a:t>
            </a:r>
            <a:r>
              <a:rPr lang="ko-KR" altLang="en-US" sz="1200" kern="1200" dirty="0" smtClean="0">
                <a:effectLst/>
              </a:rPr>
              <a:t>해당 여행지의 리뷰 작성 및 조회 가능한 기능을 말하고</a:t>
            </a:r>
            <a:endParaRPr lang="en-US" altLang="ko-KR" sz="1200" kern="1200" dirty="0" smtClean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여행 </a:t>
            </a:r>
            <a:r>
              <a:rPr lang="en-US" altLang="ko-KR" sz="120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DNA</a:t>
            </a:r>
            <a:r>
              <a:rPr lang="ko-KR" altLang="en-US" sz="120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smtClean="0">
                <a:effectLst/>
              </a:rPr>
              <a:t>다녀왔던 여행지의 선호도와 찜 목록 여행지의 카테고리에 따라 비슷한 유형의 여행지와 사용자의 여행 타입에 맞는 추천 여행지를 알려주는 기능</a:t>
            </a:r>
            <a:endParaRPr lang="en-US" altLang="ko-KR" sz="1200" kern="1200" dirty="0" smtClean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effectLst/>
              </a:rPr>
              <a:t>여행지 목록 혹은 찜 목록 여행지의 안내 시작 버튼을 누르면 현재 위치에서 해당 지역까지 안내하는 </a:t>
            </a:r>
            <a:r>
              <a:rPr lang="ko-KR" altLang="en-US" sz="1200" kern="1200" dirty="0" err="1" smtClean="0">
                <a:effectLst/>
              </a:rPr>
              <a:t>내비게이션</a:t>
            </a:r>
            <a:r>
              <a:rPr lang="ko-KR" altLang="en-US" sz="1200" kern="1200" dirty="0" smtClean="0">
                <a:effectLst/>
              </a:rPr>
              <a:t> 기능 </a:t>
            </a:r>
            <a:endParaRPr lang="en-US" altLang="ko-KR" sz="1200" kern="1200" dirty="0" smtClean="0">
              <a:effectLst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등이 있습니다</a:t>
            </a:r>
            <a:r>
              <a:rPr lang="en-US" altLang="ko-KR" sz="120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7C256-ED45-415D-B023-41ABCA57E3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2722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 구성도는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관리자와 사용자는 길이나 어플리케이션을 통해 여행지 정보나</a:t>
            </a:r>
          </a:p>
          <a:p>
            <a:r>
              <a:rPr lang="ko-KR" altLang="en-US" dirty="0" smtClean="0"/>
              <a:t>길안내 등을 요구하고 서버는 오픈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와 데이터베이스를 통해 요구 정보를 사용자에게 반환해 줍니다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7C256-ED45-415D-B023-41ABCA57E3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8702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보시는 통계와 같이 </a:t>
            </a:r>
            <a:r>
              <a:rPr lang="ko-KR" altLang="en-US" dirty="0" err="1" smtClean="0"/>
              <a:t>내비게이션의</a:t>
            </a:r>
            <a:r>
              <a:rPr lang="ko-KR" altLang="en-US" dirty="0" smtClean="0"/>
              <a:t> 판매량을 매년 감소되고 있고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내비를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사용하는ㄴ</a:t>
            </a:r>
            <a:r>
              <a:rPr lang="ko-KR" altLang="en-US" dirty="0" smtClean="0"/>
              <a:t> 사람들이 </a:t>
            </a:r>
            <a:r>
              <a:rPr lang="ko-KR" altLang="en-US" dirty="0" err="1" smtClean="0"/>
              <a:t>늘거나고</a:t>
            </a:r>
            <a:r>
              <a:rPr lang="ko-KR" altLang="en-US" dirty="0" smtClean="0"/>
              <a:t> 있으며 여행사 시장에서도 </a:t>
            </a:r>
            <a:r>
              <a:rPr lang="ko-KR" altLang="en-US" dirty="0" err="1" smtClean="0"/>
              <a:t>모바일을</a:t>
            </a:r>
            <a:r>
              <a:rPr lang="ko-KR" altLang="en-US" dirty="0" smtClean="0"/>
              <a:t> 중심으로 구축되는 환경으로 변화하고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결과를 종합한 결과 우리의 길이나 어플리케이션을 이용할 확률이 높다는 분석이 나옵니다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7C256-ED45-415D-B023-41ABCA57E3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9117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1200" dirty="0" smtClean="0">
                <a:latin typeface="+mn-ea"/>
              </a:rPr>
              <a:t>저희는 베스트 여행 작가와 </a:t>
            </a:r>
            <a:r>
              <a:rPr lang="ko-KR" altLang="en-US" sz="1200" dirty="0" err="1" smtClean="0">
                <a:latin typeface="+mn-ea"/>
              </a:rPr>
              <a:t>리뷰터</a:t>
            </a:r>
            <a:r>
              <a:rPr lang="ko-KR" altLang="en-US" sz="1200" dirty="0" smtClean="0">
                <a:latin typeface="+mn-ea"/>
              </a:rPr>
              <a:t> 등급에 따른 </a:t>
            </a:r>
            <a:r>
              <a:rPr lang="ko-KR" altLang="en-US" sz="1200" dirty="0" err="1" smtClean="0">
                <a:latin typeface="+mn-ea"/>
              </a:rPr>
              <a:t>기프티콘</a:t>
            </a:r>
            <a:r>
              <a:rPr lang="ko-KR" altLang="en-US" sz="1200" dirty="0" smtClean="0">
                <a:latin typeface="+mn-ea"/>
              </a:rPr>
              <a:t> 이나 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상품권 증정으로 사용자의 적극적인 참여를 이끌어내고 </a:t>
            </a:r>
            <a:r>
              <a:rPr lang="en-US" altLang="ko-KR" sz="1200" dirty="0" smtClean="0">
                <a:latin typeface="+mn-ea"/>
              </a:rPr>
              <a:t>SNS</a:t>
            </a:r>
            <a:r>
              <a:rPr lang="ko-KR" altLang="en-US" sz="1200" dirty="0" smtClean="0">
                <a:latin typeface="+mn-ea"/>
              </a:rPr>
              <a:t>나 유튜브등</a:t>
            </a:r>
            <a:r>
              <a:rPr lang="ko-KR" altLang="en-US" sz="1200" baseline="0" dirty="0" smtClean="0">
                <a:latin typeface="+mn-ea"/>
              </a:rPr>
              <a:t> 광고를 통한 홍보를 할 생각입니다</a:t>
            </a:r>
            <a:r>
              <a:rPr lang="en-US" altLang="ko-KR" sz="1200" baseline="0" dirty="0" smtClean="0">
                <a:latin typeface="+mn-ea"/>
              </a:rPr>
              <a:t>.</a:t>
            </a:r>
          </a:p>
          <a:p>
            <a:pPr fontAlgn="base"/>
            <a:r>
              <a:rPr lang="ko-KR" altLang="en-US" sz="1200" baseline="0" dirty="0" smtClean="0">
                <a:latin typeface="+mn-ea"/>
              </a:rPr>
              <a:t>수익 모델로는 </a:t>
            </a:r>
            <a:r>
              <a:rPr lang="ko-KR" altLang="en-US" sz="1200" dirty="0" smtClean="0">
                <a:latin typeface="+mn-ea"/>
              </a:rPr>
              <a:t>추천 광고 </a:t>
            </a:r>
            <a:r>
              <a:rPr lang="ko-KR" altLang="en-US" sz="1200" dirty="0" err="1" smtClean="0">
                <a:latin typeface="+mn-ea"/>
              </a:rPr>
              <a:t>월정액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프리미엄 회원제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여행지 주변 맛 집 광고가 있습니다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7C256-ED45-415D-B023-41ABCA57E3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이건 그냥 다 읽자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7C256-ED45-415D-B023-41ABCA57E3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196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96628" y="1461331"/>
            <a:ext cx="5998744" cy="242487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0" y="1624144"/>
            <a:ext cx="121919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ko-KR" altLang="en-US" sz="6000" b="1" spc="600" dirty="0" smtClean="0">
                <a:latin typeface="+mn-ea"/>
                <a:cs typeface="Segoe UI Black" panose="020B0A02040204020203" pitchFamily="34" charset="0"/>
              </a:rPr>
              <a:t>길이나</a:t>
            </a:r>
            <a:endParaRPr lang="ru-RU" altLang="ko-KR" sz="6000" b="1" spc="600" dirty="0">
              <a:latin typeface="+mn-ea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348956" y="5289424"/>
            <a:ext cx="18430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b="1" spc="300" dirty="0" err="1" smtClean="0">
                <a:latin typeface="+mn-ea"/>
                <a:cs typeface="Calibri" panose="020F0502020204030204" pitchFamily="34" charset="0"/>
              </a:rPr>
              <a:t>포르투나</a:t>
            </a:r>
            <a:endParaRPr lang="en-US" altLang="ko-KR" sz="1400" b="1" spc="300" dirty="0" smtClean="0">
              <a:latin typeface="+mn-ea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b="1" spc="300" dirty="0" smtClean="0">
                <a:latin typeface="+mn-ea"/>
                <a:cs typeface="Calibri" panose="020F0502020204030204" pitchFamily="34" charset="0"/>
              </a:rPr>
              <a:t>2019.05.30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0" y="2945884"/>
            <a:ext cx="1219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ko-KR" sz="2000" spc="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Segoe UI Black" panose="020B0A02040204020203" pitchFamily="34" charset="0"/>
              </a:rPr>
              <a:t>2019 </a:t>
            </a:r>
            <a:r>
              <a:rPr lang="ko-KR" altLang="en-US" sz="2000" spc="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Segoe UI Black" panose="020B0A02040204020203" pitchFamily="34" charset="0"/>
              </a:rPr>
              <a:t>국토교통 </a:t>
            </a:r>
            <a:r>
              <a:rPr lang="ko-KR" altLang="en-US" sz="2000" spc="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Segoe UI Black" panose="020B0A02040204020203" pitchFamily="34" charset="0"/>
              </a:rPr>
              <a:t>빅데이터</a:t>
            </a:r>
            <a:r>
              <a:rPr lang="ko-KR" altLang="en-US" sz="2000" spc="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Segoe UI Black" panose="020B0A02040204020203" pitchFamily="34" charset="0"/>
              </a:rPr>
              <a:t> </a:t>
            </a:r>
            <a:endParaRPr lang="en-US" altLang="ko-KR" sz="2000" spc="600" dirty="0" smtClean="0">
              <a:solidFill>
                <a:schemeClr val="bg2">
                  <a:lumMod val="25000"/>
                </a:schemeClr>
              </a:solidFill>
              <a:latin typeface="+mn-ea"/>
              <a:cs typeface="Segoe UI Black" panose="020B0A02040204020203" pitchFamily="34" charset="0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ko-KR" altLang="en-US" sz="2000" spc="6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cs typeface="Segoe UI Black" panose="020B0A02040204020203" pitchFamily="34" charset="0"/>
              </a:rPr>
              <a:t>해커톤</a:t>
            </a:r>
            <a:r>
              <a:rPr lang="ko-KR" altLang="en-US" sz="2000" spc="60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Segoe UI Black" panose="020B0A02040204020203" pitchFamily="34" charset="0"/>
              </a:rPr>
              <a:t> 창업아이디어 기획</a:t>
            </a:r>
            <a:endParaRPr lang="ru-RU" altLang="ko-KR" sz="2000" spc="600" dirty="0">
              <a:solidFill>
                <a:schemeClr val="bg2">
                  <a:lumMod val="25000"/>
                </a:schemeClr>
              </a:solidFill>
              <a:latin typeface="+mn-ea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3738688" y="3742055"/>
            <a:ext cx="4676876" cy="109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3738688" y="2873329"/>
            <a:ext cx="47146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5400" b="1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sz="5400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0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89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4000" b="1" dirty="0" smtClean="0">
                <a:latin typeface="+mn-ea"/>
                <a:cs typeface="Calibri" panose="020F0502020204030204" pitchFamily="34" charset="0"/>
              </a:rPr>
              <a:t>목차</a:t>
            </a:r>
            <a:endParaRPr lang="ru-RU" altLang="ko-KR" sz="4000" b="1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1998987"/>
            <a:ext cx="8951372" cy="33763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활용 데이터  및 주요기능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시스템 구성도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사업화 계획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경쟁력 확보 방안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 rot="3303794">
            <a:off x="3827070" y="6714585"/>
            <a:ext cx="2622342" cy="9782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51529" y="5988424"/>
            <a:ext cx="851647" cy="4213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92469" y="2101362"/>
            <a:ext cx="2558562" cy="3851030"/>
          </a:xfrm>
          <a:prstGeom prst="rect">
            <a:avLst/>
          </a:prstGeom>
          <a:solidFill>
            <a:srgbClr val="FE9A9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95854" y="2013438"/>
            <a:ext cx="1116623" cy="202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9423" y="52077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+mj-ea"/>
                <a:ea typeface="+mj-ea"/>
              </a:rPr>
              <a:t>1. </a:t>
            </a:r>
            <a:r>
              <a:rPr lang="ko-KR" altLang="en-US" sz="4000" b="1" dirty="0" smtClean="0">
                <a:latin typeface="+mj-ea"/>
                <a:ea typeface="+mj-ea"/>
              </a:rPr>
              <a:t>개요</a:t>
            </a:r>
            <a:endParaRPr lang="ko-KR" altLang="en-US" sz="4000" b="1" dirty="0">
              <a:latin typeface="+mj-ea"/>
              <a:ea typeface="+mj-ea"/>
            </a:endParaRPr>
          </a:p>
        </p:txBody>
      </p:sp>
      <p:pic>
        <p:nvPicPr>
          <p:cNvPr id="1027" name="Picture 3" descr="C:\Users\노연이\Downloads\glob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5859" y="3135678"/>
            <a:ext cx="2104537" cy="2104537"/>
          </a:xfrm>
          <a:prstGeom prst="rect">
            <a:avLst/>
          </a:prstGeom>
          <a:noFill/>
        </p:spPr>
      </p:pic>
      <p:pic>
        <p:nvPicPr>
          <p:cNvPr id="1026" name="Picture 2" descr="C:\Users\노연이\Downloads\smartphone-cal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155" y="1815997"/>
            <a:ext cx="4703884" cy="4703884"/>
          </a:xfrm>
          <a:prstGeom prst="rect">
            <a:avLst/>
          </a:prstGeom>
          <a:noFill/>
        </p:spPr>
      </p:pic>
      <p:pic>
        <p:nvPicPr>
          <p:cNvPr id="1028" name="Picture 4" descr="C:\Users\노연이\Downloads\decree.png"/>
          <p:cNvPicPr>
            <a:picLocks noChangeAspect="1" noChangeArrowheads="1"/>
          </p:cNvPicPr>
          <p:nvPr/>
        </p:nvPicPr>
        <p:blipFill>
          <a:blip r:embed="rId5">
            <a:lum bright="4000" contrast="2000"/>
          </a:blip>
          <a:srcRect/>
          <a:stretch>
            <a:fillRect/>
          </a:stretch>
        </p:blipFill>
        <p:spPr bwMode="auto">
          <a:xfrm rot="14046863">
            <a:off x="2440731" y="4282793"/>
            <a:ext cx="2694976" cy="26949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모서리가 둥근 직사각형 14"/>
          <p:cNvSpPr/>
          <p:nvPr/>
        </p:nvSpPr>
        <p:spPr>
          <a:xfrm>
            <a:off x="5131038" y="1881553"/>
            <a:ext cx="6682152" cy="2136532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473937" y="2039816"/>
            <a:ext cx="336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■ </a:t>
            </a:r>
            <a:r>
              <a:rPr lang="ko-KR" altLang="en-US" sz="2400" b="1" dirty="0" smtClean="0"/>
              <a:t>길이나란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51555" y="2549773"/>
            <a:ext cx="69371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- ‘</a:t>
            </a:r>
            <a:r>
              <a:rPr lang="ko-KR" altLang="en-US" b="1" dirty="0" smtClean="0"/>
              <a:t>고속도로 세부 교통량 현황 데이터</a:t>
            </a:r>
            <a:r>
              <a:rPr lang="en-US" altLang="ko-KR" b="1" dirty="0" smtClean="0"/>
              <a:t>’</a:t>
            </a:r>
            <a:r>
              <a:rPr lang="ko-KR" altLang="en-US" dirty="0" smtClean="0"/>
              <a:t>와 카카오 내비의 </a:t>
            </a:r>
            <a:endParaRPr lang="en-US" altLang="ko-KR" dirty="0" smtClean="0"/>
          </a:p>
          <a:p>
            <a:pPr fontAlgn="base"/>
            <a:r>
              <a:rPr lang="en-US" altLang="ko-KR" b="1" dirty="0" smtClean="0"/>
              <a:t>  ‘</a:t>
            </a:r>
            <a:r>
              <a:rPr lang="ko-KR" altLang="en-US" b="1" dirty="0" err="1" smtClean="0"/>
              <a:t>빅데이터</a:t>
            </a:r>
            <a:r>
              <a:rPr lang="en-US" altLang="ko-KR" b="1" dirty="0" smtClean="0"/>
              <a:t>’</a:t>
            </a:r>
            <a:r>
              <a:rPr lang="ko-KR" altLang="en-US" dirty="0" smtClean="0"/>
              <a:t>를 이용하여 여행지 추천 및 안내</a:t>
            </a:r>
            <a:endParaRPr lang="en-US" altLang="ko-KR" dirty="0" smtClean="0"/>
          </a:p>
          <a:p>
            <a:pPr fontAlgn="base"/>
            <a:r>
              <a:rPr lang="en-US" altLang="ko-KR" sz="1000" dirty="0" smtClean="0"/>
              <a:t>   </a:t>
            </a:r>
          </a:p>
          <a:p>
            <a:pPr fontAlgn="base"/>
            <a:r>
              <a:rPr lang="en-US" altLang="ko-KR" b="1" dirty="0" smtClean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교통 혼잡이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예상되는 지역을 표시하여 쾌적한 여행을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  </a:t>
            </a:r>
            <a:r>
              <a:rPr lang="ko-KR" altLang="en-US" dirty="0" smtClean="0"/>
              <a:t>돕는 어플리케이션</a:t>
            </a:r>
          </a:p>
          <a:p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1553" y="4214445"/>
            <a:ext cx="6682152" cy="2136532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94452" y="4372708"/>
            <a:ext cx="336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■ </a:t>
            </a:r>
            <a:r>
              <a:rPr lang="ko-KR" altLang="en-US" sz="2400" b="1" dirty="0" err="1" smtClean="0"/>
              <a:t>길이나만의</a:t>
            </a:r>
            <a:r>
              <a:rPr lang="ko-KR" altLang="en-US" sz="2400" b="1" dirty="0" smtClean="0"/>
              <a:t> 차별성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51555" y="4882846"/>
            <a:ext cx="65502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ko-KR" altLang="en-US" dirty="0" err="1" smtClean="0"/>
              <a:t>트래블</a:t>
            </a:r>
            <a:r>
              <a:rPr lang="ko-KR" altLang="en-US" dirty="0" smtClean="0"/>
              <a:t> 다이어리로 전에 갔던 여행지의 느낌을 기억</a:t>
            </a:r>
            <a:endParaRPr lang="en-US" altLang="ko-KR" dirty="0" smtClean="0"/>
          </a:p>
          <a:p>
            <a:r>
              <a:rPr lang="en-US" altLang="ko-KR" sz="1000" dirty="0" smtClean="0"/>
              <a:t>    </a:t>
            </a:r>
          </a:p>
          <a:p>
            <a:r>
              <a:rPr lang="en-US" altLang="ko-KR" b="1" dirty="0" smtClean="0"/>
              <a:t>- </a:t>
            </a:r>
            <a:r>
              <a:rPr lang="ko-KR" altLang="en-US" dirty="0" smtClean="0"/>
              <a:t>여행지 추천과 리뷰로 좋은 여행지 공유</a:t>
            </a:r>
            <a:endParaRPr lang="en-US" altLang="ko-KR" dirty="0" smtClean="0"/>
          </a:p>
          <a:p>
            <a:r>
              <a:rPr lang="en-US" altLang="ko-KR" sz="1000" b="1" dirty="0" smtClean="0"/>
              <a:t>     </a:t>
            </a:r>
            <a:endParaRPr lang="en-US" altLang="ko-KR" sz="1000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여행 </a:t>
            </a:r>
            <a:r>
              <a:rPr lang="en-US" altLang="ko-KR" dirty="0" smtClean="0"/>
              <a:t>DNA</a:t>
            </a:r>
            <a:r>
              <a:rPr lang="ko-KR" altLang="en-US" dirty="0" smtClean="0"/>
              <a:t>로 자신에게 맞는 여행지를 찾을 수 있는 매력</a:t>
            </a:r>
          </a:p>
          <a:p>
            <a:endParaRPr lang="ko-KR" altLang="en-US" dirty="0"/>
          </a:p>
        </p:txBody>
      </p:sp>
      <p:grpSp>
        <p:nvGrpSpPr>
          <p:cNvPr id="25" name="Group 392"/>
          <p:cNvGrpSpPr/>
          <p:nvPr/>
        </p:nvGrpSpPr>
        <p:grpSpPr>
          <a:xfrm>
            <a:off x="444973" y="1341299"/>
            <a:ext cx="8675147" cy="127210"/>
            <a:chOff x="0" y="0"/>
            <a:chExt cx="11657498" cy="0"/>
          </a:xfrm>
        </p:grpSpPr>
        <p:sp>
          <p:nvSpPr>
            <p:cNvPr id="26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34968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423" y="52077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j-ea"/>
              </a:rPr>
              <a:t>2. </a:t>
            </a:r>
            <a:r>
              <a:rPr lang="ko-KR" altLang="en-US" sz="4000" b="1" dirty="0">
                <a:latin typeface="+mn-ea"/>
              </a:rPr>
              <a:t>활용 데이터 및 주요 기능</a:t>
            </a:r>
            <a:r>
              <a:rPr lang="en-US" altLang="ko-KR" sz="4000" b="1" dirty="0">
                <a:latin typeface="+mn-ea"/>
              </a:rPr>
              <a:t>( 1/2 )</a:t>
            </a:r>
            <a:endParaRPr lang="ko-KR" altLang="en-US" sz="4000" b="1" dirty="0">
              <a:latin typeface="+mn-ea"/>
            </a:endParaRPr>
          </a:p>
        </p:txBody>
      </p:sp>
      <p:grpSp>
        <p:nvGrpSpPr>
          <p:cNvPr id="25" name="Group 392"/>
          <p:cNvGrpSpPr/>
          <p:nvPr/>
        </p:nvGrpSpPr>
        <p:grpSpPr>
          <a:xfrm>
            <a:off x="444973" y="1341299"/>
            <a:ext cx="8675147" cy="127210"/>
            <a:chOff x="0" y="0"/>
            <a:chExt cx="11657498" cy="0"/>
          </a:xfrm>
        </p:grpSpPr>
        <p:sp>
          <p:nvSpPr>
            <p:cNvPr id="26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040076" y="2622046"/>
            <a:ext cx="854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■ </a:t>
            </a:r>
            <a:r>
              <a:rPr lang="ko-KR" altLang="en-US" sz="2400" b="1" dirty="0" smtClean="0">
                <a:latin typeface="+mn-ea"/>
              </a:rPr>
              <a:t>활용 데이터</a:t>
            </a:r>
            <a:endParaRPr lang="en-US" altLang="ko-KR" sz="2400" b="1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66796" y="3198744"/>
            <a:ext cx="854491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ko-KR" altLang="en-US" sz="2000" dirty="0" smtClean="0">
                <a:latin typeface="+mj-lt"/>
              </a:rPr>
              <a:t> 고속도로</a:t>
            </a:r>
            <a:r>
              <a:rPr lang="en-US" altLang="ko-KR" sz="2000" dirty="0" smtClean="0">
                <a:latin typeface="+mj-lt"/>
              </a:rPr>
              <a:t>_</a:t>
            </a:r>
            <a:r>
              <a:rPr lang="ko-KR" altLang="en-US" sz="2000" dirty="0" smtClean="0">
                <a:latin typeface="+mj-lt"/>
              </a:rPr>
              <a:t>구간교통량</a:t>
            </a:r>
            <a:r>
              <a:rPr lang="en-US" altLang="ko-KR" sz="2000" dirty="0" smtClean="0">
                <a:latin typeface="+mj-lt"/>
              </a:rPr>
              <a:t>(</a:t>
            </a:r>
            <a:r>
              <a:rPr lang="ko-KR" altLang="en-US" sz="2000" dirty="0" smtClean="0">
                <a:latin typeface="+mj-lt"/>
              </a:rPr>
              <a:t>월별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err="1" smtClean="0">
                <a:latin typeface="+mj-lt"/>
              </a:rPr>
              <a:t>차종별</a:t>
            </a:r>
            <a:r>
              <a:rPr lang="en-US" altLang="ko-KR" sz="2000" dirty="0" smtClean="0">
                <a:latin typeface="+mj-lt"/>
              </a:rPr>
              <a:t>)</a:t>
            </a:r>
          </a:p>
          <a:p>
            <a:pPr fontAlgn="base"/>
            <a:r>
              <a:rPr lang="en-US" altLang="ko-KR" sz="1000" dirty="0" smtClean="0">
                <a:latin typeface="+mj-lt"/>
              </a:rPr>
              <a:t>     </a:t>
            </a:r>
            <a:endParaRPr lang="ko-KR" altLang="en-US" sz="1000" dirty="0" smtClean="0">
              <a:latin typeface="+mj-lt"/>
            </a:endParaRPr>
          </a:p>
          <a:p>
            <a:pPr fontAlgn="base"/>
            <a:r>
              <a:rPr lang="ko-KR" altLang="en-US" sz="2000" dirty="0" smtClean="0">
                <a:latin typeface="+mj-lt"/>
              </a:rPr>
              <a:t>   </a:t>
            </a:r>
            <a:r>
              <a:rPr lang="en-US" altLang="ko-KR" sz="2000" dirty="0" smtClean="0">
                <a:latin typeface="+mj-lt"/>
              </a:rPr>
              <a:t>-</a:t>
            </a:r>
            <a:r>
              <a:rPr lang="ko-KR" altLang="en-US" sz="2000" dirty="0" smtClean="0">
                <a:latin typeface="+mj-lt"/>
              </a:rPr>
              <a:t> 고속도로 세부 교통량 현황 데이터로 작년 지역</a:t>
            </a:r>
            <a:endParaRPr lang="en-US" altLang="ko-KR" sz="2000" dirty="0" smtClean="0">
              <a:latin typeface="+mj-lt"/>
            </a:endParaRPr>
          </a:p>
          <a:p>
            <a:pPr fontAlgn="base"/>
            <a:r>
              <a:rPr lang="en-US" altLang="ko-KR" sz="2000" dirty="0" smtClean="0">
                <a:latin typeface="+mj-lt"/>
              </a:rPr>
              <a:t>     </a:t>
            </a:r>
            <a:r>
              <a:rPr lang="ko-KR" altLang="en-US" sz="2000" dirty="0" smtClean="0">
                <a:latin typeface="+mj-lt"/>
              </a:rPr>
              <a:t>별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월 구간 교통량을 비교하여 교통이 혼잡하다고</a:t>
            </a:r>
            <a:endParaRPr lang="en-US" altLang="ko-KR" sz="2000" dirty="0" smtClean="0">
              <a:latin typeface="+mj-lt"/>
            </a:endParaRPr>
          </a:p>
          <a:p>
            <a:pPr fontAlgn="base"/>
            <a:r>
              <a:rPr lang="en-US" altLang="ko-KR" sz="2000" dirty="0" smtClean="0">
                <a:latin typeface="+mj-lt"/>
              </a:rPr>
              <a:t>    </a:t>
            </a:r>
            <a:r>
              <a:rPr lang="ko-KR" altLang="en-US" sz="2000" dirty="0" smtClean="0">
                <a:latin typeface="+mj-lt"/>
              </a:rPr>
              <a:t> 예상되는 지역을 표시</a:t>
            </a:r>
            <a:endParaRPr lang="en-US" altLang="ko-KR" sz="1500" dirty="0" smtClean="0">
              <a:latin typeface="+mn-ea"/>
            </a:endParaRPr>
          </a:p>
          <a:p>
            <a:endParaRPr lang="en-US" altLang="ko-KR" sz="1500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err="1" smtClean="0">
                <a:latin typeface="+mn-ea"/>
              </a:rPr>
              <a:t>카카오모빌리티</a:t>
            </a:r>
            <a:r>
              <a:rPr lang="ko-KR" altLang="en-US" sz="2000" dirty="0" smtClean="0">
                <a:latin typeface="+mn-ea"/>
              </a:rPr>
              <a:t> 리포트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   </a:t>
            </a:r>
          </a:p>
          <a:p>
            <a:r>
              <a:rPr lang="ko-KR" altLang="en-US" sz="2000" dirty="0" smtClean="0"/>
              <a:t>   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latin typeface="+mn-ea"/>
              </a:rPr>
              <a:t>카카오 사업 내의 </a:t>
            </a:r>
            <a:r>
              <a:rPr lang="ko-KR" altLang="en-US" sz="2000" dirty="0" err="1" smtClean="0">
                <a:latin typeface="+mn-ea"/>
              </a:rPr>
              <a:t>빅데이터를</a:t>
            </a:r>
            <a:r>
              <a:rPr lang="ko-KR" altLang="en-US" sz="2000" dirty="0" smtClean="0">
                <a:latin typeface="+mn-ea"/>
              </a:rPr>
              <a:t> 이용한 통계 자료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90930" y="2258082"/>
            <a:ext cx="7264400" cy="3766213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0" name="AutoShape 2" descr="Fireworks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2" name="Picture 4" descr="ê´ë ¨ ì´ë¯¸ì§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039" y="2000531"/>
            <a:ext cx="3943069" cy="3943070"/>
          </a:xfrm>
          <a:prstGeom prst="rect">
            <a:avLst/>
          </a:prstGeom>
          <a:noFill/>
        </p:spPr>
      </p:pic>
      <p:pic>
        <p:nvPicPr>
          <p:cNvPr id="7175" name="Picture 7" descr="C:\Users\노연이\Desktop\Untitl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9862" y="3312366"/>
            <a:ext cx="2874806" cy="2156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29745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423" y="52077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n-ea"/>
              </a:rPr>
              <a:t>2. </a:t>
            </a:r>
            <a:r>
              <a:rPr lang="ko-KR" altLang="en-US" sz="4000" b="1" dirty="0">
                <a:latin typeface="+mn-ea"/>
              </a:rPr>
              <a:t>활용 데이터 및 주요 기능</a:t>
            </a:r>
            <a:r>
              <a:rPr lang="en-US" altLang="ko-KR" sz="4000" b="1" dirty="0">
                <a:latin typeface="+mn-ea"/>
              </a:rPr>
              <a:t>( 2/2 )</a:t>
            </a:r>
            <a:endParaRPr lang="ko-KR" altLang="en-US" sz="4000" b="1" dirty="0">
              <a:latin typeface="+mn-ea"/>
            </a:endParaRPr>
          </a:p>
        </p:txBody>
      </p:sp>
      <p:grpSp>
        <p:nvGrpSpPr>
          <p:cNvPr id="25" name="Group 392"/>
          <p:cNvGrpSpPr/>
          <p:nvPr/>
        </p:nvGrpSpPr>
        <p:grpSpPr>
          <a:xfrm>
            <a:off x="444973" y="1341299"/>
            <a:ext cx="8675147" cy="127210"/>
            <a:chOff x="0" y="0"/>
            <a:chExt cx="11657498" cy="0"/>
          </a:xfrm>
        </p:grpSpPr>
        <p:sp>
          <p:nvSpPr>
            <p:cNvPr id="26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62152" y="1452491"/>
            <a:ext cx="8544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주요 기능</a:t>
            </a:r>
            <a:endParaRPr lang="en-US" altLang="ko-KR" sz="2000" dirty="0" smtClean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0814935"/>
              </p:ext>
            </p:extLst>
          </p:nvPr>
        </p:nvGraphicFramePr>
        <p:xfrm>
          <a:off x="679181" y="1878269"/>
          <a:ext cx="10833639" cy="466832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11209"/>
                <a:gridCol w="1555334"/>
                <a:gridCol w="7767096"/>
              </a:tblGrid>
              <a:tr h="355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대분류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소분류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9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</a:rPr>
                        <a:t>사용자 추천 </a:t>
                      </a:r>
                      <a:endParaRPr lang="ko-KR" alt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</a:rPr>
                        <a:t>사용자 추천 </a:t>
                      </a:r>
                      <a:endParaRPr lang="ko-KR" alt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</a:rPr>
                        <a:t>사용자의 추천 여행지를 받아 내부 심사 후 여행지 기재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89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</a:rPr>
                        <a:t>여행지 리스트 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</a:rPr>
                        <a:t>여행지 리스트 </a:t>
                      </a:r>
                      <a:endParaRPr lang="ko-KR" alt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000" kern="1200" dirty="0" smtClean="0">
                          <a:effectLst/>
                        </a:rPr>
                        <a:t>- </a:t>
                      </a:r>
                      <a:r>
                        <a:rPr lang="ko-KR" altLang="en-US" sz="1000" kern="1200" dirty="0" smtClean="0">
                          <a:effectLst/>
                        </a:rPr>
                        <a:t>여행지에 대한 정보와 설명 및 </a:t>
                      </a:r>
                      <a:r>
                        <a:rPr lang="ko-KR" altLang="en-US" sz="1000" kern="1200" dirty="0" err="1" smtClean="0">
                          <a:effectLst/>
                        </a:rPr>
                        <a:t>별점을</a:t>
                      </a:r>
                      <a:r>
                        <a:rPr lang="ko-KR" altLang="en-US" sz="1000" kern="1200" dirty="0" smtClean="0">
                          <a:effectLst/>
                        </a:rPr>
                        <a:t> 볼 수 있으며</a:t>
                      </a:r>
                      <a:r>
                        <a:rPr lang="en-US" altLang="ko-KR" sz="1000" kern="1200" dirty="0" smtClean="0">
                          <a:effectLst/>
                        </a:rPr>
                        <a:t>, </a:t>
                      </a:r>
                      <a:r>
                        <a:rPr lang="ko-KR" altLang="en-US" sz="1000" kern="1200" dirty="0" smtClean="0">
                          <a:effectLst/>
                        </a:rPr>
                        <a:t>찜 버튼을 눌러 향후 방문을 희망하는 여행지를 찜 목록에서 조회 가능</a:t>
                      </a:r>
                    </a:p>
                    <a:p>
                      <a:pPr fontAlgn="base" latinLnBrk="1"/>
                      <a:r>
                        <a:rPr lang="en-US" altLang="ko-KR" sz="1000" kern="1200" dirty="0" smtClean="0">
                          <a:effectLst/>
                        </a:rPr>
                        <a:t>- </a:t>
                      </a:r>
                      <a:r>
                        <a:rPr lang="ko-KR" altLang="en-US" sz="1000" kern="1200" dirty="0" smtClean="0">
                          <a:effectLst/>
                        </a:rPr>
                        <a:t>해당 여행지를 방문한 사용자들의 리뷰를 리뷰 조회 버튼을 통해 조회 가능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8970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effectLst/>
                        </a:rPr>
                        <a:t>마이페이지</a:t>
                      </a:r>
                      <a:r>
                        <a:rPr lang="ko-KR" altLang="en-US" sz="1000" kern="1200" dirty="0" smtClean="0">
                          <a:effectLst/>
                        </a:rPr>
                        <a:t> </a:t>
                      </a:r>
                      <a:endParaRPr lang="ko-KR" alt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effectLst/>
                        </a:rPr>
                        <a:t>트래블</a:t>
                      </a:r>
                      <a:r>
                        <a:rPr lang="ko-KR" altLang="en-US" sz="1000" kern="1200" dirty="0" smtClean="0">
                          <a:effectLst/>
                        </a:rPr>
                        <a:t> 다이어리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000" kern="1200" dirty="0" smtClean="0">
                          <a:effectLst/>
                        </a:rPr>
                        <a:t>다녀왔던 여행지 목록을 볼 수 있고</a:t>
                      </a:r>
                      <a:r>
                        <a:rPr lang="en-US" altLang="ko-KR" sz="1000" kern="1200" dirty="0" smtClean="0">
                          <a:effectLst/>
                        </a:rPr>
                        <a:t>, </a:t>
                      </a:r>
                      <a:r>
                        <a:rPr lang="ko-KR" altLang="en-US" sz="1000" kern="1200" dirty="0" smtClean="0">
                          <a:effectLst/>
                        </a:rPr>
                        <a:t>해당 여행지의 리뷰 작성 및 조회 가능</a:t>
                      </a:r>
                      <a:endParaRPr lang="ko-KR" alt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97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</a:rPr>
                        <a:t>찜 목록 관리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</a:rPr>
                        <a:t>찜 목록의 여행지를 관리</a:t>
                      </a:r>
                      <a:endParaRPr lang="ko-KR" alt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97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</a:rPr>
                        <a:t>여행 </a:t>
                      </a:r>
                      <a:r>
                        <a:rPr lang="en-US" altLang="ko-KR" sz="1000" kern="1200" dirty="0" smtClean="0">
                          <a:effectLst/>
                        </a:rPr>
                        <a:t>DNA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000" kern="1200" dirty="0" smtClean="0">
                          <a:effectLst/>
                        </a:rPr>
                        <a:t>다녀왔던 여행지의 선호도와 찜 목록 여행지의 카테고리에 따라 비슷한 유형의 여행지와 사용자의 여행 타입에 맞는 추천 여행지를 알려주는 기능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897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</a:rPr>
                        <a:t>리뷰 스크랩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</a:rPr>
                        <a:t>마음에 드는 리뷰를 저장하여</a:t>
                      </a:r>
                      <a:r>
                        <a:rPr lang="en-US" altLang="ko-KR" sz="1000" kern="1200" dirty="0" smtClean="0">
                          <a:effectLst/>
                        </a:rPr>
                        <a:t>, </a:t>
                      </a:r>
                      <a:r>
                        <a:rPr lang="ko-KR" altLang="en-US" sz="1000" kern="1200" dirty="0" smtClean="0">
                          <a:effectLst/>
                        </a:rPr>
                        <a:t>리뷰목록을 조회 가능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89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</a:rPr>
                        <a:t>추천 여행지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추천 여행지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000" kern="1200" dirty="0" smtClean="0">
                          <a:effectLst/>
                        </a:rPr>
                        <a:t>찜 순위</a:t>
                      </a:r>
                      <a:r>
                        <a:rPr lang="en-US" altLang="ko-KR" sz="1000" kern="1200" dirty="0" smtClean="0">
                          <a:effectLst/>
                        </a:rPr>
                        <a:t>, </a:t>
                      </a:r>
                      <a:r>
                        <a:rPr lang="ko-KR" altLang="en-US" sz="1000" kern="1200" dirty="0" smtClean="0">
                          <a:effectLst/>
                        </a:rPr>
                        <a:t>나이별 선호도</a:t>
                      </a:r>
                      <a:r>
                        <a:rPr lang="en-US" altLang="ko-KR" sz="1000" kern="1200" dirty="0" smtClean="0">
                          <a:effectLst/>
                        </a:rPr>
                        <a:t>, </a:t>
                      </a:r>
                      <a:r>
                        <a:rPr lang="ko-KR" altLang="en-US" sz="1000" kern="1200" dirty="0" smtClean="0">
                          <a:effectLst/>
                        </a:rPr>
                        <a:t>계절별 여행지</a:t>
                      </a:r>
                      <a:r>
                        <a:rPr lang="en-US" altLang="ko-KR" sz="1000" kern="1200" dirty="0" smtClean="0">
                          <a:effectLst/>
                        </a:rPr>
                        <a:t>, </a:t>
                      </a:r>
                      <a:r>
                        <a:rPr lang="ko-KR" altLang="en-US" sz="1000" kern="1200" dirty="0" err="1" smtClean="0">
                          <a:effectLst/>
                        </a:rPr>
                        <a:t>핫</a:t>
                      </a:r>
                      <a:r>
                        <a:rPr lang="ko-KR" altLang="en-US" sz="1000" kern="1200" dirty="0" smtClean="0">
                          <a:effectLst/>
                        </a:rPr>
                        <a:t> </a:t>
                      </a:r>
                      <a:r>
                        <a:rPr lang="ko-KR" altLang="en-US" sz="1000" kern="1200" dirty="0" err="1" smtClean="0">
                          <a:effectLst/>
                        </a:rPr>
                        <a:t>플레이스</a:t>
                      </a:r>
                      <a:r>
                        <a:rPr lang="ko-KR" altLang="en-US" sz="1000" kern="1200" dirty="0" smtClean="0">
                          <a:effectLst/>
                        </a:rPr>
                        <a:t> 등 카테고리 별로 사용자에게 여행지 추천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89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</a:rPr>
                        <a:t>리뷰 공유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리뷰 공유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</a:rPr>
                        <a:t>공유 버튼으로 </a:t>
                      </a:r>
                      <a:r>
                        <a:rPr lang="ko-KR" altLang="en-US" sz="1000" kern="1200" dirty="0" err="1" smtClean="0">
                          <a:effectLst/>
                        </a:rPr>
                        <a:t>카카오톡</a:t>
                      </a:r>
                      <a:r>
                        <a:rPr lang="en-US" altLang="ko-KR" sz="1000" kern="1200" dirty="0" smtClean="0">
                          <a:effectLst/>
                        </a:rPr>
                        <a:t>, </a:t>
                      </a:r>
                      <a:r>
                        <a:rPr lang="ko-KR" altLang="en-US" sz="1000" kern="1200" dirty="0" err="1" smtClean="0">
                          <a:effectLst/>
                        </a:rPr>
                        <a:t>페이스북</a:t>
                      </a:r>
                      <a:r>
                        <a:rPr lang="en-US" altLang="ko-KR" sz="1000" kern="1200" dirty="0" smtClean="0">
                          <a:effectLst/>
                        </a:rPr>
                        <a:t>, </a:t>
                      </a:r>
                      <a:r>
                        <a:rPr lang="ko-KR" altLang="en-US" sz="1000" kern="1200" dirty="0" err="1" smtClean="0">
                          <a:effectLst/>
                        </a:rPr>
                        <a:t>인스타그램</a:t>
                      </a:r>
                      <a:r>
                        <a:rPr lang="ko-KR" altLang="en-US" sz="1000" kern="1200" dirty="0" smtClean="0">
                          <a:effectLst/>
                        </a:rPr>
                        <a:t> 등 </a:t>
                      </a:r>
                      <a:r>
                        <a:rPr lang="en-US" altLang="ko-KR" sz="1000" kern="1200" dirty="0" smtClean="0">
                          <a:effectLst/>
                        </a:rPr>
                        <a:t>SNS</a:t>
                      </a:r>
                      <a:r>
                        <a:rPr lang="ko-KR" altLang="en-US" sz="1000" kern="1200" dirty="0" smtClean="0">
                          <a:effectLst/>
                        </a:rPr>
                        <a:t>에 공유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89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</a:rPr>
                        <a:t>교통 혼잡 예상 지역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교통 혼합 예상 지역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000" kern="1200" dirty="0" smtClean="0">
                          <a:effectLst/>
                        </a:rPr>
                        <a:t>작년 지역별 월 구간 교통량을 비교하여 교통이 혼잡하다고 예상되는 지역을 표시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89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effectLst/>
                        </a:rPr>
                        <a:t>내비게이션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내비게이션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000" kern="1200" dirty="0" smtClean="0">
                          <a:effectLst/>
                        </a:rPr>
                        <a:t>여행지 목록 혹은 찜 목록 여행지의 안내 시작 버튼을 누르면 현재 위치에서 해당 지역까지 안내하는 </a:t>
                      </a:r>
                      <a:r>
                        <a:rPr lang="ko-KR" altLang="en-US" sz="1000" kern="1200" dirty="0" err="1" smtClean="0">
                          <a:effectLst/>
                        </a:rPr>
                        <a:t>내비게이션</a:t>
                      </a:r>
                      <a:r>
                        <a:rPr lang="ko-KR" altLang="en-US" sz="1000" kern="1200" dirty="0" smtClean="0">
                          <a:effectLst/>
                        </a:rPr>
                        <a:t> 기능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9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effectLst/>
                        </a:rPr>
                        <a:t>자체 제작 </a:t>
                      </a:r>
                      <a:r>
                        <a:rPr lang="ko-KR" altLang="en-US" sz="1000" kern="1200" dirty="0" err="1" smtClean="0">
                          <a:effectLst/>
                        </a:rPr>
                        <a:t>콘텐츠</a:t>
                      </a:r>
                      <a:r>
                        <a:rPr lang="ko-KR" altLang="en-US" sz="1000" kern="1200" dirty="0" smtClean="0">
                          <a:effectLst/>
                        </a:rPr>
                        <a:t> 제공</a:t>
                      </a:r>
                      <a:r>
                        <a:rPr lang="en-US" altLang="ko-KR" sz="1000" kern="1200" dirty="0" smtClean="0">
                          <a:effectLst/>
                        </a:rPr>
                        <a:t>(</a:t>
                      </a:r>
                      <a:r>
                        <a:rPr lang="ko-KR" altLang="en-US" sz="1000" kern="1200" dirty="0" smtClean="0">
                          <a:effectLst/>
                        </a:rPr>
                        <a:t>유료 회원</a:t>
                      </a:r>
                      <a:r>
                        <a:rPr lang="en-US" altLang="ko-KR" sz="1000" kern="1200" dirty="0" smtClean="0">
                          <a:effectLst/>
                        </a:rPr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자체 제작 </a:t>
                      </a:r>
                      <a:r>
                        <a:rPr lang="ko-KR" altLang="en-US" sz="1000" dirty="0" err="1" smtClean="0"/>
                        <a:t>콘텐츠</a:t>
                      </a:r>
                      <a:r>
                        <a:rPr lang="ko-KR" altLang="en-US" sz="1000" dirty="0" smtClean="0"/>
                        <a:t> 제공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유료 회원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000" kern="1200" dirty="0" err="1" smtClean="0">
                          <a:effectLst/>
                        </a:rPr>
                        <a:t>빅데이터</a:t>
                      </a:r>
                      <a:r>
                        <a:rPr lang="ko-KR" altLang="en-US" sz="1000" kern="1200" dirty="0" smtClean="0">
                          <a:effectLst/>
                        </a:rPr>
                        <a:t> 분석을 통해 알려지지 않은 인기 여행지 등의 자체 제작 </a:t>
                      </a:r>
                      <a:r>
                        <a:rPr lang="ko-KR" altLang="en-US" sz="1000" kern="1200" dirty="0" err="1" smtClean="0">
                          <a:effectLst/>
                        </a:rPr>
                        <a:t>콘텐츠</a:t>
                      </a:r>
                      <a:r>
                        <a:rPr lang="ko-KR" altLang="en-US" sz="1000" kern="1200" dirty="0" smtClean="0">
                          <a:effectLst/>
                        </a:rPr>
                        <a:t> 제공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192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423" y="52077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n-ea"/>
              </a:rPr>
              <a:t>3. </a:t>
            </a:r>
            <a:r>
              <a:rPr lang="ko-KR" altLang="en-US" sz="4000" b="1" dirty="0">
                <a:latin typeface="+mn-ea"/>
              </a:rPr>
              <a:t>시스템 구성도</a:t>
            </a:r>
          </a:p>
        </p:txBody>
      </p:sp>
      <p:grpSp>
        <p:nvGrpSpPr>
          <p:cNvPr id="25" name="Group 392"/>
          <p:cNvGrpSpPr/>
          <p:nvPr/>
        </p:nvGrpSpPr>
        <p:grpSpPr>
          <a:xfrm>
            <a:off x="444973" y="1341299"/>
            <a:ext cx="8675147" cy="127210"/>
            <a:chOff x="0" y="0"/>
            <a:chExt cx="11657498" cy="0"/>
          </a:xfrm>
        </p:grpSpPr>
        <p:sp>
          <p:nvSpPr>
            <p:cNvPr id="26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8" name="_x367857912" descr="EMB00005eb086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4307" y="2243210"/>
            <a:ext cx="8043386" cy="39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149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423" y="52077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n-ea"/>
              </a:rPr>
              <a:t>4. </a:t>
            </a:r>
            <a:r>
              <a:rPr lang="ko-KR" altLang="en-US" sz="4000" b="1" dirty="0">
                <a:latin typeface="+mn-ea"/>
              </a:rPr>
              <a:t>사업화 </a:t>
            </a:r>
            <a:r>
              <a:rPr lang="ko-KR" altLang="en-US" sz="4000" b="1" dirty="0" smtClean="0">
                <a:latin typeface="+mn-ea"/>
              </a:rPr>
              <a:t>계획 </a:t>
            </a:r>
            <a:r>
              <a:rPr lang="en-US" altLang="ko-KR" sz="4000" b="1" dirty="0" smtClean="0">
                <a:latin typeface="+mn-ea"/>
              </a:rPr>
              <a:t>( 1 / 2 )</a:t>
            </a:r>
            <a:endParaRPr lang="ko-KR" altLang="en-US" sz="4000" b="1" dirty="0">
              <a:latin typeface="+mn-ea"/>
            </a:endParaRPr>
          </a:p>
        </p:txBody>
      </p:sp>
      <p:grpSp>
        <p:nvGrpSpPr>
          <p:cNvPr id="25" name="Group 392"/>
          <p:cNvGrpSpPr/>
          <p:nvPr/>
        </p:nvGrpSpPr>
        <p:grpSpPr>
          <a:xfrm>
            <a:off x="444973" y="1341299"/>
            <a:ext cx="8675147" cy="127210"/>
            <a:chOff x="0" y="0"/>
            <a:chExt cx="11657498" cy="0"/>
          </a:xfrm>
        </p:grpSpPr>
        <p:sp>
          <p:nvSpPr>
            <p:cNvPr id="26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2152" y="1495221"/>
            <a:ext cx="8544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시장성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073" name="_x367858872" descr="EMB00005eb086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424" y="1909821"/>
            <a:ext cx="3188563" cy="19725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52776" y="2193848"/>
            <a:ext cx="7049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■ </a:t>
            </a:r>
            <a:r>
              <a:rPr lang="ko-KR" altLang="en-US" sz="2000" dirty="0" smtClean="0"/>
              <a:t>여행사 </a:t>
            </a:r>
            <a:r>
              <a:rPr lang="ko-KR" altLang="en-US" sz="2000" dirty="0"/>
              <a:t>시장에서 어플리케이션의 </a:t>
            </a:r>
            <a:r>
              <a:rPr lang="ko-KR" altLang="en-US" sz="2000" dirty="0" smtClean="0"/>
              <a:t>중요성</a:t>
            </a:r>
            <a:endParaRPr lang="en-US" altLang="ko-KR" sz="2000" dirty="0" smtClean="0"/>
          </a:p>
          <a:p>
            <a:pPr fontAlgn="base"/>
            <a:endParaRPr lang="en-US" altLang="ko-KR" sz="2000" dirty="0" smtClean="0"/>
          </a:p>
          <a:p>
            <a:pPr fontAlgn="base"/>
            <a:r>
              <a:rPr lang="en-US" altLang="ko-KR" sz="2000" dirty="0" err="1" smtClean="0"/>
              <a:t>여행도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디지털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산업</a:t>
            </a:r>
            <a:r>
              <a:rPr lang="ko-KR" altLang="en-US" sz="2000" dirty="0" smtClean="0"/>
              <a:t>으로 </a:t>
            </a:r>
            <a:r>
              <a:rPr lang="en-US" altLang="ko-KR" sz="2000" dirty="0" err="1" smtClean="0"/>
              <a:t>앱을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중심으로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구축되는</a:t>
            </a:r>
            <a:r>
              <a:rPr lang="en-US" altLang="ko-KR" sz="2000" dirty="0"/>
              <a:t> </a:t>
            </a:r>
            <a:r>
              <a:rPr lang="en-US" altLang="ko-KR" sz="2000" dirty="0" err="1"/>
              <a:t>환경에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최적화해야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살아남을</a:t>
            </a:r>
            <a:r>
              <a:rPr lang="en-US" altLang="ko-KR" sz="2000" dirty="0"/>
              <a:t> 수 </a:t>
            </a:r>
            <a:r>
              <a:rPr lang="en-US" altLang="ko-KR" sz="2000" dirty="0" err="1" smtClean="0"/>
              <a:t>있다고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분석</a:t>
            </a:r>
            <a:endParaRPr lang="en-US" altLang="ko-KR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452775" y="4760286"/>
            <a:ext cx="6803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■ </a:t>
            </a:r>
            <a:r>
              <a:rPr lang="ko-KR" altLang="en-US" sz="2000" dirty="0" err="1" smtClean="0"/>
              <a:t>내비게이션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판매량 감소 → </a:t>
            </a:r>
            <a:r>
              <a:rPr lang="ko-KR" altLang="en-US" sz="2000" dirty="0" err="1"/>
              <a:t>스마트폰이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대체</a:t>
            </a:r>
            <a:endParaRPr lang="en-US" altLang="ko-KR" sz="2000" dirty="0" smtClean="0"/>
          </a:p>
          <a:p>
            <a:pPr fontAlgn="base"/>
            <a:endParaRPr lang="ko-KR" altLang="en-US" sz="2000" dirty="0"/>
          </a:p>
          <a:p>
            <a:pPr fontAlgn="base"/>
            <a:r>
              <a:rPr lang="ko-KR" altLang="en-US" sz="2000" dirty="0"/>
              <a:t>요즘 </a:t>
            </a:r>
            <a:r>
              <a:rPr lang="ko-KR" altLang="en-US" sz="2000" dirty="0" err="1"/>
              <a:t>내비게이션</a:t>
            </a:r>
            <a:r>
              <a:rPr lang="ko-KR" altLang="en-US" sz="2000" dirty="0"/>
              <a:t> 사용이 </a:t>
            </a:r>
            <a:r>
              <a:rPr lang="ko-KR" altLang="en-US" sz="2000" dirty="0" err="1"/>
              <a:t>스마트폰을</a:t>
            </a:r>
            <a:r>
              <a:rPr lang="ko-KR" altLang="en-US" sz="2000" dirty="0"/>
              <a:t> 이용해 </a:t>
            </a:r>
            <a:r>
              <a:rPr lang="ko-KR" altLang="en-US" sz="2000" dirty="0" err="1"/>
              <a:t>앱으로</a:t>
            </a:r>
            <a:r>
              <a:rPr lang="ko-KR" altLang="en-US" sz="2000" dirty="0"/>
              <a:t> 해결하는 소비자가 늘어나는 </a:t>
            </a:r>
            <a:r>
              <a:rPr lang="ko-KR" altLang="en-US" sz="2000" dirty="0" smtClean="0"/>
              <a:t>추세</a:t>
            </a:r>
            <a:endParaRPr lang="ko-KR" altLang="en-US" sz="20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61696" y="16234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367860792" descr="EMB00005eb086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424" y="4195985"/>
            <a:ext cx="3188590" cy="2452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4150259" y="1909821"/>
            <a:ext cx="7352380" cy="1972586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50259" y="4195984"/>
            <a:ext cx="7352380" cy="2452045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23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423" y="52077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j-ea"/>
              </a:rPr>
              <a:t>4. </a:t>
            </a:r>
            <a:r>
              <a:rPr lang="ko-KR" altLang="en-US" sz="4000" b="1" dirty="0">
                <a:latin typeface="+mn-ea"/>
              </a:rPr>
              <a:t>사업화 </a:t>
            </a:r>
            <a:r>
              <a:rPr lang="ko-KR" altLang="en-US" sz="4000" b="1" dirty="0" smtClean="0">
                <a:latin typeface="+mn-ea"/>
              </a:rPr>
              <a:t>계획 </a:t>
            </a:r>
            <a:r>
              <a:rPr lang="en-US" altLang="ko-KR" sz="4000" b="1" dirty="0" smtClean="0">
                <a:latin typeface="+mn-ea"/>
              </a:rPr>
              <a:t>( 2 / 2 )</a:t>
            </a:r>
            <a:endParaRPr lang="ko-KR" altLang="en-US" sz="4000" b="1" dirty="0">
              <a:latin typeface="+mn-ea"/>
            </a:endParaRPr>
          </a:p>
        </p:txBody>
      </p:sp>
      <p:grpSp>
        <p:nvGrpSpPr>
          <p:cNvPr id="25" name="Group 392"/>
          <p:cNvGrpSpPr/>
          <p:nvPr/>
        </p:nvGrpSpPr>
        <p:grpSpPr>
          <a:xfrm>
            <a:off x="444973" y="1341299"/>
            <a:ext cx="8675147" cy="127210"/>
            <a:chOff x="0" y="0"/>
            <a:chExt cx="11657498" cy="0"/>
          </a:xfrm>
        </p:grpSpPr>
        <p:sp>
          <p:nvSpPr>
            <p:cNvPr id="26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2152" y="1546497"/>
            <a:ext cx="8544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마케팅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973" y="2023521"/>
            <a:ext cx="82891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+mn-ea"/>
              </a:rPr>
              <a:t>■ </a:t>
            </a:r>
            <a:r>
              <a:rPr lang="ko-KR" altLang="en-US" sz="1600" dirty="0" smtClean="0">
                <a:latin typeface="+mn-ea"/>
              </a:rPr>
              <a:t>광고 홍보</a:t>
            </a:r>
            <a:endParaRPr lang="en-US" altLang="ko-KR" sz="1600" dirty="0" smtClean="0">
              <a:latin typeface="+mn-ea"/>
            </a:endParaRPr>
          </a:p>
          <a:p>
            <a:pPr fontAlgn="base"/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- SNS</a:t>
            </a:r>
            <a:r>
              <a:rPr lang="ko-KR" altLang="en-US" sz="1600" dirty="0" smtClean="0">
                <a:latin typeface="+mn-ea"/>
              </a:rPr>
              <a:t>를 통한 광고</a:t>
            </a:r>
            <a:endParaRPr lang="en-US" altLang="ko-KR" sz="1600" dirty="0" smtClean="0">
              <a:latin typeface="+mn-ea"/>
            </a:endParaRPr>
          </a:p>
          <a:p>
            <a:pPr fontAlgn="base"/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- </a:t>
            </a:r>
            <a:r>
              <a:rPr lang="ko-KR" altLang="en-US" sz="1600" dirty="0" err="1" smtClean="0">
                <a:latin typeface="+mn-ea"/>
              </a:rPr>
              <a:t>유튜브</a:t>
            </a:r>
            <a:endParaRPr lang="en-US" altLang="ko-KR" sz="1600" dirty="0" smtClean="0">
              <a:latin typeface="+mn-ea"/>
            </a:endParaRPr>
          </a:p>
          <a:p>
            <a:pPr fontAlgn="base"/>
            <a:endParaRPr lang="en-US" altLang="ko-KR" sz="1600" dirty="0">
              <a:latin typeface="+mn-ea"/>
            </a:endParaRPr>
          </a:p>
          <a:p>
            <a:pPr fontAlgn="base"/>
            <a:r>
              <a:rPr lang="ko-KR" altLang="en-US" sz="1600" dirty="0" smtClean="0">
                <a:latin typeface="+mn-ea"/>
              </a:rPr>
              <a:t>■ 영업전략</a:t>
            </a:r>
            <a:endParaRPr lang="en-US" altLang="ko-KR" sz="1600" dirty="0" smtClean="0">
              <a:latin typeface="+mn-ea"/>
            </a:endParaRPr>
          </a:p>
          <a:p>
            <a:pPr fontAlgn="base"/>
            <a:r>
              <a:rPr lang="en-US" altLang="ko-KR" sz="1600" dirty="0" smtClean="0">
                <a:latin typeface="+mn-ea"/>
              </a:rPr>
              <a:t>   - </a:t>
            </a:r>
            <a:r>
              <a:rPr lang="ko-KR" altLang="en-US" sz="1600" dirty="0" smtClean="0">
                <a:latin typeface="+mn-ea"/>
              </a:rPr>
              <a:t>베스트 여행 작가와 </a:t>
            </a:r>
            <a:r>
              <a:rPr lang="ko-KR" altLang="en-US" sz="1600" dirty="0" err="1" smtClean="0">
                <a:latin typeface="+mn-ea"/>
              </a:rPr>
              <a:t>리뷰터</a:t>
            </a:r>
            <a:r>
              <a:rPr lang="ko-KR" altLang="en-US" sz="1600" dirty="0" smtClean="0">
                <a:latin typeface="+mn-ea"/>
              </a:rPr>
              <a:t> 등급에 따른 </a:t>
            </a:r>
            <a:r>
              <a:rPr lang="ko-KR" altLang="en-US" sz="1600" dirty="0" err="1" smtClean="0">
                <a:latin typeface="+mn-ea"/>
              </a:rPr>
              <a:t>기프티콘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or </a:t>
            </a:r>
            <a:r>
              <a:rPr lang="ko-KR" altLang="en-US" sz="1600" dirty="0" smtClean="0">
                <a:latin typeface="+mn-ea"/>
              </a:rPr>
              <a:t>상품권 증정</a:t>
            </a:r>
            <a:endParaRPr lang="en-US" altLang="ko-KR" sz="1600" dirty="0" smtClean="0">
              <a:latin typeface="+mn-ea"/>
            </a:endParaRPr>
          </a:p>
          <a:p>
            <a:pPr fontAlgn="base"/>
            <a:r>
              <a:rPr lang="en-US" altLang="ko-KR" sz="1600" dirty="0" smtClean="0">
                <a:latin typeface="+mn-ea"/>
              </a:rPr>
              <a:t>   - </a:t>
            </a:r>
            <a:r>
              <a:rPr lang="ko-KR" altLang="en-US" sz="1600" dirty="0" smtClean="0">
                <a:latin typeface="+mn-ea"/>
              </a:rPr>
              <a:t>제휴 업체 광고를 </a:t>
            </a:r>
            <a:r>
              <a:rPr lang="ko-KR" altLang="en-US" sz="1600" dirty="0" err="1" smtClean="0">
                <a:latin typeface="+mn-ea"/>
              </a:rPr>
              <a:t>어플</a:t>
            </a:r>
            <a:r>
              <a:rPr lang="ko-KR" altLang="en-US" sz="1600" dirty="0" smtClean="0">
                <a:latin typeface="+mn-ea"/>
              </a:rPr>
              <a:t> 상단에 배치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47665" y="4179871"/>
            <a:ext cx="7188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수익모델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34607" y="4757589"/>
            <a:ext cx="71013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+mn-ea"/>
              </a:rPr>
              <a:t>■ </a:t>
            </a:r>
            <a:r>
              <a:rPr lang="ko-KR" altLang="en-US" sz="1600" dirty="0" smtClean="0">
                <a:latin typeface="+mn-ea"/>
              </a:rPr>
              <a:t>추천 광고 </a:t>
            </a:r>
            <a:r>
              <a:rPr lang="ko-KR" altLang="en-US" sz="1600" dirty="0" err="1" smtClean="0">
                <a:latin typeface="+mn-ea"/>
              </a:rPr>
              <a:t>월정액</a:t>
            </a:r>
            <a:endParaRPr lang="en-US" altLang="ko-KR" sz="1600" dirty="0" smtClean="0">
              <a:latin typeface="+mn-ea"/>
            </a:endParaRPr>
          </a:p>
          <a:p>
            <a:pPr fontAlgn="base"/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여행지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업체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에서 </a:t>
            </a:r>
            <a:r>
              <a:rPr lang="ko-KR" altLang="en-US" sz="1600" dirty="0" err="1" smtClean="0">
                <a:latin typeface="+mn-ea"/>
              </a:rPr>
              <a:t>월정액을</a:t>
            </a:r>
            <a:r>
              <a:rPr lang="ko-KR" altLang="en-US" sz="1600" dirty="0" smtClean="0">
                <a:latin typeface="+mn-ea"/>
              </a:rPr>
              <a:t> 구매하면 추천 페이지에 일정 기간 게시</a:t>
            </a:r>
            <a:endParaRPr lang="en-US" altLang="ko-KR" sz="1600" dirty="0" smtClean="0">
              <a:latin typeface="+mn-ea"/>
            </a:endParaRPr>
          </a:p>
          <a:p>
            <a:pPr fontAlgn="base"/>
            <a:endParaRPr lang="en-US" altLang="ko-KR" sz="1600" dirty="0">
              <a:latin typeface="+mn-ea"/>
            </a:endParaRPr>
          </a:p>
          <a:p>
            <a:pPr fontAlgn="base"/>
            <a:r>
              <a:rPr lang="ko-KR" altLang="en-US" sz="1600" dirty="0" smtClean="0">
                <a:latin typeface="+mn-ea"/>
              </a:rPr>
              <a:t>■ 프리미엄 회원제</a:t>
            </a:r>
            <a:endParaRPr lang="en-US" altLang="ko-KR" sz="1600" dirty="0" smtClean="0">
              <a:latin typeface="+mn-ea"/>
            </a:endParaRPr>
          </a:p>
          <a:p>
            <a:pPr fontAlgn="base"/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유료 회원에 한해 테마 기능 제공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자체제작 여행 </a:t>
            </a:r>
            <a:r>
              <a:rPr lang="ko-KR" altLang="en-US" sz="1600" dirty="0" err="1" smtClean="0">
                <a:latin typeface="+mn-ea"/>
              </a:rPr>
              <a:t>콘텐츠</a:t>
            </a:r>
            <a:r>
              <a:rPr lang="ko-KR" altLang="en-US" sz="1600" dirty="0" smtClean="0">
                <a:latin typeface="+mn-ea"/>
              </a:rPr>
              <a:t> 제공</a:t>
            </a:r>
            <a:endParaRPr lang="en-US" altLang="ko-KR" sz="1600" dirty="0" smtClean="0">
              <a:latin typeface="+mn-ea"/>
            </a:endParaRPr>
          </a:p>
          <a:p>
            <a:pPr fontAlgn="base"/>
            <a:endParaRPr lang="en-US" altLang="ko-KR" sz="1600" dirty="0">
              <a:latin typeface="+mn-ea"/>
            </a:endParaRPr>
          </a:p>
          <a:p>
            <a:pPr fontAlgn="base"/>
            <a:r>
              <a:rPr lang="ko-KR" altLang="en-US" sz="1600" dirty="0" smtClean="0">
                <a:latin typeface="+mn-ea"/>
              </a:rPr>
              <a:t>■ 여행지 주변 맛 집 광고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맛 집은 추천하지 않음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9563" y="1945169"/>
            <a:ext cx="7352380" cy="1972586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83539" y="4579981"/>
            <a:ext cx="7352380" cy="2106590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95218" y="1596329"/>
            <a:ext cx="2561536" cy="256153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4716" y="2950400"/>
            <a:ext cx="1469581" cy="146958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423" y="4930924"/>
            <a:ext cx="1658121" cy="16733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4085" y="4316427"/>
            <a:ext cx="1969374" cy="19693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1989197">
            <a:off x="2255995" y="6197383"/>
            <a:ext cx="427304" cy="42730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1771378" y="4238075"/>
            <a:ext cx="534347" cy="53434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379652" y="4466906"/>
            <a:ext cx="534347" cy="5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83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423" y="52077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+mn-ea"/>
              </a:rPr>
              <a:t>5. </a:t>
            </a:r>
            <a:r>
              <a:rPr lang="ko-KR" altLang="en-US" sz="4000" b="1" dirty="0" smtClean="0">
                <a:latin typeface="+mn-ea"/>
              </a:rPr>
              <a:t>경쟁력 확보 방안</a:t>
            </a:r>
            <a:endParaRPr lang="ko-KR" altLang="en-US" sz="4000" b="1" dirty="0">
              <a:latin typeface="+mn-ea"/>
            </a:endParaRPr>
          </a:p>
        </p:txBody>
      </p:sp>
      <p:grpSp>
        <p:nvGrpSpPr>
          <p:cNvPr id="25" name="Group 392"/>
          <p:cNvGrpSpPr/>
          <p:nvPr/>
        </p:nvGrpSpPr>
        <p:grpSpPr>
          <a:xfrm>
            <a:off x="444973" y="1341299"/>
            <a:ext cx="8675147" cy="127210"/>
            <a:chOff x="0" y="0"/>
            <a:chExt cx="11657498" cy="0"/>
          </a:xfrm>
        </p:grpSpPr>
        <p:sp>
          <p:nvSpPr>
            <p:cNvPr id="26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44973" y="1820539"/>
            <a:ext cx="11578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■ 회원 간 여행지에 대한 리뷰를 통해 여행지에 대한 더 다양하고 정확한 </a:t>
            </a:r>
            <a:r>
              <a:rPr lang="ko-KR" altLang="en-US" sz="1600" dirty="0" smtClean="0">
                <a:latin typeface="+mn-ea"/>
              </a:rPr>
              <a:t>정보를 얻을 </a:t>
            </a:r>
            <a:r>
              <a:rPr lang="ko-KR" altLang="en-US" sz="1600" dirty="0">
                <a:latin typeface="+mn-ea"/>
              </a:rPr>
              <a:t>수 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■ 여행 </a:t>
            </a:r>
            <a:r>
              <a:rPr lang="en-US" altLang="ko-KR" sz="1600" dirty="0">
                <a:latin typeface="+mn-ea"/>
              </a:rPr>
              <a:t>DNA</a:t>
            </a:r>
            <a:r>
              <a:rPr lang="ko-KR" altLang="en-US" sz="1600" dirty="0">
                <a:latin typeface="+mn-ea"/>
              </a:rPr>
              <a:t>라는 사용자 취향 분석을 통한 여행지 추천</a:t>
            </a: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■ 원하는 여행지를 </a:t>
            </a:r>
            <a:r>
              <a:rPr lang="ko-KR" altLang="en-US" sz="1600" dirty="0" err="1">
                <a:latin typeface="+mn-ea"/>
              </a:rPr>
              <a:t>찜하기</a:t>
            </a:r>
            <a:r>
              <a:rPr lang="ko-KR" altLang="en-US" sz="1600" dirty="0">
                <a:latin typeface="+mn-ea"/>
              </a:rPr>
              <a:t> 기능 및 찜 목록 관리</a:t>
            </a: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■ 다녀왔던 여행지 목록 저장 및 조회 가능</a:t>
            </a: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■ 작년 지역별 월 구간 교통량을 비교하여 교통이 혼잡하다고 예상되는 지역 표시</a:t>
            </a: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■ 교통량 </a:t>
            </a:r>
            <a:r>
              <a:rPr lang="ko-KR" altLang="en-US" sz="1600" dirty="0" err="1">
                <a:latin typeface="+mn-ea"/>
              </a:rPr>
              <a:t>빅데이터</a:t>
            </a:r>
            <a:r>
              <a:rPr lang="ko-KR" altLang="en-US" sz="1600" dirty="0">
                <a:latin typeface="+mn-ea"/>
              </a:rPr>
              <a:t> 분석을 통한 여행 시기 추천</a:t>
            </a: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■ 여행지 목록 혹은 찜 목록 여행지 선택 시 현재 위치에서 해당 지역까지 안내하는 </a:t>
            </a:r>
            <a:r>
              <a:rPr lang="ko-KR" altLang="en-US" sz="1600" dirty="0" err="1" smtClean="0">
                <a:latin typeface="+mn-ea"/>
              </a:rPr>
              <a:t>내비게이션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기능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27682" y="5023985"/>
            <a:ext cx="546736" cy="5467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8099" y="5077409"/>
            <a:ext cx="546736" cy="5467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2650" y="5125616"/>
            <a:ext cx="546736" cy="5467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8762" y="5247748"/>
            <a:ext cx="546736" cy="5467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25777" y="5054507"/>
            <a:ext cx="683276" cy="6832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7363" y="4989076"/>
            <a:ext cx="683276" cy="6832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7359" y="5282287"/>
            <a:ext cx="683276" cy="68327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8453" y="5590068"/>
            <a:ext cx="546736" cy="54673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9795" y="5133286"/>
            <a:ext cx="504056" cy="50405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86599" y="4950487"/>
            <a:ext cx="683276" cy="683276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1C08600B-FEA0-431D-B3E6-EBBC1B767C3A}"/>
              </a:ext>
            </a:extLst>
          </p:cNvPr>
          <p:cNvCxnSpPr/>
          <p:nvPr/>
        </p:nvCxnSpPr>
        <p:spPr>
          <a:xfrm>
            <a:off x="1526118" y="6380436"/>
            <a:ext cx="79846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D0303F9-C54D-4D30-B252-4803C5E84A80}"/>
              </a:ext>
            </a:extLst>
          </p:cNvPr>
          <p:cNvSpPr/>
          <p:nvPr/>
        </p:nvSpPr>
        <p:spPr>
          <a:xfrm flipV="1">
            <a:off x="393113" y="6366655"/>
            <a:ext cx="11048972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7523" y="5251002"/>
            <a:ext cx="683276" cy="68327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93335" y="5277006"/>
            <a:ext cx="683276" cy="68327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1473" y="5391919"/>
            <a:ext cx="683276" cy="68327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2185" y="5521575"/>
            <a:ext cx="546736" cy="54673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0057" y="5801827"/>
            <a:ext cx="546736" cy="54673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6438" y="5795386"/>
            <a:ext cx="546736" cy="54673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6687" y="5811002"/>
            <a:ext cx="546736" cy="54673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5961" y="5520296"/>
            <a:ext cx="546736" cy="54673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28618" y="5695831"/>
            <a:ext cx="546736" cy="546736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24723" y="5811002"/>
            <a:ext cx="546736" cy="54673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54820" y="5761991"/>
            <a:ext cx="546736" cy="54673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9166" y="5367313"/>
            <a:ext cx="504056" cy="50405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75517" y="5225686"/>
            <a:ext cx="504056" cy="50405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2499" y="5439050"/>
            <a:ext cx="504056" cy="50405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98170" y="5094585"/>
            <a:ext cx="504056" cy="50405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4350" y="5155767"/>
            <a:ext cx="683276" cy="68327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4253" y="5083850"/>
            <a:ext cx="546736" cy="54673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25387" y="5802925"/>
            <a:ext cx="546736" cy="546736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6387" y="5249313"/>
            <a:ext cx="683276" cy="68327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1670" y="5668138"/>
            <a:ext cx="546736" cy="546736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97775" y="5783309"/>
            <a:ext cx="546736" cy="546736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4000" y="5799902"/>
            <a:ext cx="546736" cy="546736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6636" y="5262494"/>
            <a:ext cx="683276" cy="68327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6928" y="5768455"/>
            <a:ext cx="546736" cy="546736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72454" y="5274124"/>
            <a:ext cx="683276" cy="683276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3548" y="5581905"/>
            <a:ext cx="546736" cy="546736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95152" y="5793664"/>
            <a:ext cx="546736" cy="546736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1533" y="5787223"/>
            <a:ext cx="546736" cy="546736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1782" y="5802839"/>
            <a:ext cx="546736" cy="54673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5257" y="5143495"/>
            <a:ext cx="504056" cy="504056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91340" y="5132760"/>
            <a:ext cx="546736" cy="546736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80722" y="5256587"/>
            <a:ext cx="504056" cy="504056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31386" y="5494197"/>
            <a:ext cx="683276" cy="68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7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855</Words>
  <Application>Microsoft Office PowerPoint</Application>
  <PresentationFormat>사용자 지정</PresentationFormat>
  <Paragraphs>132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노연이</cp:lastModifiedBy>
  <cp:revision>66</cp:revision>
  <dcterms:created xsi:type="dcterms:W3CDTF">2017-09-09T13:40:14Z</dcterms:created>
  <dcterms:modified xsi:type="dcterms:W3CDTF">2019-05-29T20:00:42Z</dcterms:modified>
</cp:coreProperties>
</file>