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6" r:id="rId14"/>
    <p:sldId id="269" r:id="rId15"/>
    <p:sldId id="270" r:id="rId16"/>
    <p:sldId id="271" r:id="rId17"/>
    <p:sldId id="272" r:id="rId18"/>
    <p:sldId id="277" r:id="rId19"/>
    <p:sldId id="273" r:id="rId20"/>
    <p:sldId id="275" r:id="rId21"/>
    <p:sldId id="274" r:id="rId22"/>
  </p:sldIdLst>
  <p:sldSz cx="12192000" cy="6858000"/>
  <p:notesSz cx="6858000" cy="9144000"/>
  <p:embeddedFontLst>
    <p:embeddedFont>
      <p:font typeface="a고딕10" panose="02020600000000000000" pitchFamily="18" charset="-127"/>
      <p:regular r:id="rId24"/>
    </p:embeddedFont>
    <p:embeddedFont>
      <p:font typeface="a고딕12" panose="02020600000000000000" pitchFamily="18" charset="-127"/>
      <p:regular r:id="rId25"/>
    </p:embeddedFont>
    <p:embeddedFont>
      <p:font typeface="a고딕14" panose="02020600000000000000" pitchFamily="18" charset="-127"/>
      <p:regular r:id="rId26"/>
    </p:embeddedFont>
    <p:embeddedFont>
      <p:font typeface="a고딕16" panose="02020600000000000000" pitchFamily="18" charset="-127"/>
      <p:regular r:id="rId27"/>
    </p:embeddedFont>
    <p:embeddedFont>
      <p:font typeface="a고딕17" panose="02020600000000000000" pitchFamily="18" charset="-127"/>
      <p:regular r:id="rId28"/>
    </p:embeddedFont>
    <p:embeddedFont>
      <p:font typeface="a고딕18" panose="02020600000000000000" pitchFamily="18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9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698" autoAdjust="0"/>
  </p:normalViewPr>
  <p:slideViewPr>
    <p:cSldViewPr snapToGrid="0">
      <p:cViewPr varScale="1">
        <p:scale>
          <a:sx n="63" d="100"/>
          <a:sy n="63" d="100"/>
        </p:scale>
        <p:origin x="133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76883-41C2-4C73-BAEB-682EDBD2096B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7F3A4-8FC7-43AE-9094-8E7B6FC0C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88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안녕하세요</a:t>
            </a:r>
            <a:r>
              <a:rPr lang="en-US" altLang="ko-KR" sz="1200"/>
              <a:t>.</a:t>
            </a:r>
          </a:p>
          <a:p>
            <a:endParaRPr lang="en-US" altLang="ko-KR" sz="1200" dirty="0"/>
          </a:p>
          <a:p>
            <a:r>
              <a:rPr lang="ko-KR" altLang="en-US" sz="1200"/>
              <a:t>해피스테이 발표를 맡은 최진우입니다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F3A4-8FC7-43AE-9094-8E7B6FC0C7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39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현재 다행히도 정부의 지원 정책이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확대되고 있습니다만</a:t>
            </a:r>
            <a:r>
              <a:rPr lang="en-US" altLang="ko-KR" sz="1200"/>
              <a:t>,</a:t>
            </a:r>
          </a:p>
          <a:p>
            <a:endParaRPr lang="en-US" altLang="ko-KR" sz="1200" dirty="0"/>
          </a:p>
          <a:p>
            <a:r>
              <a:rPr lang="ko-KR" altLang="en-US" sz="1200"/>
              <a:t>여전히 월세 비중이 높다고 판단하고 있습니다</a:t>
            </a:r>
            <a:r>
              <a:rPr lang="en-US" altLang="ko-KR" sz="1200"/>
              <a:t>.</a:t>
            </a:r>
          </a:p>
          <a:p>
            <a:endParaRPr lang="en-US" altLang="ko-KR" sz="1200" dirty="0"/>
          </a:p>
          <a:p>
            <a:r>
              <a:rPr lang="ko-KR" altLang="en-US" sz="1200"/>
              <a:t>이렇듯 확대되는 사이에도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매년 사각지대가 발생할 수 밖에 없기 때문에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이를 보완할 정책이 필요해보입니다</a:t>
            </a:r>
            <a:r>
              <a:rPr lang="en-US" altLang="ko-KR" sz="1200"/>
              <a:t>.</a:t>
            </a:r>
            <a:endParaRPr lang="ko-KR" altLang="en-US" sz="120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F3A4-8FC7-43AE-9094-8E7B6FC0C7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66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그래서 제안합니다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/>
              <a:t>외국의 홈스테이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한국의 하숙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en-US" altLang="ko-KR" sz="1200" dirty="0"/>
              <a:t>LH </a:t>
            </a:r>
            <a:r>
              <a:rPr lang="ko-KR" altLang="en-US" sz="1200"/>
              <a:t>연금형 매입임대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이것들이 저희 아이디어의 근원지라고 할 수 있는데요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F3A4-8FC7-43AE-9094-8E7B6FC0C7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56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바로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자녀가 독립한 중장년 부부 가구와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보호종료 청소년을 이어주는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한국형 홈스테이 플랫폼 </a:t>
            </a:r>
            <a:r>
              <a:rPr lang="en-US" altLang="ko-KR" sz="1200"/>
              <a:t>“</a:t>
            </a:r>
            <a:r>
              <a:rPr lang="ko-KR" altLang="en-US" sz="1200"/>
              <a:t>주거요람</a:t>
            </a:r>
            <a:r>
              <a:rPr lang="en-US" altLang="ko-KR" sz="1200"/>
              <a:t>”</a:t>
            </a:r>
            <a:r>
              <a:rPr lang="ko-KR" altLang="en-US" sz="1200"/>
              <a:t>입니다</a:t>
            </a:r>
            <a:r>
              <a:rPr lang="en-US" altLang="ko-KR" sz="1200"/>
              <a:t>.</a:t>
            </a:r>
            <a:endParaRPr lang="ko-KR" altLang="en-US" sz="120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F3A4-8FC7-43AE-9094-8E7B6FC0C7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691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저희가 이들에 대한 데이터를 </a:t>
            </a:r>
            <a:r>
              <a:rPr lang="en-US" altLang="ko-KR" sz="1200"/>
              <a:t>3</a:t>
            </a:r>
            <a:r>
              <a:rPr lang="ko-KR" altLang="en-US" sz="1200"/>
              <a:t>주동안 찾아보고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또 관계부처에 요청도 했었는데요</a:t>
            </a:r>
            <a:r>
              <a:rPr lang="en-US" altLang="ko-KR" sz="1200"/>
              <a:t>.</a:t>
            </a:r>
          </a:p>
          <a:p>
            <a:endParaRPr lang="en-US" altLang="ko-KR" sz="1200" dirty="0"/>
          </a:p>
          <a:p>
            <a:r>
              <a:rPr lang="ko-KR" altLang="en-US" sz="1200"/>
              <a:t>아쉽게도 자료가 없거나 공개범위가 아니었습니다</a:t>
            </a:r>
            <a:r>
              <a:rPr lang="en-US" altLang="ko-KR" sz="1200"/>
              <a:t>.</a:t>
            </a:r>
          </a:p>
          <a:p>
            <a:endParaRPr lang="en-US" altLang="ko-KR" sz="1200" dirty="0"/>
          </a:p>
          <a:p>
            <a:r>
              <a:rPr lang="ko-KR" altLang="en-US" sz="1200"/>
              <a:t>그래서 근사값이라도 구해본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수혜</a:t>
            </a:r>
            <a:r>
              <a:rPr lang="en-US" altLang="ko-KR" sz="1200"/>
              <a:t>/</a:t>
            </a:r>
            <a:r>
              <a:rPr lang="ko-KR" altLang="en-US" sz="1200"/>
              <a:t>참여가구</a:t>
            </a:r>
            <a:r>
              <a:rPr lang="en-US" altLang="ko-KR" sz="1200"/>
              <a:t>, </a:t>
            </a:r>
            <a:r>
              <a:rPr lang="ko-KR" altLang="en-US" sz="1200"/>
              <a:t>즉 수요</a:t>
            </a:r>
            <a:r>
              <a:rPr lang="en-US" altLang="ko-KR" sz="1200"/>
              <a:t>/</a:t>
            </a:r>
            <a:r>
              <a:rPr lang="ko-KR" altLang="en-US" sz="1200"/>
              <a:t>공급 가능 대상군입니다</a:t>
            </a:r>
            <a:r>
              <a:rPr lang="en-US" altLang="ko-KR" sz="1200"/>
              <a:t>.</a:t>
            </a:r>
          </a:p>
          <a:p>
            <a:endParaRPr lang="en-US" altLang="ko-KR" sz="1200" dirty="0"/>
          </a:p>
          <a:p>
            <a:r>
              <a:rPr lang="ko-KR" altLang="en-US" sz="1200"/>
              <a:t>대략적으로도 부부 가구가 월등하다는 것을 확인할 수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F3A4-8FC7-43AE-9094-8E7B6FC0C75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477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우선 매칭 플랫폼 첫째</a:t>
            </a:r>
            <a:r>
              <a:rPr lang="en-US" altLang="ko-KR" sz="1200"/>
              <a:t>,</a:t>
            </a:r>
          </a:p>
          <a:p>
            <a:endParaRPr lang="en-US" altLang="ko-KR" sz="1200" dirty="0"/>
          </a:p>
          <a:p>
            <a:r>
              <a:rPr lang="ko-KR" altLang="en-US" sz="1200"/>
              <a:t>부부가구</a:t>
            </a:r>
            <a:r>
              <a:rPr lang="en-US" altLang="ko-KR" sz="1200"/>
              <a:t>, </a:t>
            </a:r>
            <a:r>
              <a:rPr lang="ko-KR" altLang="en-US" sz="1200"/>
              <a:t>즉 참여가구의 등록입니다</a:t>
            </a:r>
            <a:r>
              <a:rPr lang="en-US" altLang="ko-KR" sz="1200"/>
              <a:t>.</a:t>
            </a:r>
          </a:p>
          <a:p>
            <a:endParaRPr lang="en-US" altLang="ko-KR" sz="1200" dirty="0"/>
          </a:p>
          <a:p>
            <a:r>
              <a:rPr lang="ko-KR" altLang="en-US" sz="1200"/>
              <a:t>등록신청을 할 때 이런 항목을 입력하게 되는데요</a:t>
            </a:r>
            <a:r>
              <a:rPr lang="en-US" altLang="ko-KR" sz="1200"/>
              <a:t>,</a:t>
            </a:r>
          </a:p>
          <a:p>
            <a:endParaRPr lang="en-US" altLang="ko-KR" sz="1200" dirty="0"/>
          </a:p>
          <a:p>
            <a:r>
              <a:rPr lang="ko-KR" altLang="en-US" sz="1200"/>
              <a:t>항목들은 노인</a:t>
            </a:r>
            <a:r>
              <a:rPr lang="en-US" altLang="ko-KR" sz="1200"/>
              <a:t>-</a:t>
            </a:r>
            <a:r>
              <a:rPr lang="ko-KR" altLang="en-US" sz="1200"/>
              <a:t>대학생 하숙형 주거지원 정책인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en-US" altLang="ko-KR" sz="1200" dirty="0"/>
              <a:t>‘</a:t>
            </a:r>
            <a:r>
              <a:rPr lang="ko-KR" altLang="en-US" sz="1200"/>
              <a:t>한지붕 세대공감</a:t>
            </a:r>
            <a:r>
              <a:rPr lang="en-US" altLang="ko-KR" sz="1200"/>
              <a:t>’</a:t>
            </a:r>
            <a:r>
              <a:rPr lang="ko-KR" altLang="en-US" sz="1200"/>
              <a:t>과 외국 대학교의 홈스테이 신청서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등을 참고했습니다</a:t>
            </a:r>
            <a:r>
              <a:rPr lang="en-US" altLang="ko-KR" sz="120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F3A4-8FC7-43AE-9094-8E7B6FC0C75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68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보호종료 청소년</a:t>
            </a:r>
            <a:r>
              <a:rPr lang="en-US" altLang="ko-KR" sz="1200"/>
              <a:t>, </a:t>
            </a:r>
            <a:r>
              <a:rPr lang="ko-KR" altLang="en-US" sz="1200"/>
              <a:t>즉 수혜가구는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이 플랫폼에서 이러한 항목들을 입력을 하게 됩니다</a:t>
            </a:r>
            <a:r>
              <a:rPr lang="en-US" altLang="ko-KR" sz="1200"/>
              <a:t>.</a:t>
            </a:r>
          </a:p>
          <a:p>
            <a:endParaRPr lang="en-US" altLang="ko-KR" sz="1200" dirty="0"/>
          </a:p>
          <a:p>
            <a:r>
              <a:rPr lang="ko-KR" altLang="en-US" sz="1200"/>
              <a:t>마찬가지로 다양한 자료를 참고하여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항목들을 선정했습니다</a:t>
            </a:r>
            <a:r>
              <a:rPr lang="en-US" altLang="ko-KR" sz="1200"/>
              <a:t>.</a:t>
            </a:r>
          </a:p>
          <a:p>
            <a:endParaRPr lang="en-US" altLang="ko-KR" sz="1200" dirty="0"/>
          </a:p>
          <a:p>
            <a:r>
              <a:rPr lang="ko-KR" altLang="en-US" sz="1200"/>
              <a:t>입력을 마치고 매칭신청을 누르면</a:t>
            </a:r>
            <a:r>
              <a:rPr lang="en-US" altLang="ko-KR" sz="1200"/>
              <a:t>,</a:t>
            </a:r>
            <a:endParaRPr lang="ko-KR" altLang="en-US" sz="120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F3A4-8FC7-43AE-9094-8E7B6FC0C75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064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플랫폼에선</a:t>
            </a:r>
            <a:r>
              <a:rPr lang="en-US" altLang="ko-KR" sz="1200"/>
              <a:t> </a:t>
            </a:r>
            <a:r>
              <a:rPr lang="ko-KR" altLang="en-US" sz="1200"/>
              <a:t>수혜가구가 입력한 데이터를 종합하여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기등록된 홈스테이 가구의 추천순위를 제공하게 됩니다</a:t>
            </a:r>
            <a:r>
              <a:rPr lang="en-US" altLang="ko-KR" sz="1200"/>
              <a:t>.</a:t>
            </a:r>
          </a:p>
          <a:p>
            <a:endParaRPr lang="en-US" altLang="ko-KR" sz="1200" dirty="0"/>
          </a:p>
          <a:p>
            <a:r>
              <a:rPr lang="ko-KR" altLang="en-US" sz="1200"/>
              <a:t>이를 기반으로 수혜가구는 홈스테이를 신청하고</a:t>
            </a:r>
            <a:r>
              <a:rPr lang="en-US" altLang="ko-KR" sz="1200"/>
              <a:t>,</a:t>
            </a:r>
          </a:p>
          <a:p>
            <a:endParaRPr lang="en-US" altLang="ko-KR" sz="1200" dirty="0"/>
          </a:p>
          <a:p>
            <a:r>
              <a:rPr lang="ko-KR" altLang="en-US" sz="1200"/>
              <a:t>참여가구는 기한 내로 회신을 하게 됩니다</a:t>
            </a:r>
            <a:r>
              <a:rPr lang="en-US" altLang="ko-KR" sz="1200"/>
              <a:t>.</a:t>
            </a:r>
          </a:p>
          <a:p>
            <a:endParaRPr lang="en-US" altLang="ko-KR" sz="1200" dirty="0"/>
          </a:p>
          <a:p>
            <a:r>
              <a:rPr lang="ko-KR" altLang="en-US" sz="1200"/>
              <a:t>이 과정에서 국토부는 구체적 간섭을 하지 않고요</a:t>
            </a:r>
            <a:r>
              <a:rPr lang="en-US" altLang="ko-KR" sz="1200"/>
              <a:t>,</a:t>
            </a:r>
          </a:p>
          <a:p>
            <a:endParaRPr lang="en-US" altLang="ko-KR" sz="1200" dirty="0"/>
          </a:p>
          <a:p>
            <a:r>
              <a:rPr lang="ko-KR" altLang="en-US" sz="1200"/>
              <a:t>매칭 성공시에만 국토부가 계약을 주관하게 됩니다</a:t>
            </a:r>
            <a:r>
              <a:rPr lang="en-US" altLang="ko-KR" sz="1200"/>
              <a:t>.</a:t>
            </a:r>
            <a:endParaRPr lang="ko-KR" altLang="en-US" sz="120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F3A4-8FC7-43AE-9094-8E7B6FC0C75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919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계약이 체결된다면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/>
              <a:t>보호종료 청소년은 행복주택 등의 수준에서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저렴한 임대료로 안정적인 주거를</a:t>
            </a:r>
            <a:r>
              <a:rPr lang="en-US" altLang="ko-KR" sz="1200"/>
              <a:t>,</a:t>
            </a:r>
          </a:p>
          <a:p>
            <a:endParaRPr lang="en-US" altLang="ko-KR" sz="1200" dirty="0"/>
          </a:p>
          <a:p>
            <a:r>
              <a:rPr lang="ko-KR" altLang="en-US" sz="1200"/>
              <a:t>중장년 부부 가구는 임대료에 보전금을 얹은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월 지급금을 통해 부가적인 생활비 확보가 가능할 것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임대사업자 형태로 세제혜택도 고려해볼 수 있으나</a:t>
            </a:r>
            <a:endParaRPr lang="en-US" altLang="ko-KR" sz="1200"/>
          </a:p>
          <a:p>
            <a:r>
              <a:rPr lang="ko-KR" altLang="en-US" sz="1200"/>
              <a:t>세법의 검토가 필요할 것으로 보인다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F3A4-8FC7-43AE-9094-8E7B6FC0C75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24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/>
              <a:t>데이터 수집</a:t>
            </a:r>
            <a:r>
              <a:rPr lang="en-US" altLang="ko-KR" sz="1200"/>
              <a:t>, </a:t>
            </a:r>
            <a:r>
              <a:rPr lang="ko-KR" altLang="en-US" sz="1200"/>
              <a:t>전처리</a:t>
            </a:r>
            <a:r>
              <a:rPr lang="en-US" altLang="ko-KR" sz="1200"/>
              <a:t>, </a:t>
            </a:r>
            <a:r>
              <a:rPr lang="ko-KR" altLang="en-US" sz="1200"/>
              <a:t>정제</a:t>
            </a:r>
            <a:r>
              <a:rPr lang="en-US" altLang="ko-KR" sz="1200"/>
              <a:t>, </a:t>
            </a:r>
            <a:r>
              <a:rPr lang="ko-KR" altLang="en-US" sz="1200"/>
              <a:t>시각화 작업에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초점을 맞췄고요</a:t>
            </a:r>
            <a:r>
              <a:rPr lang="en-US" altLang="ko-KR" sz="1200"/>
              <a:t>,</a:t>
            </a:r>
          </a:p>
          <a:p>
            <a:endParaRPr lang="en-US" altLang="ko-KR" sz="1200" dirty="0"/>
          </a:p>
          <a:p>
            <a:r>
              <a:rPr lang="ko-KR" altLang="en-US" sz="1200"/>
              <a:t>저희가 멘토님을 좀 더 일찍 찾아뵀어야 했는데</a:t>
            </a:r>
            <a:r>
              <a:rPr lang="en-US" altLang="ko-KR" sz="1200"/>
              <a:t>,</a:t>
            </a:r>
          </a:p>
          <a:p>
            <a:endParaRPr lang="en-US" altLang="ko-KR" sz="1200" dirty="0"/>
          </a:p>
          <a:p>
            <a:r>
              <a:rPr lang="ko-KR" altLang="en-US" sz="1200"/>
              <a:t>늦어버린 탓에 하고 싶었던 걸 다 하지 못했습니다</a:t>
            </a:r>
            <a:r>
              <a:rPr lang="en-US" altLang="ko-KR" sz="1200"/>
              <a:t>.</a:t>
            </a:r>
          </a:p>
          <a:p>
            <a:endParaRPr lang="en-US" altLang="ko-KR" sz="1200" dirty="0"/>
          </a:p>
          <a:p>
            <a:r>
              <a:rPr lang="ko-KR" altLang="en-US" sz="1200"/>
              <a:t>저희가 하려고 했던 부분에 대해서는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동영상으로 나타내보았으니 느낌으로나마 전달되길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F3A4-8FC7-43AE-9094-8E7B6FC0C75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60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이를 통해</a:t>
            </a:r>
            <a:endParaRPr lang="en-US" altLang="ko-KR" sz="1200" dirty="0"/>
          </a:p>
          <a:p>
            <a:r>
              <a:rPr lang="ko-KR" altLang="en-US" sz="1200"/>
              <a:t>주거 안정을 통한 충분한 자립 기간 제공</a:t>
            </a:r>
            <a:r>
              <a:rPr lang="en-US" altLang="ko-KR" sz="1200"/>
              <a:t>,</a:t>
            </a:r>
          </a:p>
          <a:p>
            <a:r>
              <a:rPr lang="ko-KR" altLang="en-US" sz="1200"/>
              <a:t>사회적 유대감 형성 등</a:t>
            </a:r>
            <a:endParaRPr lang="en-US" altLang="ko-KR" sz="1200"/>
          </a:p>
          <a:p>
            <a:r>
              <a:rPr lang="ko-KR" altLang="en-US" sz="1200"/>
              <a:t>주거 정책의 사각지대에 있는 취약계층의</a:t>
            </a:r>
            <a:endParaRPr lang="en-US" altLang="ko-KR" sz="1200"/>
          </a:p>
          <a:p>
            <a:r>
              <a:rPr lang="ko-KR" altLang="en-US" sz="1200"/>
              <a:t>원활한 사회 진출을 도모할 수 있을 것입니다</a:t>
            </a:r>
            <a:r>
              <a:rPr lang="en-US" altLang="ko-KR" sz="1200"/>
              <a:t>.</a:t>
            </a:r>
          </a:p>
          <a:p>
            <a:endParaRPr lang="en-US" altLang="ko-KR" sz="1200" dirty="0"/>
          </a:p>
          <a:p>
            <a:r>
              <a:rPr lang="ko-KR" altLang="en-US" sz="1200"/>
              <a:t>효과가 있다면</a:t>
            </a:r>
            <a:endParaRPr lang="en-US" altLang="ko-KR" sz="1200"/>
          </a:p>
          <a:p>
            <a:r>
              <a:rPr lang="ko-KR" altLang="en-US" sz="1200"/>
              <a:t>다른 취약계층으로의</a:t>
            </a:r>
            <a:r>
              <a:rPr lang="en-US" altLang="ko-KR" sz="1200"/>
              <a:t> </a:t>
            </a:r>
            <a:r>
              <a:rPr lang="ko-KR" altLang="en-US" sz="1200"/>
              <a:t>확장도 가능하기에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결과적으로는 국토부의 주요 과제 중 하나인</a:t>
            </a:r>
            <a:endParaRPr lang="en-US" altLang="ko-KR" sz="1200"/>
          </a:p>
          <a:p>
            <a:r>
              <a:rPr lang="ko-KR" altLang="en-US" sz="1200"/>
              <a:t>포용적 주거복지의 실현에 일조할 수 있을 것으로 보임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F3A4-8FC7-43AE-9094-8E7B6FC0C75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747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저희 발표 순서는 </a:t>
            </a:r>
            <a:r>
              <a:rPr lang="ko-KR" altLang="en-US" sz="1200" dirty="0" err="1"/>
              <a:t>이렇고요</a:t>
            </a:r>
            <a:r>
              <a:rPr lang="en-US" altLang="ko-KR" sz="1200" dirty="0"/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F3A4-8FC7-43AE-9094-8E7B6FC0C7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03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(CLICK</a:t>
            </a:r>
            <a:r>
              <a:rPr lang="ko-KR" altLang="en-US" sz="1200"/>
              <a:t> </a:t>
            </a:r>
            <a:r>
              <a:rPr lang="en-US" altLang="ko-KR" sz="1200"/>
              <a:t>TO</a:t>
            </a:r>
            <a:r>
              <a:rPr lang="ko-KR" altLang="en-US" sz="1200"/>
              <a:t> </a:t>
            </a:r>
            <a:r>
              <a:rPr lang="en-US" altLang="ko-KR" sz="1200"/>
              <a:t>NEXT PAGE)</a:t>
            </a:r>
            <a:endParaRPr lang="ko-KR" altLang="en-US" sz="120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F3A4-8FC7-43AE-9094-8E7B6FC0C75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660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감사합니다</a:t>
            </a:r>
            <a:r>
              <a:rPr lang="en-US" altLang="ko-KR" sz="1200"/>
              <a:t>.</a:t>
            </a:r>
            <a:endParaRPr lang="ko-KR" altLang="en-US" sz="120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F3A4-8FC7-43AE-9094-8E7B6FC0C75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41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우선 보호종료 청소년은</a:t>
            </a:r>
            <a:r>
              <a:rPr lang="en-US" altLang="ko-KR" sz="1200"/>
              <a:t>,</a:t>
            </a:r>
          </a:p>
          <a:p>
            <a:endParaRPr lang="en-US" altLang="ko-KR" sz="1200" dirty="0"/>
          </a:p>
          <a:p>
            <a:r>
              <a:rPr lang="ko-KR" altLang="en-US" sz="1200"/>
              <a:t>이러한 사정으로 시설 등에서 생활하다가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en-US" altLang="ko-KR" sz="1200" dirty="0"/>
              <a:t>18</a:t>
            </a:r>
            <a:r>
              <a:rPr lang="ko-KR" altLang="en-US" sz="1200"/>
              <a:t>세가 되어 퇴소</a:t>
            </a:r>
            <a:r>
              <a:rPr lang="en-US" altLang="ko-KR" sz="1200"/>
              <a:t>, </a:t>
            </a:r>
            <a:r>
              <a:rPr lang="ko-KR" altLang="en-US" sz="1200"/>
              <a:t>보호종료된 청년들을 의미합니다</a:t>
            </a:r>
            <a:r>
              <a:rPr lang="en-US" altLang="ko-KR" sz="1200"/>
              <a:t>.</a:t>
            </a:r>
          </a:p>
          <a:p>
            <a:endParaRPr lang="en-US" altLang="ko-KR" sz="1200" dirty="0"/>
          </a:p>
          <a:p>
            <a:r>
              <a:rPr lang="ko-KR" altLang="en-US" sz="1200"/>
              <a:t>매년 </a:t>
            </a:r>
            <a:r>
              <a:rPr lang="en-US" altLang="ko-KR" sz="1200"/>
              <a:t>2</a:t>
            </a:r>
            <a:r>
              <a:rPr lang="ko-KR" altLang="en-US" sz="1200"/>
              <a:t>천명 이상이 보호 종료되고 있고요</a:t>
            </a:r>
            <a:r>
              <a:rPr lang="en-US" altLang="ko-KR" sz="1200"/>
              <a:t>.</a:t>
            </a:r>
            <a:endParaRPr lang="ko-KR" altLang="en-US" sz="120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F3A4-8FC7-43AE-9094-8E7B6FC0C7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4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이들은 시설을 퇴소하며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자립정착금</a:t>
            </a:r>
            <a:r>
              <a:rPr lang="en-US" altLang="ko-KR" sz="1200"/>
              <a:t>,</a:t>
            </a:r>
            <a:r>
              <a:rPr lang="ko-KR" altLang="en-US" sz="1200"/>
              <a:t> 많아야 </a:t>
            </a:r>
            <a:r>
              <a:rPr lang="en-US" altLang="ko-KR" sz="1200"/>
              <a:t>500</a:t>
            </a:r>
            <a:r>
              <a:rPr lang="ko-KR" altLang="en-US" sz="1200"/>
              <a:t>만원을 받고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맨땅에 헤딩식으로 사회에 진출하게 됩니다</a:t>
            </a:r>
            <a:r>
              <a:rPr lang="en-US" altLang="ko-KR" sz="1200"/>
              <a:t>.</a:t>
            </a:r>
          </a:p>
          <a:p>
            <a:endParaRPr lang="en-US" altLang="ko-KR" sz="1200" dirty="0"/>
          </a:p>
          <a:p>
            <a:r>
              <a:rPr lang="ko-KR" altLang="en-US" sz="1200"/>
              <a:t>그나마 지난 </a:t>
            </a:r>
            <a:r>
              <a:rPr lang="en-US" altLang="ko-KR" sz="1200"/>
              <a:t>4</a:t>
            </a:r>
            <a:r>
              <a:rPr lang="ko-KR" altLang="en-US" sz="1200"/>
              <a:t>월부턴 자립수당 지급되기 시작했습니다</a:t>
            </a:r>
            <a:r>
              <a:rPr lang="en-US" altLang="ko-KR" sz="1200"/>
              <a:t>.</a:t>
            </a:r>
            <a:endParaRPr lang="ko-KR" altLang="en-US" sz="120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F3A4-8FC7-43AE-9094-8E7B6FC0C7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0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이들이 사회에 나와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가장 힘들었던 것으로는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경제적 어려움과 주거문제를 꼽았는데요</a:t>
            </a:r>
            <a:r>
              <a:rPr lang="en-US" altLang="ko-KR" sz="1200"/>
              <a:t>,</a:t>
            </a:r>
          </a:p>
          <a:p>
            <a:endParaRPr lang="en-US" altLang="ko-KR" sz="1200" dirty="0"/>
          </a:p>
          <a:p>
            <a:r>
              <a:rPr lang="ko-KR" altLang="en-US" sz="1200"/>
              <a:t>한달에 월세가 차지하는 비중을 보시면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사실상 주거문제가 핵심이라고 보실 수 있습니다</a:t>
            </a:r>
            <a:r>
              <a:rPr lang="en-US" altLang="ko-KR" sz="1200"/>
              <a:t>.</a:t>
            </a:r>
            <a:endParaRPr lang="ko-KR" altLang="en-US" sz="120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F3A4-8FC7-43AE-9094-8E7B6FC0C7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58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문제가 뭘 까요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우선</a:t>
            </a:r>
            <a:r>
              <a:rPr lang="en-US" altLang="ko-KR" sz="1200"/>
              <a:t>, LH</a:t>
            </a:r>
            <a:r>
              <a:rPr lang="ko-KR" altLang="en-US" sz="1200"/>
              <a:t>를 포함한 정부지원 수혜율이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약 </a:t>
            </a:r>
            <a:r>
              <a:rPr lang="en-US" altLang="ko-KR" sz="1200"/>
              <a:t>30%</a:t>
            </a:r>
            <a:r>
              <a:rPr lang="ko-KR" altLang="en-US" sz="1200"/>
              <a:t>에 불과합니다</a:t>
            </a:r>
            <a:r>
              <a:rPr lang="en-US" altLang="ko-KR" sz="120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</a:t>
            </a:r>
            <a:r>
              <a:rPr lang="ko-KR" altLang="en-US" sz="1200"/>
              <a:t>명 중 </a:t>
            </a:r>
            <a:r>
              <a:rPr lang="en-US" altLang="ko-KR" sz="1200"/>
              <a:t>2</a:t>
            </a:r>
            <a:r>
              <a:rPr lang="ko-KR" altLang="en-US" sz="1200"/>
              <a:t>명은 주거를 개인 부담하고 있다는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이야기이죠</a:t>
            </a:r>
            <a:r>
              <a:rPr lang="en-US" altLang="ko-KR" sz="1200"/>
              <a:t>.</a:t>
            </a:r>
            <a:endParaRPr lang="ko-KR" altLang="en-US" sz="120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F3A4-8FC7-43AE-9094-8E7B6FC0C7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33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광주연구원은</a:t>
            </a:r>
            <a:r>
              <a:rPr lang="en-US" altLang="ko-KR" sz="1200" dirty="0"/>
              <a:t>,</a:t>
            </a:r>
          </a:p>
          <a:p>
            <a:endParaRPr lang="en-US" altLang="ko-KR" sz="1200" dirty="0"/>
          </a:p>
          <a:p>
            <a:r>
              <a:rPr lang="ko-KR" altLang="en-US" sz="1200"/>
              <a:t>많은 청년들이 주거 비용의 상당액을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부모로부터 지원 받는 반면</a:t>
            </a:r>
            <a:r>
              <a:rPr lang="en-US" altLang="ko-KR" sz="1200"/>
              <a:t>,</a:t>
            </a:r>
          </a:p>
          <a:p>
            <a:endParaRPr lang="en-US" altLang="ko-KR" sz="1200" dirty="0"/>
          </a:p>
          <a:p>
            <a:r>
              <a:rPr lang="ko-KR" altLang="en-US" sz="1200"/>
              <a:t>보호종료 청소년은 이를 기대하기 어렵다고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지적했습니다</a:t>
            </a:r>
            <a:r>
              <a:rPr lang="en-US" altLang="ko-KR" sz="120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F3A4-8FC7-43AE-9094-8E7B6FC0C7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707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국회입법조사처에서는</a:t>
            </a:r>
            <a:r>
              <a:rPr lang="en-US" altLang="ko-KR" sz="1200" dirty="0"/>
              <a:t>,</a:t>
            </a:r>
          </a:p>
          <a:p>
            <a:endParaRPr lang="en-US" altLang="ko-KR" sz="1200" dirty="0"/>
          </a:p>
          <a:p>
            <a:r>
              <a:rPr lang="ko-KR" altLang="en-US" sz="1200"/>
              <a:t>영국의 경우</a:t>
            </a:r>
            <a:r>
              <a:rPr lang="en-US" altLang="ko-KR" sz="1200"/>
              <a:t>, </a:t>
            </a:r>
            <a:r>
              <a:rPr lang="ko-KR" altLang="en-US" sz="1200"/>
              <a:t>불안정한 주거 환경을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빈곤에 이르는 결정적 요인으로 본다며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이에 대한 심각성을 제기하기도 했습니다</a:t>
            </a:r>
            <a:r>
              <a:rPr lang="en-US" altLang="ko-KR" sz="120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F3A4-8FC7-43AE-9094-8E7B6FC0C7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해외의 경우에는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보호종료 청소년에 대한 주거정책을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핵심 자립정책으로 보며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이와 같이</a:t>
            </a:r>
            <a:endParaRPr lang="en-US" altLang="ko-KR" sz="1200"/>
          </a:p>
          <a:p>
            <a:endParaRPr lang="en-US" altLang="ko-KR" sz="1200" dirty="0"/>
          </a:p>
          <a:p>
            <a:r>
              <a:rPr lang="ko-KR" altLang="en-US" sz="1200"/>
              <a:t>다양한 지원책을 펼치고 있는 상황입니다</a:t>
            </a:r>
            <a:r>
              <a:rPr lang="en-US" altLang="ko-KR" sz="1200"/>
              <a:t>.</a:t>
            </a:r>
            <a:endParaRPr lang="ko-KR" altLang="en-US" sz="120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7F3A4-8FC7-43AE-9094-8E7B6FC0C7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6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A88E3-B1CE-45AC-86C9-33BC2EB25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9ECB09-37DD-4F17-99D9-46B6B0E41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66562-E80C-425B-BD17-A1509C7C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61AB-75C0-4090-A7FB-E0E4222C8720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819CE-4405-4549-A732-EF5B7A62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6073C-D31C-49AB-94E8-921B4BAF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B96-F60D-4155-80E8-C2A9D1FD5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05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E425C-7FD3-4F35-8FFD-914A683A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368380-C5C4-4AF3-A00D-BC33AAD3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3210D-D628-4505-8C45-89472D27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61AB-75C0-4090-A7FB-E0E4222C8720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4EB38-4034-44C9-ADFD-08CD129F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B745A-9B54-4147-B850-BDD6D51D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B96-F60D-4155-80E8-C2A9D1FD5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02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D91FBC-A621-4093-A463-C14BFBB8A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468451-1815-4024-92DB-018222327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C46E9-7A2D-4902-8060-77359E76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61AB-75C0-4090-A7FB-E0E4222C8720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A0BA9-A92C-4337-8B9A-0372E0FA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542E0-CE90-4C76-8892-5C2DB6DF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B96-F60D-4155-80E8-C2A9D1FD5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33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02019-32FB-4421-9B6C-5F31564D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462B3-06AF-4803-A051-631BBB5FD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07E1A-25CE-4907-8C7B-F2A8794C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61AB-75C0-4090-A7FB-E0E4222C8720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AC405-A434-42E2-B9DD-C0176D01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711EE-1127-4D51-A5BB-AC6343B1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B96-F60D-4155-80E8-C2A9D1FD5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9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3D3A-5E5B-4F30-A00F-24BD03B0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05AC6-0E5F-4DA8-ABDB-6F74BEBDB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F1F44-2869-4083-A0CA-14460C5B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61AB-75C0-4090-A7FB-E0E4222C8720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1FE80-5502-4222-BE1D-689C8646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CD11A-65D4-4474-A059-51D4447F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B96-F60D-4155-80E8-C2A9D1FD5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25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ED423-BF19-4480-8546-19FDDED4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71920-96E2-4FD6-BD5D-17D7B3C0D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9F330B-4EDC-44C8-9517-7621DAC0D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86EF9-A712-4184-AFF4-7A103ED0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61AB-75C0-4090-A7FB-E0E4222C8720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AB8AF-2E07-4F44-A9AC-D35B73A4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911BF1-A70F-4854-933A-BAD2BF01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B96-F60D-4155-80E8-C2A9D1FD5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0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C997E-E669-4FCE-8147-26D81310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0EFA41-0226-4E07-AC08-3175E7332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3CEF10-587A-41D0-BFEC-944614C6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C302D9-9792-4D48-AC54-48F57FAB3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6F53A5-26AC-47A2-B2CB-D25DBDC71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663E57-1A0A-4A4B-A45F-572A052A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61AB-75C0-4090-A7FB-E0E4222C8720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6561D-01F6-4B0C-BD10-A4C9B660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1B15C5-D859-4D2F-B7D6-73421BBF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B96-F60D-4155-80E8-C2A9D1FD5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D3FAF-33C1-4EC9-A095-3CF6959D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1793BC-F26E-4B5C-8EB9-8319A664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61AB-75C0-4090-A7FB-E0E4222C8720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06A387-F8E0-4759-8624-9E4B6DD1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79D982-9FC2-4C12-A623-A8D1DD68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B96-F60D-4155-80E8-C2A9D1FD5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433555-DB68-4AC3-82DF-7E4A683F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61AB-75C0-4090-A7FB-E0E4222C8720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A3B971-B597-49EA-AB23-F4835B4E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107531-E807-41C7-B2EB-8DEF4207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B96-F60D-4155-80E8-C2A9D1FD5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9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0D616-EDD7-4A67-A463-34198646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B3155-B5F7-4435-A835-6145F25E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FF5C3-DD5F-4622-A6EA-98184085A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E74870-ECCD-422F-8A14-E7D0A0F4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61AB-75C0-4090-A7FB-E0E4222C8720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9DE62-7126-4993-8EF6-49134CC3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96C3B7-02F0-4323-A55C-DEC2273F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B96-F60D-4155-80E8-C2A9D1FD5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61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79C49-6632-4FDD-90A7-CB2D205A8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42AD5C-6FC0-4096-9B10-A6C463F9C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419E37-BAF3-4BA7-89D0-4B14041DC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BC343-D6D2-47F5-A056-CA0E854A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61AB-75C0-4090-A7FB-E0E4222C8720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FA736-9526-4E9E-AC2C-2A678EE0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200C9-3873-430B-ACAA-851010C5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BB96-F60D-4155-80E8-C2A9D1FD5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E970EF-3CDA-4C2A-858D-300C7608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C78F21-EE0E-485E-9B24-4E72AE173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02D130-3B53-4760-ABC2-42F185705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61AB-75C0-4090-A7FB-E0E4222C8720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C1E0C-FBE0-4237-A306-180B21609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2780D-C90B-4CA1-A80F-7411ED5B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EBB96-F60D-4155-80E8-C2A9D1FD5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9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28CE1C4-A000-4A9E-92DD-5A26131E96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9663" r="23303" b="32355"/>
          <a:stretch/>
        </p:blipFill>
        <p:spPr>
          <a:xfrm>
            <a:off x="5463746" y="2089170"/>
            <a:ext cx="1264508" cy="192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500E87-BEA3-40FD-9528-AE437CE7C980}"/>
              </a:ext>
            </a:extLst>
          </p:cNvPr>
          <p:cNvSpPr txBox="1"/>
          <p:nvPr/>
        </p:nvSpPr>
        <p:spPr>
          <a:xfrm>
            <a:off x="4862422" y="4218164"/>
            <a:ext cx="2467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2060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Happy</a:t>
            </a:r>
            <a:r>
              <a:rPr lang="ko-KR" altLang="en-US" sz="2000" dirty="0">
                <a:solidFill>
                  <a:srgbClr val="002060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Stay</a:t>
            </a:r>
            <a:endParaRPr lang="ko-KR" altLang="en-US" sz="2000" dirty="0">
              <a:solidFill>
                <a:srgbClr val="002060"/>
              </a:solidFill>
              <a:latin typeface="a고딕18" panose="02020600000000000000" pitchFamily="18" charset="-127"/>
              <a:ea typeface="a고딕18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39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D423C5-8471-4357-B75F-80CC1CF20038}"/>
              </a:ext>
            </a:extLst>
          </p:cNvPr>
          <p:cNvCxnSpPr>
            <a:cxnSpLocks/>
          </p:cNvCxnSpPr>
          <p:nvPr/>
        </p:nvCxnSpPr>
        <p:spPr>
          <a:xfrm>
            <a:off x="1026544" y="1504699"/>
            <a:ext cx="144061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106C26-0CAA-49B3-A818-C190066539EC}"/>
              </a:ext>
            </a:extLst>
          </p:cNvPr>
          <p:cNvSpPr txBox="1"/>
          <p:nvPr/>
        </p:nvSpPr>
        <p:spPr>
          <a:xfrm>
            <a:off x="931652" y="912468"/>
            <a:ext cx="163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3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현황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A9E212-8FD3-4CF0-9EAF-001314D2D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9663" r="23303" b="32355"/>
          <a:stretch/>
        </p:blipFill>
        <p:spPr>
          <a:xfrm>
            <a:off x="11105421" y="5729517"/>
            <a:ext cx="538383" cy="8179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51AF795-AC19-412C-A700-5C1757A0DEF0}"/>
              </a:ext>
            </a:extLst>
          </p:cNvPr>
          <p:cNvSpPr/>
          <p:nvPr/>
        </p:nvSpPr>
        <p:spPr>
          <a:xfrm>
            <a:off x="0" y="1992702"/>
            <a:ext cx="12192000" cy="3736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EFB532-F3E1-4C91-B73E-A2D731097DC0}"/>
              </a:ext>
            </a:extLst>
          </p:cNvPr>
          <p:cNvSpPr txBox="1"/>
          <p:nvPr/>
        </p:nvSpPr>
        <p:spPr>
          <a:xfrm>
            <a:off x="1334218" y="2742025"/>
            <a:ext cx="952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현재 정부 주거 지원 정책 확대 되었으나 여전히 월세 비중 높은 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D0051B-C809-455A-996A-AFDD267B5054}"/>
              </a:ext>
            </a:extLst>
          </p:cNvPr>
          <p:cNvSpPr txBox="1"/>
          <p:nvPr/>
        </p:nvSpPr>
        <p:spPr>
          <a:xfrm>
            <a:off x="1334217" y="4003877"/>
            <a:ext cx="9523561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확대되는 사이에도 매년 보호종료 청소년 발생 </a:t>
            </a:r>
            <a:r>
              <a:rPr lang="en-US" altLang="ko-KR" sz="24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… </a:t>
            </a:r>
            <a:r>
              <a:rPr lang="ko-KR" altLang="en-US" sz="24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사각지대 여전</a:t>
            </a:r>
            <a:endParaRPr lang="en-US" altLang="ko-KR" sz="2400">
              <a:solidFill>
                <a:srgbClr val="00206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이를 보완할 정책 필요</a:t>
            </a:r>
            <a:endParaRPr lang="ko-KR" altLang="en-US" sz="2400" dirty="0">
              <a:solidFill>
                <a:srgbClr val="00206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674AF-9734-4A31-8AEC-04DB75B61F08}"/>
              </a:ext>
            </a:extLst>
          </p:cNvPr>
          <p:cNvSpPr txBox="1"/>
          <p:nvPr/>
        </p:nvSpPr>
        <p:spPr>
          <a:xfrm>
            <a:off x="5952929" y="3238876"/>
            <a:ext cx="4216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* 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보건복지부 「보호종료아동 자립지원 강화방안」 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(2018)</a:t>
            </a:r>
            <a:endParaRPr lang="ko-KR" altLang="en-US" sz="12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91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D423C5-8471-4357-B75F-80CC1CF20038}"/>
              </a:ext>
            </a:extLst>
          </p:cNvPr>
          <p:cNvCxnSpPr>
            <a:cxnSpLocks/>
          </p:cNvCxnSpPr>
          <p:nvPr/>
        </p:nvCxnSpPr>
        <p:spPr>
          <a:xfrm>
            <a:off x="1026544" y="1504699"/>
            <a:ext cx="144061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106C26-0CAA-49B3-A818-C190066539EC}"/>
              </a:ext>
            </a:extLst>
          </p:cNvPr>
          <p:cNvSpPr txBox="1"/>
          <p:nvPr/>
        </p:nvSpPr>
        <p:spPr>
          <a:xfrm>
            <a:off x="931652" y="912468"/>
            <a:ext cx="163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3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제안</a:t>
            </a:r>
            <a:endParaRPr lang="ko-KR" altLang="en-US" sz="2800" spc="300" dirty="0">
              <a:solidFill>
                <a:srgbClr val="00206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A9E212-8FD3-4CF0-9EAF-001314D2D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9663" r="23303" b="32355"/>
          <a:stretch/>
        </p:blipFill>
        <p:spPr>
          <a:xfrm>
            <a:off x="11105421" y="5729517"/>
            <a:ext cx="538383" cy="817927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AB9BB79A-6B57-4F8B-A85E-12D6DE37BB1B}"/>
              </a:ext>
            </a:extLst>
          </p:cNvPr>
          <p:cNvSpPr/>
          <p:nvPr/>
        </p:nvSpPr>
        <p:spPr>
          <a:xfrm>
            <a:off x="2091260" y="2885605"/>
            <a:ext cx="1630393" cy="1630393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외국의</a:t>
            </a:r>
            <a:endParaRPr lang="en-US" altLang="ko-KR" sz="2000">
              <a:solidFill>
                <a:srgbClr val="00206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algn="ctr"/>
            <a:r>
              <a:rPr lang="ko-KR" altLang="en-US" sz="20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홈스테이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6C1462E-214F-4491-B2CC-A326B4ADE022}"/>
              </a:ext>
            </a:extLst>
          </p:cNvPr>
          <p:cNvSpPr/>
          <p:nvPr/>
        </p:nvSpPr>
        <p:spPr>
          <a:xfrm>
            <a:off x="5280803" y="2885605"/>
            <a:ext cx="1630393" cy="163039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한국의</a:t>
            </a:r>
            <a:endParaRPr lang="en-US" altLang="ko-KR" sz="2000">
              <a:solidFill>
                <a:schemeClr val="tx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algn="ctr"/>
            <a:r>
              <a:rPr lang="ko-KR" altLang="en-US" sz="2000">
                <a:solidFill>
                  <a:schemeClr val="tx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하숙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64BFDF-1A8C-47BA-B5BD-1E4AEF2B2EE4}"/>
              </a:ext>
            </a:extLst>
          </p:cNvPr>
          <p:cNvSpPr/>
          <p:nvPr/>
        </p:nvSpPr>
        <p:spPr>
          <a:xfrm>
            <a:off x="8470346" y="2885605"/>
            <a:ext cx="1630393" cy="1630393"/>
          </a:xfrm>
          <a:prstGeom prst="ellipse">
            <a:avLst/>
          </a:prstGeom>
          <a:noFill/>
          <a:ln w="57150">
            <a:solidFill>
              <a:srgbClr val="239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239CFF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LH</a:t>
            </a:r>
          </a:p>
          <a:p>
            <a:pPr algn="ctr"/>
            <a:r>
              <a:rPr lang="ko-KR" altLang="en-US" sz="2000">
                <a:solidFill>
                  <a:srgbClr val="239CFF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연금형</a:t>
            </a:r>
            <a:endParaRPr lang="en-US" altLang="ko-KR" sz="2000">
              <a:solidFill>
                <a:srgbClr val="239CFF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algn="ctr"/>
            <a:r>
              <a:rPr lang="ko-KR" altLang="en-US" sz="2000">
                <a:solidFill>
                  <a:srgbClr val="239CFF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매입임대</a:t>
            </a:r>
          </a:p>
        </p:txBody>
      </p:sp>
    </p:spTree>
    <p:extLst>
      <p:ext uri="{BB962C8B-B14F-4D97-AF65-F5344CB8AC3E}">
        <p14:creationId xmlns:p14="http://schemas.microsoft.com/office/powerpoint/2010/main" val="17584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D423C5-8471-4357-B75F-80CC1CF20038}"/>
              </a:ext>
            </a:extLst>
          </p:cNvPr>
          <p:cNvCxnSpPr>
            <a:cxnSpLocks/>
          </p:cNvCxnSpPr>
          <p:nvPr/>
        </p:nvCxnSpPr>
        <p:spPr>
          <a:xfrm>
            <a:off x="1026544" y="1504699"/>
            <a:ext cx="144061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106C26-0CAA-49B3-A818-C190066539EC}"/>
              </a:ext>
            </a:extLst>
          </p:cNvPr>
          <p:cNvSpPr txBox="1"/>
          <p:nvPr/>
        </p:nvSpPr>
        <p:spPr>
          <a:xfrm>
            <a:off x="931652" y="912468"/>
            <a:ext cx="163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3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제안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A9E212-8FD3-4CF0-9EAF-001314D2D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9663" r="23303" b="32355"/>
          <a:stretch/>
        </p:blipFill>
        <p:spPr>
          <a:xfrm>
            <a:off x="11105421" y="5729517"/>
            <a:ext cx="538383" cy="8179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51AF795-AC19-412C-A700-5C1757A0DEF0}"/>
              </a:ext>
            </a:extLst>
          </p:cNvPr>
          <p:cNvSpPr/>
          <p:nvPr/>
        </p:nvSpPr>
        <p:spPr>
          <a:xfrm>
            <a:off x="0" y="1992702"/>
            <a:ext cx="12192000" cy="3736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EFB532-F3E1-4C91-B73E-A2D731097DC0}"/>
              </a:ext>
            </a:extLst>
          </p:cNvPr>
          <p:cNvSpPr txBox="1"/>
          <p:nvPr/>
        </p:nvSpPr>
        <p:spPr>
          <a:xfrm>
            <a:off x="1334218" y="4572910"/>
            <a:ext cx="9523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한국형 </a:t>
            </a:r>
            <a:r>
              <a:rPr lang="ko-KR" altLang="en-US" sz="2800" err="1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홈스테이</a:t>
            </a:r>
            <a:r>
              <a:rPr lang="ko-KR" altLang="en-US" sz="28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플랫폼 </a:t>
            </a:r>
            <a:r>
              <a:rPr lang="en-US" altLang="ko-KR" sz="32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“</a:t>
            </a:r>
            <a:r>
              <a:rPr lang="ko-KR" altLang="en-US" sz="32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주거요람</a:t>
            </a:r>
            <a:r>
              <a:rPr lang="en-US" altLang="ko-KR" sz="32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”</a:t>
            </a:r>
            <a:endParaRPr lang="ko-KR" altLang="en-US" sz="2800" dirty="0">
              <a:solidFill>
                <a:srgbClr val="00206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8E7B850-D9D8-49DE-8196-EC151E637BEE}"/>
              </a:ext>
            </a:extLst>
          </p:cNvPr>
          <p:cNvSpPr/>
          <p:nvPr/>
        </p:nvSpPr>
        <p:spPr>
          <a:xfrm>
            <a:off x="2122686" y="2609444"/>
            <a:ext cx="2453951" cy="1406452"/>
          </a:xfrm>
          <a:prstGeom prst="roundRect">
            <a:avLst>
              <a:gd name="adj" fmla="val 5389"/>
            </a:avLst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70C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자녀 독립</a:t>
            </a:r>
            <a:endParaRPr lang="en-US" altLang="ko-KR" sz="2000">
              <a:solidFill>
                <a:srgbClr val="0070C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algn="ctr"/>
            <a:r>
              <a:rPr lang="ko-KR" altLang="en-US" sz="2000">
                <a:solidFill>
                  <a:srgbClr val="0070C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중장년 부부 가구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419A0B4-4E2E-44D7-8F12-42750E19A900}"/>
              </a:ext>
            </a:extLst>
          </p:cNvPr>
          <p:cNvSpPr/>
          <p:nvPr/>
        </p:nvSpPr>
        <p:spPr>
          <a:xfrm>
            <a:off x="7615365" y="2609444"/>
            <a:ext cx="2453951" cy="1406452"/>
          </a:xfrm>
          <a:prstGeom prst="roundRect">
            <a:avLst>
              <a:gd name="adj" fmla="val 5389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보호종료 청소년</a:t>
            </a:r>
          </a:p>
        </p:txBody>
      </p:sp>
      <p:sp>
        <p:nvSpPr>
          <p:cNvPr id="4" name="순서도: 분류 3">
            <a:extLst>
              <a:ext uri="{FF2B5EF4-FFF2-40B4-BE49-F238E27FC236}">
                <a16:creationId xmlns:a16="http://schemas.microsoft.com/office/drawing/2014/main" id="{FED38722-CE66-4884-A342-24CFC3F9BB5B}"/>
              </a:ext>
            </a:extLst>
          </p:cNvPr>
          <p:cNvSpPr/>
          <p:nvPr/>
        </p:nvSpPr>
        <p:spPr>
          <a:xfrm rot="16200000">
            <a:off x="5508169" y="2804170"/>
            <a:ext cx="1175657" cy="1017036"/>
          </a:xfrm>
          <a:prstGeom prst="flowChartSor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FF336B7-8895-4638-AAAD-172BFAD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9663" r="23303" b="32355"/>
          <a:stretch/>
        </p:blipFill>
        <p:spPr>
          <a:xfrm>
            <a:off x="5900675" y="3015926"/>
            <a:ext cx="390651" cy="59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D423C5-8471-4357-B75F-80CC1CF20038}"/>
              </a:ext>
            </a:extLst>
          </p:cNvPr>
          <p:cNvCxnSpPr>
            <a:cxnSpLocks/>
          </p:cNvCxnSpPr>
          <p:nvPr/>
        </p:nvCxnSpPr>
        <p:spPr>
          <a:xfrm>
            <a:off x="1026544" y="1504699"/>
            <a:ext cx="144061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106C26-0CAA-49B3-A818-C190066539EC}"/>
              </a:ext>
            </a:extLst>
          </p:cNvPr>
          <p:cNvSpPr txBox="1"/>
          <p:nvPr/>
        </p:nvSpPr>
        <p:spPr>
          <a:xfrm>
            <a:off x="931652" y="912468"/>
            <a:ext cx="163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3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제안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A9E212-8FD3-4CF0-9EAF-001314D2D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9663" r="23303" b="32355"/>
          <a:stretch/>
        </p:blipFill>
        <p:spPr>
          <a:xfrm>
            <a:off x="11105421" y="5729517"/>
            <a:ext cx="538383" cy="8179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51AF795-AC19-412C-A700-5C1757A0DEF0}"/>
              </a:ext>
            </a:extLst>
          </p:cNvPr>
          <p:cNvSpPr/>
          <p:nvPr/>
        </p:nvSpPr>
        <p:spPr>
          <a:xfrm>
            <a:off x="0" y="1992702"/>
            <a:ext cx="12192000" cy="3736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8E7B850-D9D8-49DE-8196-EC151E637BEE}"/>
              </a:ext>
            </a:extLst>
          </p:cNvPr>
          <p:cNvSpPr/>
          <p:nvPr/>
        </p:nvSpPr>
        <p:spPr>
          <a:xfrm>
            <a:off x="2122686" y="2366849"/>
            <a:ext cx="2453951" cy="1406452"/>
          </a:xfrm>
          <a:prstGeom prst="roundRect">
            <a:avLst>
              <a:gd name="adj" fmla="val 5389"/>
            </a:avLst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70C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자녀 독립</a:t>
            </a:r>
            <a:endParaRPr lang="en-US" altLang="ko-KR" sz="2000">
              <a:solidFill>
                <a:srgbClr val="0070C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algn="ctr"/>
            <a:r>
              <a:rPr lang="ko-KR" altLang="en-US" sz="2000">
                <a:solidFill>
                  <a:srgbClr val="0070C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중장년 부부 가구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419A0B4-4E2E-44D7-8F12-42750E19A900}"/>
              </a:ext>
            </a:extLst>
          </p:cNvPr>
          <p:cNvSpPr/>
          <p:nvPr/>
        </p:nvSpPr>
        <p:spPr>
          <a:xfrm>
            <a:off x="7615365" y="2366849"/>
            <a:ext cx="2453951" cy="1406452"/>
          </a:xfrm>
          <a:prstGeom prst="roundRect">
            <a:avLst>
              <a:gd name="adj" fmla="val 5389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보호종료 청소년</a:t>
            </a:r>
          </a:p>
        </p:txBody>
      </p:sp>
      <p:sp>
        <p:nvSpPr>
          <p:cNvPr id="4" name="순서도: 분류 3">
            <a:extLst>
              <a:ext uri="{FF2B5EF4-FFF2-40B4-BE49-F238E27FC236}">
                <a16:creationId xmlns:a16="http://schemas.microsoft.com/office/drawing/2014/main" id="{FED38722-CE66-4884-A342-24CFC3F9BB5B}"/>
              </a:ext>
            </a:extLst>
          </p:cNvPr>
          <p:cNvSpPr/>
          <p:nvPr/>
        </p:nvSpPr>
        <p:spPr>
          <a:xfrm rot="16200000">
            <a:off x="5508169" y="2561575"/>
            <a:ext cx="1175657" cy="1017036"/>
          </a:xfrm>
          <a:prstGeom prst="flowChartSor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FF336B7-8895-4638-AAAD-172BFAD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9663" r="23303" b="32355"/>
          <a:stretch/>
        </p:blipFill>
        <p:spPr>
          <a:xfrm>
            <a:off x="5900675" y="2773331"/>
            <a:ext cx="390651" cy="5934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A7051E-FC19-4B44-8C00-F26D452AEA71}"/>
              </a:ext>
            </a:extLst>
          </p:cNvPr>
          <p:cNvSpPr txBox="1"/>
          <p:nvPr/>
        </p:nvSpPr>
        <p:spPr>
          <a:xfrm>
            <a:off x="1765480" y="4022403"/>
            <a:ext cx="36897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40~64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세 부부 가구 </a:t>
            </a:r>
            <a:r>
              <a:rPr lang="en-US" altLang="ko-KR" sz="1100" dirty="0">
                <a:latin typeface="a고딕14" panose="02020600000000000000" pitchFamily="18" charset="-127"/>
                <a:ea typeface="a고딕14" panose="02020600000000000000" pitchFamily="18" charset="-127"/>
              </a:rPr>
              <a:t>(</a:t>
            </a:r>
            <a:r>
              <a:rPr lang="ko-KR" altLang="en-US" sz="1100" dirty="0">
                <a:latin typeface="a고딕14" panose="02020600000000000000" pitchFamily="18" charset="-127"/>
                <a:ea typeface="a고딕14" panose="02020600000000000000" pitchFamily="18" charset="-127"/>
              </a:rPr>
              <a:t>통계청 기준 </a:t>
            </a:r>
            <a:r>
              <a:rPr lang="en-US" altLang="ko-KR" sz="1100" dirty="0">
                <a:latin typeface="a고딕14" panose="02020600000000000000" pitchFamily="18" charset="-127"/>
                <a:ea typeface="a고딕14" panose="02020600000000000000" pitchFamily="18" charset="-127"/>
              </a:rPr>
              <a:t>‘</a:t>
            </a:r>
            <a:r>
              <a:rPr lang="ko-KR" altLang="en-US" sz="11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중장년</a:t>
            </a:r>
            <a:r>
              <a:rPr lang="en-US" altLang="ko-KR" sz="1100" dirty="0">
                <a:latin typeface="a고딕14" panose="02020600000000000000" pitchFamily="18" charset="-127"/>
                <a:ea typeface="a고딕14" panose="02020600000000000000" pitchFamily="18" charset="-127"/>
              </a:rPr>
              <a:t>’)</a:t>
            </a:r>
          </a:p>
          <a:p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   (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전국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)140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만 가구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/ (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서울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)20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만 가구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50~64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세 부부 가구 </a:t>
            </a:r>
            <a:r>
              <a:rPr lang="en-US" altLang="ko-KR" sz="1100" dirty="0">
                <a:latin typeface="a고딕14" panose="02020600000000000000" pitchFamily="18" charset="-127"/>
                <a:ea typeface="a고딕14" panose="02020600000000000000" pitchFamily="18" charset="-127"/>
              </a:rPr>
              <a:t>(</a:t>
            </a:r>
            <a:r>
              <a:rPr lang="ko-KR" altLang="en-US" sz="1100" dirty="0">
                <a:latin typeface="a고딕14" panose="02020600000000000000" pitchFamily="18" charset="-127"/>
                <a:ea typeface="a고딕14" panose="02020600000000000000" pitchFamily="18" charset="-127"/>
              </a:rPr>
              <a:t>실질적 자녀 독립 시기</a:t>
            </a:r>
            <a:r>
              <a:rPr lang="en-US" altLang="ko-KR" sz="1100" dirty="0">
                <a:latin typeface="a고딕14" panose="02020600000000000000" pitchFamily="18" charset="-127"/>
                <a:ea typeface="a고딕14" panose="02020600000000000000" pitchFamily="18" charset="-127"/>
              </a:rPr>
              <a:t>)</a:t>
            </a:r>
          </a:p>
          <a:p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   (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전국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)116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만 가구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/ (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서울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)16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만 가구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향후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5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년간 꾸준한 증가추세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C2A4EC-E736-49F3-A137-F812A91B370D}"/>
              </a:ext>
            </a:extLst>
          </p:cNvPr>
          <p:cNvSpPr txBox="1"/>
          <p:nvPr/>
        </p:nvSpPr>
        <p:spPr>
          <a:xfrm>
            <a:off x="6291326" y="291184"/>
            <a:ext cx="5571888" cy="137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b="1" dirty="0">
                <a:latin typeface="a고딕10" panose="02020600000000000000" pitchFamily="18" charset="-127"/>
                <a:ea typeface="a고딕10" panose="02020600000000000000" pitchFamily="18" charset="-127"/>
              </a:rPr>
              <a:t>* </a:t>
            </a:r>
            <a:r>
              <a:rPr lang="ko-KR" altLang="en-US" sz="1050" b="1" dirty="0">
                <a:latin typeface="a고딕10" panose="02020600000000000000" pitchFamily="18" charset="-127"/>
                <a:ea typeface="a고딕10" panose="02020600000000000000" pitchFamily="18" charset="-127"/>
              </a:rPr>
              <a:t>참고자료</a:t>
            </a:r>
            <a:endParaRPr lang="en-US" altLang="ko-KR" sz="1050" b="1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통계청 「</a:t>
            </a:r>
            <a:r>
              <a:rPr lang="ko-KR" altLang="en-US" sz="1050" dirty="0" err="1">
                <a:latin typeface="a고딕10" panose="02020600000000000000" pitchFamily="18" charset="-127"/>
                <a:ea typeface="a고딕10" panose="02020600000000000000" pitchFamily="18" charset="-127"/>
              </a:rPr>
              <a:t>인구총조사</a:t>
            </a: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」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(2017) – </a:t>
            </a: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가구주의 성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, </a:t>
            </a: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연령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및 세대구성별 가구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(</a:t>
            </a: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일반가구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)/</a:t>
            </a:r>
            <a:r>
              <a:rPr lang="ko-KR" altLang="en-US" sz="1050" dirty="0" err="1">
                <a:latin typeface="a고딕10" panose="02020600000000000000" pitchFamily="18" charset="-127"/>
                <a:ea typeface="a고딕10" panose="02020600000000000000" pitchFamily="18" charset="-127"/>
              </a:rPr>
              <a:t>시군구</a:t>
            </a:r>
            <a:endParaRPr lang="en-US" altLang="ko-KR" sz="10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통계청 「</a:t>
            </a:r>
            <a:r>
              <a:rPr lang="ko-KR" altLang="en-US" sz="1050" dirty="0" err="1">
                <a:latin typeface="a고딕10" panose="02020600000000000000" pitchFamily="18" charset="-127"/>
                <a:ea typeface="a고딕10" panose="02020600000000000000" pitchFamily="18" charset="-127"/>
              </a:rPr>
              <a:t>인구총조사</a:t>
            </a: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」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(2015) – </a:t>
            </a: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장래가구추계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-</a:t>
            </a: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가구주의 연령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/</a:t>
            </a: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가구유형별 추계가구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/</a:t>
            </a: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시도</a:t>
            </a:r>
            <a:endParaRPr lang="en-US" altLang="ko-KR" sz="10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국회입법조사처 「보호종료 청소년 자립지원 방안」 </a:t>
            </a:r>
            <a:r>
              <a:rPr lang="en-US" altLang="ko-KR" sz="1050">
                <a:latin typeface="a고딕10" panose="02020600000000000000" pitchFamily="18" charset="-127"/>
                <a:ea typeface="a고딕10" panose="02020600000000000000" pitchFamily="18" charset="-127"/>
              </a:rPr>
              <a:t>(2018) – </a:t>
            </a:r>
            <a:r>
              <a:rPr lang="ko-KR" altLang="en-US" sz="1050">
                <a:latin typeface="a고딕10" panose="02020600000000000000" pitchFamily="18" charset="-127"/>
                <a:ea typeface="a고딕10" panose="02020600000000000000" pitchFamily="18" charset="-127"/>
              </a:rPr>
              <a:t>보건복지부 제출자료</a:t>
            </a:r>
            <a:endParaRPr lang="en-US" altLang="ko-KR" sz="10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001F5-A2D7-498C-8CB7-E29E4FC80030}"/>
              </a:ext>
            </a:extLst>
          </p:cNvPr>
          <p:cNvSpPr txBox="1"/>
          <p:nvPr/>
        </p:nvSpPr>
        <p:spPr>
          <a:xfrm>
            <a:off x="6997446" y="4022403"/>
            <a:ext cx="36897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연도별 보호종료 현황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(</a:t>
            </a:r>
            <a:r>
              <a:rPr lang="ko-KR" altLang="en-US" sz="1400">
                <a:latin typeface="a고딕14" panose="02020600000000000000" pitchFamily="18" charset="-127"/>
                <a:ea typeface="a고딕14" panose="02020600000000000000" pitchFamily="18" charset="-127"/>
              </a:rPr>
              <a:t>전국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)</a:t>
            </a:r>
          </a:p>
          <a:p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     (2013) 2,207</a:t>
            </a:r>
            <a:r>
              <a:rPr lang="ko-KR" altLang="en-US" sz="1400">
                <a:latin typeface="a고딕14" panose="02020600000000000000" pitchFamily="18" charset="-127"/>
                <a:ea typeface="a고딕14" panose="02020600000000000000" pitchFamily="18" charset="-127"/>
              </a:rPr>
              <a:t>명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     (2014) 2,172</a:t>
            </a:r>
            <a:r>
              <a:rPr lang="ko-KR" altLang="en-US" sz="1400">
                <a:latin typeface="a고딕14" panose="02020600000000000000" pitchFamily="18" charset="-127"/>
                <a:ea typeface="a고딕14" panose="02020600000000000000" pitchFamily="18" charset="-127"/>
              </a:rPr>
              <a:t>명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     (2015) 2,677</a:t>
            </a:r>
            <a:r>
              <a:rPr lang="ko-KR" altLang="en-US" sz="1400">
                <a:latin typeface="a고딕14" panose="02020600000000000000" pitchFamily="18" charset="-127"/>
                <a:ea typeface="a고딕14" panose="02020600000000000000" pitchFamily="18" charset="-127"/>
              </a:rPr>
              <a:t>명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     (2016) 2,703</a:t>
            </a:r>
            <a:r>
              <a:rPr lang="ko-KR" altLang="en-US" sz="1400">
                <a:latin typeface="a고딕14" panose="02020600000000000000" pitchFamily="18" charset="-127"/>
                <a:ea typeface="a고딕14" panose="02020600000000000000" pitchFamily="18" charset="-127"/>
              </a:rPr>
              <a:t>명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     (2017) 2,593</a:t>
            </a:r>
            <a:r>
              <a:rPr lang="ko-KR" altLang="en-US" sz="1400">
                <a:latin typeface="a고딕14" panose="02020600000000000000" pitchFamily="18" charset="-127"/>
                <a:ea typeface="a고딕14" panose="02020600000000000000" pitchFamily="18" charset="-127"/>
              </a:rPr>
              <a:t>명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지난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5</a:t>
            </a:r>
            <a:r>
              <a:rPr lang="ko-KR" altLang="en-US" sz="1400">
                <a:latin typeface="a고딕14" panose="02020600000000000000" pitchFamily="18" charset="-127"/>
                <a:ea typeface="a고딕14" panose="02020600000000000000" pitchFamily="18" charset="-127"/>
              </a:rPr>
              <a:t>년간 도합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12,352</a:t>
            </a:r>
            <a:r>
              <a:rPr lang="ko-KR" altLang="en-US" sz="1400">
                <a:latin typeface="a고딕14" panose="02020600000000000000" pitchFamily="18" charset="-127"/>
                <a:ea typeface="a고딕14" panose="02020600000000000000" pitchFamily="18" charset="-127"/>
              </a:rPr>
              <a:t>명 보호 종료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63214B-B2A7-4B1E-9E81-9998F01A203E}"/>
              </a:ext>
            </a:extLst>
          </p:cNvPr>
          <p:cNvSpPr/>
          <p:nvPr/>
        </p:nvSpPr>
        <p:spPr>
          <a:xfrm>
            <a:off x="6997446" y="5821926"/>
            <a:ext cx="3559779" cy="791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* </a:t>
            </a:r>
            <a:r>
              <a:rPr lang="ko-KR" altLang="en-US" sz="105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이 중 주거 지원 비수혜 비율인 </a:t>
            </a:r>
            <a:r>
              <a:rPr lang="en-US" altLang="ko-KR" sz="1050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67.8%</a:t>
            </a:r>
            <a:r>
              <a:rPr lang="ko-KR" altLang="en-US" sz="105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가 수혜 대상 군</a:t>
            </a:r>
            <a:endParaRPr lang="en-US" altLang="ko-KR" sz="1050" dirty="0">
              <a:solidFill>
                <a:prstClr val="black"/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** </a:t>
            </a:r>
            <a:r>
              <a:rPr lang="ko-KR" altLang="en-US" sz="105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시도</a:t>
            </a:r>
            <a:r>
              <a:rPr lang="en-US" altLang="ko-KR" sz="1050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/</a:t>
            </a:r>
            <a:r>
              <a:rPr lang="ko-KR" altLang="en-US" sz="105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시군구별 데이터는 한국보건복지인력개발원</a:t>
            </a:r>
            <a:r>
              <a:rPr lang="en-US" altLang="ko-KR" sz="1050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(</a:t>
            </a:r>
            <a:r>
              <a:rPr lang="ko-KR" altLang="en-US" sz="105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아동자립지원단</a:t>
            </a:r>
            <a:r>
              <a:rPr lang="en-US" altLang="ko-KR" sz="1050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)</a:t>
            </a:r>
            <a:r>
              <a:rPr lang="ko-KR" altLang="en-US" sz="105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에서 활용하고 있으나 공개하지 않고 있음</a:t>
            </a:r>
            <a:endParaRPr lang="en-US" altLang="ko-KR" sz="1050" dirty="0">
              <a:solidFill>
                <a:prstClr val="black"/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ABB1BC-1B83-4D2A-BEDA-0BDCE7471CC4}"/>
              </a:ext>
            </a:extLst>
          </p:cNvPr>
          <p:cNvSpPr/>
          <p:nvPr/>
        </p:nvSpPr>
        <p:spPr>
          <a:xfrm>
            <a:off x="1746848" y="5821926"/>
            <a:ext cx="3559779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* </a:t>
            </a:r>
            <a:r>
              <a:rPr lang="ko-KR" altLang="en-US" sz="105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참여</a:t>
            </a:r>
            <a:r>
              <a:rPr lang="en-US" altLang="ko-KR" sz="1050" dirty="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(</a:t>
            </a:r>
            <a:r>
              <a:rPr lang="ko-KR" altLang="en-US" sz="105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공급</a:t>
            </a:r>
            <a:r>
              <a:rPr lang="en-US" altLang="ko-KR" sz="105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) </a:t>
            </a:r>
            <a:r>
              <a:rPr lang="ko-KR" altLang="en-US" sz="1050">
                <a:solidFill>
                  <a:prstClr val="black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가능 대상군</a:t>
            </a:r>
            <a:endParaRPr lang="en-US" altLang="ko-KR" sz="1050" dirty="0">
              <a:solidFill>
                <a:prstClr val="black"/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66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D423C5-8471-4357-B75F-80CC1CF20038}"/>
              </a:ext>
            </a:extLst>
          </p:cNvPr>
          <p:cNvCxnSpPr>
            <a:cxnSpLocks/>
          </p:cNvCxnSpPr>
          <p:nvPr/>
        </p:nvCxnSpPr>
        <p:spPr>
          <a:xfrm>
            <a:off x="1026544" y="1504699"/>
            <a:ext cx="144061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106C26-0CAA-49B3-A818-C190066539EC}"/>
              </a:ext>
            </a:extLst>
          </p:cNvPr>
          <p:cNvSpPr txBox="1"/>
          <p:nvPr/>
        </p:nvSpPr>
        <p:spPr>
          <a:xfrm>
            <a:off x="931652" y="912468"/>
            <a:ext cx="163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3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제안</a:t>
            </a:r>
            <a:endParaRPr lang="ko-KR" altLang="en-US" sz="2800" spc="300" dirty="0">
              <a:solidFill>
                <a:srgbClr val="00206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A9E212-8FD3-4CF0-9EAF-001314D2D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9663" r="23303" b="32355"/>
          <a:stretch/>
        </p:blipFill>
        <p:spPr>
          <a:xfrm>
            <a:off x="11105421" y="5729517"/>
            <a:ext cx="538383" cy="8179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990DA1A-FFC3-4BE8-AB41-A937C265B05A}"/>
              </a:ext>
            </a:extLst>
          </p:cNvPr>
          <p:cNvSpPr/>
          <p:nvPr/>
        </p:nvSpPr>
        <p:spPr>
          <a:xfrm>
            <a:off x="1095555" y="2406769"/>
            <a:ext cx="4642772" cy="368611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D9EFF6-4F7A-46B5-A7EB-05A72326B67F}"/>
              </a:ext>
            </a:extLst>
          </p:cNvPr>
          <p:cNvSpPr txBox="1"/>
          <p:nvPr/>
        </p:nvSpPr>
        <p:spPr>
          <a:xfrm>
            <a:off x="1443516" y="2206715"/>
            <a:ext cx="39468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참여가구</a:t>
            </a:r>
            <a:r>
              <a:rPr lang="en-US" altLang="ko-KR" sz="20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</a:t>
            </a:r>
            <a:r>
              <a:rPr lang="ko-KR" altLang="en-US" sz="20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중장년 부부가구</a:t>
            </a:r>
            <a:r>
              <a:rPr lang="en-US" altLang="ko-KR" sz="20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)</a:t>
            </a:r>
            <a:endParaRPr lang="ko-KR" altLang="en-US" sz="2000" dirty="0">
              <a:solidFill>
                <a:srgbClr val="00206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2E5772-87C6-4344-BF7F-DD0EE9C5AB59}"/>
              </a:ext>
            </a:extLst>
          </p:cNvPr>
          <p:cNvSpPr txBox="1"/>
          <p:nvPr/>
        </p:nvSpPr>
        <p:spPr>
          <a:xfrm>
            <a:off x="1443516" y="2854686"/>
            <a:ext cx="4954416" cy="309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주택형태 </a:t>
            </a:r>
            <a:r>
              <a: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– </a:t>
            </a:r>
            <a:r>
              <a:rPr lang="ko-KR" altLang="en-US" sz="1600">
                <a:latin typeface="a고딕14" panose="02020600000000000000" pitchFamily="18" charset="-127"/>
                <a:ea typeface="a고딕14" panose="02020600000000000000" pitchFamily="18" charset="-127"/>
              </a:rPr>
              <a:t>아파트</a:t>
            </a:r>
            <a:r>
              <a: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600">
                <a:latin typeface="a고딕14" panose="02020600000000000000" pitchFamily="18" charset="-127"/>
                <a:ea typeface="a고딕14" panose="02020600000000000000" pitchFamily="18" charset="-127"/>
              </a:rPr>
              <a:t>연립주택</a:t>
            </a:r>
            <a:r>
              <a: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600">
                <a:latin typeface="a고딕14" panose="02020600000000000000" pitchFamily="18" charset="-127"/>
                <a:ea typeface="a고딕14" panose="02020600000000000000" pitchFamily="18" charset="-127"/>
              </a:rPr>
              <a:t>단독주택 등</a:t>
            </a:r>
            <a:endParaRPr lang="en-US" altLang="ko-KR" sz="1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임대방</a:t>
            </a:r>
            <a:r>
              <a:rPr lang="ko-KR" altLang="en-US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 면적</a:t>
            </a:r>
            <a:endParaRPr lang="en-US" altLang="ko-KR" sz="1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임대방</a:t>
            </a:r>
            <a:r>
              <a:rPr lang="ko-KR" altLang="en-US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 현황 </a:t>
            </a:r>
            <a:r>
              <a: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– </a:t>
            </a:r>
            <a:r>
              <a:rPr lang="ko-KR" altLang="en-US" sz="1600">
                <a:latin typeface="a고딕14" panose="02020600000000000000" pitchFamily="18" charset="-127"/>
                <a:ea typeface="a고딕14" panose="02020600000000000000" pitchFamily="18" charset="-127"/>
              </a:rPr>
              <a:t>가구</a:t>
            </a:r>
            <a:r>
              <a: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(</a:t>
            </a:r>
            <a:r>
              <a:rPr lang="ko-KR" altLang="en-US" sz="1600">
                <a:latin typeface="a고딕14" panose="02020600000000000000" pitchFamily="18" charset="-127"/>
                <a:ea typeface="a고딕14" panose="02020600000000000000" pitchFamily="18" charset="-127"/>
              </a:rPr>
              <a:t>침대</a:t>
            </a:r>
            <a:r>
              <a: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600">
                <a:latin typeface="a고딕14" panose="02020600000000000000" pitchFamily="18" charset="-127"/>
                <a:ea typeface="a고딕14" panose="02020600000000000000" pitchFamily="18" charset="-127"/>
              </a:rPr>
              <a:t>책상</a:t>
            </a:r>
            <a:r>
              <a: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600">
                <a:latin typeface="a고딕14" panose="02020600000000000000" pitchFamily="18" charset="-127"/>
                <a:ea typeface="a고딕14" panose="02020600000000000000" pitchFamily="18" charset="-127"/>
              </a:rPr>
              <a:t>옷장 등</a:t>
            </a:r>
            <a:r>
              <a: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a고딕14" panose="02020600000000000000" pitchFamily="18" charset="-127"/>
                <a:ea typeface="a고딕14" panose="02020600000000000000" pitchFamily="18" charset="-127"/>
              </a:rPr>
              <a:t>희망계약 기간</a:t>
            </a:r>
            <a:endParaRPr lang="en-US" altLang="ko-KR" sz="1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평균 취침</a:t>
            </a:r>
            <a:r>
              <a: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·</a:t>
            </a:r>
            <a:r>
              <a:rPr lang="ko-KR" altLang="en-US" sz="1600">
                <a:latin typeface="a고딕14" panose="02020600000000000000" pitchFamily="18" charset="-127"/>
                <a:ea typeface="a고딕14" panose="02020600000000000000" pitchFamily="18" charset="-127"/>
              </a:rPr>
              <a:t>기상시간</a:t>
            </a:r>
            <a:endParaRPr lang="en-US" altLang="ko-KR" sz="1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음주</a:t>
            </a:r>
            <a:r>
              <a: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·</a:t>
            </a:r>
            <a:r>
              <a:rPr lang="ko-KR" altLang="en-US" sz="1600">
                <a:latin typeface="a고딕14" panose="02020600000000000000" pitchFamily="18" charset="-127"/>
                <a:ea typeface="a고딕14" panose="02020600000000000000" pitchFamily="18" charset="-127"/>
              </a:rPr>
              <a:t>흡연 여부</a:t>
            </a:r>
            <a:endParaRPr lang="en-US" altLang="ko-KR" sz="160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a고딕14" panose="02020600000000000000" pitchFamily="18" charset="-127"/>
                <a:ea typeface="a고딕14" panose="02020600000000000000" pitchFamily="18" charset="-127"/>
              </a:rPr>
              <a:t>반려동물 유</a:t>
            </a:r>
            <a:r>
              <a:rPr lang="en-US" altLang="ko-KR" sz="1600">
                <a:latin typeface="a고딕14" panose="02020600000000000000" pitchFamily="18" charset="-127"/>
                <a:ea typeface="a고딕14" panose="02020600000000000000" pitchFamily="18" charset="-127"/>
              </a:rPr>
              <a:t>·</a:t>
            </a:r>
            <a:r>
              <a:rPr lang="ko-KR" altLang="en-US" sz="1600">
                <a:latin typeface="a고딕14" panose="02020600000000000000" pitchFamily="18" charset="-127"/>
                <a:ea typeface="a고딕14" panose="02020600000000000000" pitchFamily="18" charset="-127"/>
              </a:rPr>
              <a:t>무 여부</a:t>
            </a:r>
            <a:endParaRPr lang="en-US" altLang="ko-KR" sz="160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452D71-2182-41AE-8E7A-652D97DC2DE4}"/>
              </a:ext>
            </a:extLst>
          </p:cNvPr>
          <p:cNvSpPr txBox="1"/>
          <p:nvPr/>
        </p:nvSpPr>
        <p:spPr>
          <a:xfrm>
            <a:off x="6453675" y="2760740"/>
            <a:ext cx="5571888" cy="1336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b="1" dirty="0">
                <a:latin typeface="a고딕10" panose="02020600000000000000" pitchFamily="18" charset="-127"/>
                <a:ea typeface="a고딕10" panose="02020600000000000000" pitchFamily="18" charset="-127"/>
              </a:rPr>
              <a:t>* </a:t>
            </a:r>
            <a:r>
              <a:rPr lang="ko-KR" altLang="en-US" sz="1050" b="1" dirty="0">
                <a:latin typeface="a고딕10" panose="02020600000000000000" pitchFamily="18" charset="-127"/>
                <a:ea typeface="a고딕10" panose="02020600000000000000" pitchFamily="18" charset="-127"/>
              </a:rPr>
              <a:t>참고자료</a:t>
            </a:r>
            <a:endParaRPr lang="en-US" altLang="ko-KR" sz="1050" b="1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서울시 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“</a:t>
            </a:r>
            <a:r>
              <a:rPr lang="ko-KR" altLang="en-US" sz="1050" dirty="0" err="1">
                <a:latin typeface="a고딕10" panose="02020600000000000000" pitchFamily="18" charset="-127"/>
                <a:ea typeface="a고딕10" panose="02020600000000000000" pitchFamily="18" charset="-127"/>
              </a:rPr>
              <a:t>한지붕</a:t>
            </a: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 세대공감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” (</a:t>
            </a: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노인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-</a:t>
            </a: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대학생 하숙형 주거지원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) </a:t>
            </a: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신청서</a:t>
            </a:r>
            <a:endParaRPr lang="en-US" altLang="ko-KR" sz="10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미국 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University of California, Riverside </a:t>
            </a: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기숙사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·</a:t>
            </a:r>
            <a:r>
              <a:rPr lang="ko-KR" altLang="en-US" sz="1050" dirty="0" err="1">
                <a:latin typeface="a고딕10" panose="02020600000000000000" pitchFamily="18" charset="-127"/>
                <a:ea typeface="a고딕10" panose="02020600000000000000" pitchFamily="18" charset="-127"/>
              </a:rPr>
              <a:t>홈스테이</a:t>
            </a: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 신청서</a:t>
            </a:r>
            <a:endParaRPr lang="en-US" altLang="ko-KR" sz="10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국토교통부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·LH “</a:t>
            </a:r>
            <a:r>
              <a:rPr lang="ko-KR" altLang="en-US" sz="1050" dirty="0" err="1">
                <a:latin typeface="a고딕10" panose="02020600000000000000" pitchFamily="18" charset="-127"/>
                <a:ea typeface="a고딕10" panose="02020600000000000000" pitchFamily="18" charset="-127"/>
              </a:rPr>
              <a:t>마이홈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” </a:t>
            </a: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포털</a:t>
            </a:r>
            <a:endParaRPr lang="en-US" altLang="ko-KR" sz="10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450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D423C5-8471-4357-B75F-80CC1CF20038}"/>
              </a:ext>
            </a:extLst>
          </p:cNvPr>
          <p:cNvCxnSpPr>
            <a:cxnSpLocks/>
          </p:cNvCxnSpPr>
          <p:nvPr/>
        </p:nvCxnSpPr>
        <p:spPr>
          <a:xfrm>
            <a:off x="1026544" y="1504699"/>
            <a:ext cx="144061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106C26-0CAA-49B3-A818-C190066539EC}"/>
              </a:ext>
            </a:extLst>
          </p:cNvPr>
          <p:cNvSpPr txBox="1"/>
          <p:nvPr/>
        </p:nvSpPr>
        <p:spPr>
          <a:xfrm>
            <a:off x="931652" y="912468"/>
            <a:ext cx="163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3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제안</a:t>
            </a:r>
            <a:endParaRPr lang="ko-KR" altLang="en-US" sz="2800" spc="300" dirty="0">
              <a:solidFill>
                <a:srgbClr val="00206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A9E212-8FD3-4CF0-9EAF-001314D2D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9663" r="23303" b="32355"/>
          <a:stretch/>
        </p:blipFill>
        <p:spPr>
          <a:xfrm>
            <a:off x="11105421" y="5729517"/>
            <a:ext cx="538383" cy="8179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990DA1A-FFC3-4BE8-AB41-A937C265B05A}"/>
              </a:ext>
            </a:extLst>
          </p:cNvPr>
          <p:cNvSpPr/>
          <p:nvPr/>
        </p:nvSpPr>
        <p:spPr>
          <a:xfrm>
            <a:off x="1095555" y="2406769"/>
            <a:ext cx="4642772" cy="368611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D9EFF6-4F7A-46B5-A7EB-05A72326B67F}"/>
              </a:ext>
            </a:extLst>
          </p:cNvPr>
          <p:cNvSpPr txBox="1"/>
          <p:nvPr/>
        </p:nvSpPr>
        <p:spPr>
          <a:xfrm>
            <a:off x="1443516" y="2206715"/>
            <a:ext cx="39468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수혜가구</a:t>
            </a:r>
            <a:r>
              <a:rPr lang="en-US" altLang="ko-KR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</a:t>
            </a:r>
            <a:r>
              <a:rPr lang="ko-KR" altLang="en-US" sz="20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보호종료 청소년</a:t>
            </a:r>
            <a:r>
              <a:rPr lang="en-US" altLang="ko-KR" sz="20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)</a:t>
            </a:r>
            <a:endParaRPr lang="ko-KR" altLang="en-US" sz="2000" dirty="0">
              <a:solidFill>
                <a:srgbClr val="00206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2E5772-87C6-4344-BF7F-DD0EE9C5AB59}"/>
              </a:ext>
            </a:extLst>
          </p:cNvPr>
          <p:cNvSpPr txBox="1"/>
          <p:nvPr/>
        </p:nvSpPr>
        <p:spPr>
          <a:xfrm>
            <a:off x="1312890" y="3062338"/>
            <a:ext cx="4406778" cy="2316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희망 주택형태 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– </a:t>
            </a:r>
            <a:r>
              <a:rPr lang="ko-KR" altLang="en-US" sz="1400">
                <a:latin typeface="a고딕14" panose="02020600000000000000" pitchFamily="18" charset="-127"/>
                <a:ea typeface="a고딕14" panose="02020600000000000000" pitchFamily="18" charset="-127"/>
              </a:rPr>
              <a:t>아파트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400">
                <a:latin typeface="a고딕14" panose="02020600000000000000" pitchFamily="18" charset="-127"/>
                <a:ea typeface="a고딕14" panose="02020600000000000000" pitchFamily="18" charset="-127"/>
              </a:rPr>
              <a:t>연립주택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sz="1400">
                <a:latin typeface="a고딕14" panose="02020600000000000000" pitchFamily="18" charset="-127"/>
                <a:ea typeface="a고딕14" panose="02020600000000000000" pitchFamily="18" charset="-127"/>
              </a:rPr>
              <a:t>단독주택 등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희망 입주지역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희망 계약 기간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평균 취침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·</a:t>
            </a:r>
            <a:r>
              <a:rPr lang="ko-KR" altLang="en-US" sz="1400">
                <a:latin typeface="a고딕14" panose="02020600000000000000" pitchFamily="18" charset="-127"/>
                <a:ea typeface="a고딕14" panose="02020600000000000000" pitchFamily="18" charset="-127"/>
              </a:rPr>
              <a:t>기상시간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음주</a:t>
            </a:r>
            <a:r>
              <a:rPr lang="en-US" altLang="ko-KR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·</a:t>
            </a:r>
            <a:r>
              <a:rPr lang="ko-KR" altLang="en-US" sz="1400">
                <a:latin typeface="a고딕14" panose="02020600000000000000" pitchFamily="18" charset="-127"/>
                <a:ea typeface="a고딕14" panose="02020600000000000000" pitchFamily="18" charset="-127"/>
              </a:rPr>
              <a:t>흡연 여부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latin typeface="a고딕14" panose="02020600000000000000" pitchFamily="18" charset="-127"/>
                <a:ea typeface="a고딕14" panose="02020600000000000000" pitchFamily="18" charset="-127"/>
              </a:rPr>
              <a:t>반려동물과 생활가능한지</a:t>
            </a:r>
            <a:endParaRPr lang="en-US" altLang="ko-KR" sz="14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83F6F7-2ECE-4BAF-93AA-914CC065C4E8}"/>
              </a:ext>
            </a:extLst>
          </p:cNvPr>
          <p:cNvSpPr/>
          <p:nvPr/>
        </p:nvSpPr>
        <p:spPr>
          <a:xfrm>
            <a:off x="3613297" y="4031834"/>
            <a:ext cx="2342365" cy="1347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solidFill>
                  <a:prstClr val="black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청년인구비율</a:t>
            </a:r>
            <a:endParaRPr lang="en-US" altLang="ko-KR" sz="1400">
              <a:solidFill>
                <a:prstClr val="black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solidFill>
                  <a:prstClr val="black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범죄 안전</a:t>
            </a:r>
            <a:endParaRPr lang="en-US" altLang="ko-KR" sz="1400">
              <a:solidFill>
                <a:prstClr val="black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solidFill>
                  <a:prstClr val="black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대중교통 이용률</a:t>
            </a:r>
            <a:endParaRPr lang="en-US" altLang="ko-KR" sz="1400">
              <a:solidFill>
                <a:prstClr val="black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solidFill>
                  <a:prstClr val="black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문화시설 수</a:t>
            </a:r>
            <a:endParaRPr lang="en-US" altLang="ko-KR" sz="1400">
              <a:solidFill>
                <a:prstClr val="black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F32BC-A4CE-4279-8960-C2431863EE54}"/>
              </a:ext>
            </a:extLst>
          </p:cNvPr>
          <p:cNvSpPr txBox="1"/>
          <p:nvPr/>
        </p:nvSpPr>
        <p:spPr>
          <a:xfrm>
            <a:off x="6376299" y="2787935"/>
            <a:ext cx="5571888" cy="248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latin typeface="a고딕10" panose="02020600000000000000" pitchFamily="18" charset="-127"/>
                <a:ea typeface="a고딕10" panose="02020600000000000000" pitchFamily="18" charset="-127"/>
              </a:rPr>
              <a:t>* </a:t>
            </a:r>
            <a:r>
              <a:rPr lang="ko-KR" altLang="en-US" sz="1050" b="1">
                <a:latin typeface="a고딕10" panose="02020600000000000000" pitchFamily="18" charset="-127"/>
                <a:ea typeface="a고딕10" panose="02020600000000000000" pitchFamily="18" charset="-127"/>
              </a:rPr>
              <a:t>참고자료</a:t>
            </a:r>
            <a:endParaRPr lang="en-US" altLang="ko-KR" sz="1050" b="1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서울시 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“</a:t>
            </a:r>
            <a:r>
              <a:rPr lang="ko-KR" altLang="en-US" sz="1050">
                <a:latin typeface="a고딕10" panose="02020600000000000000" pitchFamily="18" charset="-127"/>
                <a:ea typeface="a고딕10" panose="02020600000000000000" pitchFamily="18" charset="-127"/>
              </a:rPr>
              <a:t>한지붕 세대공감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” (</a:t>
            </a:r>
            <a:r>
              <a:rPr lang="ko-KR" altLang="en-US" sz="1050">
                <a:latin typeface="a고딕10" panose="02020600000000000000" pitchFamily="18" charset="-127"/>
                <a:ea typeface="a고딕10" panose="02020600000000000000" pitchFamily="18" charset="-127"/>
              </a:rPr>
              <a:t>노인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-</a:t>
            </a:r>
            <a:r>
              <a:rPr lang="ko-KR" altLang="en-US" sz="1050">
                <a:latin typeface="a고딕10" panose="02020600000000000000" pitchFamily="18" charset="-127"/>
                <a:ea typeface="a고딕10" panose="02020600000000000000" pitchFamily="18" charset="-127"/>
              </a:rPr>
              <a:t>대학생 하숙형 주거지원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) </a:t>
            </a:r>
            <a:r>
              <a:rPr lang="ko-KR" altLang="en-US" sz="1050">
                <a:latin typeface="a고딕10" panose="02020600000000000000" pitchFamily="18" charset="-127"/>
                <a:ea typeface="a고딕10" panose="02020600000000000000" pitchFamily="18" charset="-127"/>
              </a:rPr>
              <a:t>신청서</a:t>
            </a:r>
            <a:endParaRPr lang="en-US" altLang="ko-KR" sz="10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미국 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University of California, Riverside </a:t>
            </a:r>
            <a:r>
              <a:rPr lang="ko-KR" altLang="en-US" sz="1050">
                <a:latin typeface="a고딕10" panose="02020600000000000000" pitchFamily="18" charset="-127"/>
                <a:ea typeface="a고딕10" panose="02020600000000000000" pitchFamily="18" charset="-127"/>
              </a:rPr>
              <a:t>기숙사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·</a:t>
            </a:r>
            <a:r>
              <a:rPr lang="ko-KR" altLang="en-US" sz="1050">
                <a:latin typeface="a고딕10" panose="02020600000000000000" pitchFamily="18" charset="-127"/>
                <a:ea typeface="a고딕10" panose="02020600000000000000" pitchFamily="18" charset="-127"/>
              </a:rPr>
              <a:t>홈스테이 신청서</a:t>
            </a:r>
            <a:endParaRPr lang="en-US" altLang="ko-KR" sz="10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통계청 통계지리정보서비스 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“</a:t>
            </a:r>
            <a:r>
              <a:rPr lang="ko-KR" altLang="en-US" sz="1050">
                <a:latin typeface="a고딕10" panose="02020600000000000000" pitchFamily="18" charset="-127"/>
                <a:ea typeface="a고딕10" panose="02020600000000000000" pitchFamily="18" charset="-127"/>
              </a:rPr>
              <a:t>살고 싶은 우리 동네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050">
                <a:latin typeface="a고딕10" panose="02020600000000000000" pitchFamily="18" charset="-127"/>
                <a:ea typeface="a고딕10" panose="02020600000000000000" pitchFamily="18" charset="-127"/>
              </a:rPr>
              <a:t>국토교통부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·LH “</a:t>
            </a:r>
            <a:r>
              <a:rPr lang="ko-KR" altLang="en-US" sz="1050">
                <a:latin typeface="a고딕10" panose="02020600000000000000" pitchFamily="18" charset="-127"/>
                <a:ea typeface="a고딕10" panose="02020600000000000000" pitchFamily="18" charset="-127"/>
              </a:rPr>
              <a:t>마이홈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” </a:t>
            </a:r>
            <a:r>
              <a:rPr lang="ko-KR" altLang="en-US" sz="1050">
                <a:latin typeface="a고딕10" panose="02020600000000000000" pitchFamily="18" charset="-127"/>
                <a:ea typeface="a고딕10" panose="02020600000000000000" pitchFamily="18" charset="-127"/>
              </a:rPr>
              <a:t>포털</a:t>
            </a:r>
            <a:endParaRPr lang="en-US" altLang="ko-KR" sz="10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LH </a:t>
            </a:r>
            <a:r>
              <a:rPr lang="ko-KR" altLang="en-US" sz="1050">
                <a:latin typeface="a고딕10" panose="02020600000000000000" pitchFamily="18" charset="-127"/>
                <a:ea typeface="a고딕10" panose="02020600000000000000" pitchFamily="18" charset="-127"/>
              </a:rPr>
              <a:t>토지주택연구원 「청년 주거 문제와 정책 방안 연구」 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(2017) – </a:t>
            </a:r>
            <a:r>
              <a:rPr lang="ko-KR" altLang="en-US" sz="1050">
                <a:latin typeface="a고딕10" panose="02020600000000000000" pitchFamily="18" charset="-127"/>
                <a:ea typeface="a고딕10" panose="02020600000000000000" pitchFamily="18" charset="-127"/>
              </a:rPr>
              <a:t>청년 주거 공급시 반영해야할 사항</a:t>
            </a:r>
            <a:endParaRPr lang="en-US" altLang="ko-KR" sz="10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latin typeface="a고딕10" panose="02020600000000000000" pitchFamily="18" charset="-127"/>
                <a:ea typeface="a고딕10" panose="02020600000000000000" pitchFamily="18" charset="-127"/>
              </a:rPr>
              <a:t>민달팽이유니온</a:t>
            </a: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 「청년주거실태조사 보고서」 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(2012) – </a:t>
            </a:r>
            <a:r>
              <a:rPr lang="ko-KR" altLang="en-US" sz="1050">
                <a:latin typeface="a고딕10" panose="02020600000000000000" pitchFamily="18" charset="-127"/>
                <a:ea typeface="a고딕10" panose="02020600000000000000" pitchFamily="18" charset="-127"/>
              </a:rPr>
              <a:t>거주지 선택시 우선 고려사항</a:t>
            </a:r>
            <a:endParaRPr lang="en-US" altLang="ko-KR" sz="10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>
                <a:latin typeface="a고딕10" panose="02020600000000000000" pitchFamily="18" charset="-127"/>
                <a:ea typeface="a고딕10" panose="02020600000000000000" pitchFamily="18" charset="-127"/>
              </a:rPr>
              <a:t>한국청소년정책연구원 </a:t>
            </a: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「청소년활동 참여 실태조사연구」 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(2018)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여성가족부 「제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6</a:t>
            </a:r>
            <a:r>
              <a:rPr lang="ko-KR" altLang="en-US" sz="1050">
                <a:latin typeface="a고딕10" panose="02020600000000000000" pitchFamily="18" charset="-127"/>
                <a:ea typeface="a고딕10" panose="02020600000000000000" pitchFamily="18" charset="-127"/>
              </a:rPr>
              <a:t>차 청소년정책 기본계획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(2018-2022)</a:t>
            </a:r>
            <a:r>
              <a:rPr lang="ko-KR" altLang="en-US" sz="1050">
                <a:latin typeface="a고딕10" panose="02020600000000000000" pitchFamily="18" charset="-127"/>
                <a:ea typeface="a고딕10" panose="02020600000000000000" pitchFamily="18" charset="-127"/>
              </a:rPr>
              <a:t>」 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(2018)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서울시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·</a:t>
            </a:r>
            <a:r>
              <a:rPr lang="ko-KR" altLang="en-US" sz="1050">
                <a:latin typeface="a고딕10" panose="02020600000000000000" pitchFamily="18" charset="-127"/>
                <a:ea typeface="a고딕10" panose="02020600000000000000" pitchFamily="18" charset="-127"/>
              </a:rPr>
              <a:t>서울연구원 「서울시 청소년참여 활성화 방안」 </a:t>
            </a:r>
            <a:r>
              <a:rPr lang="en-US" altLang="ko-KR" sz="1050" dirty="0">
                <a:latin typeface="a고딕10" panose="02020600000000000000" pitchFamily="18" charset="-127"/>
                <a:ea typeface="a고딕10" panose="02020600000000000000" pitchFamily="18" charset="-127"/>
              </a:rPr>
              <a:t>(2018)</a:t>
            </a:r>
            <a:endParaRPr lang="ko-KR" altLang="en-US" sz="105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551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D423C5-8471-4357-B75F-80CC1CF20038}"/>
              </a:ext>
            </a:extLst>
          </p:cNvPr>
          <p:cNvCxnSpPr>
            <a:cxnSpLocks/>
          </p:cNvCxnSpPr>
          <p:nvPr/>
        </p:nvCxnSpPr>
        <p:spPr>
          <a:xfrm>
            <a:off x="1026544" y="1504699"/>
            <a:ext cx="144061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106C26-0CAA-49B3-A818-C190066539EC}"/>
              </a:ext>
            </a:extLst>
          </p:cNvPr>
          <p:cNvSpPr txBox="1"/>
          <p:nvPr/>
        </p:nvSpPr>
        <p:spPr>
          <a:xfrm>
            <a:off x="931652" y="912468"/>
            <a:ext cx="163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3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제안</a:t>
            </a:r>
            <a:endParaRPr lang="ko-KR" altLang="en-US" sz="2800" spc="300" dirty="0">
              <a:solidFill>
                <a:srgbClr val="00206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A9E212-8FD3-4CF0-9EAF-001314D2D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9663" r="23303" b="32355"/>
          <a:stretch/>
        </p:blipFill>
        <p:spPr>
          <a:xfrm>
            <a:off x="11105421" y="5729517"/>
            <a:ext cx="538383" cy="817927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AB9BB79A-6B57-4F8B-A85E-12D6DE37BB1B}"/>
              </a:ext>
            </a:extLst>
          </p:cNvPr>
          <p:cNvSpPr/>
          <p:nvPr/>
        </p:nvSpPr>
        <p:spPr>
          <a:xfrm>
            <a:off x="2091260" y="2437736"/>
            <a:ext cx="1630393" cy="1630393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추천순위</a:t>
            </a:r>
            <a:endParaRPr lang="en-US" altLang="ko-KR" sz="2000" dirty="0">
              <a:solidFill>
                <a:srgbClr val="00206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algn="ctr"/>
            <a:r>
              <a:rPr lang="ko-KR" altLang="en-US" sz="20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제공</a:t>
            </a:r>
            <a:endParaRPr lang="en-US" altLang="ko-KR" sz="2000">
              <a:solidFill>
                <a:srgbClr val="00206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6C1462E-214F-4491-B2CC-A326B4ADE022}"/>
              </a:ext>
            </a:extLst>
          </p:cNvPr>
          <p:cNvSpPr/>
          <p:nvPr/>
        </p:nvSpPr>
        <p:spPr>
          <a:xfrm>
            <a:off x="5280803" y="2437736"/>
            <a:ext cx="1630393" cy="163039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홈스테이</a:t>
            </a:r>
            <a:endParaRPr lang="en-US" altLang="ko-KR" sz="2000">
              <a:solidFill>
                <a:schemeClr val="tx1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algn="ctr"/>
            <a:r>
              <a:rPr lang="ko-KR" altLang="en-US" sz="2000">
                <a:solidFill>
                  <a:schemeClr val="tx1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신청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64BFDF-1A8C-47BA-B5BD-1E4AEF2B2EE4}"/>
              </a:ext>
            </a:extLst>
          </p:cNvPr>
          <p:cNvSpPr/>
          <p:nvPr/>
        </p:nvSpPr>
        <p:spPr>
          <a:xfrm>
            <a:off x="8470346" y="2437736"/>
            <a:ext cx="1630393" cy="1630393"/>
          </a:xfrm>
          <a:prstGeom prst="ellipse">
            <a:avLst/>
          </a:prstGeom>
          <a:noFill/>
          <a:ln w="57150">
            <a:solidFill>
              <a:srgbClr val="239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239CFF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채택</a:t>
            </a:r>
            <a:endParaRPr lang="en-US" altLang="ko-KR" sz="2000">
              <a:solidFill>
                <a:srgbClr val="239CFF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algn="ctr"/>
            <a:r>
              <a:rPr lang="en-US" altLang="ko-KR" sz="2000" dirty="0">
                <a:solidFill>
                  <a:srgbClr val="239CFF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·</a:t>
            </a:r>
          </a:p>
          <a:p>
            <a:pPr algn="ctr"/>
            <a:r>
              <a:rPr lang="ko-KR" altLang="en-US" sz="2000">
                <a:solidFill>
                  <a:srgbClr val="239CFF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거절</a:t>
            </a:r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1ED9FF42-2C63-46FD-86E8-7175C2AD5AC9}"/>
              </a:ext>
            </a:extLst>
          </p:cNvPr>
          <p:cNvSpPr/>
          <p:nvPr/>
        </p:nvSpPr>
        <p:spPr>
          <a:xfrm>
            <a:off x="4058968" y="3077876"/>
            <a:ext cx="365119" cy="365119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26185897-A4AF-4277-AEA5-805C3B74D9CD}"/>
              </a:ext>
            </a:extLst>
          </p:cNvPr>
          <p:cNvSpPr/>
          <p:nvPr/>
        </p:nvSpPr>
        <p:spPr>
          <a:xfrm>
            <a:off x="4298452" y="3077875"/>
            <a:ext cx="365119" cy="365119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AC683F77-F887-4187-8AA8-716E647AAEFE}"/>
              </a:ext>
            </a:extLst>
          </p:cNvPr>
          <p:cNvSpPr/>
          <p:nvPr/>
        </p:nvSpPr>
        <p:spPr>
          <a:xfrm>
            <a:off x="4578368" y="3077875"/>
            <a:ext cx="365119" cy="365119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D074520B-F343-4ADE-A5B1-533DD7E1CCBA}"/>
              </a:ext>
            </a:extLst>
          </p:cNvPr>
          <p:cNvSpPr/>
          <p:nvPr/>
        </p:nvSpPr>
        <p:spPr>
          <a:xfrm>
            <a:off x="7248512" y="3077875"/>
            <a:ext cx="365119" cy="3651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EFC44C32-61F1-41D4-93CC-18349508470C}"/>
              </a:ext>
            </a:extLst>
          </p:cNvPr>
          <p:cNvSpPr/>
          <p:nvPr/>
        </p:nvSpPr>
        <p:spPr>
          <a:xfrm>
            <a:off x="7487996" y="3077874"/>
            <a:ext cx="365119" cy="3651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갈매기형 수장 16">
            <a:extLst>
              <a:ext uri="{FF2B5EF4-FFF2-40B4-BE49-F238E27FC236}">
                <a16:creationId xmlns:a16="http://schemas.microsoft.com/office/drawing/2014/main" id="{76BAA6C7-4E4F-4E3A-8870-59722F03FA40}"/>
              </a:ext>
            </a:extLst>
          </p:cNvPr>
          <p:cNvSpPr/>
          <p:nvPr/>
        </p:nvSpPr>
        <p:spPr>
          <a:xfrm>
            <a:off x="7767912" y="3077874"/>
            <a:ext cx="365119" cy="3651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3E7960-D2BA-44AD-BD64-73B4D780F699}"/>
              </a:ext>
            </a:extLst>
          </p:cNvPr>
          <p:cNvSpPr/>
          <p:nvPr/>
        </p:nvSpPr>
        <p:spPr>
          <a:xfrm>
            <a:off x="5596504" y="4149404"/>
            <a:ext cx="99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a고딕16" panose="02020600000000000000" pitchFamily="18" charset="-127"/>
                <a:ea typeface="a고딕16" panose="02020600000000000000" pitchFamily="18" charset="-127"/>
              </a:rPr>
              <a:t>수혜가구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256629-3988-4953-A2FB-692B0F904751}"/>
              </a:ext>
            </a:extLst>
          </p:cNvPr>
          <p:cNvSpPr/>
          <p:nvPr/>
        </p:nvSpPr>
        <p:spPr>
          <a:xfrm>
            <a:off x="2508750" y="4149404"/>
            <a:ext cx="795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플랫폼</a:t>
            </a:r>
            <a:endParaRPr lang="ko-KR" altLang="en-US" dirty="0">
              <a:solidFill>
                <a:srgbClr val="00206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96166F-0A0C-451D-AB98-77A999711433}"/>
              </a:ext>
            </a:extLst>
          </p:cNvPr>
          <p:cNvSpPr/>
          <p:nvPr/>
        </p:nvSpPr>
        <p:spPr>
          <a:xfrm>
            <a:off x="8786049" y="4149404"/>
            <a:ext cx="99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solidFill>
                  <a:srgbClr val="0070C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참여가구</a:t>
            </a:r>
            <a:endParaRPr lang="ko-KR" altLang="en-US" dirty="0">
              <a:solidFill>
                <a:srgbClr val="0070C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6DA0B1-F13D-4013-857C-688873BF0D4C}"/>
              </a:ext>
            </a:extLst>
          </p:cNvPr>
          <p:cNvSpPr txBox="1"/>
          <p:nvPr/>
        </p:nvSpPr>
        <p:spPr>
          <a:xfrm>
            <a:off x="1334218" y="5010452"/>
            <a:ext cx="952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매칭 성공 시 </a:t>
            </a:r>
            <a:r>
              <a:rPr lang="ko-KR" altLang="en-US" sz="2800" dirty="0" err="1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국토부</a:t>
            </a:r>
            <a:r>
              <a:rPr lang="en-US" altLang="ko-KR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</a:t>
            </a:r>
            <a:r>
              <a:rPr lang="ko-KR" altLang="en-US" sz="24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또는 </a:t>
            </a:r>
            <a:r>
              <a:rPr lang="en-US" altLang="ko-KR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LH)</a:t>
            </a:r>
            <a:r>
              <a:rPr lang="en-US" altLang="ko-KR" sz="28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</a:t>
            </a:r>
            <a:r>
              <a:rPr lang="ko-KR" altLang="en-US" sz="28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주관으로 계약서 작성</a:t>
            </a:r>
            <a:endParaRPr lang="ko-KR" altLang="en-US" sz="2800" dirty="0">
              <a:solidFill>
                <a:srgbClr val="00206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F3731A-59A6-4C84-AC1B-12352CE8352E}"/>
              </a:ext>
            </a:extLst>
          </p:cNvPr>
          <p:cNvSpPr/>
          <p:nvPr/>
        </p:nvSpPr>
        <p:spPr>
          <a:xfrm>
            <a:off x="2448493" y="5635586"/>
            <a:ext cx="73178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00206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단</a:t>
            </a:r>
            <a:r>
              <a:rPr lang="en-US" altLang="ko-KR" sz="1200" dirty="0">
                <a:solidFill>
                  <a:srgbClr val="00206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200">
                <a:solidFill>
                  <a:srgbClr val="00206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국토부</a:t>
            </a:r>
            <a:r>
              <a:rPr lang="en-US" altLang="ko-KR" sz="1200" dirty="0">
                <a:solidFill>
                  <a:srgbClr val="00206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(</a:t>
            </a:r>
            <a:r>
              <a:rPr lang="ko-KR" altLang="en-US" sz="1200">
                <a:solidFill>
                  <a:srgbClr val="00206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또는 </a:t>
            </a:r>
            <a:r>
              <a:rPr lang="en-US" altLang="ko-KR" sz="1200" dirty="0">
                <a:solidFill>
                  <a:srgbClr val="00206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LH)</a:t>
            </a:r>
            <a:r>
              <a:rPr lang="ko-KR" altLang="en-US" sz="1200">
                <a:solidFill>
                  <a:srgbClr val="00206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는 플랫폼만 제공하며 매칭 과정에 있어서는 구체적 간섭을 하지 않음</a:t>
            </a:r>
            <a:r>
              <a:rPr lang="en-US" altLang="ko-KR" sz="1200" dirty="0">
                <a:solidFill>
                  <a:srgbClr val="00206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. </a:t>
            </a:r>
            <a:r>
              <a:rPr lang="ko-KR" altLang="en-US" sz="1200">
                <a:solidFill>
                  <a:srgbClr val="00206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계약 체결 과정에서 주관</a:t>
            </a:r>
            <a:endParaRPr lang="ko-KR" altLang="en-US" sz="120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CA6C93-BC74-41B0-8198-AAC7CE5E1694}"/>
              </a:ext>
            </a:extLst>
          </p:cNvPr>
          <p:cNvSpPr/>
          <p:nvPr/>
        </p:nvSpPr>
        <p:spPr>
          <a:xfrm>
            <a:off x="8470345" y="2037741"/>
            <a:ext cx="16303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정해진 기간 내에 회신</a:t>
            </a:r>
          </a:p>
        </p:txBody>
      </p:sp>
    </p:spTree>
    <p:extLst>
      <p:ext uri="{BB962C8B-B14F-4D97-AF65-F5344CB8AC3E}">
        <p14:creationId xmlns:p14="http://schemas.microsoft.com/office/powerpoint/2010/main" val="75161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D423C5-8471-4357-B75F-80CC1CF20038}"/>
              </a:ext>
            </a:extLst>
          </p:cNvPr>
          <p:cNvCxnSpPr>
            <a:cxnSpLocks/>
          </p:cNvCxnSpPr>
          <p:nvPr/>
        </p:nvCxnSpPr>
        <p:spPr>
          <a:xfrm>
            <a:off x="1026544" y="1504699"/>
            <a:ext cx="144061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106C26-0CAA-49B3-A818-C190066539EC}"/>
              </a:ext>
            </a:extLst>
          </p:cNvPr>
          <p:cNvSpPr txBox="1"/>
          <p:nvPr/>
        </p:nvSpPr>
        <p:spPr>
          <a:xfrm>
            <a:off x="931652" y="912468"/>
            <a:ext cx="163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3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제안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A9E212-8FD3-4CF0-9EAF-001314D2D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9663" r="23303" b="32355"/>
          <a:stretch/>
        </p:blipFill>
        <p:spPr>
          <a:xfrm>
            <a:off x="11105421" y="5729517"/>
            <a:ext cx="538383" cy="8179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51AF795-AC19-412C-A700-5C1757A0DEF0}"/>
              </a:ext>
            </a:extLst>
          </p:cNvPr>
          <p:cNvSpPr/>
          <p:nvPr/>
        </p:nvSpPr>
        <p:spPr>
          <a:xfrm>
            <a:off x="0" y="1992702"/>
            <a:ext cx="12192000" cy="3736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8E7B850-D9D8-49DE-8196-EC151E637BEE}"/>
              </a:ext>
            </a:extLst>
          </p:cNvPr>
          <p:cNvSpPr/>
          <p:nvPr/>
        </p:nvSpPr>
        <p:spPr>
          <a:xfrm>
            <a:off x="2122686" y="2273542"/>
            <a:ext cx="2453951" cy="1406452"/>
          </a:xfrm>
          <a:prstGeom prst="roundRect">
            <a:avLst>
              <a:gd name="adj" fmla="val 5389"/>
            </a:avLst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70C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자녀 독립</a:t>
            </a:r>
            <a:endParaRPr lang="en-US" altLang="ko-KR" sz="2000">
              <a:solidFill>
                <a:srgbClr val="0070C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  <a:p>
            <a:pPr algn="ctr"/>
            <a:r>
              <a:rPr lang="ko-KR" altLang="en-US" sz="2000">
                <a:solidFill>
                  <a:srgbClr val="0070C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중장년 부부 가구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419A0B4-4E2E-44D7-8F12-42750E19A900}"/>
              </a:ext>
            </a:extLst>
          </p:cNvPr>
          <p:cNvSpPr/>
          <p:nvPr/>
        </p:nvSpPr>
        <p:spPr>
          <a:xfrm>
            <a:off x="7615365" y="2273542"/>
            <a:ext cx="2453951" cy="1406452"/>
          </a:xfrm>
          <a:prstGeom prst="roundRect">
            <a:avLst>
              <a:gd name="adj" fmla="val 5389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보호종료 청소년</a:t>
            </a:r>
          </a:p>
        </p:txBody>
      </p:sp>
      <p:sp>
        <p:nvSpPr>
          <p:cNvPr id="4" name="순서도: 분류 3">
            <a:extLst>
              <a:ext uri="{FF2B5EF4-FFF2-40B4-BE49-F238E27FC236}">
                <a16:creationId xmlns:a16="http://schemas.microsoft.com/office/drawing/2014/main" id="{FED38722-CE66-4884-A342-24CFC3F9BB5B}"/>
              </a:ext>
            </a:extLst>
          </p:cNvPr>
          <p:cNvSpPr/>
          <p:nvPr/>
        </p:nvSpPr>
        <p:spPr>
          <a:xfrm rot="16200000">
            <a:off x="5508169" y="2468268"/>
            <a:ext cx="1175657" cy="1017036"/>
          </a:xfrm>
          <a:prstGeom prst="flowChartSor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FF336B7-8895-4638-AAAD-172BFAD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9663" r="23303" b="32355"/>
          <a:stretch/>
        </p:blipFill>
        <p:spPr>
          <a:xfrm>
            <a:off x="5900675" y="2680024"/>
            <a:ext cx="390651" cy="593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2DDCEA-451E-4E8B-8B31-107343CC0F90}"/>
              </a:ext>
            </a:extLst>
          </p:cNvPr>
          <p:cNvSpPr txBox="1"/>
          <p:nvPr/>
        </p:nvSpPr>
        <p:spPr>
          <a:xfrm>
            <a:off x="7279901" y="4237008"/>
            <a:ext cx="3480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행복주택 등 수준의 ㎡당 임대료</a:t>
            </a:r>
            <a:endParaRPr lang="en-US" altLang="ko-KR" sz="1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     (</a:t>
            </a:r>
            <a:r>
              <a:rPr lang="ko-KR" altLang="en-US" sz="1600">
                <a:latin typeface="a고딕14" panose="02020600000000000000" pitchFamily="18" charset="-127"/>
                <a:ea typeface="a고딕14" panose="02020600000000000000" pitchFamily="18" charset="-127"/>
              </a:rPr>
              <a:t>평균 </a:t>
            </a:r>
            <a:r>
              <a: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11,669</a:t>
            </a:r>
            <a:r>
              <a:rPr lang="ko-KR" altLang="en-US" sz="1600">
                <a:latin typeface="a고딕14" panose="02020600000000000000" pitchFamily="18" charset="-127"/>
                <a:ea typeface="a고딕14" panose="02020600000000000000" pitchFamily="18" charset="-127"/>
              </a:rPr>
              <a:t>원</a:t>
            </a:r>
            <a:r>
              <a: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/</a:t>
            </a:r>
            <a:r>
              <a:rPr lang="ko-KR" altLang="en-US" sz="1600">
                <a:latin typeface="a고딕14" panose="02020600000000000000" pitchFamily="18" charset="-127"/>
                <a:ea typeface="a고딕14" panose="02020600000000000000" pitchFamily="18" charset="-127"/>
              </a:rPr>
              <a:t>㎡ 가량</a:t>
            </a:r>
            <a:r>
              <a: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8E20AE-8CC1-44CB-989F-EFDB25E10CFA}"/>
              </a:ext>
            </a:extLst>
          </p:cNvPr>
          <p:cNvSpPr txBox="1"/>
          <p:nvPr/>
        </p:nvSpPr>
        <p:spPr>
          <a:xfrm>
            <a:off x="1746848" y="4237007"/>
            <a:ext cx="36897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임대료</a:t>
            </a:r>
            <a:r>
              <a: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+</a:t>
            </a:r>
            <a:r>
              <a:rPr lang="ko-KR" altLang="en-US" sz="1600">
                <a:latin typeface="a고딕14" panose="02020600000000000000" pitchFamily="18" charset="-127"/>
                <a:ea typeface="a고딕14" panose="02020600000000000000" pitchFamily="18" charset="-127"/>
              </a:rPr>
              <a:t>정부</a:t>
            </a:r>
            <a:r>
              <a: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(LH)</a:t>
            </a:r>
            <a:r>
              <a:rPr lang="ko-KR" altLang="en-US" sz="1600">
                <a:latin typeface="a고딕14" panose="02020600000000000000" pitchFamily="18" charset="-127"/>
                <a:ea typeface="a고딕14" panose="02020600000000000000" pitchFamily="18" charset="-127"/>
              </a:rPr>
              <a:t> 보전금 月 지급</a:t>
            </a:r>
            <a:endParaRPr lang="en-US" altLang="ko-KR" sz="1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임대사업자 형태로 세제혜택도 고려 可</a:t>
            </a:r>
            <a:endParaRPr lang="en-US" altLang="ko-KR" sz="1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r>
              <a:rPr lang="en-US" altLang="ko-KR" sz="1600" dirty="0">
                <a:latin typeface="a고딕14" panose="02020600000000000000" pitchFamily="18" charset="-127"/>
                <a:ea typeface="a고딕14" panose="02020600000000000000" pitchFamily="18" charset="-127"/>
              </a:rPr>
              <a:t>     (</a:t>
            </a:r>
            <a:r>
              <a:rPr lang="ko-KR" altLang="en-US" sz="1600">
                <a:latin typeface="a고딕14" panose="02020600000000000000" pitchFamily="18" charset="-127"/>
                <a:ea typeface="a고딕14" panose="02020600000000000000" pitchFamily="18" charset="-127"/>
              </a:rPr>
              <a:t>세법 검토 필요</a:t>
            </a:r>
            <a:r>
              <a:rPr lang="en-US" altLang="ko-KR" sz="1600">
                <a:latin typeface="a고딕14" panose="02020600000000000000" pitchFamily="18" charset="-127"/>
                <a:ea typeface="a고딕14" panose="02020600000000000000" pitchFamily="18" charset="-127"/>
              </a:rPr>
              <a:t>)</a:t>
            </a:r>
            <a:endParaRPr lang="en-US" altLang="ko-KR" sz="1600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76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D423C5-8471-4357-B75F-80CC1CF20038}"/>
              </a:ext>
            </a:extLst>
          </p:cNvPr>
          <p:cNvCxnSpPr>
            <a:cxnSpLocks/>
          </p:cNvCxnSpPr>
          <p:nvPr/>
        </p:nvCxnSpPr>
        <p:spPr>
          <a:xfrm>
            <a:off x="1026544" y="1504699"/>
            <a:ext cx="144061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106C26-0CAA-49B3-A818-C190066539EC}"/>
              </a:ext>
            </a:extLst>
          </p:cNvPr>
          <p:cNvSpPr txBox="1"/>
          <p:nvPr/>
        </p:nvSpPr>
        <p:spPr>
          <a:xfrm>
            <a:off x="931652" y="912468"/>
            <a:ext cx="163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기술설명</a:t>
            </a:r>
            <a:endParaRPr lang="ko-KR" altLang="en-US" sz="2800" dirty="0">
              <a:solidFill>
                <a:srgbClr val="00206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A9E212-8FD3-4CF0-9EAF-001314D2D4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9663" r="23303" b="32355"/>
          <a:stretch/>
        </p:blipFill>
        <p:spPr>
          <a:xfrm>
            <a:off x="11105421" y="5729517"/>
            <a:ext cx="538383" cy="8179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EFB532-F3E1-4C91-B73E-A2D731097DC0}"/>
              </a:ext>
            </a:extLst>
          </p:cNvPr>
          <p:cNvSpPr txBox="1"/>
          <p:nvPr/>
        </p:nvSpPr>
        <p:spPr>
          <a:xfrm>
            <a:off x="1334219" y="6132069"/>
            <a:ext cx="952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데이터 수집</a:t>
            </a:r>
            <a:r>
              <a:rPr lang="en-US" altLang="ko-KR" sz="24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, </a:t>
            </a:r>
            <a:r>
              <a:rPr lang="ko-KR" altLang="en-US" sz="24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전처리</a:t>
            </a:r>
            <a:r>
              <a:rPr lang="en-US" altLang="ko-KR" sz="24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·</a:t>
            </a:r>
            <a:r>
              <a:rPr lang="ko-KR" altLang="en-US" sz="24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정제 작업</a:t>
            </a:r>
            <a:endParaRPr lang="ko-KR" altLang="en-US" sz="2400" dirty="0">
              <a:solidFill>
                <a:srgbClr val="00206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pic>
        <p:nvPicPr>
          <p:cNvPr id="3" name="KakaoTalk_Video_20190530_0842_14_011">
            <a:hlinkClick r:id="" action="ppaction://media"/>
            <a:extLst>
              <a:ext uri="{FF2B5EF4-FFF2-40B4-BE49-F238E27FC236}">
                <a16:creationId xmlns:a16="http://schemas.microsoft.com/office/drawing/2014/main" id="{B7F2D879-1326-4A43-BBD3-61A86151322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11678" y="1873342"/>
            <a:ext cx="7845005" cy="38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0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37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D423C5-8471-4357-B75F-80CC1CF20038}"/>
              </a:ext>
            </a:extLst>
          </p:cNvPr>
          <p:cNvCxnSpPr>
            <a:cxnSpLocks/>
          </p:cNvCxnSpPr>
          <p:nvPr/>
        </p:nvCxnSpPr>
        <p:spPr>
          <a:xfrm>
            <a:off x="1026544" y="1504699"/>
            <a:ext cx="144061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106C26-0CAA-49B3-A818-C190066539EC}"/>
              </a:ext>
            </a:extLst>
          </p:cNvPr>
          <p:cNvSpPr txBox="1"/>
          <p:nvPr/>
        </p:nvSpPr>
        <p:spPr>
          <a:xfrm>
            <a:off x="931652" y="912468"/>
            <a:ext cx="163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기대효과</a:t>
            </a:r>
            <a:endParaRPr lang="ko-KR" altLang="en-US" sz="2800" dirty="0">
              <a:solidFill>
                <a:srgbClr val="00206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A9E212-8FD3-4CF0-9EAF-001314D2D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9663" r="23303" b="32355"/>
          <a:stretch/>
        </p:blipFill>
        <p:spPr>
          <a:xfrm>
            <a:off x="11105421" y="5729517"/>
            <a:ext cx="538383" cy="81792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033E3A-0AAD-476D-A312-97C88CE8F9D9}"/>
              </a:ext>
            </a:extLst>
          </p:cNvPr>
          <p:cNvSpPr/>
          <p:nvPr/>
        </p:nvSpPr>
        <p:spPr>
          <a:xfrm>
            <a:off x="1095555" y="2257480"/>
            <a:ext cx="10009866" cy="192262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C39549-0A16-43BF-A7AE-2F46E80B14C9}"/>
              </a:ext>
            </a:extLst>
          </p:cNvPr>
          <p:cNvSpPr txBox="1"/>
          <p:nvPr/>
        </p:nvSpPr>
        <p:spPr>
          <a:xfrm>
            <a:off x="1345721" y="2057425"/>
            <a:ext cx="19840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보호종료 청소년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3BD1A1-3470-4415-9E9F-39EA62CB2CCC}"/>
              </a:ext>
            </a:extLst>
          </p:cNvPr>
          <p:cNvSpPr txBox="1"/>
          <p:nvPr/>
        </p:nvSpPr>
        <p:spPr>
          <a:xfrm>
            <a:off x="1345721" y="2585284"/>
            <a:ext cx="9523562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주거 안정을 통한 충분한 자립 준비 기간 제공</a:t>
            </a:r>
            <a:endParaRPr lang="en-US" altLang="ko-KR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사회적 관계망 제공을 통한 정서적 안정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>
                <a:latin typeface="a고딕14" panose="02020600000000000000" pitchFamily="18" charset="-127"/>
                <a:ea typeface="a고딕14" panose="02020600000000000000" pitchFamily="18" charset="-127"/>
              </a:rPr>
              <a:t>사회적 유대감 형성</a:t>
            </a:r>
            <a:endParaRPr lang="en-US" altLang="ko-KR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BAC867-F0D0-4759-9D57-06A292ED9B66}"/>
              </a:ext>
            </a:extLst>
          </p:cNvPr>
          <p:cNvSpPr txBox="1"/>
          <p:nvPr/>
        </p:nvSpPr>
        <p:spPr>
          <a:xfrm>
            <a:off x="1345721" y="3587888"/>
            <a:ext cx="9523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주거정책의 사각지대에 있는 취약계층의 원활한 사회 진출 도모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4FD4F-D3DF-4A79-81CD-AB2AF8FFA689}"/>
              </a:ext>
            </a:extLst>
          </p:cNvPr>
          <p:cNvSpPr txBox="1"/>
          <p:nvPr/>
        </p:nvSpPr>
        <p:spPr>
          <a:xfrm>
            <a:off x="1334219" y="4533616"/>
            <a:ext cx="9523562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효과가 있다면 다른 취약계층으로의 수혜가구 확장도 고려 可</a:t>
            </a:r>
            <a:endParaRPr lang="en-US" altLang="ko-KR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F4970F-DDA1-48D2-88DB-49AF428081A8}"/>
              </a:ext>
            </a:extLst>
          </p:cNvPr>
          <p:cNvSpPr txBox="1"/>
          <p:nvPr/>
        </p:nvSpPr>
        <p:spPr>
          <a:xfrm>
            <a:off x="1334219" y="5146425"/>
            <a:ext cx="9523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국토부</a:t>
            </a:r>
            <a:r>
              <a:rPr lang="ko-KR" altLang="en-US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주거종합계획의 중점 추진과제 중 하나인 </a:t>
            </a:r>
            <a:r>
              <a:rPr lang="en-US" altLang="ko-KR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“</a:t>
            </a:r>
            <a:r>
              <a:rPr lang="ko-KR" altLang="en-US" sz="20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포용적 주거복지</a:t>
            </a:r>
            <a:r>
              <a:rPr lang="en-US" altLang="ko-KR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”</a:t>
            </a:r>
            <a:r>
              <a:rPr lang="ko-KR" altLang="en-US" sz="20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실현 일조</a:t>
            </a:r>
            <a:endParaRPr lang="ko-KR" altLang="en-US" sz="2000" dirty="0">
              <a:solidFill>
                <a:srgbClr val="00206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48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F43F776-A9D0-49C8-BE3C-BA61C2C01E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9663" r="23303" b="32355"/>
          <a:stretch/>
        </p:blipFill>
        <p:spPr>
          <a:xfrm>
            <a:off x="11105421" y="5720891"/>
            <a:ext cx="538383" cy="8179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CC503A-2971-4B8F-B38F-E6329B201ABD}"/>
              </a:ext>
            </a:extLst>
          </p:cNvPr>
          <p:cNvSpPr/>
          <p:nvPr/>
        </p:nvSpPr>
        <p:spPr>
          <a:xfrm>
            <a:off x="3999781" y="1440605"/>
            <a:ext cx="4192438" cy="3995591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06C26-0CAA-49B3-A818-C190066539EC}"/>
              </a:ext>
            </a:extLst>
          </p:cNvPr>
          <p:cNvSpPr txBox="1"/>
          <p:nvPr/>
        </p:nvSpPr>
        <p:spPr>
          <a:xfrm>
            <a:off x="5296619" y="1826869"/>
            <a:ext cx="163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solidFill>
                  <a:srgbClr val="002060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INDEX</a:t>
            </a:r>
            <a:endParaRPr lang="ko-KR" altLang="en-US" sz="2400" spc="300" dirty="0">
              <a:solidFill>
                <a:srgbClr val="002060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68A9D-D0D4-4F40-B2A0-C604B20FDDA0}"/>
              </a:ext>
            </a:extLst>
          </p:cNvPr>
          <p:cNvSpPr txBox="1"/>
          <p:nvPr/>
        </p:nvSpPr>
        <p:spPr>
          <a:xfrm>
            <a:off x="4347713" y="2827578"/>
            <a:ext cx="35195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현황</a:t>
            </a:r>
            <a:endParaRPr lang="en-US" altLang="ko-KR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/>
            <a:endParaRPr lang="en-US" altLang="ko-KR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정책방안 제안</a:t>
            </a:r>
            <a:endParaRPr lang="en-US" altLang="ko-KR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/>
            <a:endParaRPr lang="en-US" altLang="ko-KR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기술 설명</a:t>
            </a:r>
            <a:endParaRPr lang="en-US" altLang="ko-KR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/>
            <a:endParaRPr lang="en-US" altLang="ko-KR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1872748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D423C5-8471-4357-B75F-80CC1CF20038}"/>
              </a:ext>
            </a:extLst>
          </p:cNvPr>
          <p:cNvCxnSpPr>
            <a:cxnSpLocks/>
          </p:cNvCxnSpPr>
          <p:nvPr/>
        </p:nvCxnSpPr>
        <p:spPr>
          <a:xfrm>
            <a:off x="1026544" y="1504699"/>
            <a:ext cx="144061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106C26-0CAA-49B3-A818-C190066539EC}"/>
              </a:ext>
            </a:extLst>
          </p:cNvPr>
          <p:cNvSpPr txBox="1"/>
          <p:nvPr/>
        </p:nvSpPr>
        <p:spPr>
          <a:xfrm>
            <a:off x="931652" y="912468"/>
            <a:ext cx="163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참고자료</a:t>
            </a:r>
            <a:endParaRPr lang="ko-KR" altLang="en-US" sz="2800" dirty="0">
              <a:solidFill>
                <a:srgbClr val="00206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A9E212-8FD3-4CF0-9EAF-001314D2D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9663" r="23303" b="32355"/>
          <a:stretch/>
        </p:blipFill>
        <p:spPr>
          <a:xfrm>
            <a:off x="11105421" y="5729517"/>
            <a:ext cx="538383" cy="8179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DF32BC-A4CE-4279-8960-C2431863EE54}"/>
              </a:ext>
            </a:extLst>
          </p:cNvPr>
          <p:cNvSpPr txBox="1"/>
          <p:nvPr/>
        </p:nvSpPr>
        <p:spPr>
          <a:xfrm>
            <a:off x="1026544" y="1854874"/>
            <a:ext cx="8341391" cy="4491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「아동복지법」</a:t>
            </a:r>
            <a:endParaRPr lang="en-US" altLang="ko-KR" sz="120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20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국회입법조사처 「보호종료 청소년 자립지원 방안」 </a:t>
            </a:r>
            <a:r>
              <a:rPr lang="en-US" altLang="ko-KR" sz="1200">
                <a:latin typeface="a고딕10" panose="02020600000000000000" pitchFamily="18" charset="-127"/>
                <a:ea typeface="a고딕10" panose="02020600000000000000" pitchFamily="18" charset="-127"/>
              </a:rPr>
              <a:t>(2018)</a:t>
            </a:r>
            <a:endParaRPr lang="en-US" altLang="ko-KR" sz="12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보건복지부</a:t>
            </a:r>
            <a:r>
              <a:rPr lang="en-US" altLang="ko-KR" sz="1200">
                <a:latin typeface="a고딕10" panose="02020600000000000000" pitchFamily="18" charset="-127"/>
                <a:ea typeface="a고딕10" panose="02020600000000000000" pitchFamily="18" charset="-127"/>
              </a:rPr>
              <a:t>·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한국보건복지인력개발원</a:t>
            </a:r>
            <a:r>
              <a:rPr lang="en-US" altLang="ko-KR" sz="1200">
                <a:latin typeface="a고딕10" panose="02020600000000000000" pitchFamily="18" charset="-127"/>
                <a:ea typeface="a고딕10" panose="02020600000000000000" pitchFamily="18" charset="-127"/>
              </a:rPr>
              <a:t>(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아동자립지원단</a:t>
            </a:r>
            <a:r>
              <a:rPr lang="en-US" altLang="ko-KR" sz="1200">
                <a:latin typeface="a고딕10" panose="02020600000000000000" pitchFamily="18" charset="-127"/>
                <a:ea typeface="a고딕10" panose="02020600000000000000" pitchFamily="18" charset="-127"/>
              </a:rPr>
              <a:t>) 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「보호종결아동 자립실태 및 욕구조사」 </a:t>
            </a:r>
            <a:r>
              <a:rPr lang="en-US" altLang="ko-KR" sz="1200">
                <a:latin typeface="a고딕10" panose="02020600000000000000" pitchFamily="18" charset="-127"/>
                <a:ea typeface="a고딕10" panose="02020600000000000000" pitchFamily="18" charset="-127"/>
              </a:rPr>
              <a:t>(2016)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광주광역시</a:t>
            </a:r>
            <a:r>
              <a:rPr lang="en-US" altLang="ko-KR" sz="1200">
                <a:latin typeface="a고딕10" panose="02020600000000000000" pitchFamily="18" charset="-127"/>
                <a:ea typeface="a고딕10" panose="02020600000000000000" pitchFamily="18" charset="-127"/>
              </a:rPr>
              <a:t>·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광주연구원 「광주광역시 시설 퇴소 청년 자립기반 지원방안 연구」 </a:t>
            </a:r>
            <a:r>
              <a:rPr lang="en-US" altLang="ko-KR" sz="1200">
                <a:latin typeface="a고딕10" panose="02020600000000000000" pitchFamily="18" charset="-127"/>
                <a:ea typeface="a고딕10" panose="02020600000000000000" pitchFamily="18" charset="-127"/>
              </a:rPr>
              <a:t>(2019)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보건복지부 「보호종료아동 자립지원 강화방안」 </a:t>
            </a:r>
            <a:r>
              <a:rPr lang="en-US" altLang="ko-KR" sz="1200">
                <a:latin typeface="a고딕10" panose="02020600000000000000" pitchFamily="18" charset="-127"/>
                <a:ea typeface="a고딕10" panose="02020600000000000000" pitchFamily="18" charset="-127"/>
              </a:rPr>
              <a:t>(2018)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서울시 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“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한지붕 세대공감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” (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노인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-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대학생 하숙형 주거지원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) 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신청서</a:t>
            </a:r>
            <a:endParaRPr lang="en-US" altLang="ko-KR" sz="12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미국 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University of California, Riverside 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기숙사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·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홈스테이 신청서</a:t>
            </a:r>
            <a:endParaRPr lang="en-US" altLang="ko-KR" sz="12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통계청 통계지리정보서비스 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“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살고 싶은 우리 동네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국토교통부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·LH “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마이홈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” 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포털</a:t>
            </a:r>
            <a:endParaRPr lang="en-US" altLang="ko-KR" sz="12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LH 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토지주택연구원 「청년 주거 문제와 정책 방안 연구」 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(2017) – 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청년 주거 공급시 반영해야할 사항</a:t>
            </a:r>
            <a:endParaRPr lang="en-US" altLang="ko-KR" sz="12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a고딕10" panose="02020600000000000000" pitchFamily="18" charset="-127"/>
                <a:ea typeface="a고딕10" panose="02020600000000000000" pitchFamily="18" charset="-127"/>
              </a:rPr>
              <a:t>민달팽이유니온</a:t>
            </a:r>
            <a:r>
              <a:rPr lang="ko-KR" altLang="en-US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 「청년주거실태조사 보고서」 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(2012) – 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거주지 선택시 우선 고려사항</a:t>
            </a:r>
            <a:endParaRPr lang="en-US" altLang="ko-KR" sz="12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한국청소년정책연구원 「청소년활동 참여 실태조사연구」 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(2018)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여성가족부 「제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6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차 청소년정책 기본계획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(2018-2022)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」 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(2018)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서울시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·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서울연구원 「서울시 청소년참여 활성화 방안」 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(2018)</a:t>
            </a:r>
            <a:endParaRPr lang="ko-KR" altLang="en-US" sz="12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029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28CE1C4-A000-4A9E-92DD-5A26131E96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9663" r="23303" b="32355"/>
          <a:stretch/>
        </p:blipFill>
        <p:spPr>
          <a:xfrm>
            <a:off x="5463746" y="2089170"/>
            <a:ext cx="1264508" cy="192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500E87-BEA3-40FD-9528-AE437CE7C980}"/>
              </a:ext>
            </a:extLst>
          </p:cNvPr>
          <p:cNvSpPr txBox="1"/>
          <p:nvPr/>
        </p:nvSpPr>
        <p:spPr>
          <a:xfrm>
            <a:off x="4862422" y="4218164"/>
            <a:ext cx="2467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2060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Happy</a:t>
            </a:r>
            <a:r>
              <a:rPr lang="ko-KR" altLang="en-US" sz="2000" dirty="0">
                <a:solidFill>
                  <a:srgbClr val="002060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Stay</a:t>
            </a:r>
            <a:endParaRPr lang="ko-KR" altLang="en-US" sz="2000" dirty="0">
              <a:solidFill>
                <a:srgbClr val="002060"/>
              </a:solidFill>
              <a:latin typeface="a고딕18" panose="02020600000000000000" pitchFamily="18" charset="-127"/>
              <a:ea typeface="a고딕18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43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D423C5-8471-4357-B75F-80CC1CF20038}"/>
              </a:ext>
            </a:extLst>
          </p:cNvPr>
          <p:cNvCxnSpPr>
            <a:cxnSpLocks/>
          </p:cNvCxnSpPr>
          <p:nvPr/>
        </p:nvCxnSpPr>
        <p:spPr>
          <a:xfrm>
            <a:off x="1026544" y="1504699"/>
            <a:ext cx="144061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106C26-0CAA-49B3-A818-C190066539EC}"/>
              </a:ext>
            </a:extLst>
          </p:cNvPr>
          <p:cNvSpPr txBox="1"/>
          <p:nvPr/>
        </p:nvSpPr>
        <p:spPr>
          <a:xfrm>
            <a:off x="931652" y="912468"/>
            <a:ext cx="163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3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현황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A9E212-8FD3-4CF0-9EAF-001314D2D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9663" r="23303" b="32355"/>
          <a:stretch/>
        </p:blipFill>
        <p:spPr>
          <a:xfrm>
            <a:off x="11105421" y="5729517"/>
            <a:ext cx="538383" cy="81792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033E3A-0AAD-476D-A312-97C88CE8F9D9}"/>
              </a:ext>
            </a:extLst>
          </p:cNvPr>
          <p:cNvSpPr/>
          <p:nvPr/>
        </p:nvSpPr>
        <p:spPr>
          <a:xfrm>
            <a:off x="1095555" y="2406770"/>
            <a:ext cx="10009866" cy="143198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C39549-0A16-43BF-A7AE-2F46E80B14C9}"/>
              </a:ext>
            </a:extLst>
          </p:cNvPr>
          <p:cNvSpPr txBox="1"/>
          <p:nvPr/>
        </p:nvSpPr>
        <p:spPr>
          <a:xfrm>
            <a:off x="1345721" y="2206715"/>
            <a:ext cx="19840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보호종료 청소년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3BD1A1-3470-4415-9E9F-39EA62CB2CCC}"/>
              </a:ext>
            </a:extLst>
          </p:cNvPr>
          <p:cNvSpPr txBox="1"/>
          <p:nvPr/>
        </p:nvSpPr>
        <p:spPr>
          <a:xfrm>
            <a:off x="1345721" y="2734574"/>
            <a:ext cx="9523562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부모 사망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이혼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미아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가족 해체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빈곤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학대 등 가족의 기능적 해체에 의해 아동시설이나 위탁가정에서 보호되다가 만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18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세에 도달하는 등의 사유로 시설 </a:t>
            </a:r>
            <a:r>
              <a:rPr lang="ko-KR" altLang="en-US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퇴소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등 보호가 종료된 청소년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183AC0-F442-45D2-9425-767A3A4138F3}"/>
              </a:ext>
            </a:extLst>
          </p:cNvPr>
          <p:cNvSpPr txBox="1"/>
          <p:nvPr/>
        </p:nvSpPr>
        <p:spPr>
          <a:xfrm>
            <a:off x="6096000" y="3937233"/>
            <a:ext cx="500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* </a:t>
            </a:r>
            <a:r>
              <a:rPr lang="ko-KR" altLang="en-US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「아동복지법」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, </a:t>
            </a:r>
            <a:r>
              <a:rPr lang="ko-KR" altLang="en-US" sz="1200" dirty="0" err="1">
                <a:latin typeface="a고딕10" panose="02020600000000000000" pitchFamily="18" charset="-127"/>
                <a:ea typeface="a고딕10" panose="02020600000000000000" pitchFamily="18" charset="-127"/>
              </a:rPr>
              <a:t>한국보건복지인력개발원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r>
              <a:rPr lang="ko-KR" altLang="en-US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아동자립지원단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,</a:t>
            </a:r>
            <a:r>
              <a:rPr lang="ko-KR" altLang="en-US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 국회입법조사처 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BAC867-F0D0-4759-9D57-06A292ED9B66}"/>
              </a:ext>
            </a:extLst>
          </p:cNvPr>
          <p:cNvSpPr txBox="1"/>
          <p:nvPr/>
        </p:nvSpPr>
        <p:spPr>
          <a:xfrm>
            <a:off x="1345721" y="4865921"/>
            <a:ext cx="9523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최근 수년간 매년 </a:t>
            </a:r>
            <a:r>
              <a:rPr lang="en-US" altLang="ko-KR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2</a:t>
            </a:r>
            <a:r>
              <a:rPr lang="ko-KR" altLang="en-US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천명 이상의 청소년이 보호 종료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674AF-9734-4A31-8AEC-04DB75B61F08}"/>
              </a:ext>
            </a:extLst>
          </p:cNvPr>
          <p:cNvSpPr txBox="1"/>
          <p:nvPr/>
        </p:nvSpPr>
        <p:spPr>
          <a:xfrm>
            <a:off x="6095999" y="5452518"/>
            <a:ext cx="500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* </a:t>
            </a:r>
            <a:r>
              <a:rPr lang="ko-KR" altLang="en-US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국회입법조사처 「보호종료 청소년 자립지원 방안」 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(2018)</a:t>
            </a:r>
            <a:endParaRPr lang="ko-KR" altLang="en-US" sz="12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46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D423C5-8471-4357-B75F-80CC1CF20038}"/>
              </a:ext>
            </a:extLst>
          </p:cNvPr>
          <p:cNvCxnSpPr>
            <a:cxnSpLocks/>
          </p:cNvCxnSpPr>
          <p:nvPr/>
        </p:nvCxnSpPr>
        <p:spPr>
          <a:xfrm>
            <a:off x="1026544" y="1504699"/>
            <a:ext cx="144061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106C26-0CAA-49B3-A818-C190066539EC}"/>
              </a:ext>
            </a:extLst>
          </p:cNvPr>
          <p:cNvSpPr txBox="1"/>
          <p:nvPr/>
        </p:nvSpPr>
        <p:spPr>
          <a:xfrm>
            <a:off x="931652" y="912468"/>
            <a:ext cx="163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3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현황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A9E212-8FD3-4CF0-9EAF-001314D2D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9663" r="23303" b="32355"/>
          <a:stretch/>
        </p:blipFill>
        <p:spPr>
          <a:xfrm>
            <a:off x="11105421" y="5729517"/>
            <a:ext cx="538383" cy="81792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033E3A-0AAD-476D-A312-97C88CE8F9D9}"/>
              </a:ext>
            </a:extLst>
          </p:cNvPr>
          <p:cNvSpPr/>
          <p:nvPr/>
        </p:nvSpPr>
        <p:spPr>
          <a:xfrm>
            <a:off x="1095555" y="2406770"/>
            <a:ext cx="10009866" cy="143198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C39549-0A16-43BF-A7AE-2F46E80B14C9}"/>
              </a:ext>
            </a:extLst>
          </p:cNvPr>
          <p:cNvSpPr txBox="1"/>
          <p:nvPr/>
        </p:nvSpPr>
        <p:spPr>
          <a:xfrm>
            <a:off x="1345721" y="2206715"/>
            <a:ext cx="19840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보호종료 청소년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3BD1A1-3470-4415-9E9F-39EA62CB2CCC}"/>
              </a:ext>
            </a:extLst>
          </p:cNvPr>
          <p:cNvSpPr txBox="1"/>
          <p:nvPr/>
        </p:nvSpPr>
        <p:spPr>
          <a:xfrm>
            <a:off x="1345721" y="2734574"/>
            <a:ext cx="9523562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부모 사망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이혼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미아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가족 해체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빈곤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학대 등 가족의 기능적 해체에 의해 아동시설이나 위탁가정에서 보호되다가 만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18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세에 도달하는 등의 사유로 시설 </a:t>
            </a:r>
            <a:r>
              <a:rPr lang="ko-KR" altLang="en-US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퇴소</a:t>
            </a: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 등 보호가 종료된 청소년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183AC0-F442-45D2-9425-767A3A4138F3}"/>
              </a:ext>
            </a:extLst>
          </p:cNvPr>
          <p:cNvSpPr txBox="1"/>
          <p:nvPr/>
        </p:nvSpPr>
        <p:spPr>
          <a:xfrm>
            <a:off x="6096000" y="3937233"/>
            <a:ext cx="500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* </a:t>
            </a:r>
            <a:r>
              <a:rPr lang="ko-KR" altLang="en-US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「아동복지법」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, </a:t>
            </a:r>
            <a:r>
              <a:rPr lang="ko-KR" altLang="en-US" sz="1200" dirty="0" err="1">
                <a:latin typeface="a고딕10" panose="02020600000000000000" pitchFamily="18" charset="-127"/>
                <a:ea typeface="a고딕10" panose="02020600000000000000" pitchFamily="18" charset="-127"/>
              </a:rPr>
              <a:t>한국보건복지인력개발원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r>
              <a:rPr lang="ko-KR" altLang="en-US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아동자립지원단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,</a:t>
            </a:r>
            <a:r>
              <a:rPr lang="ko-KR" altLang="en-US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 국회입법조사처 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BAC867-F0D0-4759-9D57-06A292ED9B66}"/>
              </a:ext>
            </a:extLst>
          </p:cNvPr>
          <p:cNvSpPr txBox="1"/>
          <p:nvPr/>
        </p:nvSpPr>
        <p:spPr>
          <a:xfrm>
            <a:off x="1345721" y="4865921"/>
            <a:ext cx="952356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최근 수년간 매년 </a:t>
            </a:r>
            <a:r>
              <a:rPr lang="en-US" altLang="ko-KR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2</a:t>
            </a:r>
            <a:r>
              <a:rPr lang="ko-KR" altLang="en-US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천명 이상의 청소년이 보호 종료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674AF-9734-4A31-8AEC-04DB75B61F08}"/>
              </a:ext>
            </a:extLst>
          </p:cNvPr>
          <p:cNvSpPr txBox="1"/>
          <p:nvPr/>
        </p:nvSpPr>
        <p:spPr>
          <a:xfrm>
            <a:off x="6095999" y="5452518"/>
            <a:ext cx="500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* </a:t>
            </a:r>
            <a:r>
              <a:rPr lang="ko-KR" altLang="en-US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국회입법조사처 「보호종료 청소년 자립지원 방안」 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(2018)</a:t>
            </a:r>
            <a:endParaRPr lang="ko-KR" altLang="en-US" sz="12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1AF795-AC19-412C-A700-5C1757A0DEF0}"/>
              </a:ext>
            </a:extLst>
          </p:cNvPr>
          <p:cNvSpPr/>
          <p:nvPr/>
        </p:nvSpPr>
        <p:spPr>
          <a:xfrm>
            <a:off x="0" y="1992702"/>
            <a:ext cx="12192000" cy="3736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EFB532-F3E1-4C91-B73E-A2D731097DC0}"/>
              </a:ext>
            </a:extLst>
          </p:cNvPr>
          <p:cNvSpPr txBox="1"/>
          <p:nvPr/>
        </p:nvSpPr>
        <p:spPr>
          <a:xfrm>
            <a:off x="1334218" y="3087258"/>
            <a:ext cx="952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자립정착금 </a:t>
            </a:r>
            <a:r>
              <a:rPr lang="en-US" altLang="ko-KR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0~500</a:t>
            </a:r>
            <a:r>
              <a:rPr lang="ko-KR" altLang="en-US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만원</a:t>
            </a:r>
            <a:r>
              <a:rPr lang="en-US" altLang="ko-KR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. </a:t>
            </a:r>
            <a:r>
              <a:rPr lang="ko-KR" altLang="en-US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지자체별 상이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D0051B-C809-455A-996A-AFDD267B5054}"/>
              </a:ext>
            </a:extLst>
          </p:cNvPr>
          <p:cNvSpPr txBox="1"/>
          <p:nvPr/>
        </p:nvSpPr>
        <p:spPr>
          <a:xfrm>
            <a:off x="1334217" y="4105937"/>
            <a:ext cx="952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지난 달부터 자립수당 </a:t>
            </a:r>
            <a:r>
              <a:rPr lang="en-US" altLang="ko-KR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30</a:t>
            </a:r>
            <a:r>
              <a:rPr lang="ko-KR" altLang="en-US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만원 지급 </a:t>
            </a:r>
            <a:r>
              <a:rPr lang="en-US" altLang="ko-KR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(</a:t>
            </a:r>
            <a:r>
              <a:rPr lang="ko-KR" altLang="en-US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시범사업</a:t>
            </a:r>
            <a:r>
              <a:rPr lang="en-US" altLang="ko-KR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)</a:t>
            </a:r>
            <a:endParaRPr lang="ko-KR" altLang="en-US" sz="2400" dirty="0">
              <a:solidFill>
                <a:srgbClr val="00206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23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D423C5-8471-4357-B75F-80CC1CF20038}"/>
              </a:ext>
            </a:extLst>
          </p:cNvPr>
          <p:cNvCxnSpPr>
            <a:cxnSpLocks/>
          </p:cNvCxnSpPr>
          <p:nvPr/>
        </p:nvCxnSpPr>
        <p:spPr>
          <a:xfrm>
            <a:off x="1026544" y="1504699"/>
            <a:ext cx="144061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106C26-0CAA-49B3-A818-C190066539EC}"/>
              </a:ext>
            </a:extLst>
          </p:cNvPr>
          <p:cNvSpPr txBox="1"/>
          <p:nvPr/>
        </p:nvSpPr>
        <p:spPr>
          <a:xfrm>
            <a:off x="931652" y="912468"/>
            <a:ext cx="163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3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현황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A9E212-8FD3-4CF0-9EAF-001314D2D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9663" r="23303" b="32355"/>
          <a:stretch/>
        </p:blipFill>
        <p:spPr>
          <a:xfrm>
            <a:off x="11105421" y="5729517"/>
            <a:ext cx="538383" cy="8179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E674AF-9734-4A31-8AEC-04DB75B61F08}"/>
              </a:ext>
            </a:extLst>
          </p:cNvPr>
          <p:cNvSpPr txBox="1"/>
          <p:nvPr/>
        </p:nvSpPr>
        <p:spPr>
          <a:xfrm>
            <a:off x="4394273" y="5695081"/>
            <a:ext cx="670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* 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보건복지부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·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한국보건복지인력개발원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(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아동자립지원단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)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 「보호종결아동 자립실태 및 욕구조사」 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(2016)</a:t>
            </a:r>
            <a:endParaRPr lang="ko-KR" altLang="en-US" sz="12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30C526-BCF8-4145-A2FD-60619669DAF1}"/>
              </a:ext>
            </a:extLst>
          </p:cNvPr>
          <p:cNvSpPr/>
          <p:nvPr/>
        </p:nvSpPr>
        <p:spPr>
          <a:xfrm>
            <a:off x="1095555" y="2406770"/>
            <a:ext cx="4642772" cy="308825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DCA0B-FA7D-40C9-AED0-96506941DE4B}"/>
              </a:ext>
            </a:extLst>
          </p:cNvPr>
          <p:cNvSpPr txBox="1"/>
          <p:nvPr/>
        </p:nvSpPr>
        <p:spPr>
          <a:xfrm>
            <a:off x="1443516" y="2206715"/>
            <a:ext cx="39468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종료 이후 가장 어려웠던 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7E6F9A-F775-4CA7-8FE8-263642E0FEFC}"/>
              </a:ext>
            </a:extLst>
          </p:cNvPr>
          <p:cNvSpPr/>
          <p:nvPr/>
        </p:nvSpPr>
        <p:spPr>
          <a:xfrm>
            <a:off x="6453673" y="2406770"/>
            <a:ext cx="4642772" cy="308825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4CAEA0-DB8C-4506-B130-C4B0B0AD6ED7}"/>
              </a:ext>
            </a:extLst>
          </p:cNvPr>
          <p:cNvSpPr txBox="1"/>
          <p:nvPr/>
        </p:nvSpPr>
        <p:spPr>
          <a:xfrm>
            <a:off x="6801634" y="2206715"/>
            <a:ext cx="39468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월 평균 지출액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EDF52-EB9C-4AEB-AD98-52D205D2B988}"/>
              </a:ext>
            </a:extLst>
          </p:cNvPr>
          <p:cNvSpPr txBox="1"/>
          <p:nvPr/>
        </p:nvSpPr>
        <p:spPr>
          <a:xfrm>
            <a:off x="7239513" y="2968587"/>
            <a:ext cx="1404895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식료품비</a:t>
            </a:r>
            <a:endParaRPr lang="en-US" altLang="ko-KR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월세</a:t>
            </a:r>
            <a:endParaRPr lang="en-US" altLang="ko-KR" dirty="0">
              <a:solidFill>
                <a:srgbClr val="FF0000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기타 생활비</a:t>
            </a:r>
            <a:endParaRPr lang="en-US" altLang="ko-KR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교통통신비</a:t>
            </a:r>
            <a:endParaRPr lang="en-US" altLang="ko-KR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EA5373-46F2-4B23-8D51-BE3106A7CA5C}"/>
              </a:ext>
            </a:extLst>
          </p:cNvPr>
          <p:cNvSpPr txBox="1"/>
          <p:nvPr/>
        </p:nvSpPr>
        <p:spPr>
          <a:xfrm>
            <a:off x="8913780" y="2990250"/>
            <a:ext cx="112745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38</a:t>
            </a:r>
            <a:r>
              <a:rPr lang="ko-KR" altLang="en-US">
                <a:latin typeface="a고딕14" panose="02020600000000000000" pitchFamily="18" charset="-127"/>
                <a:ea typeface="a고딕14" panose="02020600000000000000" pitchFamily="18" charset="-127"/>
              </a:rPr>
              <a:t>만원</a:t>
            </a:r>
            <a:endParaRPr lang="en-US" altLang="ko-KR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34</a:t>
            </a:r>
            <a:r>
              <a:rPr lang="ko-KR" altLang="en-US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만원</a:t>
            </a:r>
            <a:endParaRPr lang="en-US" altLang="ko-KR" dirty="0">
              <a:solidFill>
                <a:srgbClr val="FF0000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30</a:t>
            </a:r>
            <a:r>
              <a:rPr lang="ko-KR" altLang="en-US">
                <a:latin typeface="a고딕14" panose="02020600000000000000" pitchFamily="18" charset="-127"/>
                <a:ea typeface="a고딕14" panose="02020600000000000000" pitchFamily="18" charset="-127"/>
              </a:rPr>
              <a:t>만원</a:t>
            </a:r>
            <a:endParaRPr lang="en-US" altLang="ko-KR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26</a:t>
            </a:r>
            <a:r>
              <a:rPr lang="ko-KR" altLang="en-US">
                <a:latin typeface="a고딕14" panose="02020600000000000000" pitchFamily="18" charset="-127"/>
                <a:ea typeface="a고딕14" panose="02020600000000000000" pitchFamily="18" charset="-127"/>
              </a:rPr>
              <a:t>만원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37B861-41C5-4B4D-880A-A6CD947D6D78}"/>
              </a:ext>
            </a:extLst>
          </p:cNvPr>
          <p:cNvSpPr txBox="1"/>
          <p:nvPr/>
        </p:nvSpPr>
        <p:spPr>
          <a:xfrm>
            <a:off x="8072610" y="4720837"/>
            <a:ext cx="140489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769F26-92F6-4973-8120-6757B51B61E0}"/>
              </a:ext>
            </a:extLst>
          </p:cNvPr>
          <p:cNvSpPr txBox="1"/>
          <p:nvPr/>
        </p:nvSpPr>
        <p:spPr>
          <a:xfrm>
            <a:off x="1726303" y="2993322"/>
            <a:ext cx="1826096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경제적 어려움</a:t>
            </a:r>
            <a:endParaRPr lang="en-US" altLang="ko-KR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주거문제</a:t>
            </a:r>
            <a:endParaRPr lang="en-US" altLang="ko-KR" dirty="0">
              <a:solidFill>
                <a:srgbClr val="FF0000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심리적 부담감</a:t>
            </a:r>
            <a:endParaRPr lang="en-US" altLang="ko-KR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돈 관리 지식부족</a:t>
            </a:r>
            <a:endParaRPr lang="en-US" altLang="ko-KR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38351F-778F-49CA-94E5-8E4578D7D7B9}"/>
              </a:ext>
            </a:extLst>
          </p:cNvPr>
          <p:cNvSpPr txBox="1"/>
          <p:nvPr/>
        </p:nvSpPr>
        <p:spPr>
          <a:xfrm>
            <a:off x="3483750" y="3014985"/>
            <a:ext cx="146547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31.1%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24.2%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10.1%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7.7%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EDDD32-C4EA-4BE8-8075-CC5B30642D5D}"/>
              </a:ext>
            </a:extLst>
          </p:cNvPr>
          <p:cNvSpPr txBox="1"/>
          <p:nvPr/>
        </p:nvSpPr>
        <p:spPr>
          <a:xfrm>
            <a:off x="2559400" y="4745572"/>
            <a:ext cx="1826096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4918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D423C5-8471-4357-B75F-80CC1CF20038}"/>
              </a:ext>
            </a:extLst>
          </p:cNvPr>
          <p:cNvCxnSpPr>
            <a:cxnSpLocks/>
          </p:cNvCxnSpPr>
          <p:nvPr/>
        </p:nvCxnSpPr>
        <p:spPr>
          <a:xfrm>
            <a:off x="1026544" y="1504699"/>
            <a:ext cx="144061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106C26-0CAA-49B3-A818-C190066539EC}"/>
              </a:ext>
            </a:extLst>
          </p:cNvPr>
          <p:cNvSpPr txBox="1"/>
          <p:nvPr/>
        </p:nvSpPr>
        <p:spPr>
          <a:xfrm>
            <a:off x="931652" y="912468"/>
            <a:ext cx="163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3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현황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A9E212-8FD3-4CF0-9EAF-001314D2D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9663" r="23303" b="32355"/>
          <a:stretch/>
        </p:blipFill>
        <p:spPr>
          <a:xfrm>
            <a:off x="11105421" y="5729517"/>
            <a:ext cx="538383" cy="81792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033E3A-0AAD-476D-A312-97C88CE8F9D9}"/>
              </a:ext>
            </a:extLst>
          </p:cNvPr>
          <p:cNvSpPr/>
          <p:nvPr/>
        </p:nvSpPr>
        <p:spPr>
          <a:xfrm>
            <a:off x="1095555" y="2406770"/>
            <a:ext cx="10009866" cy="308825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C39549-0A16-43BF-A7AE-2F46E80B14C9}"/>
              </a:ext>
            </a:extLst>
          </p:cNvPr>
          <p:cNvSpPr txBox="1"/>
          <p:nvPr/>
        </p:nvSpPr>
        <p:spPr>
          <a:xfrm>
            <a:off x="1345721" y="2206715"/>
            <a:ext cx="19840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보호종료 청소년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3BD1A1-3470-4415-9E9F-39EA62CB2CCC}"/>
              </a:ext>
            </a:extLst>
          </p:cNvPr>
          <p:cNvSpPr txBox="1"/>
          <p:nvPr/>
        </p:nvSpPr>
        <p:spPr>
          <a:xfrm>
            <a:off x="1345721" y="4696510"/>
            <a:ext cx="9523562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정부지원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(LH </a:t>
            </a:r>
            <a:r>
              <a:rPr lang="ko-KR" altLang="en-US">
                <a:latin typeface="a고딕14" panose="02020600000000000000" pitchFamily="18" charset="-127"/>
                <a:ea typeface="a고딕14" panose="02020600000000000000" pitchFamily="18" charset="-127"/>
              </a:rPr>
              <a:t>포함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) 32.2%</a:t>
            </a:r>
            <a:r>
              <a:rPr lang="ko-KR" altLang="en-US">
                <a:latin typeface="a고딕14" panose="02020600000000000000" pitchFamily="18" charset="-127"/>
                <a:ea typeface="a고딕14" panose="02020600000000000000" pitchFamily="18" charset="-127"/>
              </a:rPr>
              <a:t>에 불과 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… </a:t>
            </a:r>
            <a:r>
              <a:rPr lang="ko-KR" altLang="en-US">
                <a:latin typeface="a고딕14" panose="02020600000000000000" pitchFamily="18" charset="-127"/>
                <a:ea typeface="a고딕14" panose="02020600000000000000" pitchFamily="18" charset="-127"/>
              </a:rPr>
              <a:t>나머지 </a:t>
            </a:r>
            <a:r>
              <a:rPr lang="en-US" altLang="ko-KR" dirty="0">
                <a:solidFill>
                  <a:srgbClr val="FF0000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67.8%</a:t>
            </a:r>
            <a:r>
              <a:rPr lang="ko-KR" altLang="en-US">
                <a:latin typeface="a고딕14" panose="02020600000000000000" pitchFamily="18" charset="-127"/>
                <a:ea typeface="a고딕14" panose="02020600000000000000" pitchFamily="18" charset="-127"/>
              </a:rPr>
              <a:t>는 주거 개인 부담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CA19EC5-85FF-4C56-9E23-6552856FA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08859"/>
              </p:ext>
            </p:extLst>
          </p:nvPr>
        </p:nvGraphicFramePr>
        <p:xfrm>
          <a:off x="1345721" y="2952671"/>
          <a:ext cx="9474200" cy="10477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11129463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333927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1814706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1678384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4150392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253408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6887818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725690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1072459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618796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369942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6163027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303513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7928952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정부지원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개인부담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790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spc="-150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LH</a:t>
                      </a:r>
                      <a:r>
                        <a:rPr lang="ko-KR" altLang="en-US" sz="1100" u="none" strike="noStrike" spc="-15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주거지원</a:t>
                      </a:r>
                      <a:endParaRPr lang="ko-KR" altLang="en-US" sz="1100" b="0" i="0" u="none" strike="noStrike" spc="-150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spc="-300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자립지원시설</a:t>
                      </a:r>
                      <a:endParaRPr lang="ko-KR" altLang="en-US" sz="1100" b="0" i="0" u="none" strike="noStrike" spc="-300" dirty="0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spc="-300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공동생활가정</a:t>
                      </a:r>
                      <a:endParaRPr lang="ko-KR" altLang="en-US" sz="1100" b="0" i="0" u="none" strike="noStrike" spc="-300" dirty="0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기타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전세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월세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자가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고시원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기숙사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친인척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귀가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위탁가정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기타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567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2593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649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94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119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337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274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215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140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389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227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670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25.03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3.63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0.81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2.74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4.59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13.00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1.66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0.54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10.57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8.29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5.40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15.00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8.75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20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32.20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  <a:latin typeface="a고딕10" panose="02020600000000000000" pitchFamily="18" charset="-127"/>
                          <a:ea typeface="a고딕10" panose="02020600000000000000" pitchFamily="18" charset="-127"/>
                        </a:rPr>
                        <a:t>67.80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a고딕10" panose="02020600000000000000" pitchFamily="18" charset="-127"/>
                        <a:ea typeface="a고딕10" panose="02020600000000000000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5476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1D870AC-D963-4933-B0E3-1F087F420CBB}"/>
              </a:ext>
            </a:extLst>
          </p:cNvPr>
          <p:cNvSpPr txBox="1"/>
          <p:nvPr/>
        </p:nvSpPr>
        <p:spPr>
          <a:xfrm>
            <a:off x="3602791" y="4080353"/>
            <a:ext cx="500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&lt;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표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&gt; 2017 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보호종료청소년 주거현황</a:t>
            </a:r>
            <a:endParaRPr lang="ko-KR" altLang="en-US" sz="12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813667-126A-4AF7-942E-A8D60A231C09}"/>
              </a:ext>
            </a:extLst>
          </p:cNvPr>
          <p:cNvSpPr txBox="1"/>
          <p:nvPr/>
        </p:nvSpPr>
        <p:spPr>
          <a:xfrm>
            <a:off x="6107501" y="5563873"/>
            <a:ext cx="500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* </a:t>
            </a:r>
            <a:r>
              <a:rPr lang="ko-KR" altLang="en-US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국회입법조사처 「보호종료 청소년 자립지원 방안」 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(2018) 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자료 가공</a:t>
            </a:r>
            <a:endParaRPr lang="ko-KR" altLang="en-US" sz="12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2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D423C5-8471-4357-B75F-80CC1CF20038}"/>
              </a:ext>
            </a:extLst>
          </p:cNvPr>
          <p:cNvCxnSpPr>
            <a:cxnSpLocks/>
          </p:cNvCxnSpPr>
          <p:nvPr/>
        </p:nvCxnSpPr>
        <p:spPr>
          <a:xfrm>
            <a:off x="1026544" y="1504699"/>
            <a:ext cx="144061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106C26-0CAA-49B3-A818-C190066539EC}"/>
              </a:ext>
            </a:extLst>
          </p:cNvPr>
          <p:cNvSpPr txBox="1"/>
          <p:nvPr/>
        </p:nvSpPr>
        <p:spPr>
          <a:xfrm>
            <a:off x="931652" y="912468"/>
            <a:ext cx="163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3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현황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A9E212-8FD3-4CF0-9EAF-001314D2D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9663" r="23303" b="32355"/>
          <a:stretch/>
        </p:blipFill>
        <p:spPr>
          <a:xfrm>
            <a:off x="11105421" y="5729517"/>
            <a:ext cx="538383" cy="8179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51AF795-AC19-412C-A700-5C1757A0DEF0}"/>
              </a:ext>
            </a:extLst>
          </p:cNvPr>
          <p:cNvSpPr/>
          <p:nvPr/>
        </p:nvSpPr>
        <p:spPr>
          <a:xfrm>
            <a:off x="0" y="1992702"/>
            <a:ext cx="12192000" cy="3736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EFB532-F3E1-4C91-B73E-A2D731097DC0}"/>
              </a:ext>
            </a:extLst>
          </p:cNvPr>
          <p:cNvSpPr txBox="1"/>
          <p:nvPr/>
        </p:nvSpPr>
        <p:spPr>
          <a:xfrm>
            <a:off x="1334218" y="3087258"/>
            <a:ext cx="952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전월세 보증금의 </a:t>
            </a:r>
            <a:r>
              <a:rPr lang="en-US" altLang="ko-KR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70%, </a:t>
            </a:r>
            <a:r>
              <a:rPr lang="ko-KR" altLang="en-US" sz="24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월임대료 </a:t>
            </a:r>
            <a:r>
              <a:rPr lang="en-US" altLang="ko-KR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65%</a:t>
            </a:r>
            <a:r>
              <a:rPr lang="ko-KR" altLang="en-US" sz="24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를 부모로부터 지원</a:t>
            </a:r>
            <a:endParaRPr lang="ko-KR" altLang="en-US" sz="2400" dirty="0">
              <a:solidFill>
                <a:srgbClr val="00206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D0051B-C809-455A-996A-AFDD267B5054}"/>
              </a:ext>
            </a:extLst>
          </p:cNvPr>
          <p:cNvSpPr txBox="1"/>
          <p:nvPr/>
        </p:nvSpPr>
        <p:spPr>
          <a:xfrm>
            <a:off x="1334217" y="4105937"/>
            <a:ext cx="952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보호종료 청소년은 이에 대한 경제적 지원 기대 어려워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674AF-9734-4A31-8AEC-04DB75B61F08}"/>
              </a:ext>
            </a:extLst>
          </p:cNvPr>
          <p:cNvSpPr txBox="1"/>
          <p:nvPr/>
        </p:nvSpPr>
        <p:spPr>
          <a:xfrm>
            <a:off x="5940808" y="5027656"/>
            <a:ext cx="570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* 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광주광역시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·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광주연구원 「광주광역시 시설 퇴소 청년 자립기반 지원방안 연구」 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(2019)</a:t>
            </a:r>
            <a:endParaRPr lang="ko-KR" altLang="en-US" sz="12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89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D423C5-8471-4357-B75F-80CC1CF20038}"/>
              </a:ext>
            </a:extLst>
          </p:cNvPr>
          <p:cNvCxnSpPr>
            <a:cxnSpLocks/>
          </p:cNvCxnSpPr>
          <p:nvPr/>
        </p:nvCxnSpPr>
        <p:spPr>
          <a:xfrm>
            <a:off x="1026544" y="1504699"/>
            <a:ext cx="144061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106C26-0CAA-49B3-A818-C190066539EC}"/>
              </a:ext>
            </a:extLst>
          </p:cNvPr>
          <p:cNvSpPr txBox="1"/>
          <p:nvPr/>
        </p:nvSpPr>
        <p:spPr>
          <a:xfrm>
            <a:off x="931652" y="912468"/>
            <a:ext cx="163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3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현황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A9E212-8FD3-4CF0-9EAF-001314D2D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9663" r="23303" b="32355"/>
          <a:stretch/>
        </p:blipFill>
        <p:spPr>
          <a:xfrm>
            <a:off x="11105421" y="5729517"/>
            <a:ext cx="538383" cy="8179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51AF795-AC19-412C-A700-5C1757A0DEF0}"/>
              </a:ext>
            </a:extLst>
          </p:cNvPr>
          <p:cNvSpPr/>
          <p:nvPr/>
        </p:nvSpPr>
        <p:spPr>
          <a:xfrm>
            <a:off x="0" y="1992702"/>
            <a:ext cx="12192000" cy="3736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EFB532-F3E1-4C91-B73E-A2D731097DC0}"/>
              </a:ext>
            </a:extLst>
          </p:cNvPr>
          <p:cNvSpPr txBox="1"/>
          <p:nvPr/>
        </p:nvSpPr>
        <p:spPr>
          <a:xfrm>
            <a:off x="1334218" y="3087258"/>
            <a:ext cx="952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英</a:t>
            </a:r>
            <a:r>
              <a:rPr lang="en-US" altLang="ko-KR" sz="24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,</a:t>
            </a:r>
            <a:r>
              <a:rPr lang="ko-KR" altLang="en-US" sz="24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불안정한 </a:t>
            </a:r>
            <a:r>
              <a:rPr lang="ko-KR" altLang="en-US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주거환경은 교육</a:t>
            </a:r>
            <a:r>
              <a:rPr lang="en-US" altLang="ko-KR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, </a:t>
            </a:r>
            <a:r>
              <a:rPr lang="ko-KR" altLang="en-US" sz="24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고용</a:t>
            </a:r>
            <a:r>
              <a:rPr lang="en-US" altLang="ko-KR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, </a:t>
            </a:r>
            <a:r>
              <a:rPr lang="ko-KR" altLang="en-US" sz="24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훈련의 지속성 어렵게 하는 요인</a:t>
            </a:r>
            <a:endParaRPr lang="ko-KR" altLang="en-US" sz="2400" dirty="0">
              <a:solidFill>
                <a:srgbClr val="00206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D0051B-C809-455A-996A-AFDD267B5054}"/>
              </a:ext>
            </a:extLst>
          </p:cNvPr>
          <p:cNvSpPr txBox="1"/>
          <p:nvPr/>
        </p:nvSpPr>
        <p:spPr>
          <a:xfrm>
            <a:off x="1334217" y="4105937"/>
            <a:ext cx="952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결국 </a:t>
            </a:r>
            <a:r>
              <a:rPr lang="ko-KR" altLang="en-US" sz="2400" dirty="0" err="1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수급권자에</a:t>
            </a:r>
            <a:r>
              <a:rPr lang="ko-KR" altLang="en-US" sz="24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이르게 되는 결정적 원인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674AF-9734-4A31-8AEC-04DB75B61F08}"/>
              </a:ext>
            </a:extLst>
          </p:cNvPr>
          <p:cNvSpPr txBox="1"/>
          <p:nvPr/>
        </p:nvSpPr>
        <p:spPr>
          <a:xfrm>
            <a:off x="5940808" y="5027656"/>
            <a:ext cx="570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* </a:t>
            </a:r>
            <a:r>
              <a:rPr lang="ko-KR" altLang="en-US" sz="1200">
                <a:latin typeface="a고딕10" panose="02020600000000000000" pitchFamily="18" charset="-127"/>
                <a:ea typeface="a고딕10" panose="02020600000000000000" pitchFamily="18" charset="-127"/>
              </a:rPr>
              <a:t>국회입법조사처 「보호종료 청소년 자립지원 방안」 </a:t>
            </a:r>
            <a:r>
              <a:rPr lang="en-US" altLang="ko-KR" sz="1200">
                <a:latin typeface="a고딕10" panose="02020600000000000000" pitchFamily="18" charset="-127"/>
                <a:ea typeface="a고딕10" panose="02020600000000000000" pitchFamily="18" charset="-127"/>
              </a:rPr>
              <a:t>(2018)</a:t>
            </a:r>
            <a:endParaRPr lang="ko-KR" altLang="en-US" sz="12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57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D423C5-8471-4357-B75F-80CC1CF20038}"/>
              </a:ext>
            </a:extLst>
          </p:cNvPr>
          <p:cNvCxnSpPr>
            <a:cxnSpLocks/>
          </p:cNvCxnSpPr>
          <p:nvPr/>
        </p:nvCxnSpPr>
        <p:spPr>
          <a:xfrm>
            <a:off x="1026544" y="1504699"/>
            <a:ext cx="144061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106C26-0CAA-49B3-A818-C190066539EC}"/>
              </a:ext>
            </a:extLst>
          </p:cNvPr>
          <p:cNvSpPr txBox="1"/>
          <p:nvPr/>
        </p:nvSpPr>
        <p:spPr>
          <a:xfrm>
            <a:off x="931652" y="912468"/>
            <a:ext cx="163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3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현황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A9E212-8FD3-4CF0-9EAF-001314D2D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9663" r="23303" b="32355"/>
          <a:stretch/>
        </p:blipFill>
        <p:spPr>
          <a:xfrm>
            <a:off x="11105421" y="5729517"/>
            <a:ext cx="538383" cy="81792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033E3A-0AAD-476D-A312-97C88CE8F9D9}"/>
              </a:ext>
            </a:extLst>
          </p:cNvPr>
          <p:cNvSpPr/>
          <p:nvPr/>
        </p:nvSpPr>
        <p:spPr>
          <a:xfrm>
            <a:off x="1095555" y="1919767"/>
            <a:ext cx="10009866" cy="1922634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C39549-0A16-43BF-A7AE-2F46E80B14C9}"/>
              </a:ext>
            </a:extLst>
          </p:cNvPr>
          <p:cNvSpPr txBox="1"/>
          <p:nvPr/>
        </p:nvSpPr>
        <p:spPr>
          <a:xfrm>
            <a:off x="1345721" y="1719712"/>
            <a:ext cx="37674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영국의 </a:t>
            </a:r>
            <a:r>
              <a:rPr lang="en-US" altLang="ko-KR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‘</a:t>
            </a:r>
            <a:r>
              <a:rPr lang="ko-KR" altLang="en-US" sz="20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머무르기</a:t>
            </a:r>
            <a:r>
              <a:rPr lang="en-US" altLang="ko-KR" sz="20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’</a:t>
            </a:r>
            <a:r>
              <a:rPr lang="ko-KR" altLang="en-US" sz="20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와 </a:t>
            </a:r>
            <a:r>
              <a:rPr lang="en-US" altLang="ko-KR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‘</a:t>
            </a:r>
            <a:r>
              <a:rPr lang="ko-KR" altLang="en-US" sz="20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곁에 두기</a:t>
            </a:r>
            <a:r>
              <a:rPr lang="en-US" altLang="ko-KR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’</a:t>
            </a:r>
            <a:endParaRPr lang="ko-KR" altLang="en-US" sz="2000" dirty="0">
              <a:solidFill>
                <a:srgbClr val="00206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3BD1A1-3470-4415-9E9F-39EA62CB2CCC}"/>
              </a:ext>
            </a:extLst>
          </p:cNvPr>
          <p:cNvSpPr txBox="1"/>
          <p:nvPr/>
        </p:nvSpPr>
        <p:spPr>
          <a:xfrm>
            <a:off x="1345721" y="2741372"/>
            <a:ext cx="9523562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그들이 머물던 보호시설과 가까운 곳에 거주하게 하면서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개인상담사의 주거 정보 지원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>
                <a:latin typeface="a고딕14" panose="02020600000000000000" pitchFamily="18" charset="-127"/>
                <a:ea typeface="a고딕14" panose="02020600000000000000" pitchFamily="18" charset="-127"/>
              </a:rPr>
              <a:t>공공주택 정보의 충분한 고지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>
                <a:latin typeface="a고딕14" panose="02020600000000000000" pitchFamily="18" charset="-127"/>
                <a:ea typeface="a고딕14" panose="02020600000000000000" pitchFamily="18" charset="-127"/>
              </a:rPr>
              <a:t>보증금 등 자산에 대한 보호책 등 실시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BAC867-F0D0-4759-9D57-06A292ED9B66}"/>
              </a:ext>
            </a:extLst>
          </p:cNvPr>
          <p:cNvSpPr txBox="1"/>
          <p:nvPr/>
        </p:nvSpPr>
        <p:spPr>
          <a:xfrm>
            <a:off x="1345721" y="2341262"/>
            <a:ext cx="9523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보호종료 청소년에 대한 주거정책은 </a:t>
            </a:r>
            <a:r>
              <a:rPr lang="en-US" altLang="ko-KR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“</a:t>
            </a:r>
            <a:r>
              <a:rPr lang="ko-KR" altLang="en-US" sz="20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핵심</a:t>
            </a:r>
            <a:r>
              <a:rPr lang="en-US" altLang="ko-KR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”</a:t>
            </a:r>
            <a:r>
              <a:rPr lang="ko-KR" altLang="en-US" sz="200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 자립정책</a:t>
            </a:r>
            <a:endParaRPr lang="ko-KR" altLang="en-US" sz="2000" dirty="0">
              <a:solidFill>
                <a:srgbClr val="002060"/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DAC8F3-2589-4E8C-9A9A-8507772E8A33}"/>
              </a:ext>
            </a:extLst>
          </p:cNvPr>
          <p:cNvSpPr/>
          <p:nvPr/>
        </p:nvSpPr>
        <p:spPr>
          <a:xfrm>
            <a:off x="1095555" y="4114994"/>
            <a:ext cx="10009866" cy="138834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7C9FB3-DBFF-47EE-BA7E-02E094084CC6}"/>
              </a:ext>
            </a:extLst>
          </p:cNvPr>
          <p:cNvSpPr txBox="1"/>
          <p:nvPr/>
        </p:nvSpPr>
        <p:spPr>
          <a:xfrm>
            <a:off x="1345721" y="4387587"/>
            <a:ext cx="9523562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공공주거 및 주거선택 바우처 프로그램 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– </a:t>
            </a:r>
            <a:r>
              <a:rPr lang="ko-KR" altLang="en-US">
                <a:latin typeface="a고딕14" panose="02020600000000000000" pitchFamily="18" charset="-127"/>
                <a:ea typeface="a고딕14" panose="02020600000000000000" pitchFamily="18" charset="-127"/>
              </a:rPr>
              <a:t>월세를 소득의 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30% </a:t>
            </a:r>
            <a:r>
              <a:rPr lang="ko-KR" altLang="en-US">
                <a:latin typeface="a고딕14" panose="02020600000000000000" pitchFamily="18" charset="-127"/>
                <a:ea typeface="a고딕14" panose="02020600000000000000" pitchFamily="18" charset="-127"/>
              </a:rPr>
              <a:t>상당 금액으로 제한</a:t>
            </a:r>
            <a:endParaRPr lang="en-US" altLang="ko-KR" dirty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4" panose="02020600000000000000" pitchFamily="18" charset="-127"/>
                <a:ea typeface="a고딕14" panose="02020600000000000000" pitchFamily="18" charset="-127"/>
              </a:rPr>
              <a:t>그 밖에 </a:t>
            </a:r>
            <a:r>
              <a:rPr lang="ko-KR" altLang="en-US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그룹홈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>
                <a:latin typeface="a고딕14" panose="02020600000000000000" pitchFamily="18" charset="-127"/>
                <a:ea typeface="a고딕14" panose="02020600000000000000" pitchFamily="18" charset="-127"/>
              </a:rPr>
              <a:t>가정숙박</a:t>
            </a:r>
            <a:r>
              <a:rPr lang="en-US" altLang="ko-KR" dirty="0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>
                <a:latin typeface="a고딕14" panose="02020600000000000000" pitchFamily="18" charset="-127"/>
                <a:ea typeface="a고딕14" panose="02020600000000000000" pitchFamily="18" charset="-127"/>
              </a:rPr>
              <a:t>관리수반 아파트</a:t>
            </a:r>
            <a:r>
              <a:rPr lang="en-US" altLang="ko-KR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>
                <a:latin typeface="a고딕14" panose="02020600000000000000" pitchFamily="18" charset="-127"/>
                <a:ea typeface="a고딕14" panose="02020600000000000000" pitchFamily="18" charset="-127"/>
              </a:rPr>
              <a:t>연속돌봄</a:t>
            </a:r>
            <a:r>
              <a:rPr lang="en-US" altLang="ko-KR">
                <a:latin typeface="a고딕14" panose="02020600000000000000" pitchFamily="18" charset="-127"/>
                <a:ea typeface="a고딕14" panose="02020600000000000000" pitchFamily="18" charset="-127"/>
              </a:rPr>
              <a:t>, </a:t>
            </a:r>
            <a:r>
              <a:rPr lang="ko-KR" altLang="en-US">
                <a:latin typeface="a고딕14" panose="02020600000000000000" pitchFamily="18" charset="-127"/>
                <a:ea typeface="a고딕14" panose="02020600000000000000" pitchFamily="18" charset="-127"/>
              </a:rPr>
              <a:t>가족결합 바우처 등 존재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4C13E-88EE-4BCC-B9BC-B51AEA18F9B1}"/>
              </a:ext>
            </a:extLst>
          </p:cNvPr>
          <p:cNvSpPr txBox="1"/>
          <p:nvPr/>
        </p:nvSpPr>
        <p:spPr>
          <a:xfrm>
            <a:off x="6095999" y="5637436"/>
            <a:ext cx="500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* </a:t>
            </a:r>
            <a:r>
              <a:rPr lang="ko-KR" altLang="en-US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국회입법조사처 「보호종료 청소년 자립지원 방안」 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(2018)</a:t>
            </a:r>
            <a:endParaRPr lang="ko-KR" altLang="en-US" sz="12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FB69B8-1ABD-43A2-879E-40A9F1E842EF}"/>
              </a:ext>
            </a:extLst>
          </p:cNvPr>
          <p:cNvSpPr txBox="1"/>
          <p:nvPr/>
        </p:nvSpPr>
        <p:spPr>
          <a:xfrm>
            <a:off x="1345720" y="3914939"/>
            <a:ext cx="37674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미국의 보호종료 청소년 주거 지원</a:t>
            </a:r>
          </a:p>
        </p:txBody>
      </p:sp>
    </p:spTree>
    <p:extLst>
      <p:ext uri="{BB962C8B-B14F-4D97-AF65-F5344CB8AC3E}">
        <p14:creationId xmlns:p14="http://schemas.microsoft.com/office/powerpoint/2010/main" val="47535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1752</Words>
  <Application>Microsoft Office PowerPoint</Application>
  <PresentationFormat>와이드스크린</PresentationFormat>
  <Paragraphs>432</Paragraphs>
  <Slides>21</Slides>
  <Notes>21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a고딕14</vt:lpstr>
      <vt:lpstr>a고딕18</vt:lpstr>
      <vt:lpstr>Wingdings</vt:lpstr>
      <vt:lpstr>Arial</vt:lpstr>
      <vt:lpstr>a고딕12</vt:lpstr>
      <vt:lpstr>a고딕16</vt:lpstr>
      <vt:lpstr>맑은 고딕</vt:lpstr>
      <vt:lpstr>a고딕17</vt:lpstr>
      <vt:lpstr>a고딕10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송승호</dc:creator>
  <cp:lastModifiedBy>송승호</cp:lastModifiedBy>
  <cp:revision>42</cp:revision>
  <dcterms:created xsi:type="dcterms:W3CDTF">2019-05-29T18:21:39Z</dcterms:created>
  <dcterms:modified xsi:type="dcterms:W3CDTF">2019-05-29T23:54:20Z</dcterms:modified>
</cp:coreProperties>
</file>