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1" r:id="rId3"/>
    <p:sldId id="293" r:id="rId4"/>
    <p:sldId id="292" r:id="rId5"/>
    <p:sldId id="298" r:id="rId6"/>
    <p:sldId id="295" r:id="rId7"/>
    <p:sldId id="257" r:id="rId8"/>
    <p:sldId id="296" r:id="rId9"/>
    <p:sldId id="301" r:id="rId10"/>
    <p:sldId id="302" r:id="rId11"/>
    <p:sldId id="303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5B9BD5"/>
    <a:srgbClr val="97D2FF"/>
    <a:srgbClr val="ED7D31"/>
    <a:srgbClr val="5287B7"/>
    <a:srgbClr val="7800FC"/>
    <a:srgbClr val="B4CBE0"/>
    <a:srgbClr val="8FAADC"/>
    <a:srgbClr val="2F5597"/>
    <a:srgbClr val="FF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61" autoAdjust="0"/>
    <p:restoredTop sz="94660"/>
  </p:normalViewPr>
  <p:slideViewPr>
    <p:cSldViewPr snapToGrid="0">
      <p:cViewPr varScale="1">
        <p:scale>
          <a:sx n="94" d="100"/>
          <a:sy n="94" d="100"/>
        </p:scale>
        <p:origin x="208" y="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7FC3-7D4D-4658-928F-72C7F6218ED8}" type="datetimeFigureOut">
              <a:rPr lang="ko-KR" altLang="en-US" smtClean="0"/>
              <a:t>2019. 5. 30.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91A5-B952-453F-8365-6B5CB4BCA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55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7FC3-7D4D-4658-928F-72C7F6218ED8}" type="datetimeFigureOut">
              <a:rPr lang="ko-KR" altLang="en-US" smtClean="0"/>
              <a:t>2019. 5. 30.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91A5-B952-453F-8365-6B5CB4BCA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94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7FC3-7D4D-4658-928F-72C7F6218ED8}" type="datetimeFigureOut">
              <a:rPr lang="ko-KR" altLang="en-US" smtClean="0"/>
              <a:t>2019. 5. 30.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91A5-B952-453F-8365-6B5CB4BCA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99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7FC3-7D4D-4658-928F-72C7F6218ED8}" type="datetimeFigureOut">
              <a:rPr lang="ko-KR" altLang="en-US" smtClean="0"/>
              <a:t>2019. 5. 30.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91A5-B952-453F-8365-6B5CB4BCA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71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7FC3-7D4D-4658-928F-72C7F6218ED8}" type="datetimeFigureOut">
              <a:rPr lang="ko-KR" altLang="en-US" smtClean="0"/>
              <a:t>2019. 5. 30.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91A5-B952-453F-8365-6B5CB4BCA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50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7FC3-7D4D-4658-928F-72C7F6218ED8}" type="datetimeFigureOut">
              <a:rPr lang="ko-KR" altLang="en-US" smtClean="0"/>
              <a:t>2019. 5. 30.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91A5-B952-453F-8365-6B5CB4BCA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7FC3-7D4D-4658-928F-72C7F6218ED8}" type="datetimeFigureOut">
              <a:rPr lang="ko-KR" altLang="en-US" smtClean="0"/>
              <a:t>2019. 5. 30.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91A5-B952-453F-8365-6B5CB4BCA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00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7FC3-7D4D-4658-928F-72C7F6218ED8}" type="datetimeFigureOut">
              <a:rPr lang="ko-KR" altLang="en-US" smtClean="0"/>
              <a:t>2019. 5. 30.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91A5-B952-453F-8365-6B5CB4BCA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89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7FC3-7D4D-4658-928F-72C7F6218ED8}" type="datetimeFigureOut">
              <a:rPr lang="ko-KR" altLang="en-US" smtClean="0"/>
              <a:t>2019. 5. 30.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91A5-B952-453F-8365-6B5CB4BCA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22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7FC3-7D4D-4658-928F-72C7F6218ED8}" type="datetimeFigureOut">
              <a:rPr lang="ko-KR" altLang="en-US" smtClean="0"/>
              <a:t>2019. 5. 30.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91A5-B952-453F-8365-6B5CB4BCA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73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7FC3-7D4D-4658-928F-72C7F6218ED8}" type="datetimeFigureOut">
              <a:rPr lang="ko-KR" altLang="en-US" smtClean="0"/>
              <a:t>2019. 5. 30.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91A5-B952-453F-8365-6B5CB4BCA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16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C7FC3-7D4D-4658-928F-72C7F6218ED8}" type="datetimeFigureOut">
              <a:rPr lang="ko-KR" altLang="en-US" smtClean="0"/>
              <a:t>2019. 5. 30.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D91A5-B952-453F-8365-6B5CB4BCA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61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1" Type="http://schemas.microsoft.com/office/2007/relationships/hdphoto" Target="../media/hdphoto6.wdp"/><Relationship Id="rId12" Type="http://schemas.openxmlformats.org/officeDocument/2006/relationships/image" Target="../media/image35.png"/><Relationship Id="rId13" Type="http://schemas.microsoft.com/office/2007/relationships/hdphoto" Target="../media/hdphoto7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microsoft.com/office/2007/relationships/hdphoto" Target="../media/hdphoto2.wdp"/><Relationship Id="rId4" Type="http://schemas.openxmlformats.org/officeDocument/2006/relationships/image" Target="../media/image31.png"/><Relationship Id="rId5" Type="http://schemas.microsoft.com/office/2007/relationships/hdphoto" Target="../media/hdphoto3.wdp"/><Relationship Id="rId6" Type="http://schemas.openxmlformats.org/officeDocument/2006/relationships/image" Target="../media/image32.png"/><Relationship Id="rId7" Type="http://schemas.microsoft.com/office/2007/relationships/hdphoto" Target="../media/hdphoto4.wdp"/><Relationship Id="rId8" Type="http://schemas.openxmlformats.org/officeDocument/2006/relationships/image" Target="../media/image33.png"/><Relationship Id="rId9" Type="http://schemas.microsoft.com/office/2007/relationships/hdphoto" Target="../media/hdphoto5.wdp"/><Relationship Id="rId10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microsoft.com/office/2007/relationships/hdphoto" Target="../media/hdphoto1.wdp"/><Relationship Id="rId6" Type="http://schemas.openxmlformats.org/officeDocument/2006/relationships/image" Target="../media/image2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5065486"/>
          </a:xfrm>
          <a:prstGeom prst="rect">
            <a:avLst/>
          </a:prstGeom>
          <a:solidFill>
            <a:srgbClr val="5287B7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flipH="1">
            <a:off x="-1" y="2877631"/>
            <a:ext cx="12191999" cy="2188776"/>
          </a:xfrm>
          <a:prstGeom prst="rtTriangle">
            <a:avLst/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5065486"/>
            <a:ext cx="12192000" cy="1792514"/>
          </a:xfrm>
          <a:prstGeom prst="rect">
            <a:avLst/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602941" y="1113202"/>
            <a:ext cx="6230471" cy="320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ko-KR" sz="3200" dirty="0">
                <a:solidFill>
                  <a:schemeClr val="bg1"/>
                </a:solidFill>
                <a:effectLst>
                  <a:glow>
                    <a:srgbClr val="CD9BFF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3200" dirty="0">
                <a:solidFill>
                  <a:schemeClr val="bg1"/>
                </a:solidFill>
                <a:effectLst>
                  <a:glow>
                    <a:srgbClr val="CD9BFF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이젠 </a:t>
            </a:r>
            <a:r>
              <a:rPr lang="ko-KR" altLang="en-US" sz="3200" b="1" dirty="0">
                <a:solidFill>
                  <a:schemeClr val="bg1"/>
                </a:solidFill>
                <a:effectLst>
                  <a:glow rad="50800">
                    <a:schemeClr val="tx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시간</a:t>
            </a:r>
            <a:r>
              <a:rPr lang="ko-KR" altLang="en-US" sz="3200" dirty="0">
                <a:solidFill>
                  <a:schemeClr val="bg1"/>
                </a:solidFill>
                <a:effectLst>
                  <a:glow>
                    <a:srgbClr val="CD9BFF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결제한다</a:t>
            </a:r>
            <a:r>
              <a:rPr lang="en-US" altLang="ko-KR" sz="3200" dirty="0">
                <a:solidFill>
                  <a:schemeClr val="bg1"/>
                </a:solidFill>
                <a:effectLst>
                  <a:glow>
                    <a:srgbClr val="CD9BFF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.”</a:t>
            </a:r>
          </a:p>
          <a:p>
            <a:pPr algn="r">
              <a:lnSpc>
                <a:spcPct val="200000"/>
              </a:lnSpc>
            </a:pPr>
            <a:r>
              <a:rPr lang="ko-KR" altLang="en-US" sz="3200" i="1" dirty="0">
                <a:solidFill>
                  <a:schemeClr val="bg1"/>
                </a:solidFill>
                <a:effectLst>
                  <a:glow>
                    <a:srgbClr val="CD9BFF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근거리 전용 대리운전 서비스</a:t>
            </a:r>
            <a:endParaRPr lang="en-US" altLang="ko-KR" sz="3200" i="1" dirty="0">
              <a:solidFill>
                <a:schemeClr val="bg1"/>
              </a:solidFill>
              <a:effectLst>
                <a:glow>
                  <a:srgbClr val="CD9BFF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>
              <a:lnSpc>
                <a:spcPct val="200000"/>
              </a:lnSpc>
            </a:pPr>
            <a:r>
              <a:rPr lang="en-US" altLang="ko-KR" sz="4400" dirty="0">
                <a:solidFill>
                  <a:srgbClr val="B4CBE0"/>
                </a:solidFill>
                <a:effectLst>
                  <a:glow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Minutes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276952"/>
            <a:ext cx="3072464" cy="604379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l="14489" r="12680"/>
          <a:stretch/>
        </p:blipFill>
        <p:spPr>
          <a:xfrm>
            <a:off x="1064398" y="926548"/>
            <a:ext cx="2696268" cy="47169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524000" y="4669964"/>
            <a:ext cx="2019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Minutes</a:t>
            </a:r>
            <a:endParaRPr lang="ko-KR" altLang="en-US" sz="3200" b="1">
              <a:solidFill>
                <a:schemeClr val="bg1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074994" y="6013196"/>
            <a:ext cx="7920000" cy="0"/>
          </a:xfrm>
          <a:prstGeom prst="line">
            <a:avLst/>
          </a:prstGeom>
          <a:ln w="38100">
            <a:solidFill>
              <a:srgbClr val="B4CBE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이등변 삼각형 17"/>
          <p:cNvSpPr/>
          <p:nvPr/>
        </p:nvSpPr>
        <p:spPr>
          <a:xfrm flipV="1">
            <a:off x="2774950" y="5772150"/>
            <a:ext cx="228600" cy="16484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이등변 삼각형 18"/>
          <p:cNvSpPr/>
          <p:nvPr/>
        </p:nvSpPr>
        <p:spPr>
          <a:xfrm flipV="1">
            <a:off x="6317930" y="5791200"/>
            <a:ext cx="228600" cy="164846"/>
          </a:xfrm>
          <a:prstGeom prst="triangle">
            <a:avLst/>
          </a:prstGeom>
          <a:solidFill>
            <a:srgbClr val="B4CBE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4CBE0"/>
              </a:solidFill>
            </a:endParaRPr>
          </a:p>
        </p:txBody>
      </p:sp>
      <p:sp>
        <p:nvSpPr>
          <p:cNvPr id="20" name="이등변 삼각형 19"/>
          <p:cNvSpPr/>
          <p:nvPr/>
        </p:nvSpPr>
        <p:spPr>
          <a:xfrm flipV="1">
            <a:off x="8248124" y="5779483"/>
            <a:ext cx="228600" cy="164846"/>
          </a:xfrm>
          <a:prstGeom prst="triangle">
            <a:avLst/>
          </a:prstGeom>
          <a:solidFill>
            <a:srgbClr val="B4CBE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4CBE0"/>
              </a:solidFill>
            </a:endParaRPr>
          </a:p>
        </p:txBody>
      </p:sp>
      <p:sp>
        <p:nvSpPr>
          <p:cNvPr id="21" name="이등변 삼각형 20"/>
          <p:cNvSpPr/>
          <p:nvPr/>
        </p:nvSpPr>
        <p:spPr>
          <a:xfrm flipV="1">
            <a:off x="9826362" y="5775818"/>
            <a:ext cx="228600" cy="164846"/>
          </a:xfrm>
          <a:prstGeom prst="triangle">
            <a:avLst/>
          </a:prstGeom>
          <a:solidFill>
            <a:srgbClr val="B4CBE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4CBE0"/>
              </a:solidFill>
            </a:endParaRPr>
          </a:p>
        </p:txBody>
      </p:sp>
      <p:sp>
        <p:nvSpPr>
          <p:cNvPr id="22" name="이등변 삼각형 21"/>
          <p:cNvSpPr/>
          <p:nvPr/>
        </p:nvSpPr>
        <p:spPr>
          <a:xfrm flipV="1">
            <a:off x="11404600" y="5791200"/>
            <a:ext cx="228600" cy="164846"/>
          </a:xfrm>
          <a:prstGeom prst="triangle">
            <a:avLst/>
          </a:prstGeom>
          <a:solidFill>
            <a:srgbClr val="B4CBE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4CBE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30544" y="6157806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b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기획배경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00786" y="6180051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b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창업 아이템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84922" y="6186732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b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경쟁력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232900" y="6176525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b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사업전략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881693" y="6164487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b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성장성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8" name="이등변 삼각형 27"/>
          <p:cNvSpPr/>
          <p:nvPr/>
        </p:nvSpPr>
        <p:spPr>
          <a:xfrm flipV="1">
            <a:off x="4663099" y="5791200"/>
            <a:ext cx="228600" cy="164846"/>
          </a:xfrm>
          <a:prstGeom prst="triangle">
            <a:avLst/>
          </a:prstGeom>
          <a:solidFill>
            <a:srgbClr val="B4CBE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4CBE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08CCAE8-3725-4F12-A2FB-0E9804A202BC}"/>
              </a:ext>
            </a:extLst>
          </p:cNvPr>
          <p:cNvSpPr txBox="1"/>
          <p:nvPr/>
        </p:nvSpPr>
        <p:spPr>
          <a:xfrm>
            <a:off x="7492621" y="4723240"/>
            <a:ext cx="4934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2019. 05. 30 TEAM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PEOPLUS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25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41359" y="353063"/>
            <a:ext cx="4120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>
                <a:solidFill>
                  <a:srgbClr val="444E5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2400" b="1">
                <a:solidFill>
                  <a:srgbClr val="444E5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사업전략 </a:t>
            </a:r>
            <a:r>
              <a:rPr lang="en-US" altLang="ko-KR" sz="2400" b="1">
                <a:solidFill>
                  <a:srgbClr val="444E5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b="1">
                <a:solidFill>
                  <a:srgbClr val="444E5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초기 시장 진입</a:t>
            </a:r>
            <a:endParaRPr lang="ko-KR" altLang="en-US" sz="2000"/>
          </a:p>
        </p:txBody>
      </p:sp>
      <p:cxnSp>
        <p:nvCxnSpPr>
          <p:cNvPr id="8" name="직선 연결선 7"/>
          <p:cNvCxnSpPr/>
          <p:nvPr/>
        </p:nvCxnSpPr>
        <p:spPr>
          <a:xfrm>
            <a:off x="1008706" y="843303"/>
            <a:ext cx="3960000" cy="18326"/>
          </a:xfrm>
          <a:prstGeom prst="line">
            <a:avLst/>
          </a:prstGeom>
          <a:ln w="38100">
            <a:solidFill>
              <a:srgbClr val="528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10883" y="403095"/>
            <a:ext cx="630476" cy="4008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75691"/>
          <a:stretch/>
        </p:blipFill>
        <p:spPr>
          <a:xfrm>
            <a:off x="602306" y="1663700"/>
            <a:ext cx="3286141" cy="11938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rcRect t="13693" b="66414"/>
          <a:stretch/>
        </p:blipFill>
        <p:spPr>
          <a:xfrm>
            <a:off x="531332" y="2857500"/>
            <a:ext cx="3377288" cy="9779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/>
          <a:srcRect t="52188" b="36186"/>
          <a:stretch/>
        </p:blipFill>
        <p:spPr>
          <a:xfrm>
            <a:off x="531332" y="3856421"/>
            <a:ext cx="3377288" cy="5715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/>
          <a:srcRect t="76561" b="5871"/>
          <a:stretch/>
        </p:blipFill>
        <p:spPr>
          <a:xfrm>
            <a:off x="531332" y="4446971"/>
            <a:ext cx="3377288" cy="8636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31332" y="220559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31332" y="281295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31332" y="309000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31332" y="373843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31332" y="426230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✓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3954194" y="1676609"/>
            <a:ext cx="3367569" cy="3646662"/>
            <a:chOff x="4531831" y="1232109"/>
            <a:chExt cx="3367569" cy="3646662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5"/>
            <a:srcRect r="51124" b="79717"/>
            <a:stretch/>
          </p:blipFill>
          <p:spPr>
            <a:xfrm>
              <a:off x="4531831" y="1232109"/>
              <a:ext cx="3304069" cy="993817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5"/>
            <a:srcRect t="26761" r="51125" b="61316"/>
            <a:stretch/>
          </p:blipFill>
          <p:spPr>
            <a:xfrm>
              <a:off x="4531831" y="2251324"/>
              <a:ext cx="3304069" cy="584201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5"/>
            <a:srcRect t="51386" r="51312" b="45763"/>
            <a:stretch/>
          </p:blipFill>
          <p:spPr>
            <a:xfrm>
              <a:off x="4531831" y="2845781"/>
              <a:ext cx="3291369" cy="139701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5"/>
            <a:srcRect t="60716" r="51501" b="18590"/>
            <a:stretch/>
          </p:blipFill>
          <p:spPr>
            <a:xfrm>
              <a:off x="4544531" y="3002596"/>
              <a:ext cx="3278669" cy="1014030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5"/>
            <a:srcRect l="50942" t="8361" r="776" b="73526"/>
            <a:stretch/>
          </p:blipFill>
          <p:spPr>
            <a:xfrm>
              <a:off x="4635500" y="3991226"/>
              <a:ext cx="3263900" cy="887545"/>
            </a:xfrm>
            <a:prstGeom prst="rect">
              <a:avLst/>
            </a:prstGeom>
          </p:spPr>
        </p:pic>
      </p:grpSp>
      <p:sp>
        <p:nvSpPr>
          <p:cNvPr id="39" name="직사각형 38"/>
          <p:cNvSpPr/>
          <p:nvPr/>
        </p:nvSpPr>
        <p:spPr>
          <a:xfrm>
            <a:off x="3975571" y="192542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977375" y="253943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975571" y="315240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980382" y="372984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977375" y="430810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✓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5571" y="1325603"/>
            <a:ext cx="2011236" cy="350797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332" y="1323680"/>
            <a:ext cx="2004934" cy="29311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032492" y="5616827"/>
            <a:ext cx="575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>
                <a:solidFill>
                  <a:srgbClr val="1F4E79"/>
                </a:solidFill>
              </a:rPr>
              <a:t>대리운행 수요가 집중된 강남 서초 상권</a:t>
            </a:r>
            <a:endParaRPr lang="en-US" altLang="ko-KR" sz="2400" b="1">
              <a:solidFill>
                <a:srgbClr val="1F4E79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620000" y="18096"/>
            <a:ext cx="4565364" cy="6858000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7844357" y="1356711"/>
            <a:ext cx="4290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>
                <a:solidFill>
                  <a:schemeClr val="bg1"/>
                </a:solidFill>
              </a:rPr>
              <a:t>  대리운행 수요가 집중된 핵심상권 공략</a:t>
            </a:r>
            <a:endParaRPr lang="en-US" altLang="ko-KR" sz="1600" b="1">
              <a:solidFill>
                <a:schemeClr val="bg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7894972" y="2514742"/>
            <a:ext cx="4107152" cy="4467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1F4E79"/>
                </a:solidFill>
              </a:rPr>
              <a:t>&lt;</a:t>
            </a:r>
            <a:r>
              <a:rPr lang="ko-KR" altLang="en-US" b="1">
                <a:solidFill>
                  <a:srgbClr val="1F4E79"/>
                </a:solidFill>
              </a:rPr>
              <a:t>강남 </a:t>
            </a:r>
            <a:r>
              <a:rPr lang="en-US" altLang="ko-KR" b="1">
                <a:solidFill>
                  <a:srgbClr val="1F4E79"/>
                </a:solidFill>
              </a:rPr>
              <a:t>– </a:t>
            </a:r>
            <a:r>
              <a:rPr lang="ko-KR" altLang="en-US" b="1">
                <a:solidFill>
                  <a:srgbClr val="1F4E79"/>
                </a:solidFill>
              </a:rPr>
              <a:t>서초 상권 통한 시장 진입</a:t>
            </a:r>
            <a:r>
              <a:rPr lang="en-US" altLang="ko-KR" b="1">
                <a:solidFill>
                  <a:srgbClr val="1F4E79"/>
                </a:solidFill>
              </a:rPr>
              <a:t>&gt;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784831" y="470815"/>
            <a:ext cx="2675908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>
                <a:solidFill>
                  <a:schemeClr val="bg1"/>
                </a:solidFill>
              </a:rPr>
              <a:t>초기 사업화 전략</a:t>
            </a:r>
            <a:endParaRPr lang="en-US" altLang="ko-KR" sz="2400" b="1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844357" y="3411637"/>
            <a:ext cx="3339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solidFill>
                  <a:schemeClr val="bg1"/>
                </a:solidFill>
              </a:rPr>
              <a:t>상권 내 주류 판매업소 제휴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7839042" y="4012673"/>
            <a:ext cx="4262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solidFill>
                  <a:schemeClr val="bg1"/>
                </a:solidFill>
              </a:rPr>
              <a:t>지역 내 직장인들 대상으로 프로모션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7797995" y="4620714"/>
            <a:ext cx="4411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b="1">
                <a:solidFill>
                  <a:schemeClr val="bg1"/>
                </a:solidFill>
              </a:rPr>
              <a:t>수수료율 최소화로 대리운전기사 협업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1004" y="5427327"/>
            <a:ext cx="1269816" cy="1211539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9"/>
          <a:srcRect l="4431" t="6250"/>
          <a:stretch/>
        </p:blipFill>
        <p:spPr>
          <a:xfrm rot="20108125">
            <a:off x="9473829" y="5616827"/>
            <a:ext cx="1187243" cy="629003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82804" y="5360247"/>
            <a:ext cx="1251945" cy="119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16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41359" y="353063"/>
            <a:ext cx="4522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>
                <a:solidFill>
                  <a:srgbClr val="444E5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2400" b="1">
                <a:solidFill>
                  <a:srgbClr val="444E5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성장성 </a:t>
            </a:r>
            <a:r>
              <a:rPr lang="en-US" altLang="ko-KR" sz="2400" b="1">
                <a:solidFill>
                  <a:srgbClr val="444E5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b="1">
                <a:solidFill>
                  <a:srgbClr val="444E5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미래 시장 확대 방안</a:t>
            </a:r>
            <a:endParaRPr lang="ko-KR" altLang="en-US" sz="2000"/>
          </a:p>
        </p:txBody>
      </p:sp>
      <p:cxnSp>
        <p:nvCxnSpPr>
          <p:cNvPr id="8" name="직선 연결선 7"/>
          <p:cNvCxnSpPr/>
          <p:nvPr/>
        </p:nvCxnSpPr>
        <p:spPr>
          <a:xfrm>
            <a:off x="1008706" y="843303"/>
            <a:ext cx="4212000" cy="18326"/>
          </a:xfrm>
          <a:prstGeom prst="line">
            <a:avLst/>
          </a:prstGeom>
          <a:ln w="38100">
            <a:solidFill>
              <a:srgbClr val="528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10883" y="403095"/>
            <a:ext cx="630476" cy="400855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9027362" y="2350346"/>
            <a:ext cx="2550122" cy="1035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811672" y="3428309"/>
            <a:ext cx="5760000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683" y="2248388"/>
            <a:ext cx="873208" cy="762675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3272056" y="2301857"/>
            <a:ext cx="30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442" y="2273470"/>
            <a:ext cx="873208" cy="762675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3145040" y="4232690"/>
            <a:ext cx="30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841359" y="2497461"/>
            <a:ext cx="2160000" cy="0"/>
          </a:xfrm>
          <a:prstGeom prst="straightConnector1">
            <a:avLst/>
          </a:prstGeom>
          <a:ln w="28575">
            <a:solidFill>
              <a:srgbClr val="009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3805896" y="2519312"/>
            <a:ext cx="2160000" cy="0"/>
          </a:xfrm>
          <a:prstGeom prst="straightConnector1">
            <a:avLst/>
          </a:prstGeom>
          <a:ln w="28575">
            <a:solidFill>
              <a:srgbClr val="009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71122" y="2325722"/>
            <a:ext cx="81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816028" y="3275909"/>
            <a:ext cx="5760000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459277" y="1828164"/>
            <a:ext cx="222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서비스 지역 확대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62915" y="1809898"/>
            <a:ext cx="222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서비스 영역 확대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2602970" y="3149008"/>
            <a:ext cx="2661363" cy="44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635199" y="3077121"/>
            <a:ext cx="239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지역별 대리 운행</a:t>
            </a:r>
            <a:endParaRPr lang="en-US" altLang="ko-KR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 관련 정보 확보</a:t>
            </a:r>
          </a:p>
        </p:txBody>
      </p:sp>
      <p:sp>
        <p:nvSpPr>
          <p:cNvPr id="69" name="오른쪽 화살표 68"/>
          <p:cNvSpPr/>
          <p:nvPr/>
        </p:nvSpPr>
        <p:spPr>
          <a:xfrm>
            <a:off x="7459638" y="2486523"/>
            <a:ext cx="914400" cy="764013"/>
          </a:xfrm>
          <a:prstGeom prst="rightArrow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9027362" y="2385827"/>
            <a:ext cx="255012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  <a:ea typeface="HY견고딕" panose="02030600000101010101" pitchFamily="18" charset="-127"/>
              </a:rPr>
              <a:t>차량 공유경제 </a:t>
            </a:r>
            <a:r>
              <a:rPr lang="en-US" altLang="ko-KR">
                <a:solidFill>
                  <a:schemeClr val="bg1"/>
                </a:solidFill>
                <a:ea typeface="HY견고딕" panose="02030600000101010101" pitchFamily="18" charset="-127"/>
              </a:rPr>
              <a:t>Biz </a:t>
            </a: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anose="02030600000101010101" pitchFamily="18" charset="-127"/>
              </a:rPr>
              <a:t>수행 선도 기업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2969005" y="4281260"/>
            <a:ext cx="7146507" cy="6986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b="1">
                <a:solidFill>
                  <a:srgbClr val="1F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단계별 마일스톤과 설정과 달성 통한 </a:t>
            </a:r>
            <a:r>
              <a:rPr lang="en-US" altLang="ko-KR" sz="2400" b="1">
                <a:solidFill>
                  <a:srgbClr val="1F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Biz </a:t>
            </a:r>
            <a:r>
              <a:rPr lang="ko-KR" altLang="en-US" sz="2400" b="1">
                <a:solidFill>
                  <a:srgbClr val="1F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영역 확대</a:t>
            </a:r>
            <a:endParaRPr lang="en-US" altLang="ko-KR" sz="2400" b="1">
              <a:solidFill>
                <a:srgbClr val="1F4E7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365" y="3984060"/>
            <a:ext cx="1016355" cy="1937053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3328244" y="5052611"/>
            <a:ext cx="6708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/>
              <a:t>대리운행 서비스를 시작으로 차량 공유 경제 전반의 비즈니스를수행 가능한 선도 기업으로 거듭나는 것을 목표로 합니다</a:t>
            </a:r>
            <a:r>
              <a:rPr lang="en-US" altLang="ko-KR" b="1"/>
              <a:t>.</a:t>
            </a:r>
            <a:r>
              <a:rPr lang="ko-KR" altLang="en-US" b="1"/>
              <a:t> </a:t>
            </a:r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3290618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3574906" y="363421"/>
            <a:ext cx="3713402" cy="646204"/>
          </a:xfrm>
          <a:prstGeom prst="roundRect">
            <a:avLst/>
          </a:prstGeom>
          <a:solidFill>
            <a:srgbClr val="97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Go to the future</a:t>
            </a:r>
            <a:endParaRPr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75698" y="3945035"/>
            <a:ext cx="2868185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서울여자대학교 경영정보공학  (1</a:t>
            </a:r>
            <a:r>
              <a:rPr lang="en-US" altLang="ko-KR" sz="1000" b="1" dirty="0"/>
              <a:t>7~</a:t>
            </a:r>
            <a:r>
              <a:rPr lang="ko-KR" altLang="en-US" sz="1000" b="1" dirty="0"/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3719" y="3862703"/>
            <a:ext cx="3422266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연세대학교 경제학과 학사  (16.02)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ko-KR" altLang="en-US" sz="1000" b="1" dirty="0"/>
              <a:t>글라스고 경제학 석사        (18.09)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522639" y="3981800"/>
            <a:ext cx="267689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/>
              <a:t>UCSD Computer sciences </a:t>
            </a:r>
            <a:r>
              <a:rPr lang="ko-KR" altLang="en-US" sz="1000" b="1" dirty="0"/>
              <a:t> (</a:t>
            </a:r>
            <a:r>
              <a:rPr lang="en-US" altLang="ko-KR" sz="1000" b="1" dirty="0" smtClean="0"/>
              <a:t>18~</a:t>
            </a:r>
            <a:r>
              <a:rPr lang="ko-KR" altLang="en-US" sz="1000" b="1" dirty="0"/>
              <a:t>)</a:t>
            </a:r>
          </a:p>
          <a:p>
            <a:pPr>
              <a:lnSpc>
                <a:spcPct val="150000"/>
              </a:lnSpc>
            </a:pPr>
            <a:endParaRPr lang="ko-KR" altLang="en-US" sz="1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23A8F34-61EE-4B6F-B3F6-39398A68E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22903" y="1827821"/>
            <a:ext cx="2043779" cy="16602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891891C-F906-41E0-9A31-DE8F22488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442" b="91497" l="9659" r="89773">
                        <a14:foregroundMark x1="55966" y1="5782" x2="63636" y2="7823"/>
                        <a14:foregroundMark x1="49148" y1="85034" x2="57386" y2="88435"/>
                        <a14:foregroundMark x1="57386" y1="88435" x2="73295" y2="77211"/>
                        <a14:foregroundMark x1="47159" y1="91497" x2="50852" y2="9081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56788" y="1972908"/>
            <a:ext cx="1767272" cy="14760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C75973D-7023-4E78-B87D-B9365BD6B8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36" b="95833" l="9856" r="89904">
                        <a14:foregroundMark x1="39663" y1="90064" x2="48798" y2="95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6161" y="1800926"/>
            <a:ext cx="2064049" cy="15480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2B088BC-C067-4C4E-A575-80443CF195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0236" y="1790479"/>
            <a:ext cx="2513265" cy="165027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189D8B9B-FADA-4607-8ACF-AF0B7BD977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645" b="91030" l="9602" r="89930">
                        <a14:foregroundMark x1="49415" y1="6645" x2="55269" y2="7309"/>
                        <a14:foregroundMark x1="45433" y1="83056" x2="50820" y2="910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5013" y="1973645"/>
            <a:ext cx="2093967" cy="1476075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6AD1039-3C11-46F7-A67C-30B484C72B7B}"/>
              </a:ext>
            </a:extLst>
          </p:cNvPr>
          <p:cNvSpPr/>
          <p:nvPr/>
        </p:nvSpPr>
        <p:spPr>
          <a:xfrm>
            <a:off x="9401856" y="166090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디자인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6E1C513-D191-4625-B703-63BFA1B62479}"/>
              </a:ext>
            </a:extLst>
          </p:cNvPr>
          <p:cNvSpPr/>
          <p:nvPr/>
        </p:nvSpPr>
        <p:spPr>
          <a:xfrm>
            <a:off x="4534843" y="1169219"/>
            <a:ext cx="2351541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Team.</a:t>
            </a:r>
            <a:r>
              <a:rPr lang="en-US" altLang="ko-KR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PEOPLUS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7204B77E-A866-45CA-8C98-76FD470E92C3}"/>
              </a:ext>
            </a:extLst>
          </p:cNvPr>
          <p:cNvSpPr/>
          <p:nvPr/>
        </p:nvSpPr>
        <p:spPr>
          <a:xfrm>
            <a:off x="5598820" y="3451894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주병천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ADB5314F-FCA8-44CA-8B49-5B32B8611794}"/>
              </a:ext>
            </a:extLst>
          </p:cNvPr>
          <p:cNvSpPr/>
          <p:nvPr/>
        </p:nvSpPr>
        <p:spPr>
          <a:xfrm>
            <a:off x="3149814" y="341598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박현서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1B874B0B-3789-4B67-A057-68698BFEEEB6}"/>
              </a:ext>
            </a:extLst>
          </p:cNvPr>
          <p:cNvSpPr/>
          <p:nvPr/>
        </p:nvSpPr>
        <p:spPr>
          <a:xfrm>
            <a:off x="676572" y="339552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박대종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EE7FDF1C-2128-42FC-AE28-88B21C921D08}"/>
              </a:ext>
            </a:extLst>
          </p:cNvPr>
          <p:cNvSpPr/>
          <p:nvPr/>
        </p:nvSpPr>
        <p:spPr>
          <a:xfrm>
            <a:off x="8259241" y="344655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정혜린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0DDE8F8-1FE5-4A6F-9BBC-819ACA00C07B}"/>
              </a:ext>
            </a:extLst>
          </p:cNvPr>
          <p:cNvSpPr/>
          <p:nvPr/>
        </p:nvSpPr>
        <p:spPr>
          <a:xfrm>
            <a:off x="10724535" y="344655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오세윤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6F35417E-3503-438F-B509-471B7BBB11AC}"/>
              </a:ext>
            </a:extLst>
          </p:cNvPr>
          <p:cNvSpPr/>
          <p:nvPr/>
        </p:nvSpPr>
        <p:spPr>
          <a:xfrm>
            <a:off x="5247100" y="3865974"/>
            <a:ext cx="6096000" cy="5242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고려대학교 전자공학  (1</a:t>
            </a:r>
            <a:r>
              <a:rPr lang="en-US" altLang="ko-KR" sz="1000" b="1" dirty="0"/>
              <a:t>5</a:t>
            </a:r>
            <a:r>
              <a:rPr lang="ko-KR" altLang="en-US" sz="1000" b="1" dirty="0"/>
              <a:t>.02)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LG</a:t>
            </a:r>
            <a:r>
              <a:rPr lang="ko-KR" altLang="en-US" sz="1000" b="1" dirty="0"/>
              <a:t>전자 </a:t>
            </a:r>
            <a:r>
              <a:rPr lang="en-US" altLang="ko-KR" sz="1000" b="1" dirty="0"/>
              <a:t>CTO </a:t>
            </a:r>
            <a:r>
              <a:rPr lang="ko-KR" altLang="en-US" sz="1000" b="1" dirty="0"/>
              <a:t>특허센터 (1</a:t>
            </a:r>
            <a:r>
              <a:rPr lang="en-US" altLang="ko-KR" sz="1000" b="1" dirty="0"/>
              <a:t>5~17</a:t>
            </a:r>
            <a:r>
              <a:rPr lang="ko-KR" altLang="en-US" sz="1000" b="1" dirty="0"/>
              <a:t>)</a:t>
            </a:r>
            <a:endParaRPr lang="en-US" altLang="ko-KR" sz="10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E3F1796A-9E79-4C7A-AD14-2FD787F54620}"/>
              </a:ext>
            </a:extLst>
          </p:cNvPr>
          <p:cNvSpPr/>
          <p:nvPr/>
        </p:nvSpPr>
        <p:spPr>
          <a:xfrm>
            <a:off x="10082486" y="3969243"/>
            <a:ext cx="6096000" cy="29341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고려대학교 디자인조형학부 </a:t>
            </a:r>
            <a:r>
              <a:rPr lang="en-US" altLang="ko-KR" sz="1000" b="1" dirty="0"/>
              <a:t>(18~)</a:t>
            </a:r>
            <a:endParaRPr lang="ko-KR" altLang="en-US" sz="1000" b="1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E807DBF9-6193-46B2-9734-377C8856D50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811" b="89811" l="9892" r="97419">
                        <a14:foregroundMark x1="60430" y1="65283" x2="59785" y2="69811"/>
                        <a14:foregroundMark x1="68602" y1="70189" x2="68602" y2="73208"/>
                        <a14:foregroundMark x1="85806" y1="76226" x2="86022" y2="73585"/>
                        <a14:foregroundMark x1="95699" y1="75472" x2="97419" y2="75472"/>
                      </a14:backgroundRemoval>
                    </a14:imgEffect>
                  </a14:imgLayer>
                </a14:imgProps>
              </a:ext>
            </a:extLst>
          </a:blip>
          <a:srcRect l="52440" b="47099"/>
          <a:stretch/>
        </p:blipFill>
        <p:spPr>
          <a:xfrm>
            <a:off x="7090810" y="217975"/>
            <a:ext cx="1407431" cy="892159"/>
          </a:xfrm>
          <a:prstGeom prst="rect">
            <a:avLst/>
          </a:prstGeom>
        </p:spPr>
      </p:pic>
      <p:sp>
        <p:nvSpPr>
          <p:cNvPr id="37" name="모서리가 둥근 직사각형 20">
            <a:extLst>
              <a:ext uri="{FF2B5EF4-FFF2-40B4-BE49-F238E27FC236}">
                <a16:creationId xmlns:a16="http://schemas.microsoft.com/office/drawing/2014/main" xmlns="" id="{2A3541D0-BA46-4694-91A5-09E6895A451D}"/>
              </a:ext>
            </a:extLst>
          </p:cNvPr>
          <p:cNvSpPr/>
          <p:nvPr/>
        </p:nvSpPr>
        <p:spPr>
          <a:xfrm>
            <a:off x="278566" y="5421494"/>
            <a:ext cx="2399068" cy="64620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Business</a:t>
            </a:r>
          </a:p>
        </p:txBody>
      </p:sp>
      <p:sp>
        <p:nvSpPr>
          <p:cNvPr id="38" name="모서리가 둥근 직사각형 21">
            <a:extLst>
              <a:ext uri="{FF2B5EF4-FFF2-40B4-BE49-F238E27FC236}">
                <a16:creationId xmlns:a16="http://schemas.microsoft.com/office/drawing/2014/main" xmlns="" id="{9252F955-D8DA-4326-AAB8-15AEE327F582}"/>
              </a:ext>
            </a:extLst>
          </p:cNvPr>
          <p:cNvSpPr/>
          <p:nvPr/>
        </p:nvSpPr>
        <p:spPr>
          <a:xfrm>
            <a:off x="9526232" y="5421835"/>
            <a:ext cx="2399068" cy="64620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Tech</a:t>
            </a:r>
          </a:p>
        </p:txBody>
      </p:sp>
      <p:sp>
        <p:nvSpPr>
          <p:cNvPr id="39" name="모서리가 둥근 직사각형 22">
            <a:extLst>
              <a:ext uri="{FF2B5EF4-FFF2-40B4-BE49-F238E27FC236}">
                <a16:creationId xmlns:a16="http://schemas.microsoft.com/office/drawing/2014/main" xmlns="" id="{A7EF6B5B-7E23-470B-AA7A-D46D63D8E751}"/>
              </a:ext>
            </a:extLst>
          </p:cNvPr>
          <p:cNvSpPr/>
          <p:nvPr/>
        </p:nvSpPr>
        <p:spPr>
          <a:xfrm>
            <a:off x="6447885" y="5431557"/>
            <a:ext cx="2399068" cy="64620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Global</a:t>
            </a:r>
          </a:p>
        </p:txBody>
      </p:sp>
      <p:sp>
        <p:nvSpPr>
          <p:cNvPr id="40" name="모서리가 둥근 직사각형 23">
            <a:extLst>
              <a:ext uri="{FF2B5EF4-FFF2-40B4-BE49-F238E27FC236}">
                <a16:creationId xmlns:a16="http://schemas.microsoft.com/office/drawing/2014/main" xmlns="" id="{240ECAC7-D536-40FD-A526-640E6E7238BE}"/>
              </a:ext>
            </a:extLst>
          </p:cNvPr>
          <p:cNvSpPr/>
          <p:nvPr/>
        </p:nvSpPr>
        <p:spPr>
          <a:xfrm>
            <a:off x="3311546" y="5436244"/>
            <a:ext cx="2399068" cy="64620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Funding</a:t>
            </a:r>
          </a:p>
        </p:txBody>
      </p:sp>
    </p:spTree>
    <p:extLst>
      <p:ext uri="{BB962C8B-B14F-4D97-AF65-F5344CB8AC3E}">
        <p14:creationId xmlns:p14="http://schemas.microsoft.com/office/powerpoint/2010/main" val="85465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841359" y="353063"/>
            <a:ext cx="72362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>
                <a:solidFill>
                  <a:srgbClr val="444E5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2400" b="1">
                <a:solidFill>
                  <a:srgbClr val="444E5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기획배경 </a:t>
            </a:r>
            <a:r>
              <a:rPr lang="en-US" altLang="ko-KR" sz="2400" b="1">
                <a:solidFill>
                  <a:srgbClr val="444E5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b="1">
                <a:solidFill>
                  <a:srgbClr val="444E5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생각보다 가까운 곳에 있는 음주 운전 </a:t>
            </a:r>
            <a:endParaRPr lang="ko-KR" altLang="en-US" sz="2000"/>
          </a:p>
        </p:txBody>
      </p:sp>
      <p:cxnSp>
        <p:nvCxnSpPr>
          <p:cNvPr id="27" name="직선 연결선 26"/>
          <p:cNvCxnSpPr/>
          <p:nvPr/>
        </p:nvCxnSpPr>
        <p:spPr>
          <a:xfrm>
            <a:off x="1008706" y="843303"/>
            <a:ext cx="6840000" cy="18326"/>
          </a:xfrm>
          <a:prstGeom prst="line">
            <a:avLst/>
          </a:prstGeom>
          <a:ln w="38100">
            <a:solidFill>
              <a:srgbClr val="528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569" y="1752295"/>
            <a:ext cx="84173" cy="1063648"/>
          </a:xfrm>
          <a:prstGeom prst="rect">
            <a:avLst/>
          </a:prstGeom>
        </p:spPr>
      </p:pic>
      <p:graphicFrame>
        <p:nvGraphicFramePr>
          <p:cNvPr id="25" name="차트 24"/>
          <p:cNvGraphicFramePr/>
          <p:nvPr>
            <p:extLst/>
          </p:nvPr>
        </p:nvGraphicFramePr>
        <p:xfrm>
          <a:off x="-161411" y="2764344"/>
          <a:ext cx="2528458" cy="1561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5" name="차트 34"/>
          <p:cNvGraphicFramePr/>
          <p:nvPr>
            <p:extLst/>
          </p:nvPr>
        </p:nvGraphicFramePr>
        <p:xfrm>
          <a:off x="1721022" y="2745294"/>
          <a:ext cx="2756356" cy="1592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9" name="직사각형 48"/>
          <p:cNvSpPr/>
          <p:nvPr/>
        </p:nvSpPr>
        <p:spPr>
          <a:xfrm>
            <a:off x="244988" y="1371600"/>
            <a:ext cx="3755109" cy="5224803"/>
          </a:xfrm>
          <a:prstGeom prst="rect">
            <a:avLst/>
          </a:prstGeom>
          <a:noFill/>
          <a:ln>
            <a:solidFill>
              <a:srgbClr val="444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76" y="1353374"/>
            <a:ext cx="1977257" cy="45719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008706" y="1007223"/>
            <a:ext cx="2194832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2400" b="1">
                <a:solidFill>
                  <a:srgbClr val="444E5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음주 운전 통계</a:t>
            </a:r>
            <a:endParaRPr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10883" y="403095"/>
            <a:ext cx="630476" cy="4008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014" y="1579033"/>
            <a:ext cx="3359696" cy="23142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7722" y="3868482"/>
            <a:ext cx="2416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rgbClr val="3E393B"/>
                </a:solidFill>
              </a:rPr>
              <a:t>개정되는 음주운전 기준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30373" y="4330536"/>
            <a:ext cx="24163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3E393B"/>
                </a:solidFill>
              </a:rPr>
              <a:t>면허정지</a:t>
            </a:r>
            <a:endParaRPr lang="en-US" altLang="ko-KR" sz="1400" b="1">
              <a:solidFill>
                <a:srgbClr val="3E393B"/>
              </a:solidFill>
            </a:endParaRPr>
          </a:p>
          <a:p>
            <a:endParaRPr lang="en-US" altLang="ko-KR" sz="1400" b="1">
              <a:solidFill>
                <a:srgbClr val="3E393B"/>
              </a:solidFill>
            </a:endParaRPr>
          </a:p>
          <a:p>
            <a:r>
              <a:rPr lang="ko-KR" altLang="en-US" sz="1400" b="1">
                <a:solidFill>
                  <a:srgbClr val="3E393B"/>
                </a:solidFill>
              </a:rPr>
              <a:t>면허취소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320800" y="4338038"/>
            <a:ext cx="801742" cy="332802"/>
          </a:xfrm>
          <a:prstGeom prst="roundRect">
            <a:avLst/>
          </a:prstGeom>
          <a:solidFill>
            <a:srgbClr val="B4C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>
                <a:solidFill>
                  <a:schemeClr val="accent2">
                    <a:lumMod val="50000"/>
                  </a:schemeClr>
                </a:solidFill>
              </a:rPr>
              <a:t>0.05%</a:t>
            </a:r>
            <a:endParaRPr lang="ko-KR" altLang="en-US" sz="1500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320800" y="4720052"/>
            <a:ext cx="801742" cy="332802"/>
          </a:xfrm>
          <a:prstGeom prst="roundRect">
            <a:avLst/>
          </a:prstGeom>
          <a:solidFill>
            <a:srgbClr val="B4C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accent2">
                    <a:lumMod val="50000"/>
                  </a:schemeClr>
                </a:solidFill>
              </a:rPr>
              <a:t>0.1%</a:t>
            </a:r>
            <a:endParaRPr lang="ko-KR" altLang="en-US" sz="1600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699026" y="4346773"/>
            <a:ext cx="801742" cy="332802"/>
          </a:xfrm>
          <a:prstGeom prst="roundRect">
            <a:avLst/>
          </a:prstGeom>
          <a:solidFill>
            <a:srgbClr val="B4CBE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>
                <a:solidFill>
                  <a:schemeClr val="accent2">
                    <a:lumMod val="50000"/>
                  </a:schemeClr>
                </a:solidFill>
              </a:rPr>
              <a:t>0.03%</a:t>
            </a:r>
            <a:endParaRPr lang="ko-KR" altLang="en-US" sz="1500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698329" y="4713995"/>
            <a:ext cx="801742" cy="332802"/>
          </a:xfrm>
          <a:prstGeom prst="roundRect">
            <a:avLst/>
          </a:prstGeom>
          <a:solidFill>
            <a:srgbClr val="B4CBE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>
                <a:solidFill>
                  <a:schemeClr val="accent2">
                    <a:lumMod val="50000"/>
                  </a:schemeClr>
                </a:solidFill>
              </a:rPr>
              <a:t>0.08%</a:t>
            </a:r>
            <a:endParaRPr lang="ko-KR" altLang="en-US" sz="1500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이등변 삼각형 10"/>
          <p:cNvSpPr/>
          <p:nvPr/>
        </p:nvSpPr>
        <p:spPr>
          <a:xfrm rot="16200000" flipV="1">
            <a:off x="2311748" y="4445652"/>
            <a:ext cx="180000" cy="180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/>
          <p:cNvSpPr/>
          <p:nvPr/>
        </p:nvSpPr>
        <p:spPr>
          <a:xfrm rot="16200000" flipV="1">
            <a:off x="2319007" y="4801253"/>
            <a:ext cx="180000" cy="180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7"/>
          <a:srcRect l="27620" t="15918" r="15920" b="61262"/>
          <a:stretch/>
        </p:blipFill>
        <p:spPr>
          <a:xfrm>
            <a:off x="1270895" y="5501976"/>
            <a:ext cx="2699658" cy="1058481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458517" y="5574361"/>
            <a:ext cx="2416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3E393B"/>
                </a:solidFill>
              </a:rPr>
              <a:t>서울 강남</a:t>
            </a:r>
            <a:endParaRPr lang="en-US" altLang="ko-KR" sz="1400" b="1">
              <a:solidFill>
                <a:srgbClr val="3E393B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69950" y="5942418"/>
            <a:ext cx="2416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3E393B"/>
                </a:solidFill>
              </a:rPr>
              <a:t>경기 평택</a:t>
            </a:r>
            <a:endParaRPr lang="en-US" altLang="ko-KR" sz="1400" b="1">
              <a:solidFill>
                <a:srgbClr val="3E393B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1358" y="6285121"/>
            <a:ext cx="2416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3E393B"/>
                </a:solidFill>
              </a:rPr>
              <a:t> 수원 남부</a:t>
            </a:r>
            <a:endParaRPr lang="en-US" altLang="ko-KR" sz="1400" b="1">
              <a:solidFill>
                <a:srgbClr val="3E393B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4013" y="5141019"/>
            <a:ext cx="3073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rgbClr val="3E393B"/>
                </a:solidFill>
              </a:rPr>
              <a:t>전국 음주 교통사고 접수 건수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8"/>
          <a:srcRect l="28056" r="52891"/>
          <a:stretch/>
        </p:blipFill>
        <p:spPr>
          <a:xfrm flipH="1">
            <a:off x="10542547" y="1353374"/>
            <a:ext cx="1514201" cy="52212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직사각형 14"/>
          <p:cNvSpPr/>
          <p:nvPr/>
        </p:nvSpPr>
        <p:spPr>
          <a:xfrm>
            <a:off x="10542546" y="1312730"/>
            <a:ext cx="1514201" cy="5247727"/>
          </a:xfrm>
          <a:prstGeom prst="rect">
            <a:avLst/>
          </a:prstGeom>
          <a:solidFill>
            <a:schemeClr val="bg1">
              <a:alpha val="7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590428" y="1232119"/>
            <a:ext cx="645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</a:rPr>
              <a:t>끊이지 않는 음주 사건 </a:t>
            </a:r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</a:rPr>
              <a:t> 사고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590428" y="1993380"/>
            <a:ext cx="64588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매년 </a:t>
            </a:r>
            <a:r>
              <a:rPr lang="en-US" altLang="ko-KR" sz="2000" b="1"/>
              <a:t>2</a:t>
            </a:r>
            <a:r>
              <a:rPr lang="ko-KR" altLang="en-US" sz="2000" b="1"/>
              <a:t>만 건 이상의 음주 운전 사고 발생</a:t>
            </a:r>
            <a:endParaRPr lang="en-US" altLang="ko-KR" sz="2000" b="1"/>
          </a:p>
          <a:p>
            <a:endParaRPr lang="en-US" altLang="ko-KR" sz="1600" b="1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그에 따라 강해지는 처벌 규정</a:t>
            </a:r>
            <a:endParaRPr lang="en-US" altLang="ko-KR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하지만 여전한 음주 운전</a:t>
            </a:r>
            <a:endParaRPr lang="en-US" altLang="ko-KR"/>
          </a:p>
        </p:txBody>
      </p:sp>
      <p:sp>
        <p:nvSpPr>
          <p:cNvPr id="16" name="직사각형 15"/>
          <p:cNvSpPr/>
          <p:nvPr/>
        </p:nvSpPr>
        <p:spPr>
          <a:xfrm>
            <a:off x="4683997" y="4402576"/>
            <a:ext cx="986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</a:rPr>
              <a:t>Why?</a:t>
            </a:r>
            <a:endParaRPr lang="ko-KR" altLang="en-US" sz="2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67555" y="5487462"/>
            <a:ext cx="3466800" cy="1058481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4095069" y="5745116"/>
            <a:ext cx="295165" cy="473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6268053" y="4346773"/>
            <a:ext cx="6458857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이 정도는 괜찮겠지</a:t>
            </a:r>
            <a:r>
              <a:rPr lang="en-US" altLang="ko-KR" sz="2000" b="1"/>
              <a:t>, </a:t>
            </a:r>
            <a:r>
              <a:rPr lang="ko-KR" altLang="en-US" sz="2000" b="1"/>
              <a:t>가까우니까 괜찮아</a:t>
            </a:r>
            <a:endParaRPr lang="en-US" altLang="ko-KR" sz="2000" b="1"/>
          </a:p>
          <a:p>
            <a:pPr>
              <a:lnSpc>
                <a:spcPct val="150000"/>
              </a:lnSpc>
            </a:pPr>
            <a:r>
              <a:rPr lang="ko-KR" altLang="en-US" sz="2000" b="1"/>
              <a:t>저기까지만 가면되는데</a:t>
            </a:r>
            <a:r>
              <a:rPr lang="en-US" altLang="ko-KR" sz="2000" b="1"/>
              <a:t>…</a:t>
            </a:r>
            <a:r>
              <a:rPr lang="ko-KR" altLang="en-US" sz="2000" b="1"/>
              <a:t> </a:t>
            </a:r>
            <a:endParaRPr lang="en-US" altLang="ko-KR" sz="2000" b="1"/>
          </a:p>
        </p:txBody>
      </p:sp>
      <p:sp>
        <p:nvSpPr>
          <p:cNvPr id="82" name="TextBox 81"/>
          <p:cNvSpPr txBox="1"/>
          <p:nvPr/>
        </p:nvSpPr>
        <p:spPr>
          <a:xfrm>
            <a:off x="4750650" y="5708050"/>
            <a:ext cx="6458857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</a:rPr>
              <a:t>실제로 시내 음주운전 적발 및 사고률 ↑</a:t>
            </a:r>
            <a:endParaRPr lang="en-US" altLang="ko-KR" sz="2400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319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841359" y="353063"/>
            <a:ext cx="6545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>
                <a:solidFill>
                  <a:srgbClr val="444E5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2400" b="1">
                <a:solidFill>
                  <a:srgbClr val="444E5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기획배경 </a:t>
            </a:r>
            <a:r>
              <a:rPr lang="en-US" altLang="ko-KR" sz="2400" b="1">
                <a:solidFill>
                  <a:srgbClr val="444E5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b="1">
                <a:solidFill>
                  <a:srgbClr val="444E5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대리운전을 부르지 않는 이유는</a:t>
            </a:r>
            <a:r>
              <a:rPr lang="en-US" altLang="ko-KR" sz="2400" b="1">
                <a:solidFill>
                  <a:srgbClr val="444E5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2000"/>
          </a:p>
        </p:txBody>
      </p:sp>
      <p:cxnSp>
        <p:nvCxnSpPr>
          <p:cNvPr id="27" name="직선 연결선 26"/>
          <p:cNvCxnSpPr/>
          <p:nvPr/>
        </p:nvCxnSpPr>
        <p:spPr>
          <a:xfrm>
            <a:off x="1008706" y="843303"/>
            <a:ext cx="6300000" cy="18326"/>
          </a:xfrm>
          <a:prstGeom prst="line">
            <a:avLst/>
          </a:prstGeom>
          <a:ln w="38100">
            <a:solidFill>
              <a:srgbClr val="528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10883" y="403095"/>
            <a:ext cx="630476" cy="40085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41359" y="1022517"/>
            <a:ext cx="6458857" cy="1867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그들의 변명에 대한 정답은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? </a:t>
            </a:r>
          </a:p>
          <a:p>
            <a:endParaRPr lang="en-US" altLang="ko-KR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ko-KR" altLang="en-US" sz="2400" b="1" dirty="0"/>
              <a:t>단 </a:t>
            </a:r>
            <a:r>
              <a:rPr lang="en-US" altLang="ko-KR" sz="2400" b="1" dirty="0"/>
              <a:t>1m </a:t>
            </a:r>
            <a:r>
              <a:rPr lang="ko-KR" altLang="en-US" sz="2400" b="1" dirty="0"/>
              <a:t>만 움직여도 음주운전</a:t>
            </a:r>
            <a:r>
              <a:rPr lang="en-US" altLang="ko-KR" sz="2400" b="1" dirty="0"/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    </a:t>
            </a:r>
            <a:r>
              <a:rPr lang="ko-KR" altLang="en-US" sz="2400" b="1" dirty="0"/>
              <a:t>대리운전을 부르세요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41358" y="3940196"/>
            <a:ext cx="6458857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rgbClr val="1F4E79"/>
                </a:solidFill>
              </a:rPr>
              <a:t>But,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3127" y="852466"/>
            <a:ext cx="2695575" cy="302895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1578" y="3922486"/>
            <a:ext cx="2604073" cy="1257331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9190" y="4102784"/>
            <a:ext cx="2604073" cy="1257331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3127" y="4304285"/>
            <a:ext cx="2604073" cy="12573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9555" y="4517311"/>
            <a:ext cx="2586096" cy="1325011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832907" y="4635771"/>
            <a:ext cx="8093379" cy="968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대리운전을 부르는 순간 최소비용은 </a:t>
            </a:r>
            <a:r>
              <a:rPr lang="en-US" altLang="ko-KR" sz="2400" b="1" dirty="0"/>
              <a:t>15,000</a:t>
            </a:r>
            <a:r>
              <a:rPr lang="ko-KR" altLang="en-US" sz="2400" b="1" dirty="0"/>
              <a:t>원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              [</a:t>
            </a:r>
            <a:r>
              <a:rPr lang="ko-KR" altLang="en-US" sz="1600" dirty="0"/>
              <a:t>카카오 대리운전 모바일 </a:t>
            </a:r>
            <a:r>
              <a:rPr lang="en-US" altLang="ko-KR" sz="1600" dirty="0"/>
              <a:t>App </a:t>
            </a:r>
            <a:r>
              <a:rPr lang="ko-KR" altLang="en-US" sz="1600" dirty="0"/>
              <a:t>서비스 최저가</a:t>
            </a:r>
            <a:r>
              <a:rPr lang="en-US" altLang="ko-KR" sz="1600" b="1" dirty="0"/>
              <a:t>]</a:t>
            </a:r>
            <a:endParaRPr lang="ko-KR" altLang="en-US" sz="16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359745" y="5881842"/>
            <a:ext cx="12366642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>
                <a:solidFill>
                  <a:srgbClr val="1F4E79"/>
                </a:solidFill>
              </a:rPr>
              <a:t>좀 더 저렴한 가격에 대리운전을 제공하면 음주 운전이 줄지 않을까</a:t>
            </a:r>
            <a:r>
              <a:rPr lang="en-US" altLang="ko-KR" sz="2400" b="1">
                <a:solidFill>
                  <a:srgbClr val="1F4E79"/>
                </a:solidFill>
              </a:rPr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2542D8A-F90A-4309-A121-B9972655755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4389" r="73726"/>
          <a:stretch/>
        </p:blipFill>
        <p:spPr>
          <a:xfrm>
            <a:off x="1309380" y="3442730"/>
            <a:ext cx="1593373" cy="4873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FD5E1263-27F2-451A-A094-54457BC23D6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802" t="50000"/>
          <a:stretch/>
        </p:blipFill>
        <p:spPr>
          <a:xfrm>
            <a:off x="2902753" y="3395829"/>
            <a:ext cx="4439163" cy="53428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42E2B041-C357-430E-B01B-C697CF984D9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3726" b="64262"/>
          <a:stretch/>
        </p:blipFill>
        <p:spPr>
          <a:xfrm>
            <a:off x="1309380" y="3052624"/>
            <a:ext cx="1593373" cy="38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6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10883" y="403095"/>
            <a:ext cx="630476" cy="40085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093008" y="2420375"/>
            <a:ext cx="10570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/>
              <a:t>= </a:t>
            </a:r>
            <a:endParaRPr lang="ko-KR" altLang="en-US" sz="5000" b="1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314588" y="2437877"/>
            <a:ext cx="1855372" cy="896601"/>
          </a:xfrm>
          <a:prstGeom prst="roundRect">
            <a:avLst/>
          </a:prstGeom>
          <a:solidFill>
            <a:srgbClr val="B4C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</a:rPr>
              <a:t>대리운전비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02187" y="2437879"/>
            <a:ext cx="1582094" cy="896601"/>
          </a:xfrm>
          <a:prstGeom prst="roundRect">
            <a:avLst/>
          </a:prstGeom>
          <a:solidFill>
            <a:srgbClr val="B4C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대행 업체 수수료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838359" y="2455215"/>
            <a:ext cx="2203637" cy="896601"/>
          </a:xfrm>
          <a:prstGeom prst="roundRect">
            <a:avLst/>
          </a:prstGeom>
          <a:solidFill>
            <a:srgbClr val="B4C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대리기사 </a:t>
            </a:r>
            <a:endParaRPr lang="en-US" altLang="ko-KR" sz="2000" b="1">
              <a:solidFill>
                <a:schemeClr val="tx1"/>
              </a:solidFill>
            </a:endParaRPr>
          </a:p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왕복인건비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39474" y="2390978"/>
            <a:ext cx="10570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/>
              <a:t>+ </a:t>
            </a:r>
            <a:endParaRPr lang="ko-KR" altLang="en-US" sz="5000" b="1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747283" y="2461723"/>
            <a:ext cx="1582094" cy="896601"/>
          </a:xfrm>
          <a:prstGeom prst="roundRect">
            <a:avLst/>
          </a:prstGeom>
          <a:solidFill>
            <a:srgbClr val="B4C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대리기사 실제 수입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067531" y="2409881"/>
            <a:ext cx="10570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/>
              <a:t>+ </a:t>
            </a:r>
            <a:endParaRPr lang="ko-KR" altLang="en-US" sz="5000" b="1"/>
          </a:p>
        </p:txBody>
      </p:sp>
      <p:sp>
        <p:nvSpPr>
          <p:cNvPr id="38" name="TextBox 37"/>
          <p:cNvSpPr txBox="1"/>
          <p:nvPr/>
        </p:nvSpPr>
        <p:spPr>
          <a:xfrm>
            <a:off x="5009692" y="2389055"/>
            <a:ext cx="8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20%</a:t>
            </a:r>
            <a:endParaRPr lang="ko-KR" altLang="en-US" b="1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079688" y="2389055"/>
            <a:ext cx="8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80%</a:t>
            </a:r>
            <a:endParaRPr lang="ko-KR" altLang="en-US" b="1">
              <a:solidFill>
                <a:srgbClr val="C00000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768017" y="2374541"/>
            <a:ext cx="4962050" cy="109334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5996" y="1048252"/>
            <a:ext cx="1117647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/>
              <a:t>차주 차량 이용</a:t>
            </a:r>
            <a:r>
              <a:rPr lang="en-US" altLang="ko-KR" sz="2400" b="1"/>
              <a:t>, </a:t>
            </a:r>
            <a:r>
              <a:rPr lang="ko-KR" altLang="en-US" sz="2400" b="1"/>
              <a:t>기름값 역시 차주가 제공하는데 대리비가 택시보다 비싼 이유는</a:t>
            </a:r>
            <a:r>
              <a:rPr lang="en-US" altLang="ko-KR" sz="2400" b="1"/>
              <a:t>? </a:t>
            </a:r>
          </a:p>
          <a:p>
            <a:pPr algn="ctr">
              <a:lnSpc>
                <a:spcPct val="150000"/>
              </a:lnSpc>
            </a:pPr>
            <a:endParaRPr lang="en-US" altLang="ko-KR" sz="600" b="1" u="sng"/>
          </a:p>
          <a:p>
            <a:pPr algn="ctr">
              <a:lnSpc>
                <a:spcPct val="150000"/>
              </a:lnSpc>
            </a:pPr>
            <a:r>
              <a:rPr lang="ko-KR" altLang="en-US" sz="2400" b="1" u="sng">
                <a:solidFill>
                  <a:srgbClr val="1F4E79"/>
                </a:solidFill>
              </a:rPr>
              <a:t>왕복인건비 개념</a:t>
            </a:r>
            <a:r>
              <a:rPr lang="ko-KR" altLang="en-US" sz="2400" b="1">
                <a:solidFill>
                  <a:srgbClr val="1F4E79"/>
                </a:solidFill>
              </a:rPr>
              <a:t> </a:t>
            </a:r>
            <a:r>
              <a:rPr lang="en-US" altLang="ko-KR" sz="2400" b="1">
                <a:solidFill>
                  <a:srgbClr val="1F4E79"/>
                </a:solidFill>
              </a:rPr>
              <a:t>(</a:t>
            </a:r>
            <a:r>
              <a:rPr lang="ko-KR" altLang="en-US" sz="2400" b="1">
                <a:solidFill>
                  <a:srgbClr val="1F4E79"/>
                </a:solidFill>
              </a:rPr>
              <a:t>다음 대리운전 수행장소까지의 이동 비용 및 소요 시간</a:t>
            </a:r>
            <a:r>
              <a:rPr lang="en-US" altLang="ko-KR" sz="2400" b="1">
                <a:solidFill>
                  <a:srgbClr val="1F4E79"/>
                </a:solidFill>
              </a:rPr>
              <a:t>)</a:t>
            </a:r>
            <a:endParaRPr lang="ko-KR" altLang="en-US" sz="2400" b="1">
              <a:solidFill>
                <a:srgbClr val="1F4E79"/>
              </a:solidFill>
            </a:endParaRPr>
          </a:p>
        </p:txBody>
      </p:sp>
      <p:sp>
        <p:nvSpPr>
          <p:cNvPr id="30" name="원형 29"/>
          <p:cNvSpPr/>
          <p:nvPr/>
        </p:nvSpPr>
        <p:spPr>
          <a:xfrm rot="16200000">
            <a:off x="1291378" y="3626825"/>
            <a:ext cx="2880000" cy="2880000"/>
          </a:xfrm>
          <a:prstGeom prst="pi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원형 7"/>
          <p:cNvSpPr/>
          <p:nvPr/>
        </p:nvSpPr>
        <p:spPr>
          <a:xfrm rot="16200000">
            <a:off x="1291379" y="3626826"/>
            <a:ext cx="2880000" cy="2880000"/>
          </a:xfrm>
          <a:prstGeom prst="pie">
            <a:avLst>
              <a:gd name="adj1" fmla="val 8998302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원형 41"/>
          <p:cNvSpPr/>
          <p:nvPr/>
        </p:nvSpPr>
        <p:spPr>
          <a:xfrm>
            <a:off x="1286074" y="3626825"/>
            <a:ext cx="2880000" cy="2880000"/>
          </a:xfrm>
          <a:prstGeom prst="pie">
            <a:avLst>
              <a:gd name="adj1" fmla="val 10732485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7288" y="5182769"/>
            <a:ext cx="1857829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>
                <a:solidFill>
                  <a:schemeClr val="bg1"/>
                </a:solidFill>
              </a:rPr>
              <a:t>대기시간</a:t>
            </a:r>
            <a:endParaRPr lang="en-US" altLang="ko-KR" sz="2000" b="1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>
                <a:solidFill>
                  <a:schemeClr val="bg1"/>
                </a:solidFill>
              </a:rPr>
              <a:t>3.42</a:t>
            </a:r>
            <a:r>
              <a:rPr lang="ko-KR" altLang="en-US" sz="2000" b="1">
                <a:solidFill>
                  <a:schemeClr val="bg1"/>
                </a:solidFill>
              </a:rPr>
              <a:t>시간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52234" y="4334459"/>
            <a:ext cx="1857829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>
                <a:solidFill>
                  <a:schemeClr val="bg1"/>
                </a:solidFill>
              </a:rPr>
              <a:t>운행시간</a:t>
            </a:r>
            <a:endParaRPr lang="en-US" altLang="ko-KR" sz="2000" b="1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>
                <a:solidFill>
                  <a:schemeClr val="bg1"/>
                </a:solidFill>
              </a:rPr>
              <a:t>4.78</a:t>
            </a:r>
            <a:r>
              <a:rPr lang="ko-KR" altLang="en-US" sz="2000" b="1">
                <a:solidFill>
                  <a:schemeClr val="bg1"/>
                </a:solidFill>
              </a:rPr>
              <a:t>시간</a:t>
            </a:r>
            <a:endParaRPr lang="en-US" altLang="ko-KR" sz="2000" b="1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0252" y="4173891"/>
            <a:ext cx="2518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근무 시간의 </a:t>
            </a:r>
            <a:r>
              <a:rPr lang="en-US" altLang="ko-KR" b="1"/>
              <a:t>40% </a:t>
            </a:r>
          </a:p>
          <a:p>
            <a:pPr algn="ctr"/>
            <a:r>
              <a:rPr lang="ko-KR" altLang="en-US" b="1"/>
              <a:t>이상은 대기시간</a:t>
            </a:r>
            <a:r>
              <a:rPr lang="en-US" altLang="ko-KR" b="1"/>
              <a:t> </a:t>
            </a:r>
            <a:endParaRPr lang="ko-KR" altLang="en-US" b="1"/>
          </a:p>
        </p:txBody>
      </p:sp>
      <p:sp>
        <p:nvSpPr>
          <p:cNvPr id="45" name="TextBox 44"/>
          <p:cNvSpPr txBox="1"/>
          <p:nvPr/>
        </p:nvSpPr>
        <p:spPr>
          <a:xfrm>
            <a:off x="4823875" y="3997956"/>
            <a:ext cx="73681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rgbClr val="1F4E79"/>
                </a:solidFill>
              </a:rPr>
              <a:t>근무 시간 중 상당 부분을 차지하는 대기시간</a:t>
            </a:r>
            <a:endParaRPr lang="en-US" altLang="ko-KR" sz="2400" b="1">
              <a:solidFill>
                <a:srgbClr val="1F4E79"/>
              </a:solidFill>
            </a:endParaRPr>
          </a:p>
          <a:p>
            <a:endParaRPr lang="en-US" altLang="ko-KR" sz="1000" b="1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대리 운행비가 높은 외곽 위주 운행 선호</a:t>
            </a:r>
            <a:endParaRPr lang="en-US" altLang="ko-KR" sz="200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시외 경계를 넘어선 운행 과정에서 발생 </a:t>
            </a:r>
            <a:endParaRPr lang="en-US" altLang="ko-KR" sz="2000"/>
          </a:p>
          <a:p>
            <a:pPr>
              <a:lnSpc>
                <a:spcPct val="200000"/>
              </a:lnSpc>
            </a:pPr>
            <a:r>
              <a:rPr lang="ko-KR" altLang="en-US" sz="2400" b="1"/>
              <a:t>근무 효율 저하의 악순환 연속 발생</a:t>
            </a:r>
            <a:endParaRPr lang="en-US" altLang="ko-KR" sz="2400" b="1"/>
          </a:p>
        </p:txBody>
      </p:sp>
      <p:sp>
        <p:nvSpPr>
          <p:cNvPr id="23" name="직사각형 22"/>
          <p:cNvSpPr/>
          <p:nvPr/>
        </p:nvSpPr>
        <p:spPr>
          <a:xfrm>
            <a:off x="841359" y="353063"/>
            <a:ext cx="4621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>
                <a:solidFill>
                  <a:srgbClr val="444E5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2400" b="1">
                <a:solidFill>
                  <a:srgbClr val="444E5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기획배경 </a:t>
            </a:r>
            <a:r>
              <a:rPr lang="en-US" altLang="ko-KR" sz="2400" b="1">
                <a:solidFill>
                  <a:srgbClr val="444E5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b="1">
                <a:solidFill>
                  <a:srgbClr val="444E5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대리운전비의 구성</a:t>
            </a:r>
            <a:endParaRPr lang="ko-KR" altLang="en-US" sz="2000"/>
          </a:p>
        </p:txBody>
      </p:sp>
      <p:cxnSp>
        <p:nvCxnSpPr>
          <p:cNvPr id="24" name="직선 연결선 23"/>
          <p:cNvCxnSpPr/>
          <p:nvPr/>
        </p:nvCxnSpPr>
        <p:spPr>
          <a:xfrm>
            <a:off x="1008706" y="843303"/>
            <a:ext cx="4320000" cy="18326"/>
          </a:xfrm>
          <a:prstGeom prst="line">
            <a:avLst/>
          </a:prstGeom>
          <a:ln w="38100">
            <a:solidFill>
              <a:srgbClr val="528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52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68" y="1667730"/>
            <a:ext cx="4583693" cy="411906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41359" y="353063"/>
            <a:ext cx="52245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>
                <a:solidFill>
                  <a:srgbClr val="444E5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400" b="1">
                <a:solidFill>
                  <a:srgbClr val="444E5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창업아이템 </a:t>
            </a:r>
            <a:r>
              <a:rPr lang="en-US" altLang="ko-KR" sz="2400" b="1">
                <a:solidFill>
                  <a:srgbClr val="444E5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b="1">
                <a:solidFill>
                  <a:srgbClr val="444E5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대리비를 절감해보자</a:t>
            </a:r>
            <a:endParaRPr lang="ko-KR" altLang="en-US" sz="2000"/>
          </a:p>
        </p:txBody>
      </p:sp>
      <p:cxnSp>
        <p:nvCxnSpPr>
          <p:cNvPr id="5" name="직선 연결선 4"/>
          <p:cNvCxnSpPr/>
          <p:nvPr/>
        </p:nvCxnSpPr>
        <p:spPr>
          <a:xfrm>
            <a:off x="1008706" y="843303"/>
            <a:ext cx="5040000" cy="18326"/>
          </a:xfrm>
          <a:prstGeom prst="line">
            <a:avLst/>
          </a:prstGeom>
          <a:ln w="38100">
            <a:solidFill>
              <a:srgbClr val="528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0883" y="403095"/>
            <a:ext cx="630476" cy="40085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81239" y="5945386"/>
            <a:ext cx="1236029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>
                <a:solidFill>
                  <a:srgbClr val="1F4E79"/>
                </a:solidFill>
              </a:rPr>
              <a:t>핵심상권 내에서만 운행 시 왕복인건비 개념 배제 가능 </a:t>
            </a:r>
            <a:r>
              <a:rPr lang="ko-KR" altLang="en-US" sz="2400" b="1" u="sng">
                <a:solidFill>
                  <a:srgbClr val="1F4E79"/>
                </a:solidFill>
              </a:rPr>
              <a:t>대리운전비</a:t>
            </a:r>
            <a:r>
              <a:rPr lang="ko-KR" altLang="en-US" sz="2400" b="1">
                <a:solidFill>
                  <a:srgbClr val="1F4E79"/>
                </a:solidFill>
              </a:rPr>
              <a:t>↓</a:t>
            </a:r>
            <a:endParaRPr lang="en-US" altLang="ko-KR" sz="2400" b="1">
              <a:solidFill>
                <a:srgbClr val="1F4E79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65233" y="2127325"/>
            <a:ext cx="625895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solidFill>
                  <a:srgbClr val="1F4E79"/>
                </a:solidFill>
              </a:rPr>
              <a:t>서울 강남 서초 유흥 상권 </a:t>
            </a:r>
            <a:r>
              <a:rPr lang="en-US" altLang="ko-KR" sz="2000" b="1">
                <a:solidFill>
                  <a:srgbClr val="1F4E79"/>
                </a:solidFill>
              </a:rPr>
              <a:t>5km </a:t>
            </a:r>
            <a:r>
              <a:rPr lang="ko-KR" altLang="en-US" sz="2000" b="1">
                <a:solidFill>
                  <a:srgbClr val="1F4E79"/>
                </a:solidFill>
              </a:rPr>
              <a:t>내 밀집</a:t>
            </a:r>
            <a:endParaRPr lang="en-US" altLang="ko-KR" sz="2000" b="1">
              <a:solidFill>
                <a:srgbClr val="1F4E79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921668" y="2042001"/>
            <a:ext cx="1396765" cy="341900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21668" y="3289839"/>
            <a:ext cx="986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5km</a:t>
            </a:r>
            <a:endParaRPr lang="ko-KR" altLang="en-US" sz="2400" b="1"/>
          </a:p>
        </p:txBody>
      </p:sp>
      <p:sp>
        <p:nvSpPr>
          <p:cNvPr id="29" name="TextBox 28"/>
          <p:cNvSpPr txBox="1"/>
          <p:nvPr/>
        </p:nvSpPr>
        <p:spPr>
          <a:xfrm>
            <a:off x="4965233" y="2644898"/>
            <a:ext cx="625895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solidFill>
                  <a:srgbClr val="1F4E79"/>
                </a:solidFill>
              </a:rPr>
              <a:t>심야 시간 </a:t>
            </a:r>
            <a:r>
              <a:rPr lang="en-US" altLang="ko-KR" sz="2000" b="1">
                <a:solidFill>
                  <a:srgbClr val="1F4E79"/>
                </a:solidFill>
              </a:rPr>
              <a:t>5km </a:t>
            </a:r>
            <a:r>
              <a:rPr lang="ko-KR" altLang="en-US" sz="2000" b="1">
                <a:solidFill>
                  <a:srgbClr val="1F4E79"/>
                </a:solidFill>
              </a:rPr>
              <a:t>시내 주행 소요 시간 </a:t>
            </a:r>
            <a:r>
              <a:rPr lang="en-US" altLang="ko-KR" sz="2000" b="1">
                <a:solidFill>
                  <a:srgbClr val="1F4E79"/>
                </a:solidFill>
              </a:rPr>
              <a:t>10</a:t>
            </a:r>
            <a:r>
              <a:rPr lang="ko-KR" altLang="en-US" sz="2000" b="1">
                <a:solidFill>
                  <a:srgbClr val="1F4E79"/>
                </a:solidFill>
              </a:rPr>
              <a:t>분</a:t>
            </a:r>
            <a:r>
              <a:rPr lang="en-US" altLang="ko-KR" sz="2000" b="1">
                <a:solidFill>
                  <a:srgbClr val="1F4E79"/>
                </a:solidFill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5996" y="1048252"/>
            <a:ext cx="11176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/>
              <a:t>대기 시간을 줄일 방법</a:t>
            </a:r>
            <a:r>
              <a:rPr lang="en-US" altLang="ko-KR" sz="2400" b="1"/>
              <a:t>? </a:t>
            </a:r>
            <a:r>
              <a:rPr lang="ko-KR" altLang="en-US" sz="2400" b="1"/>
              <a:t>시장 세분화와 핵심 상권별 지역 대리 운전 서비스 도입</a:t>
            </a:r>
            <a:r>
              <a:rPr lang="en-US" altLang="ko-KR" sz="2400" b="1"/>
              <a:t>!</a:t>
            </a:r>
            <a:endParaRPr lang="ko-KR" altLang="en-US" sz="2400" b="1">
              <a:solidFill>
                <a:srgbClr val="1F4E79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65233" y="3585462"/>
            <a:ext cx="6587233" cy="9248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65233" y="3585462"/>
            <a:ext cx="2596152" cy="9248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686299" y="3729468"/>
            <a:ext cx="324225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</a:rPr>
              <a:t>5km </a:t>
            </a:r>
            <a:r>
              <a:rPr lang="ko-KR" altLang="en-US" sz="2400" b="1" dirty="0">
                <a:solidFill>
                  <a:schemeClr val="bg1"/>
                </a:solidFill>
              </a:rPr>
              <a:t>미만 </a:t>
            </a:r>
            <a:r>
              <a:rPr lang="en-US" altLang="ko-KR" sz="2400" b="1" dirty="0">
                <a:solidFill>
                  <a:schemeClr val="bg1"/>
                </a:solidFill>
              </a:rPr>
              <a:t>18.4%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58561" y="4550600"/>
            <a:ext cx="715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/>
              <a:t>대리 승객의 이동거리별 분포 </a:t>
            </a:r>
            <a:r>
              <a:rPr lang="en-US" altLang="ko-KR" sz="1600"/>
              <a:t>[2018 </a:t>
            </a:r>
            <a:r>
              <a:rPr lang="ko-KR" altLang="en-US" sz="1600"/>
              <a:t>카카오 모빌리티 리포트</a:t>
            </a:r>
            <a:r>
              <a:rPr lang="en-US" altLang="ko-KR" sz="1600"/>
              <a:t>]</a:t>
            </a:r>
            <a:endParaRPr lang="ko-KR" altLang="en-US" sz="1600">
              <a:solidFill>
                <a:srgbClr val="1F4E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983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직사각형 138"/>
          <p:cNvSpPr/>
          <p:nvPr/>
        </p:nvSpPr>
        <p:spPr>
          <a:xfrm>
            <a:off x="8789378" y="0"/>
            <a:ext cx="3395986" cy="6858000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41359" y="353063"/>
            <a:ext cx="5928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>
                <a:solidFill>
                  <a:srgbClr val="444E5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400" b="1">
                <a:solidFill>
                  <a:srgbClr val="444E5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창업아이템 </a:t>
            </a:r>
            <a:r>
              <a:rPr lang="en-US" altLang="ko-KR" sz="2400" b="1">
                <a:solidFill>
                  <a:srgbClr val="444E5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b="1">
                <a:solidFill>
                  <a:srgbClr val="444E5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운행 시간만큼만 결제하자</a:t>
            </a:r>
            <a:endParaRPr lang="ko-KR" altLang="en-US" sz="2000"/>
          </a:p>
        </p:txBody>
      </p:sp>
      <p:cxnSp>
        <p:nvCxnSpPr>
          <p:cNvPr id="8" name="직선 연결선 7"/>
          <p:cNvCxnSpPr/>
          <p:nvPr/>
        </p:nvCxnSpPr>
        <p:spPr>
          <a:xfrm>
            <a:off x="1008706" y="843303"/>
            <a:ext cx="5580000" cy="18326"/>
          </a:xfrm>
          <a:prstGeom prst="line">
            <a:avLst/>
          </a:prstGeom>
          <a:ln w="38100">
            <a:solidFill>
              <a:srgbClr val="528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10883" y="403095"/>
            <a:ext cx="630476" cy="400855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5" y="3190172"/>
            <a:ext cx="741682" cy="1458951"/>
          </a:xfrm>
          <a:prstGeom prst="rect">
            <a:avLst/>
          </a:prstGeom>
        </p:spPr>
      </p:pic>
      <p:cxnSp>
        <p:nvCxnSpPr>
          <p:cNvPr id="83" name="직선 화살표 연결선 82"/>
          <p:cNvCxnSpPr/>
          <p:nvPr/>
        </p:nvCxnSpPr>
        <p:spPr>
          <a:xfrm>
            <a:off x="1235719" y="2613800"/>
            <a:ext cx="0" cy="360000"/>
          </a:xfrm>
          <a:prstGeom prst="straightConnector1">
            <a:avLst/>
          </a:prstGeom>
          <a:ln w="2857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V="1">
            <a:off x="1415180" y="2598272"/>
            <a:ext cx="0" cy="360000"/>
          </a:xfrm>
          <a:prstGeom prst="straightConnector1">
            <a:avLst/>
          </a:prstGeom>
          <a:ln w="2857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56587" y="2613800"/>
            <a:ext cx="1642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rgbClr val="2F5597"/>
                </a:solidFill>
              </a:rPr>
              <a:t>대리 요청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462441" y="2647536"/>
            <a:ext cx="2693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rgbClr val="2F5597"/>
                </a:solidFill>
              </a:rPr>
              <a:t>근거리 기사 매칭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39513" y="2384857"/>
            <a:ext cx="1642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/>
              <a:t>고객</a:t>
            </a:r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21772" r="80037">
                        <a14:backgroundMark x1="25888" y1="25299" x2="64975" y2="25498"/>
                      </a14:backgroundRemoval>
                    </a14:imgEffect>
                  </a14:imgLayer>
                </a14:imgProps>
              </a:ext>
            </a:extLst>
          </a:blip>
          <a:srcRect l="14489" t="17956" r="12680" b="31340"/>
          <a:stretch/>
        </p:blipFill>
        <p:spPr>
          <a:xfrm>
            <a:off x="796309" y="5266338"/>
            <a:ext cx="1202651" cy="1066800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6"/>
          <a:srcRect l="14489" r="12680"/>
          <a:stretch/>
        </p:blipFill>
        <p:spPr>
          <a:xfrm>
            <a:off x="1097680" y="3375636"/>
            <a:ext cx="635000" cy="1110886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050" y="1205158"/>
            <a:ext cx="1343337" cy="1240004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0463" y="3464518"/>
            <a:ext cx="1650910" cy="754074"/>
          </a:xfrm>
          <a:prstGeom prst="rect">
            <a:avLst/>
          </a:prstGeom>
        </p:spPr>
      </p:pic>
      <p:cxnSp>
        <p:nvCxnSpPr>
          <p:cNvPr id="103" name="직선 화살표 연결선 102"/>
          <p:cNvCxnSpPr/>
          <p:nvPr/>
        </p:nvCxnSpPr>
        <p:spPr>
          <a:xfrm flipH="1">
            <a:off x="2957851" y="1916650"/>
            <a:ext cx="6889" cy="15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178420" y="2613800"/>
            <a:ext cx="2693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/>
              <a:t>운행 시간만큼 </a:t>
            </a:r>
            <a:endParaRPr lang="en-US" altLang="ko-KR" sz="1200" b="1"/>
          </a:p>
          <a:p>
            <a:pPr algn="ctr"/>
            <a:r>
              <a:rPr lang="ko-KR" altLang="en-US" sz="1200" b="1"/>
              <a:t>대금 결제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342382" y="4896652"/>
            <a:ext cx="2693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/>
              <a:t>총 대리운전 시간 </a:t>
            </a:r>
            <a:endParaRPr lang="en-US" altLang="ko-KR" sz="1200" b="1"/>
          </a:p>
          <a:p>
            <a:pPr algn="ctr"/>
            <a:r>
              <a:rPr lang="ko-KR" altLang="en-US" sz="1200" b="1"/>
              <a:t>비례 대금 정산</a:t>
            </a:r>
          </a:p>
        </p:txBody>
      </p:sp>
      <p:cxnSp>
        <p:nvCxnSpPr>
          <p:cNvPr id="111" name="직선 화살표 연결선 110"/>
          <p:cNvCxnSpPr/>
          <p:nvPr/>
        </p:nvCxnSpPr>
        <p:spPr>
          <a:xfrm>
            <a:off x="1255541" y="4783013"/>
            <a:ext cx="0" cy="360000"/>
          </a:xfrm>
          <a:prstGeom prst="straightConnector1">
            <a:avLst/>
          </a:prstGeom>
          <a:ln w="2857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 flipV="1">
            <a:off x="1435002" y="4767485"/>
            <a:ext cx="0" cy="360000"/>
          </a:xfrm>
          <a:prstGeom prst="straightConnector1">
            <a:avLst/>
          </a:prstGeom>
          <a:ln w="2857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-96738" y="4736842"/>
            <a:ext cx="164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rgbClr val="2F5597"/>
                </a:solidFill>
              </a:rPr>
              <a:t>고객 위치정보</a:t>
            </a:r>
            <a:endParaRPr lang="en-US" altLang="ko-KR" sz="1200" b="1">
              <a:solidFill>
                <a:srgbClr val="2F5597"/>
              </a:solidFill>
            </a:endParaRPr>
          </a:p>
          <a:p>
            <a:pPr algn="ctr"/>
            <a:r>
              <a:rPr lang="ko-KR" altLang="en-US" sz="1200" b="1">
                <a:solidFill>
                  <a:srgbClr val="2F5597"/>
                </a:solidFill>
              </a:rPr>
              <a:t>제공 및 매칭</a:t>
            </a:r>
            <a:endParaRPr lang="en-US" altLang="ko-KR" sz="1200" b="1">
              <a:solidFill>
                <a:srgbClr val="2F5597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16023" y="4759427"/>
            <a:ext cx="2693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rgbClr val="2F5597"/>
                </a:solidFill>
              </a:rPr>
              <a:t>매칭 수락 및</a:t>
            </a:r>
            <a:endParaRPr lang="en-US" altLang="ko-KR" sz="1200" b="1">
              <a:solidFill>
                <a:srgbClr val="2F5597"/>
              </a:solidFill>
            </a:endParaRPr>
          </a:p>
          <a:p>
            <a:pPr algn="ctr"/>
            <a:r>
              <a:rPr lang="ko-KR" altLang="en-US" sz="1200" b="1">
                <a:solidFill>
                  <a:srgbClr val="2F5597"/>
                </a:solidFill>
              </a:rPr>
              <a:t>고객 차량 픽업</a:t>
            </a:r>
          </a:p>
        </p:txBody>
      </p:sp>
      <p:cxnSp>
        <p:nvCxnSpPr>
          <p:cNvPr id="120" name="직선 연결선 119"/>
          <p:cNvCxnSpPr/>
          <p:nvPr/>
        </p:nvCxnSpPr>
        <p:spPr>
          <a:xfrm flipH="1">
            <a:off x="2177436" y="1916650"/>
            <a:ext cx="7949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 flipV="1">
            <a:off x="2954946" y="4391727"/>
            <a:ext cx="2905" cy="15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H="1">
            <a:off x="2167641" y="5900821"/>
            <a:ext cx="7949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64050" y="6271159"/>
            <a:ext cx="1642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/>
              <a:t>대리운전기사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429501" y="2327949"/>
            <a:ext cx="40935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5km </a:t>
            </a:r>
            <a:r>
              <a:rPr lang="ko-KR" altLang="en-US" b="1"/>
              <a:t>미만 거리 대리 고객 </a:t>
            </a:r>
            <a:r>
              <a:rPr lang="en-US" altLang="ko-KR" b="1"/>
              <a:t>18.4%</a:t>
            </a:r>
          </a:p>
          <a:p>
            <a:pPr>
              <a:lnSpc>
                <a:spcPct val="150000"/>
              </a:lnSpc>
            </a:pPr>
            <a:r>
              <a:rPr lang="ko-KR" altLang="en-US" sz="1600" b="1">
                <a:latin typeface="맑은 고딕" panose="020B0503020000020004" pitchFamily="50" charset="-127"/>
              </a:rPr>
              <a:t>〮 동일 상권 내 술 자리 이동</a:t>
            </a:r>
            <a:endParaRPr lang="en-US" altLang="ko-KR" sz="1600" b="1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>
                <a:latin typeface="맑은 고딕" panose="020B0503020000020004" pitchFamily="50" charset="-127"/>
              </a:rPr>
              <a:t>〮 신도시 단위 주거</a:t>
            </a:r>
            <a:r>
              <a:rPr lang="en-US" altLang="ko-KR" sz="1600" b="1">
                <a:latin typeface="맑은 고딕" panose="020B0503020000020004" pitchFamily="50" charset="-127"/>
              </a:rPr>
              <a:t>&amp;</a:t>
            </a:r>
            <a:r>
              <a:rPr lang="ko-KR" altLang="en-US" sz="1600" b="1">
                <a:latin typeface="맑은 고딕" panose="020B0503020000020004" pitchFamily="50" charset="-127"/>
              </a:rPr>
              <a:t>유흥 지구 결합 상권</a:t>
            </a:r>
            <a:endParaRPr lang="en-US" altLang="ko-KR" sz="1600" b="1" u="sng"/>
          </a:p>
        </p:txBody>
      </p:sp>
      <p:sp>
        <p:nvSpPr>
          <p:cNvPr id="129" name="TextBox 128"/>
          <p:cNvSpPr txBox="1"/>
          <p:nvPr/>
        </p:nvSpPr>
        <p:spPr>
          <a:xfrm>
            <a:off x="4429501" y="1948655"/>
            <a:ext cx="1485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rgbClr val="1F4E79"/>
                </a:solidFill>
              </a:rPr>
              <a:t>목표시장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9289279" y="1196786"/>
            <a:ext cx="323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</a:rPr>
              <a:t>초기 </a:t>
            </a:r>
            <a:r>
              <a:rPr lang="en-US" altLang="ko-KR" b="1">
                <a:solidFill>
                  <a:schemeClr val="bg1"/>
                </a:solidFill>
              </a:rPr>
              <a:t>400</a:t>
            </a:r>
            <a:r>
              <a:rPr lang="ko-KR" altLang="en-US" b="1">
                <a:solidFill>
                  <a:schemeClr val="bg1"/>
                </a:solidFill>
              </a:rPr>
              <a:t>억 시장 목표</a:t>
            </a:r>
          </a:p>
        </p:txBody>
      </p:sp>
      <p:sp>
        <p:nvSpPr>
          <p:cNvPr id="133" name="타원 132"/>
          <p:cNvSpPr/>
          <p:nvPr/>
        </p:nvSpPr>
        <p:spPr>
          <a:xfrm>
            <a:off x="9782931" y="1581271"/>
            <a:ext cx="1440000" cy="14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원형 133"/>
          <p:cNvSpPr/>
          <p:nvPr/>
        </p:nvSpPr>
        <p:spPr>
          <a:xfrm>
            <a:off x="9782931" y="1581271"/>
            <a:ext cx="1440000" cy="1440000"/>
          </a:xfrm>
          <a:prstGeom prst="pie">
            <a:avLst>
              <a:gd name="adj1" fmla="val 19980454"/>
              <a:gd name="adj2" fmla="val 1620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10057430" y="1852648"/>
            <a:ext cx="900000" cy="9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/>
          <p:cNvSpPr txBox="1"/>
          <p:nvPr/>
        </p:nvSpPr>
        <p:spPr>
          <a:xfrm>
            <a:off x="10118039" y="2118857"/>
            <a:ext cx="1435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rgbClr val="ED7D31"/>
                </a:solidFill>
              </a:rPr>
              <a:t>18.4%</a:t>
            </a:r>
            <a:endParaRPr lang="ko-KR" altLang="en-US" sz="1600" b="1">
              <a:solidFill>
                <a:srgbClr val="ED7D3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9089427" y="3146875"/>
            <a:ext cx="3014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</a:rPr>
              <a:t>모바일 대리시장 규모 </a:t>
            </a:r>
            <a:r>
              <a:rPr lang="en-US" altLang="ko-KR" sz="1400" b="1">
                <a:solidFill>
                  <a:schemeClr val="bg1"/>
                </a:solidFill>
              </a:rPr>
              <a:t>2000</a:t>
            </a:r>
            <a:r>
              <a:rPr lang="ko-KR" altLang="en-US" sz="1400" b="1">
                <a:solidFill>
                  <a:schemeClr val="bg1"/>
                </a:solidFill>
              </a:rPr>
              <a:t>억</a:t>
            </a:r>
            <a:endParaRPr lang="en-US" altLang="ko-KR" sz="1400" b="1">
              <a:solidFill>
                <a:schemeClr val="bg1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418915" y="4218710"/>
            <a:ext cx="409359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위치 기반 기사 매칭</a:t>
            </a:r>
            <a:endParaRPr lang="en-US" altLang="ko-KR" b="1"/>
          </a:p>
          <a:p>
            <a:pPr>
              <a:lnSpc>
                <a:spcPct val="150000"/>
              </a:lnSpc>
            </a:pPr>
            <a:r>
              <a:rPr lang="ko-KR" altLang="en-US" sz="1600" b="1">
                <a:latin typeface="맑은 고딕" panose="020B0503020000020004" pitchFamily="50" charset="-127"/>
              </a:rPr>
              <a:t>〮 대리운행 제공받은 시간만큼만 대금 결제</a:t>
            </a:r>
            <a:endParaRPr lang="en-US" altLang="ko-KR" sz="1600" b="1">
              <a:latin typeface="맑은 고딕" panose="020B0503020000020004" pitchFamily="50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492141" y="3839978"/>
            <a:ext cx="2660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rgbClr val="1F4E79"/>
                </a:solidFill>
              </a:rPr>
              <a:t>제공 서비스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430637" y="5708892"/>
            <a:ext cx="40935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저렴한 비용 구조 </a:t>
            </a:r>
            <a:r>
              <a:rPr lang="en-US" altLang="ko-KR" b="1"/>
              <a:t>&amp; </a:t>
            </a:r>
            <a:r>
              <a:rPr lang="ko-KR" altLang="en-US" b="1"/>
              <a:t>빠른 서비스</a:t>
            </a:r>
            <a:endParaRPr lang="en-US" altLang="ko-KR" sz="1600" b="1">
              <a:latin typeface="맑은 고딕" panose="020B0503020000020004" pitchFamily="50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467493" y="5385969"/>
            <a:ext cx="3160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rgbClr val="1F4E79"/>
                </a:solidFill>
              </a:rPr>
              <a:t>기존 서비스와의 차별성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9895088" y="3794109"/>
            <a:ext cx="214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</a:rPr>
              <a:t>필요 기술</a:t>
            </a: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9299790" y="4307241"/>
            <a:ext cx="689763" cy="4467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1F4E79"/>
                </a:solidFill>
              </a:rPr>
              <a:t>GPS</a:t>
            </a:r>
            <a:endParaRPr lang="ko-KR" altLang="en-US" b="1">
              <a:solidFill>
                <a:srgbClr val="1F4E79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10127288" y="4289901"/>
            <a:ext cx="1725243" cy="4467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1F4E79"/>
                </a:solidFill>
              </a:rPr>
              <a:t>매칭 알고리즘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9445045" y="4728967"/>
            <a:ext cx="2300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위치 기반</a:t>
            </a:r>
            <a:r>
              <a:rPr lang="en-US" altLang="ko-KR" sz="1400">
                <a:solidFill>
                  <a:schemeClr val="bg1"/>
                </a:solidFill>
              </a:rPr>
              <a:t>(LBS) </a:t>
            </a:r>
            <a:r>
              <a:rPr lang="ko-KR" altLang="en-US" sz="1400">
                <a:solidFill>
                  <a:schemeClr val="bg1"/>
                </a:solidFill>
              </a:rPr>
              <a:t>매칭 필요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10189871" y="5350426"/>
            <a:ext cx="127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</a:rPr>
              <a:t>장점 </a:t>
            </a: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9289279" y="5847889"/>
            <a:ext cx="1139027" cy="4467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1F4E79"/>
                </a:solidFill>
              </a:rPr>
              <a:t>Price</a:t>
            </a:r>
            <a:endParaRPr lang="ko-KR" altLang="en-US" b="1">
              <a:solidFill>
                <a:srgbClr val="1F4E79"/>
              </a:solidFill>
            </a:endParaRP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10658281" y="5842129"/>
            <a:ext cx="1129299" cy="4467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1F4E79"/>
                </a:solidFill>
              </a:rPr>
              <a:t>Time</a:t>
            </a:r>
            <a:endParaRPr lang="ko-KR" altLang="en-US" b="1">
              <a:solidFill>
                <a:srgbClr val="1F4E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701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465009" y="4147081"/>
            <a:ext cx="6481119" cy="2485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ㆍ교통정보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활용 출발</a:t>
            </a:r>
            <a:r>
              <a:rPr lang="en-US" altLang="ko-KR" dirty="0"/>
              <a:t>-</a:t>
            </a:r>
            <a:r>
              <a:rPr lang="ko-KR" altLang="en-US" dirty="0"/>
              <a:t>목적지 간 운임 산출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b="1" dirty="0">
                <a:solidFill>
                  <a:srgbClr val="1F4E79"/>
                </a:solidFill>
              </a:rPr>
              <a:t>▷ </a:t>
            </a:r>
            <a:r>
              <a:rPr lang="ko-KR" altLang="en-US" b="1" dirty="0" err="1">
                <a:solidFill>
                  <a:srgbClr val="1F4E79"/>
                </a:solidFill>
              </a:rPr>
              <a:t>출발시</a:t>
            </a:r>
            <a:r>
              <a:rPr lang="ko-KR" altLang="en-US" b="1" dirty="0">
                <a:solidFill>
                  <a:srgbClr val="1F4E79"/>
                </a:solidFill>
              </a:rPr>
              <a:t> 확정 요금 선불 지급 형태로 고객만족도↑</a:t>
            </a:r>
            <a:endParaRPr lang="en-US" altLang="ko-KR" b="1" dirty="0">
              <a:solidFill>
                <a:srgbClr val="1F4E79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ㆍ</a:t>
            </a:r>
            <a:r>
              <a:rPr lang="ko-KR" altLang="en-US" dirty="0"/>
              <a:t> 대리운전 건</a:t>
            </a:r>
            <a:r>
              <a:rPr lang="en-US" altLang="ko-KR" dirty="0"/>
              <a:t>(</a:t>
            </a:r>
            <a:r>
              <a:rPr lang="ko-KR" altLang="en-US" dirty="0" err="1"/>
              <a:t>대리콜</a:t>
            </a:r>
            <a:r>
              <a:rPr lang="en-US" altLang="ko-KR" dirty="0"/>
              <a:t>)</a:t>
            </a:r>
            <a:r>
              <a:rPr lang="ko-KR" altLang="en-US" dirty="0"/>
              <a:t>간의 </a:t>
            </a:r>
            <a:r>
              <a:rPr lang="en-US" altLang="ko-KR" dirty="0"/>
              <a:t>Gap </a:t>
            </a:r>
            <a:r>
              <a:rPr lang="ko-KR" altLang="en-US" dirty="0"/>
              <a:t>단축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b="1" dirty="0">
                <a:solidFill>
                  <a:srgbClr val="1F4E79"/>
                </a:solidFill>
              </a:rPr>
              <a:t>▷ 한정된 시간 내 수행 대리운행 건↑</a:t>
            </a:r>
            <a:r>
              <a:rPr lang="en-US" altLang="ko-KR" b="1" dirty="0">
                <a:solidFill>
                  <a:srgbClr val="1F4E79"/>
                </a:solidFill>
              </a:rPr>
              <a:t>,</a:t>
            </a:r>
            <a:r>
              <a:rPr lang="ko-KR" altLang="en-US" b="1" dirty="0">
                <a:solidFill>
                  <a:srgbClr val="1F4E79"/>
                </a:solidFill>
              </a:rPr>
              <a:t> 수익↑ </a:t>
            </a:r>
            <a:endParaRPr lang="en-US" altLang="ko-KR" b="1" dirty="0">
              <a:solidFill>
                <a:srgbClr val="1F4E79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ㆍ</a:t>
            </a:r>
            <a:r>
              <a:rPr lang="ko-KR" altLang="en-US" dirty="0"/>
              <a:t> </a:t>
            </a:r>
            <a:r>
              <a:rPr lang="ko-KR" altLang="en-US" b="1" dirty="0">
                <a:solidFill>
                  <a:srgbClr val="1F4E79"/>
                </a:solidFill>
              </a:rPr>
              <a:t>핵심 상권에 집중된 서비스 범위로 </a:t>
            </a:r>
            <a:r>
              <a:rPr lang="en-US" altLang="ko-KR" b="1" dirty="0">
                <a:solidFill>
                  <a:srgbClr val="1F4E79"/>
                </a:solidFill>
              </a:rPr>
              <a:t>ETA </a:t>
            </a:r>
            <a:r>
              <a:rPr lang="ko-KR" altLang="en-US" b="1" dirty="0">
                <a:solidFill>
                  <a:srgbClr val="1F4E79"/>
                </a:solidFill>
              </a:rPr>
              <a:t>최적화에 유리</a:t>
            </a:r>
            <a:endParaRPr lang="en-US" altLang="ko-KR" b="1" dirty="0">
              <a:solidFill>
                <a:srgbClr val="1F4E7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15362" y="1167710"/>
            <a:ext cx="542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1F4E79"/>
                </a:solidFill>
              </a:rPr>
              <a:t>필요 데이터 </a:t>
            </a:r>
            <a:endParaRPr lang="en-US" sz="2400" b="1" dirty="0">
              <a:solidFill>
                <a:srgbClr val="1F4E79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49696"/>
              </p:ext>
            </p:extLst>
          </p:nvPr>
        </p:nvGraphicFramePr>
        <p:xfrm>
          <a:off x="5540187" y="1834975"/>
          <a:ext cx="6179327" cy="2016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00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29303">
                  <a:extLst>
                    <a:ext uri="{9D8B030D-6E8A-4147-A177-3AD203B41FA5}">
                      <a16:colId xmlns:a16="http://schemas.microsoft.com/office/drawing/2014/main" xmlns="" val="1862180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선불제 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ETA</a:t>
                      </a:r>
                      <a:r>
                        <a:rPr lang="ko-KR" altLang="en-US" b="1" baseline="0" dirty="0">
                          <a:solidFill>
                            <a:schemeClr val="bg1"/>
                          </a:solidFill>
                        </a:rPr>
                        <a:t> 최적화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600" b="1" dirty="0"/>
                        <a:t>국토교통부</a:t>
                      </a:r>
                      <a:r>
                        <a:rPr lang="en-US" altLang="ko-KR" sz="1600" b="1" dirty="0"/>
                        <a:t>_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600" b="1" dirty="0"/>
                        <a:t>교통정보공개서비스 </a:t>
                      </a:r>
                      <a:r>
                        <a:rPr lang="en-US" altLang="ko-KR" sz="1600" b="1" dirty="0"/>
                        <a:t>API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b="1" dirty="0"/>
                        <a:t>LBS</a:t>
                      </a:r>
                      <a:r>
                        <a:rPr lang="en-US" altLang="ko-KR" sz="1200" b="1" dirty="0"/>
                        <a:t>(Location Based service)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600" b="1" dirty="0"/>
                        <a:t>사용자 위치 정보</a:t>
                      </a:r>
                      <a:endParaRPr lang="en-US" altLang="ko-K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600" b="1" dirty="0"/>
                        <a:t>자체 수집 가격</a:t>
                      </a:r>
                      <a:r>
                        <a:rPr lang="en-US" altLang="ko-KR" sz="1600" b="1" dirty="0"/>
                        <a:t>,</a:t>
                      </a:r>
                      <a:r>
                        <a:rPr lang="ko-KR" altLang="en-US" sz="1600" b="1" dirty="0"/>
                        <a:t> 소비자 반응 데이터</a:t>
                      </a:r>
                      <a:endParaRPr 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600" b="1" dirty="0"/>
                        <a:t>도보 이동 시간 예측</a:t>
                      </a:r>
                      <a:endParaRPr lang="en-US" altLang="ko-KR" sz="1600" b="1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600" b="1" dirty="0"/>
                        <a:t>알고리즘 </a:t>
                      </a:r>
                      <a:r>
                        <a:rPr lang="en-US" altLang="ko-KR" sz="1600" b="1" dirty="0"/>
                        <a:t>(</a:t>
                      </a:r>
                      <a:r>
                        <a:rPr lang="ko-KR" altLang="en-US" sz="1600" b="1" dirty="0"/>
                        <a:t>개발 필요</a:t>
                      </a:r>
                      <a:r>
                        <a:rPr lang="en-US" altLang="ko-KR" sz="1600" b="1" dirty="0"/>
                        <a:t>)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572A8ABB-69B6-4809-B70C-2DC5AD5346C2}"/>
              </a:ext>
            </a:extLst>
          </p:cNvPr>
          <p:cNvSpPr/>
          <p:nvPr/>
        </p:nvSpPr>
        <p:spPr>
          <a:xfrm>
            <a:off x="841359" y="353063"/>
            <a:ext cx="49648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444E5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400" b="1" dirty="0">
                <a:solidFill>
                  <a:srgbClr val="444E5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창업아이템 </a:t>
            </a:r>
            <a:r>
              <a:rPr lang="en-US" altLang="ko-KR" sz="2400" b="1" dirty="0">
                <a:solidFill>
                  <a:srgbClr val="444E5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b="1" dirty="0">
                <a:solidFill>
                  <a:srgbClr val="444E5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 </a:t>
            </a:r>
            <a:r>
              <a:rPr lang="en-US" altLang="ko-KR" sz="2400" b="1" dirty="0">
                <a:solidFill>
                  <a:srgbClr val="444E5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Data </a:t>
            </a:r>
            <a:r>
              <a:rPr lang="ko-KR" altLang="en-US" sz="2400" b="1" dirty="0">
                <a:solidFill>
                  <a:srgbClr val="444E5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와 효과</a:t>
            </a:r>
            <a:endParaRPr lang="ko-KR" altLang="en-US" sz="20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C2AD02D8-DCB9-4943-B513-414CED8998DA}"/>
              </a:ext>
            </a:extLst>
          </p:cNvPr>
          <p:cNvCxnSpPr>
            <a:cxnSpLocks/>
          </p:cNvCxnSpPr>
          <p:nvPr/>
        </p:nvCxnSpPr>
        <p:spPr>
          <a:xfrm flipV="1">
            <a:off x="1008706" y="843303"/>
            <a:ext cx="4797474" cy="1"/>
          </a:xfrm>
          <a:prstGeom prst="line">
            <a:avLst/>
          </a:prstGeom>
          <a:ln w="38100">
            <a:solidFill>
              <a:srgbClr val="528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9EBC6F77-96FE-49F1-8562-3AA148F7D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10883" y="403095"/>
            <a:ext cx="630476" cy="400855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xmlns="" id="{6DE5D0D6-3EEB-402D-BD4E-335D7F642AE2}"/>
              </a:ext>
            </a:extLst>
          </p:cNvPr>
          <p:cNvSpPr/>
          <p:nvPr/>
        </p:nvSpPr>
        <p:spPr>
          <a:xfrm>
            <a:off x="1818272" y="1806898"/>
            <a:ext cx="1440000" cy="1440000"/>
          </a:xfrm>
          <a:prstGeom prst="ellipse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배차 대기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04437B79-9BAE-4F25-A358-BE0F1B9829BA}"/>
              </a:ext>
            </a:extLst>
          </p:cNvPr>
          <p:cNvSpPr/>
          <p:nvPr/>
        </p:nvSpPr>
        <p:spPr>
          <a:xfrm>
            <a:off x="553167" y="3841279"/>
            <a:ext cx="1440000" cy="1440000"/>
          </a:xfrm>
          <a:prstGeom prst="ellipse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대리 </a:t>
            </a:r>
            <a:endParaRPr lang="en-US" altLang="ko-KR" sz="1400" b="1" dirty="0"/>
          </a:p>
          <a:p>
            <a:pPr algn="ctr">
              <a:lnSpc>
                <a:spcPct val="150000"/>
              </a:lnSpc>
            </a:pPr>
            <a:r>
              <a:rPr lang="ko-KR" altLang="en-US" sz="1400" b="1" dirty="0"/>
              <a:t>운행 중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19670059-40C5-4705-8B80-BE376F0B8D21}"/>
              </a:ext>
            </a:extLst>
          </p:cNvPr>
          <p:cNvSpPr/>
          <p:nvPr/>
        </p:nvSpPr>
        <p:spPr>
          <a:xfrm>
            <a:off x="3009088" y="3850244"/>
            <a:ext cx="1440000" cy="1440000"/>
          </a:xfrm>
          <a:prstGeom prst="ellipse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배차 이동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E41B6557-2027-492A-9390-CA76E62C87C6}"/>
              </a:ext>
            </a:extLst>
          </p:cNvPr>
          <p:cNvCxnSpPr>
            <a:cxnSpLocks/>
          </p:cNvCxnSpPr>
          <p:nvPr/>
        </p:nvCxnSpPr>
        <p:spPr>
          <a:xfrm flipV="1">
            <a:off x="1593248" y="3246898"/>
            <a:ext cx="433303" cy="5463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7B111E5D-C68A-4E6E-86AD-BAB8F4713856}"/>
              </a:ext>
            </a:extLst>
          </p:cNvPr>
          <p:cNvCxnSpPr>
            <a:cxnSpLocks/>
          </p:cNvCxnSpPr>
          <p:nvPr/>
        </p:nvCxnSpPr>
        <p:spPr>
          <a:xfrm>
            <a:off x="3050706" y="3202647"/>
            <a:ext cx="459050" cy="6348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233C9CDD-BD74-4731-99D8-4E848E949333}"/>
              </a:ext>
            </a:extLst>
          </p:cNvPr>
          <p:cNvCxnSpPr>
            <a:cxnSpLocks/>
          </p:cNvCxnSpPr>
          <p:nvPr/>
        </p:nvCxnSpPr>
        <p:spPr>
          <a:xfrm flipH="1">
            <a:off x="2026551" y="4435660"/>
            <a:ext cx="8505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xmlns="" id="{52CFA81A-2A66-4377-B7FC-A07B6D5AC987}"/>
              </a:ext>
            </a:extLst>
          </p:cNvPr>
          <p:cNvSpPr/>
          <p:nvPr/>
        </p:nvSpPr>
        <p:spPr>
          <a:xfrm rot="16200000">
            <a:off x="2056853" y="4604700"/>
            <a:ext cx="971484" cy="125706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72BBBB6-DABA-4A6A-A503-A7358E88393C}"/>
              </a:ext>
            </a:extLst>
          </p:cNvPr>
          <p:cNvSpPr txBox="1"/>
          <p:nvPr/>
        </p:nvSpPr>
        <p:spPr>
          <a:xfrm>
            <a:off x="2153812" y="5216372"/>
            <a:ext cx="1095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</a:rPr>
              <a:t>선불제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xmlns="" id="{929D7549-2BD3-4F5B-8348-40EBD4BAF113}"/>
              </a:ext>
            </a:extLst>
          </p:cNvPr>
          <p:cNvSpPr/>
          <p:nvPr/>
        </p:nvSpPr>
        <p:spPr>
          <a:xfrm rot="16200000">
            <a:off x="2056854" y="4604700"/>
            <a:ext cx="971484" cy="125706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CB5D817-7F4F-497C-9B35-BCA4442CE5D7}"/>
              </a:ext>
            </a:extLst>
          </p:cNvPr>
          <p:cNvSpPr txBox="1"/>
          <p:nvPr/>
        </p:nvSpPr>
        <p:spPr>
          <a:xfrm>
            <a:off x="1745196" y="5044379"/>
            <a:ext cx="1557575" cy="737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운임 사전산출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1"/>
                </a:solidFill>
              </a:rPr>
              <a:t>선불제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xmlns="" id="{9C69F1C3-1569-43F9-ADDE-628576B48004}"/>
              </a:ext>
            </a:extLst>
          </p:cNvPr>
          <p:cNvSpPr/>
          <p:nvPr/>
        </p:nvSpPr>
        <p:spPr>
          <a:xfrm rot="9459903">
            <a:off x="3560211" y="2560312"/>
            <a:ext cx="971484" cy="125706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12674B86-724B-425A-B84E-DDB4FBFE5C91}"/>
              </a:ext>
            </a:extLst>
          </p:cNvPr>
          <p:cNvSpPr txBox="1"/>
          <p:nvPr/>
        </p:nvSpPr>
        <p:spPr>
          <a:xfrm>
            <a:off x="3583892" y="2713880"/>
            <a:ext cx="1095027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ETA</a:t>
            </a: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</a:rPr>
              <a:t>최적화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F5F071E-9649-43CE-985A-B4FAD82EE1E4}"/>
              </a:ext>
            </a:extLst>
          </p:cNvPr>
          <p:cNvSpPr txBox="1"/>
          <p:nvPr/>
        </p:nvSpPr>
        <p:spPr>
          <a:xfrm>
            <a:off x="526121" y="1144396"/>
            <a:ext cx="4514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1F4E79"/>
                </a:solidFill>
              </a:rPr>
              <a:t>대리기사</a:t>
            </a:r>
            <a:r>
              <a:rPr lang="ko-KR" altLang="en-US" sz="2800" b="1" dirty="0">
                <a:solidFill>
                  <a:srgbClr val="1F4E79"/>
                </a:solidFill>
              </a:rPr>
              <a:t>  </a:t>
            </a:r>
            <a:r>
              <a:rPr lang="en-US" altLang="ko-KR" sz="2800" b="1" dirty="0">
                <a:solidFill>
                  <a:srgbClr val="1F4E79"/>
                </a:solidFill>
              </a:rPr>
              <a:t>Work Flow</a:t>
            </a:r>
            <a:endParaRPr lang="ko-KR" altLang="en-US" sz="2800" b="1" dirty="0">
              <a:solidFill>
                <a:srgbClr val="1F4E79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21257BC-B3F7-4AAD-8AD6-F008CDC4CC26}"/>
              </a:ext>
            </a:extLst>
          </p:cNvPr>
          <p:cNvSpPr txBox="1"/>
          <p:nvPr/>
        </p:nvSpPr>
        <p:spPr>
          <a:xfrm>
            <a:off x="686086" y="5996401"/>
            <a:ext cx="435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ETA : Estimate Time of Arrival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7526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41359" y="353063"/>
            <a:ext cx="54264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444E5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400" b="1" dirty="0">
                <a:solidFill>
                  <a:srgbClr val="444E5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창업아이템 </a:t>
            </a:r>
            <a:r>
              <a:rPr lang="en-US" altLang="ko-KR" sz="2400" b="1" dirty="0">
                <a:solidFill>
                  <a:srgbClr val="444E5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b="1">
                <a:solidFill>
                  <a:srgbClr val="444E5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서비스 운임 </a:t>
            </a:r>
            <a:r>
              <a:rPr lang="ko-KR" altLang="en-US" sz="2400" b="1" dirty="0">
                <a:solidFill>
                  <a:srgbClr val="444E5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결제 방식</a:t>
            </a:r>
            <a:endParaRPr lang="ko-KR" altLang="en-US" sz="2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008706" y="843303"/>
            <a:ext cx="5580000" cy="18326"/>
          </a:xfrm>
          <a:prstGeom prst="line">
            <a:avLst/>
          </a:prstGeom>
          <a:ln w="38100">
            <a:solidFill>
              <a:srgbClr val="528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10883" y="403095"/>
            <a:ext cx="630476" cy="400855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3627165" y="965589"/>
            <a:ext cx="7517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1F4E79"/>
                </a:solidFill>
              </a:rPr>
              <a:t>종량제</a:t>
            </a:r>
            <a:r>
              <a:rPr lang="en-US" altLang="ko-KR" sz="2400" b="1" dirty="0">
                <a:solidFill>
                  <a:srgbClr val="1F4E79"/>
                </a:solidFill>
              </a:rPr>
              <a:t>(</a:t>
            </a:r>
            <a:r>
              <a:rPr lang="ko-KR" altLang="en-US" sz="2400" b="1" dirty="0">
                <a:solidFill>
                  <a:srgbClr val="1F4E79"/>
                </a:solidFill>
              </a:rPr>
              <a:t>시간당 페이 지급</a:t>
            </a:r>
            <a:r>
              <a:rPr lang="en-US" altLang="ko-KR" sz="2400" b="1" dirty="0">
                <a:solidFill>
                  <a:srgbClr val="1F4E79"/>
                </a:solidFill>
              </a:rPr>
              <a:t>) </a:t>
            </a:r>
            <a:r>
              <a:rPr lang="ko-KR" altLang="en-US" sz="2400" b="1" dirty="0">
                <a:solidFill>
                  <a:srgbClr val="1F4E79"/>
                </a:solidFill>
              </a:rPr>
              <a:t>대리운전 서비스 도입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500672" y="5037652"/>
            <a:ext cx="869132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1F4E79"/>
                </a:solidFill>
              </a:rPr>
              <a:t>요금 예</a:t>
            </a:r>
            <a:r>
              <a:rPr lang="en-US" altLang="ko-KR" sz="2000" b="1" dirty="0">
                <a:solidFill>
                  <a:srgbClr val="1F4E79"/>
                </a:solidFill>
              </a:rPr>
              <a:t>: 10 </a:t>
            </a:r>
            <a:r>
              <a:rPr lang="ko-KR" altLang="en-US" sz="2000" b="1" dirty="0">
                <a:solidFill>
                  <a:srgbClr val="1F4E79"/>
                </a:solidFill>
              </a:rPr>
              <a:t>분 거리 운행시 </a:t>
            </a:r>
            <a:endParaRPr lang="en-US" altLang="ko-KR" sz="2000" b="1" dirty="0">
              <a:solidFill>
                <a:srgbClr val="1F4E79"/>
              </a:solidFill>
            </a:endParaRPr>
          </a:p>
          <a:p>
            <a:endParaRPr lang="en-US" altLang="ko-KR" sz="2000" b="1" dirty="0">
              <a:solidFill>
                <a:srgbClr val="1F4E79"/>
              </a:solidFill>
            </a:endParaRPr>
          </a:p>
          <a:p>
            <a:r>
              <a:rPr lang="ko-KR" altLang="en-US" b="1" dirty="0"/>
              <a:t>기본료</a:t>
            </a:r>
            <a:r>
              <a:rPr lang="en-US" altLang="ko-KR" b="1" dirty="0"/>
              <a:t>(2,000</a:t>
            </a:r>
            <a:r>
              <a:rPr lang="ko-KR" altLang="en-US" b="1" dirty="0"/>
              <a:t>원</a:t>
            </a:r>
            <a:r>
              <a:rPr lang="en-US" altLang="ko-KR" b="1" dirty="0"/>
              <a:t>) + </a:t>
            </a:r>
            <a:r>
              <a:rPr lang="ko-KR" altLang="en-US" b="1" dirty="0"/>
              <a:t>분당 요금 </a:t>
            </a:r>
            <a:r>
              <a:rPr lang="en-US" altLang="ko-KR" b="1" dirty="0"/>
              <a:t>1,000x10 =12,000</a:t>
            </a:r>
            <a:r>
              <a:rPr lang="ko-KR" altLang="en-US" b="1" dirty="0"/>
              <a:t>원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기존 최저 요금 </a:t>
            </a:r>
            <a:r>
              <a:rPr lang="en-US" altLang="ko-KR" b="1" dirty="0"/>
              <a:t>15,000</a:t>
            </a:r>
            <a:r>
              <a:rPr lang="ko-KR" altLang="en-US" b="1" dirty="0"/>
              <a:t>원 대비 </a:t>
            </a:r>
            <a:r>
              <a:rPr lang="en-US" altLang="ko-KR" b="1" dirty="0"/>
              <a:t>10 </a:t>
            </a:r>
            <a:r>
              <a:rPr lang="ko-KR" altLang="en-US" b="1" dirty="0"/>
              <a:t>분 이내 거리 운행 시 더 높은 효용성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01833" y="4295792"/>
            <a:ext cx="5739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※</a:t>
            </a:r>
            <a:r>
              <a:rPr lang="ko-KR" altLang="en-US" sz="1400" dirty="0"/>
              <a:t>경로 설정 기능 제공 통해 대리 운전 운행 시간에 대한 신뢰성 제공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72" y="945403"/>
            <a:ext cx="2658142" cy="5440884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98793"/>
              </p:ext>
            </p:extLst>
          </p:nvPr>
        </p:nvGraphicFramePr>
        <p:xfrm>
          <a:off x="3697514" y="1556983"/>
          <a:ext cx="8128000" cy="278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75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157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solidFill>
                            <a:srgbClr val="1F4E79"/>
                          </a:solidFill>
                        </a:rPr>
                        <a:t>요금 체계 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기본료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분 단위 요금 부과 </a:t>
                      </a:r>
                      <a:r>
                        <a:rPr lang="en-US" altLang="ko-KR" sz="1800" b="1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1800" b="1" dirty="0">
                          <a:solidFill>
                            <a:srgbClr val="C00000"/>
                          </a:solidFill>
                        </a:rPr>
                        <a:t>사전 운임 산출로 선불결제</a:t>
                      </a:r>
                      <a:r>
                        <a:rPr lang="en-US" altLang="ko-KR" sz="1800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기본료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대리운전시 건당 보험료 소요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인수인계 시간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분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27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1F4E79"/>
                          </a:solidFill>
                        </a:rPr>
                        <a:t>지불 방법 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AutoNum type="alphaLcParenR"/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종량제 쿠폰 구매 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시간 단위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ko-KR" sz="18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="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정해진 시간 내에서 운행 가능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시간 단위 결제보다 저렴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endParaRPr lang="en-US" altLang="ko-KR" sz="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b)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운행 시간단위 결제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현장 결제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    카드 등록 통해 운행 이후 간편 정산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758462" y="5158154"/>
            <a:ext cx="246184" cy="257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29244" y="5158154"/>
            <a:ext cx="500110" cy="257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736221" y="5158154"/>
            <a:ext cx="961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rgbClr val="7800FC"/>
                </a:solidFill>
              </a:rPr>
              <a:t>12,000</a:t>
            </a:r>
            <a:r>
              <a:rPr lang="ko-KR" altLang="en-US" sz="1000" b="1">
                <a:solidFill>
                  <a:srgbClr val="7800FC"/>
                </a:solidFill>
              </a:rPr>
              <a:t>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0538" y="5169841"/>
            <a:ext cx="539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rgbClr val="7800FC"/>
                </a:solidFill>
              </a:rPr>
              <a:t>10</a:t>
            </a:r>
            <a:r>
              <a:rPr lang="ko-KR" altLang="en-US" sz="1000" b="1">
                <a:solidFill>
                  <a:srgbClr val="7800FC"/>
                </a:solidFill>
              </a:rPr>
              <a:t>분</a:t>
            </a:r>
          </a:p>
        </p:txBody>
      </p:sp>
    </p:spTree>
    <p:extLst>
      <p:ext uri="{BB962C8B-B14F-4D97-AF65-F5344CB8AC3E}">
        <p14:creationId xmlns:p14="http://schemas.microsoft.com/office/powerpoint/2010/main" val="3349168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7883611" y="4626231"/>
            <a:ext cx="3097427" cy="271849"/>
          </a:xfrm>
          <a:prstGeom prst="roundRect">
            <a:avLst/>
          </a:prstGeom>
          <a:solidFill>
            <a:srgbClr val="5B9BD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41359" y="353063"/>
            <a:ext cx="4120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>
                <a:solidFill>
                  <a:srgbClr val="444E5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2400" b="1">
                <a:solidFill>
                  <a:srgbClr val="444E5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경쟁력 </a:t>
            </a:r>
            <a:r>
              <a:rPr lang="en-US" altLang="ko-KR" sz="2400" b="1">
                <a:solidFill>
                  <a:srgbClr val="444E5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b="1">
                <a:solidFill>
                  <a:srgbClr val="444E5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수익성 확보 전략</a:t>
            </a:r>
            <a:endParaRPr lang="ko-KR" altLang="en-US" sz="2000"/>
          </a:p>
        </p:txBody>
      </p:sp>
      <p:cxnSp>
        <p:nvCxnSpPr>
          <p:cNvPr id="8" name="직선 연결선 7"/>
          <p:cNvCxnSpPr/>
          <p:nvPr/>
        </p:nvCxnSpPr>
        <p:spPr>
          <a:xfrm>
            <a:off x="1008706" y="843303"/>
            <a:ext cx="3960000" cy="18326"/>
          </a:xfrm>
          <a:prstGeom prst="line">
            <a:avLst/>
          </a:prstGeom>
          <a:ln w="38100">
            <a:solidFill>
              <a:srgbClr val="528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10883" y="403095"/>
            <a:ext cx="630476" cy="400855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841359" y="1269002"/>
            <a:ext cx="638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rgbClr val="1F4E79"/>
                </a:solidFill>
              </a:rPr>
              <a:t>대리 운행 기사 수익성 확보 통한 </a:t>
            </a:r>
            <a:r>
              <a:rPr lang="en-US" altLang="ko-KR" sz="2000" b="1">
                <a:solidFill>
                  <a:srgbClr val="1F4E79"/>
                </a:solidFill>
              </a:rPr>
              <a:t>Win- Win </a:t>
            </a:r>
            <a:r>
              <a:rPr lang="ko-KR" altLang="en-US" sz="2000" b="1">
                <a:solidFill>
                  <a:srgbClr val="1F4E79"/>
                </a:solidFill>
              </a:rPr>
              <a:t>전략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41359" y="1801412"/>
            <a:ext cx="62511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b="1"/>
              <a:t>동일 상권 내 운행으로 이동 시간 절약 가능</a:t>
            </a:r>
            <a:endParaRPr lang="en-US" altLang="ko-KR" b="1"/>
          </a:p>
          <a:p>
            <a:pPr marL="457200" indent="-457200">
              <a:buAutoNum type="arabicPeriod"/>
            </a:pPr>
            <a:endParaRPr lang="en-US" altLang="ko-KR" b="1"/>
          </a:p>
          <a:p>
            <a:pPr marL="457200" indent="-457200">
              <a:buAutoNum type="arabicPeriod"/>
            </a:pPr>
            <a:r>
              <a:rPr lang="ko-KR" altLang="en-US" b="1"/>
              <a:t>단시간 내 다수의 대리운행 수행 가능</a:t>
            </a:r>
            <a:endParaRPr lang="en-US" altLang="ko-KR" b="1"/>
          </a:p>
          <a:p>
            <a:pPr marL="457200" indent="-457200">
              <a:buAutoNum type="arabicPeriod"/>
            </a:pPr>
            <a:endParaRPr lang="en-US" altLang="ko-KR" b="1"/>
          </a:p>
          <a:p>
            <a:pPr marL="457200" indent="-457200">
              <a:buAutoNum type="arabicPeriod"/>
            </a:pPr>
            <a:r>
              <a:rPr lang="ko-KR" altLang="en-US" b="1"/>
              <a:t>장거리 대리 운전 대기시 틈새 시간 활용 수행 가능</a:t>
            </a:r>
            <a:endParaRPr lang="en-US" altLang="ko-KR" b="1"/>
          </a:p>
        </p:txBody>
      </p:sp>
      <p:sp>
        <p:nvSpPr>
          <p:cNvPr id="11" name="TextBox 10"/>
          <p:cNvSpPr txBox="1"/>
          <p:nvPr/>
        </p:nvSpPr>
        <p:spPr>
          <a:xfrm>
            <a:off x="841359" y="3546072"/>
            <a:ext cx="638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rgbClr val="1F4E79"/>
                </a:solidFill>
              </a:rPr>
              <a:t>플랫폼 수익은</a:t>
            </a:r>
            <a:r>
              <a:rPr lang="en-US" altLang="ko-KR" sz="2000" b="1">
                <a:solidFill>
                  <a:srgbClr val="1F4E79"/>
                </a:solidFill>
              </a:rPr>
              <a:t>?</a:t>
            </a:r>
            <a:endParaRPr lang="ko-KR" altLang="en-US" sz="2000" b="1">
              <a:solidFill>
                <a:srgbClr val="1F4E7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1359" y="4105778"/>
            <a:ext cx="6708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수수료 수익 </a:t>
            </a:r>
            <a:r>
              <a:rPr lang="en-US" altLang="ko-KR" b="1"/>
              <a:t>: </a:t>
            </a:r>
            <a:r>
              <a:rPr lang="ko-KR" altLang="en-US" b="1"/>
              <a:t>기본료 제외한 요금에서 </a:t>
            </a:r>
            <a:r>
              <a:rPr lang="en-US" altLang="ko-KR" b="1"/>
              <a:t>20% </a:t>
            </a:r>
            <a:r>
              <a:rPr lang="ko-KR" altLang="en-US" b="1"/>
              <a:t>수수료</a:t>
            </a:r>
            <a:endParaRPr lang="en-US" altLang="ko-KR" b="1"/>
          </a:p>
          <a:p>
            <a:endParaRPr lang="en-US" altLang="ko-KR" b="1"/>
          </a:p>
          <a:p>
            <a:r>
              <a:rPr lang="en-US" altLang="ko-KR" b="1"/>
              <a:t>10</a:t>
            </a:r>
            <a:r>
              <a:rPr lang="ko-KR" altLang="en-US" b="1"/>
              <a:t>분 거리 운행시 요금</a:t>
            </a:r>
            <a:endParaRPr lang="en-US" altLang="ko-KR" b="1"/>
          </a:p>
          <a:p>
            <a:endParaRPr lang="en-US" altLang="ko-KR" b="1"/>
          </a:p>
          <a:p>
            <a:r>
              <a:rPr lang="ko-KR" altLang="en-US" b="1"/>
              <a:t>기본료 </a:t>
            </a:r>
            <a:r>
              <a:rPr lang="en-US" altLang="ko-KR" b="1"/>
              <a:t>2,000 </a:t>
            </a:r>
            <a:r>
              <a:rPr lang="ko-KR" altLang="en-US" b="1"/>
              <a:t>원 </a:t>
            </a:r>
            <a:r>
              <a:rPr lang="en-US" altLang="ko-KR" b="1"/>
              <a:t>+ </a:t>
            </a:r>
            <a:r>
              <a:rPr lang="en-US" altLang="ko-KR" b="1">
                <a:solidFill>
                  <a:srgbClr val="C00000"/>
                </a:solidFill>
              </a:rPr>
              <a:t>10 X 1,000 </a:t>
            </a:r>
            <a:r>
              <a:rPr lang="ko-KR" altLang="en-US" b="1">
                <a:solidFill>
                  <a:srgbClr val="C00000"/>
                </a:solidFill>
              </a:rPr>
              <a:t>원 </a:t>
            </a:r>
            <a:r>
              <a:rPr lang="en-US" altLang="ko-KR" b="1"/>
              <a:t>= 12,000</a:t>
            </a:r>
            <a:r>
              <a:rPr lang="ko-KR" altLang="en-US" b="1"/>
              <a:t>원</a:t>
            </a:r>
            <a:endParaRPr lang="en-US" altLang="ko-KR" b="1"/>
          </a:p>
          <a:p>
            <a:r>
              <a:rPr lang="en-US" altLang="ko-KR" b="1">
                <a:solidFill>
                  <a:srgbClr val="C00000"/>
                </a:solidFill>
              </a:rPr>
              <a:t>                        [20% 2,000 </a:t>
            </a:r>
            <a:r>
              <a:rPr lang="ko-KR" altLang="en-US" b="1">
                <a:solidFill>
                  <a:srgbClr val="C00000"/>
                </a:solidFill>
              </a:rPr>
              <a:t>원</a:t>
            </a:r>
            <a:r>
              <a:rPr lang="en-US" altLang="ko-KR" b="1">
                <a:solidFill>
                  <a:srgbClr val="C00000"/>
                </a:solidFill>
              </a:rPr>
              <a:t>]</a:t>
            </a:r>
          </a:p>
          <a:p>
            <a:endParaRPr lang="en-US" altLang="ko-KR" b="1"/>
          </a:p>
          <a:p>
            <a:endParaRPr lang="en-US" altLang="ko-KR" b="1"/>
          </a:p>
        </p:txBody>
      </p:sp>
      <p:sp>
        <p:nvSpPr>
          <p:cNvPr id="4" name="모서리가 둥근 직사각형 3"/>
          <p:cNvSpPr/>
          <p:nvPr/>
        </p:nvSpPr>
        <p:spPr>
          <a:xfrm>
            <a:off x="6946710" y="1269002"/>
            <a:ext cx="4995081" cy="4681422"/>
          </a:xfrm>
          <a:prstGeom prst="roundRect">
            <a:avLst/>
          </a:prstGeom>
          <a:noFill/>
          <a:ln w="76200">
            <a:solidFill>
              <a:srgbClr val="5287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440479" y="1669112"/>
            <a:ext cx="5757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rgbClr val="1F4E79"/>
                </a:solidFill>
              </a:rPr>
              <a:t>App </a:t>
            </a:r>
            <a:r>
              <a:rPr lang="ko-KR" altLang="en-US" sz="1600" b="1">
                <a:solidFill>
                  <a:srgbClr val="1F4E79"/>
                </a:solidFill>
              </a:rPr>
              <a:t>통한 대리운행 건수 일평균 </a:t>
            </a:r>
            <a:r>
              <a:rPr lang="en-US" altLang="ko-KR" sz="1600" b="1">
                <a:solidFill>
                  <a:srgbClr val="1F4E79"/>
                </a:solidFill>
              </a:rPr>
              <a:t>5 </a:t>
            </a:r>
            <a:r>
              <a:rPr lang="ko-KR" altLang="en-US" sz="1600" b="1">
                <a:solidFill>
                  <a:srgbClr val="1F4E79"/>
                </a:solidFill>
              </a:rPr>
              <a:t>만 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396250" y="446826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b="1"/>
              <a:t>음성적으로 이루어지는 대리운전 및 </a:t>
            </a:r>
            <a:endParaRPr lang="en-US" altLang="ko-KR" sz="1400" b="1"/>
          </a:p>
          <a:p>
            <a:pPr algn="ctr">
              <a:lnSpc>
                <a:spcPct val="200000"/>
              </a:lnSpc>
            </a:pPr>
            <a:r>
              <a:rPr lang="ko-KR" altLang="en-US" sz="1400" b="1"/>
              <a:t>기존 전화 방식의 대리 시장까지 포함시 </a:t>
            </a:r>
            <a:r>
              <a:rPr lang="en-US" altLang="ko-KR" sz="1400" b="1">
                <a:solidFill>
                  <a:srgbClr val="C00000"/>
                </a:solidFill>
              </a:rPr>
              <a:t>5</a:t>
            </a:r>
            <a:r>
              <a:rPr lang="ko-KR" altLang="en-US" sz="1400" b="1">
                <a:solidFill>
                  <a:srgbClr val="C00000"/>
                </a:solidFill>
              </a:rPr>
              <a:t>배 이상 성장 가능</a:t>
            </a:r>
            <a:endParaRPr lang="en-US" altLang="ko-KR" sz="1400" b="1">
              <a:solidFill>
                <a:srgbClr val="C00000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092462" y="5064894"/>
            <a:ext cx="4704122" cy="271849"/>
          </a:xfrm>
          <a:prstGeom prst="roundRect">
            <a:avLst/>
          </a:prstGeom>
          <a:solidFill>
            <a:srgbClr val="5B9BD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673" y="2174480"/>
            <a:ext cx="2286000" cy="21240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4250" y="2184528"/>
            <a:ext cx="24003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6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3242</TotalTime>
  <Words>935</Words>
  <Application>Microsoft Macintosh PowerPoint</Application>
  <PresentationFormat>Widescreen</PresentationFormat>
  <Paragraphs>221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 Unicode MS</vt:lpstr>
      <vt:lpstr>Ebrima</vt:lpstr>
      <vt:lpstr>HY견고딕</vt:lpstr>
      <vt:lpstr>나눔바른고딕</vt:lpstr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Microsoft Office User</cp:lastModifiedBy>
  <cp:revision>146</cp:revision>
  <dcterms:created xsi:type="dcterms:W3CDTF">2018-10-29T05:08:47Z</dcterms:created>
  <dcterms:modified xsi:type="dcterms:W3CDTF">2019-05-29T22:37:14Z</dcterms:modified>
</cp:coreProperties>
</file>