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027" autoAdjust="0"/>
    <p:restoredTop sz="79756" autoAdjust="0"/>
  </p:normalViewPr>
  <p:slideViewPr>
    <p:cSldViewPr snapToGrid="0">
      <p:cViewPr varScale="1">
        <p:scale>
          <a:sx n="100" d="100"/>
          <a:sy n="100" d="100"/>
        </p:scale>
        <p:origin x="835" y="6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52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52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2D0A1DE-9D11-4E2B-8C0B-8E80A01A91F3}" type="datetime1">
              <a:rPr lang="ko-KR" altLang="en-US"/>
              <a:pPr lvl="0">
                <a:defRPr/>
              </a:pPr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9B70383-F01A-4243-B13E-7B1D89945CB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9B70383-F01A-4243-B13E-7B1D89945CB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9B70383-F01A-4243-B13E-7B1D89945CB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chart" Target="../charts/char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chart" Target="../charts/chart2.xml"  /><Relationship Id="rId4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027082" y="1865872"/>
            <a:ext cx="6148917" cy="503076"/>
          </a:xfrm>
        </p:spPr>
        <p:txBody>
          <a:bodyPr/>
          <a:lstStyle/>
          <a:p>
            <a:r>
              <a:rPr lang="en-US" altLang="ko-KR" sz="3600" dirty="0">
                <a:solidFill>
                  <a:srgbClr val="EC745B"/>
                </a:solidFill>
              </a:rPr>
              <a:t>2019</a:t>
            </a:r>
            <a:r>
              <a:rPr lang="en-US" altLang="ko-KR" sz="3200" dirty="0">
                <a:solidFill>
                  <a:srgbClr val="EC745B"/>
                </a:solidFill>
              </a:rPr>
              <a:t> </a:t>
            </a:r>
            <a:r>
              <a:rPr lang="ko-KR" altLang="en-US" sz="3200" dirty="0">
                <a:solidFill>
                  <a:srgbClr val="EC745B"/>
                </a:solidFill>
              </a:rPr>
              <a:t>국토교통 빅데이터 </a:t>
            </a:r>
            <a:r>
              <a:rPr lang="ko-KR" altLang="en-US" sz="3200" dirty="0" err="1">
                <a:solidFill>
                  <a:srgbClr val="EC745B"/>
                </a:solidFill>
              </a:rPr>
              <a:t>해커톤</a:t>
            </a:r>
            <a:r>
              <a:rPr lang="en-US" altLang="ko-KR" sz="3200" dirty="0">
                <a:solidFill>
                  <a:srgbClr val="EC745B"/>
                </a:solidFill>
              </a:rPr>
              <a:t>	</a:t>
            </a:r>
            <a:endParaRPr lang="ko-KR" altLang="en-US" sz="3200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238703" y="2957681"/>
            <a:ext cx="8463153" cy="1809743"/>
          </a:xfrm>
        </p:spPr>
        <p:txBody>
          <a:bodyPr/>
          <a:lstStyle/>
          <a:p>
            <a:pPr algn="r"/>
            <a:r>
              <a:rPr lang="ko-KR" altLang="en-US" sz="4800" b="1" dirty="0">
                <a:solidFill>
                  <a:srgbClr val="496F74"/>
                </a:solidFill>
              </a:rPr>
              <a:t>공공데이터를 통한 주거지역 분석    </a:t>
            </a: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940F902B-E177-4C43-B218-3AE2EA0318F4}"/>
              </a:ext>
            </a:extLst>
          </p:cNvPr>
          <p:cNvSpPr txBox="1">
            <a:spLocks/>
          </p:cNvSpPr>
          <p:nvPr/>
        </p:nvSpPr>
        <p:spPr>
          <a:xfrm>
            <a:off x="5162550" y="4832214"/>
            <a:ext cx="5539306" cy="5030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err="1"/>
              <a:t>김형광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엄정현</a:t>
            </a:r>
            <a:r>
              <a:rPr lang="en-US" altLang="ko-KR" sz="2000" dirty="0"/>
              <a:t>, </a:t>
            </a:r>
            <a:r>
              <a:rPr lang="ko-KR" altLang="en-US" sz="2000" dirty="0"/>
              <a:t>김선호</a:t>
            </a:r>
          </a:p>
        </p:txBody>
      </p:sp>
    </p:spTree>
    <p:extLst>
      <p:ext uri="{BB962C8B-B14F-4D97-AF65-F5344CB8AC3E}">
        <p14:creationId xmlns:p14="http://schemas.microsoft.com/office/powerpoint/2010/main" val="1885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b="1" dirty="0">
                <a:solidFill>
                  <a:srgbClr val="496F74"/>
                </a:solidFill>
              </a:rPr>
              <a:t>목차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5B29C0-B70D-4177-AFD8-D0EFECC024E9}"/>
              </a:ext>
            </a:extLst>
          </p:cNvPr>
          <p:cNvGrpSpPr/>
          <p:nvPr/>
        </p:nvGrpSpPr>
        <p:grpSpPr>
          <a:xfrm>
            <a:off x="1978726" y="2028253"/>
            <a:ext cx="8795270" cy="2202652"/>
            <a:chOff x="1978726" y="2028253"/>
            <a:chExt cx="8795270" cy="22026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46B33F-96A8-40FB-B38E-94B2A5A10B6A}"/>
                </a:ext>
              </a:extLst>
            </p:cNvPr>
            <p:cNvSpPr txBox="1"/>
            <p:nvPr/>
          </p:nvSpPr>
          <p:spPr>
            <a:xfrm>
              <a:off x="1978726" y="3276798"/>
              <a:ext cx="18203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아이디어 설명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6CDB6D-F6DE-4F50-9DB4-6A3F8C56B05B}"/>
                </a:ext>
              </a:extLst>
            </p:cNvPr>
            <p:cNvSpPr txBox="1"/>
            <p:nvPr/>
          </p:nvSpPr>
          <p:spPr>
            <a:xfrm>
              <a:off x="2415349" y="2028253"/>
              <a:ext cx="13292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4"/>
                  </a:solidFill>
                </a:rPr>
                <a:t>01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564653-8123-4C06-80D4-C8BFECB57D50}"/>
                </a:ext>
              </a:extLst>
            </p:cNvPr>
            <p:cNvSpPr txBox="1"/>
            <p:nvPr/>
          </p:nvSpPr>
          <p:spPr>
            <a:xfrm>
              <a:off x="4819364" y="2050847"/>
              <a:ext cx="13292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4"/>
                  </a:solidFill>
                </a:rPr>
                <a:t>02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DB1796-F6C1-4330-B378-040C0464ABED}"/>
                </a:ext>
              </a:extLst>
            </p:cNvPr>
            <p:cNvSpPr txBox="1"/>
            <p:nvPr/>
          </p:nvSpPr>
          <p:spPr>
            <a:xfrm>
              <a:off x="7199862" y="2028253"/>
              <a:ext cx="13292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4"/>
                  </a:solidFill>
                </a:rPr>
                <a:t>03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7247FD-3AB3-4BC8-AA73-07F78F73CEFF}"/>
                </a:ext>
              </a:extLst>
            </p:cNvPr>
            <p:cNvSpPr txBox="1"/>
            <p:nvPr/>
          </p:nvSpPr>
          <p:spPr>
            <a:xfrm>
              <a:off x="9309101" y="2028253"/>
              <a:ext cx="13292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accent4"/>
                  </a:solidFill>
                </a:rPr>
                <a:t>04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A3C6F7-EDAC-4A61-9329-BE3A9AE19229}"/>
                </a:ext>
              </a:extLst>
            </p:cNvPr>
            <p:cNvSpPr txBox="1"/>
            <p:nvPr/>
          </p:nvSpPr>
          <p:spPr>
            <a:xfrm>
              <a:off x="4385731" y="3275857"/>
              <a:ext cx="1820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분석 과정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E5A98C-C9CF-4AD7-88CC-CC49BB52907A}"/>
                </a:ext>
              </a:extLst>
            </p:cNvPr>
            <p:cNvSpPr txBox="1"/>
            <p:nvPr/>
          </p:nvSpPr>
          <p:spPr>
            <a:xfrm>
              <a:off x="6786196" y="3275857"/>
              <a:ext cx="1820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기대효과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E8741C-B9DF-4524-BEA6-5F24141E70D6}"/>
                </a:ext>
              </a:extLst>
            </p:cNvPr>
            <p:cNvSpPr txBox="1"/>
            <p:nvPr/>
          </p:nvSpPr>
          <p:spPr>
            <a:xfrm>
              <a:off x="8953663" y="3225487"/>
              <a:ext cx="182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Q&amp;A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8350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/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3600" b="1">
                <a:solidFill>
                  <a:srgbClr val="496f74"/>
                </a:solidFill>
              </a:rPr>
              <a:t>아이디어 설명</a:t>
            </a:r>
            <a:endParaRPr lang="ko-KR" altLang="en-US" sz="3600" b="1">
              <a:solidFill>
                <a:srgbClr val="496f74"/>
              </a:solidFill>
            </a:endParaRPr>
          </a:p>
        </p:txBody>
      </p:sp>
      <p:sp>
        <p:nvSpPr>
          <p:cNvPr id="5" name="텍스트 개체 틀 2"/>
          <p:cNvSpPr txBox="1"/>
          <p:nvPr/>
        </p:nvSpPr>
        <p:spPr>
          <a:xfrm>
            <a:off x="1343363" y="1909000"/>
            <a:ext cx="10102403" cy="1016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>
                <a:solidFill>
                  <a:srgbClr val="496f74"/>
                </a:solidFill>
              </a:rPr>
              <a:t>공공 데이터를 활용하여 정책수립과 도시계획에 유용한 분석을 제공</a:t>
            </a:r>
            <a:endParaRPr lang="ko-KR" altLang="en-US">
              <a:solidFill>
                <a:srgbClr val="496f74"/>
              </a:solidFill>
            </a:endParaRPr>
          </a:p>
        </p:txBody>
      </p:sp>
      <p:sp>
        <p:nvSpPr>
          <p:cNvPr id="6" name="텍스트 개체 틀 1"/>
          <p:cNvSpPr txBox="1"/>
          <p:nvPr/>
        </p:nvSpPr>
        <p:spPr>
          <a:xfrm>
            <a:off x="1343363" y="1123291"/>
            <a:ext cx="5539306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3200" b="1">
                <a:solidFill>
                  <a:srgbClr val="ec745b"/>
                </a:solidFill>
              </a:rPr>
              <a:t>정부</a:t>
            </a:r>
            <a:r>
              <a:rPr lang="en-US" altLang="ko-KR" sz="3200" b="1">
                <a:solidFill>
                  <a:srgbClr val="ec745b"/>
                </a:solidFill>
              </a:rPr>
              <a:t>	</a:t>
            </a:r>
            <a:endParaRPr lang="ko-KR" altLang="en-US" sz="3200" b="1">
              <a:solidFill>
                <a:srgbClr val="ec745b"/>
              </a:solidFill>
            </a:endParaRPr>
          </a:p>
        </p:txBody>
      </p:sp>
      <p:sp>
        <p:nvSpPr>
          <p:cNvPr id="10" name="텍스트 개체 틀 2"/>
          <p:cNvSpPr txBox="1"/>
          <p:nvPr/>
        </p:nvSpPr>
        <p:spPr>
          <a:xfrm>
            <a:off x="1343363" y="4020375"/>
            <a:ext cx="10102403" cy="1016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>
                <a:solidFill>
                  <a:srgbClr val="496f74"/>
                </a:solidFill>
              </a:rPr>
              <a:t>데이터를 활용하여 개인에게 맞춤형 주거선택 정보를 제공</a:t>
            </a:r>
            <a:endParaRPr lang="ko-KR" altLang="en-US">
              <a:solidFill>
                <a:srgbClr val="496f74"/>
              </a:solidFill>
            </a:endParaRPr>
          </a:p>
        </p:txBody>
      </p:sp>
      <p:sp>
        <p:nvSpPr>
          <p:cNvPr id="11" name="텍스트 개체 틀 1"/>
          <p:cNvSpPr txBox="1"/>
          <p:nvPr/>
        </p:nvSpPr>
        <p:spPr>
          <a:xfrm>
            <a:off x="1343363" y="3234666"/>
            <a:ext cx="5539306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3200" b="1">
                <a:solidFill>
                  <a:srgbClr val="ec745b"/>
                </a:solidFill>
              </a:rPr>
              <a:t>개인</a:t>
            </a:r>
            <a:endParaRPr lang="ko-KR" altLang="en-US" sz="3200" b="1">
              <a:solidFill>
                <a:srgbClr val="ec745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/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3600" b="1">
                <a:solidFill>
                  <a:srgbClr val="496f74"/>
                </a:solidFill>
              </a:rPr>
              <a:t>분석 과정</a:t>
            </a:r>
            <a:endParaRPr lang="ko-KR" altLang="en-US" sz="3600" b="1">
              <a:solidFill>
                <a:srgbClr val="496f74"/>
              </a:solidFill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7864495" y="1843548"/>
          <a:ext cx="4489737" cy="280219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1" name="텍스트 개체 틀 2"/>
          <p:cNvSpPr txBox="1"/>
          <p:nvPr/>
        </p:nvSpPr>
        <p:spPr>
          <a:xfrm>
            <a:off x="1488355" y="1658229"/>
            <a:ext cx="10102403" cy="1016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>
                <a:solidFill>
                  <a:srgbClr val="496f74"/>
                </a:solidFill>
              </a:rPr>
              <a:t>실거래가</a:t>
            </a:r>
            <a:r>
              <a:rPr lang="en-US" altLang="ko-KR">
                <a:solidFill>
                  <a:srgbClr val="496f74"/>
                </a:solidFill>
              </a:rPr>
              <a:t>, </a:t>
            </a:r>
            <a:r>
              <a:rPr lang="ko-KR" altLang="en-US">
                <a:solidFill>
                  <a:srgbClr val="496f74"/>
                </a:solidFill>
              </a:rPr>
              <a:t>병원 수</a:t>
            </a:r>
            <a:r>
              <a:rPr lang="en-US" altLang="ko-KR">
                <a:solidFill>
                  <a:srgbClr val="496f74"/>
                </a:solidFill>
              </a:rPr>
              <a:t>,  </a:t>
            </a:r>
            <a:r>
              <a:rPr lang="ko-KR" altLang="en-US">
                <a:solidFill>
                  <a:srgbClr val="496f74"/>
                </a:solidFill>
              </a:rPr>
              <a:t>유치원 수</a:t>
            </a:r>
            <a:r>
              <a:rPr lang="en-US" altLang="ko-KR">
                <a:solidFill>
                  <a:srgbClr val="496f74"/>
                </a:solidFill>
              </a:rPr>
              <a:t>, </a:t>
            </a:r>
            <a:r>
              <a:rPr lang="ko-KR" altLang="en-US">
                <a:solidFill>
                  <a:srgbClr val="496f74"/>
                </a:solidFill>
              </a:rPr>
              <a:t>교통 문화</a:t>
            </a:r>
            <a:r>
              <a:rPr lang="en-US" altLang="ko-KR">
                <a:solidFill>
                  <a:srgbClr val="496f74"/>
                </a:solidFill>
              </a:rPr>
              <a:t>, </a:t>
            </a:r>
            <a:r>
              <a:rPr lang="ko-KR" altLang="en-US">
                <a:solidFill>
                  <a:srgbClr val="496f74"/>
                </a:solidFill>
              </a:rPr>
              <a:t>문화 시설</a:t>
            </a:r>
            <a:r>
              <a:rPr lang="en-US" altLang="ko-KR">
                <a:solidFill>
                  <a:srgbClr val="496f74"/>
                </a:solidFill>
              </a:rPr>
              <a:t>,</a:t>
            </a:r>
            <a:r>
              <a:rPr lang="ko-KR" altLang="en-US">
                <a:solidFill>
                  <a:srgbClr val="496f74"/>
                </a:solidFill>
              </a:rPr>
              <a:t> 재정자립도</a:t>
            </a:r>
            <a:r>
              <a:rPr lang="en-US" altLang="ko-KR">
                <a:solidFill>
                  <a:srgbClr val="496f74"/>
                </a:solidFill>
              </a:rPr>
              <a:t>, </a:t>
            </a:r>
            <a:r>
              <a:rPr lang="ko-KR" altLang="en-US">
                <a:solidFill>
                  <a:srgbClr val="496f74"/>
                </a:solidFill>
              </a:rPr>
              <a:t>지가 변동률</a:t>
            </a:r>
            <a:r>
              <a:rPr lang="en-US" altLang="ko-KR">
                <a:solidFill>
                  <a:srgbClr val="496f74"/>
                </a:solidFill>
              </a:rPr>
              <a:t>, </a:t>
            </a:r>
            <a:r>
              <a:rPr lang="ko-KR" altLang="en-US">
                <a:solidFill>
                  <a:srgbClr val="496f74"/>
                </a:solidFill>
              </a:rPr>
              <a:t>고령인구 비 등</a:t>
            </a:r>
            <a:endParaRPr lang="ko-KR" altLang="en-US">
              <a:solidFill>
                <a:srgbClr val="496f74"/>
              </a:solidFill>
            </a:endParaRPr>
          </a:p>
        </p:txBody>
      </p:sp>
      <p:sp>
        <p:nvSpPr>
          <p:cNvPr id="13" name="텍스트 개체 틀 1"/>
          <p:cNvSpPr txBox="1"/>
          <p:nvPr/>
        </p:nvSpPr>
        <p:spPr>
          <a:xfrm>
            <a:off x="1343363" y="1123291"/>
            <a:ext cx="5539306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b="1">
                <a:solidFill>
                  <a:srgbClr val="ec745b"/>
                </a:solidFill>
              </a:rPr>
              <a:t>변수 설명</a:t>
            </a:r>
            <a:r>
              <a:rPr lang="en-US" altLang="ko-KR" b="1">
                <a:solidFill>
                  <a:srgbClr val="ec745b"/>
                </a:solidFill>
              </a:rPr>
              <a:t>	</a:t>
            </a:r>
            <a:endParaRPr lang="ko-KR" altLang="en-US" b="1">
              <a:solidFill>
                <a:srgbClr val="ec745b"/>
              </a:solidFill>
            </a:endParaRPr>
          </a:p>
        </p:txBody>
      </p:sp>
      <p:sp>
        <p:nvSpPr>
          <p:cNvPr id="14" name="텍스트 개체 틀 1"/>
          <p:cNvSpPr txBox="1"/>
          <p:nvPr/>
        </p:nvSpPr>
        <p:spPr>
          <a:xfrm>
            <a:off x="1343363" y="3490945"/>
            <a:ext cx="5539306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b="1">
                <a:solidFill>
                  <a:srgbClr val="ec745b"/>
                </a:solidFill>
              </a:rPr>
              <a:t>요인 설명</a:t>
            </a:r>
            <a:endParaRPr lang="ko-KR" altLang="en-US" b="1">
              <a:solidFill>
                <a:srgbClr val="ec745b"/>
              </a:solidFill>
            </a:endParaRPr>
          </a:p>
        </p:txBody>
      </p:sp>
      <p:sp>
        <p:nvSpPr>
          <p:cNvPr id="15" name="텍스트 개체 틀 2"/>
          <p:cNvSpPr txBox="1"/>
          <p:nvPr/>
        </p:nvSpPr>
        <p:spPr>
          <a:xfrm>
            <a:off x="1343363" y="4137401"/>
            <a:ext cx="10102403" cy="2720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도시의 활력도</a:t>
            </a:r>
            <a:endParaRPr lang="ko-KR" altLang="en-US" sz="2400">
              <a:solidFill>
                <a:srgbClr val="496f74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도시 재정</a:t>
            </a:r>
            <a:endParaRPr lang="ko-KR" altLang="en-US" sz="2400">
              <a:solidFill>
                <a:srgbClr val="496f74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부동산 수익도</a:t>
            </a:r>
            <a:endParaRPr lang="ko-KR" altLang="en-US" sz="2400">
              <a:solidFill>
                <a:srgbClr val="496f74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학구열</a:t>
            </a:r>
            <a:endParaRPr lang="ko-KR" altLang="en-US" sz="2400">
              <a:solidFill>
                <a:srgbClr val="496f74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생활안전</a:t>
            </a:r>
            <a:endParaRPr lang="ko-KR" altLang="en-US" sz="2400">
              <a:solidFill>
                <a:srgbClr val="496f74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ko-KR" altLang="en-US" sz="2400">
              <a:solidFill>
                <a:srgbClr val="496f7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/>
          <p:nvPr/>
        </p:nvGraphicFramePr>
        <p:xfrm>
          <a:off x="7864495" y="1843548"/>
          <a:ext cx="4489737" cy="2802193"/>
        </p:xfrm>
        <a:graphic>
          <a:graphicData uri="http://schemas.openxmlformats.org/drawingml/2006/chart">
            <c:chart r:id="rId3"/>
          </a:graphicData>
        </a:graphic>
      </p:graphicFrame>
      <p:pic>
        <p:nvPicPr>
          <p:cNvPr id="4" name="그림 3" descr="텍스트, 지도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4978" y="-1"/>
            <a:ext cx="8364237" cy="7044267"/>
          </a:xfrm>
          <a:prstGeom prst="rect">
            <a:avLst/>
          </a:prstGeom>
        </p:spPr>
      </p:pic>
      <p:sp>
        <p:nvSpPr>
          <p:cNvPr id="6" name="텍스트 개체 틀 1"/>
          <p:cNvSpPr txBox="1"/>
          <p:nvPr/>
        </p:nvSpPr>
        <p:spPr>
          <a:xfrm>
            <a:off x="1377230" y="2868097"/>
            <a:ext cx="5539306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b="1">
                <a:solidFill>
                  <a:srgbClr val="ec745b"/>
                </a:solidFill>
              </a:rPr>
              <a:t>군집 설명</a:t>
            </a:r>
            <a:endParaRPr lang="ko-KR" altLang="en-US" b="1">
              <a:solidFill>
                <a:srgbClr val="ec745b"/>
              </a:solidFill>
            </a:endParaRPr>
          </a:p>
        </p:txBody>
      </p:sp>
      <p:sp>
        <p:nvSpPr>
          <p:cNvPr id="7" name="텍스트 개체 틀 2"/>
          <p:cNvSpPr txBox="1"/>
          <p:nvPr/>
        </p:nvSpPr>
        <p:spPr>
          <a:xfrm>
            <a:off x="587006" y="2800004"/>
            <a:ext cx="3887909" cy="3177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ko-KR" sz="2400">
              <a:solidFill>
                <a:srgbClr val="496f74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교육에 민감한 지역</a:t>
            </a:r>
            <a:endParaRPr lang="ko-KR" altLang="en-US" sz="2400">
              <a:solidFill>
                <a:srgbClr val="496f74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정부투자가 필요한 지역</a:t>
            </a:r>
            <a:endParaRPr lang="ko-KR" altLang="en-US" sz="2400">
              <a:solidFill>
                <a:srgbClr val="496f74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투기 가능성이 많은 지역</a:t>
            </a:r>
            <a:endParaRPr lang="ko-KR" altLang="en-US" sz="2400">
              <a:solidFill>
                <a:srgbClr val="496f74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가족구성 초기지역</a:t>
            </a:r>
            <a:endParaRPr lang="ko-KR" altLang="en-US" sz="2400">
              <a:solidFill>
                <a:srgbClr val="496f74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400">
                <a:solidFill>
                  <a:srgbClr val="496f74"/>
                </a:solidFill>
              </a:rPr>
              <a:t>매매 비선호지역</a:t>
            </a:r>
            <a:endParaRPr lang="ko-KR" altLang="en-US" sz="2400">
              <a:solidFill>
                <a:srgbClr val="496f74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ko-KR" altLang="en-US" sz="2400">
              <a:solidFill>
                <a:srgbClr val="496f7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b="1" dirty="0">
                <a:solidFill>
                  <a:srgbClr val="496F74"/>
                </a:solidFill>
              </a:rPr>
              <a:t>기대효과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09FB226-770D-4E65-8A98-4750C48B0DC3}"/>
              </a:ext>
            </a:extLst>
          </p:cNvPr>
          <p:cNvSpPr txBox="1">
            <a:spLocks/>
          </p:cNvSpPr>
          <p:nvPr/>
        </p:nvSpPr>
        <p:spPr>
          <a:xfrm>
            <a:off x="1343363" y="2236378"/>
            <a:ext cx="10102403" cy="1016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496F74"/>
                </a:solidFill>
              </a:rPr>
              <a:t>시</a:t>
            </a:r>
            <a:r>
              <a:rPr lang="en-US" altLang="ko-KR" b="1" dirty="0">
                <a:solidFill>
                  <a:srgbClr val="496F74"/>
                </a:solidFill>
              </a:rPr>
              <a:t>,</a:t>
            </a:r>
            <a:r>
              <a:rPr lang="ko-KR" altLang="en-US" b="1" dirty="0">
                <a:solidFill>
                  <a:srgbClr val="496F74"/>
                </a:solidFill>
              </a:rPr>
              <a:t>군</a:t>
            </a:r>
            <a:r>
              <a:rPr lang="en-US" altLang="ko-KR" b="1" dirty="0">
                <a:solidFill>
                  <a:srgbClr val="496F74"/>
                </a:solidFill>
              </a:rPr>
              <a:t>,</a:t>
            </a:r>
            <a:r>
              <a:rPr lang="ko-KR" altLang="en-US" b="1" dirty="0">
                <a:solidFill>
                  <a:srgbClr val="496F74"/>
                </a:solidFill>
              </a:rPr>
              <a:t>구 뿐만 아니라 읍</a:t>
            </a:r>
            <a:r>
              <a:rPr lang="en-US" altLang="ko-KR" b="1" dirty="0">
                <a:solidFill>
                  <a:srgbClr val="496F74"/>
                </a:solidFill>
              </a:rPr>
              <a:t>,</a:t>
            </a:r>
            <a:r>
              <a:rPr lang="ko-KR" altLang="en-US" b="1" dirty="0">
                <a:solidFill>
                  <a:srgbClr val="496F74"/>
                </a:solidFill>
              </a:rPr>
              <a:t>동</a:t>
            </a:r>
            <a:r>
              <a:rPr lang="en-US" altLang="ko-KR" b="1" dirty="0">
                <a:solidFill>
                  <a:srgbClr val="496F74"/>
                </a:solidFill>
              </a:rPr>
              <a:t>, </a:t>
            </a:r>
            <a:r>
              <a:rPr lang="ko-KR" altLang="en-US" b="1" dirty="0">
                <a:solidFill>
                  <a:srgbClr val="496F74"/>
                </a:solidFill>
              </a:rPr>
              <a:t>면 의 세부적인  주거 지역의 분석 가능</a:t>
            </a: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B1865914-E18A-4EEA-8FFB-891C0ED01205}"/>
              </a:ext>
            </a:extLst>
          </p:cNvPr>
          <p:cNvSpPr txBox="1">
            <a:spLocks/>
          </p:cNvSpPr>
          <p:nvPr/>
        </p:nvSpPr>
        <p:spPr>
          <a:xfrm>
            <a:off x="1343363" y="1450669"/>
            <a:ext cx="5539306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rgbClr val="EC745B"/>
                </a:solidFill>
              </a:rPr>
              <a:t>세부적인 지역 분석 가능</a:t>
            </a:r>
            <a:r>
              <a:rPr lang="en-US" altLang="ko-KR" b="1" dirty="0">
                <a:solidFill>
                  <a:srgbClr val="EC745B"/>
                </a:solidFill>
              </a:rPr>
              <a:t>	</a:t>
            </a:r>
            <a:endParaRPr lang="ko-KR" altLang="en-US" b="1" dirty="0">
              <a:solidFill>
                <a:srgbClr val="EC745B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1741B8D-123F-4581-B540-78F55436D458}"/>
              </a:ext>
            </a:extLst>
          </p:cNvPr>
          <p:cNvSpPr txBox="1">
            <a:spLocks/>
          </p:cNvSpPr>
          <p:nvPr/>
        </p:nvSpPr>
        <p:spPr>
          <a:xfrm>
            <a:off x="1343363" y="4321399"/>
            <a:ext cx="10102403" cy="1016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496F74"/>
                </a:solidFill>
              </a:rPr>
              <a:t>도시 마다 특징 파악 후 좋은 부분은 살리고  아쉬운 부분은 보완 가능</a:t>
            </a: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8A6E49FE-F9DD-4958-B462-4B0D3326A5F2}"/>
              </a:ext>
            </a:extLst>
          </p:cNvPr>
          <p:cNvSpPr txBox="1">
            <a:spLocks/>
          </p:cNvSpPr>
          <p:nvPr/>
        </p:nvSpPr>
        <p:spPr>
          <a:xfrm>
            <a:off x="1343363" y="3535690"/>
            <a:ext cx="5539306" cy="503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rgbClr val="EC745B"/>
                </a:solidFill>
              </a:rPr>
              <a:t>도시의 성격파악</a:t>
            </a:r>
            <a:r>
              <a:rPr lang="en-US" altLang="ko-KR" b="1" dirty="0">
                <a:solidFill>
                  <a:srgbClr val="EC745B"/>
                </a:solidFill>
              </a:rPr>
              <a:t>	</a:t>
            </a:r>
            <a:endParaRPr lang="ko-KR" altLang="en-US" b="1" dirty="0">
              <a:solidFill>
                <a:srgbClr val="EC7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5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403766" y="2524128"/>
            <a:ext cx="5909567" cy="2172050"/>
          </a:xfrm>
        </p:spPr>
        <p:txBody>
          <a:bodyPr/>
          <a:lstStyle/>
          <a:p>
            <a:r>
              <a:rPr lang="en-US" altLang="ko-KR" sz="16600" b="1" dirty="0">
                <a:solidFill>
                  <a:srgbClr val="496F74"/>
                </a:solidFill>
              </a:rPr>
              <a:t>Q &amp; A</a:t>
            </a:r>
            <a:endParaRPr lang="ko-KR" altLang="en-US" sz="16600" b="1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117</ep:Words>
  <ep:PresentationFormat>와이드스크린</ep:PresentationFormat>
  <ep:Paragraphs>30</ep:Paragraphs>
  <ep:Slides>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2015-04-03T04:33:23.000</dcterms:created>
  <dc:creator>이혜강</dc:creator>
  <cp:lastModifiedBy>kimsu</cp:lastModifiedBy>
  <dcterms:modified xsi:type="dcterms:W3CDTF">2019-05-29T23:00:35.805</dcterms:modified>
  <cp:revision>62</cp:revision>
  <dc:title>PowerPoint 프레젠테이션</dc:title>
  <cp:version/>
</cp:coreProperties>
</file>