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43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863-14C8-48AB-ABB0-E288AE20F5D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BD33-23E9-489C-B9A2-148C45A42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7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863-14C8-48AB-ABB0-E288AE20F5D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BD33-23E9-489C-B9A2-148C45A42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863-14C8-48AB-ABB0-E288AE20F5D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BD33-23E9-489C-B9A2-148C45A42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863-14C8-48AB-ABB0-E288AE20F5D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BD33-23E9-489C-B9A2-148C45A42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5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863-14C8-48AB-ABB0-E288AE20F5D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BD33-23E9-489C-B9A2-148C45A42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8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863-14C8-48AB-ABB0-E288AE20F5D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BD33-23E9-489C-B9A2-148C45A42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4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863-14C8-48AB-ABB0-E288AE20F5D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BD33-23E9-489C-B9A2-148C45A42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9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863-14C8-48AB-ABB0-E288AE20F5D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BD33-23E9-489C-B9A2-148C45A42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0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863-14C8-48AB-ABB0-E288AE20F5D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BD33-23E9-489C-B9A2-148C45A42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0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863-14C8-48AB-ABB0-E288AE20F5D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BD33-23E9-489C-B9A2-148C45A42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863-14C8-48AB-ABB0-E288AE20F5D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BD33-23E9-489C-B9A2-148C45A42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3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C863-14C8-48AB-ABB0-E288AE20F5D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BD33-23E9-489C-B9A2-148C45A42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6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6E287-9A0A-4C3D-A55E-10CE46085BA1}"/>
              </a:ext>
            </a:extLst>
          </p:cNvPr>
          <p:cNvSpPr txBox="1"/>
          <p:nvPr/>
        </p:nvSpPr>
        <p:spPr>
          <a:xfrm>
            <a:off x="226859" y="2237877"/>
            <a:ext cx="8690282" cy="11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/>
              <a:t>코로나</a:t>
            </a:r>
            <a:r>
              <a:rPr lang="en-US" altLang="ko-KR" sz="2500" b="1" dirty="0"/>
              <a:t>19 </a:t>
            </a:r>
            <a:r>
              <a:rPr lang="ko-KR" altLang="en-US" sz="2500" b="1" dirty="0"/>
              <a:t>데이터 및 전국 교통량 데이터 분석을 통한 </a:t>
            </a:r>
            <a:endParaRPr lang="en-US" altLang="ko-KR" sz="2500" b="1" dirty="0"/>
          </a:p>
          <a:p>
            <a:pPr algn="ctr">
              <a:lnSpc>
                <a:spcPct val="150000"/>
              </a:lnSpc>
            </a:pPr>
            <a:r>
              <a:rPr lang="en-US" altLang="ko-KR" sz="2500" b="1" dirty="0"/>
              <a:t>“</a:t>
            </a:r>
            <a:r>
              <a:rPr lang="ko-KR" altLang="en-US" sz="2500" b="1" dirty="0"/>
              <a:t>코로나 </a:t>
            </a:r>
            <a:r>
              <a:rPr lang="ko-KR" altLang="en-US" sz="2500" b="1" dirty="0" err="1"/>
              <a:t>대확산</a:t>
            </a:r>
            <a:r>
              <a:rPr lang="ko-KR" altLang="en-US" sz="2500" b="1" dirty="0"/>
              <a:t> 선행지표</a:t>
            </a:r>
            <a:r>
              <a:rPr lang="en-US" altLang="ko-KR" sz="2500" b="1" dirty="0"/>
              <a:t>” </a:t>
            </a:r>
            <a:r>
              <a:rPr lang="ko-KR" altLang="en-US" sz="2500" b="1" dirty="0"/>
              <a:t>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C81C4-8167-487C-B4A3-78ED651386AE}"/>
              </a:ext>
            </a:extLst>
          </p:cNvPr>
          <p:cNvSpPr txBox="1"/>
          <p:nvPr/>
        </p:nvSpPr>
        <p:spPr>
          <a:xfrm>
            <a:off x="2286000" y="38539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야</a:t>
            </a:r>
            <a:r>
              <a:rPr lang="en-US" altLang="ko-KR" sz="1800" dirty="0"/>
              <a:t>!</a:t>
            </a:r>
            <a:r>
              <a:rPr lang="ko-KR" altLang="en-US" sz="1800" dirty="0"/>
              <a:t>퇴근이다</a:t>
            </a:r>
            <a:r>
              <a:rPr lang="en-US" altLang="ko-KR" sz="1800" dirty="0"/>
              <a:t>] </a:t>
            </a:r>
            <a:r>
              <a:rPr lang="ko-KR" altLang="en-US" sz="1800" dirty="0" err="1"/>
              <a:t>김사무엘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박종인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F9533-1A37-4753-8752-1DFFE760BB4A}"/>
              </a:ext>
            </a:extLst>
          </p:cNvPr>
          <p:cNvSpPr txBox="1"/>
          <p:nvPr/>
        </p:nvSpPr>
        <p:spPr>
          <a:xfrm>
            <a:off x="2286000" y="4286275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/>
              <a:t>2020.09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3747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E21795-C71A-46A8-BC7C-2B65F59C3C07}"/>
              </a:ext>
            </a:extLst>
          </p:cNvPr>
          <p:cNvCxnSpPr>
            <a:cxnSpLocks/>
          </p:cNvCxnSpPr>
          <p:nvPr/>
        </p:nvCxnSpPr>
        <p:spPr>
          <a:xfrm>
            <a:off x="461211" y="697833"/>
            <a:ext cx="822157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F43BE6-C13C-4DF6-B689-24058B0593EF}"/>
              </a:ext>
            </a:extLst>
          </p:cNvPr>
          <p:cNvSpPr txBox="1"/>
          <p:nvPr/>
        </p:nvSpPr>
        <p:spPr>
          <a:xfrm>
            <a:off x="385011" y="208548"/>
            <a:ext cx="4010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3</a:t>
            </a:r>
            <a:r>
              <a:rPr lang="en-US" altLang="ko-KR" sz="2200" b="1"/>
              <a:t>. </a:t>
            </a:r>
            <a:r>
              <a:rPr lang="ko-KR" altLang="en-US" sz="2200" b="1" dirty="0"/>
              <a:t>결론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A74C22-B412-4F3C-850D-9A02154F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81" y="5160067"/>
            <a:ext cx="3204916" cy="159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F130B-8040-402C-B88A-F9B8484C4819}"/>
              </a:ext>
            </a:extLst>
          </p:cNvPr>
          <p:cNvSpPr txBox="1"/>
          <p:nvPr/>
        </p:nvSpPr>
        <p:spPr>
          <a:xfrm>
            <a:off x="2975655" y="4812267"/>
            <a:ext cx="263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코로나</a:t>
            </a:r>
            <a:r>
              <a:rPr lang="en-US" altLang="ko-KR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19 </a:t>
            </a:r>
            <a:r>
              <a:rPr lang="ko-KR" altLang="en-US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대시보드 사례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DFF4F-F22F-47E6-AB03-11EDD5482F0F}"/>
              </a:ext>
            </a:extLst>
          </p:cNvPr>
          <p:cNvSpPr txBox="1"/>
          <p:nvPr/>
        </p:nvSpPr>
        <p:spPr>
          <a:xfrm>
            <a:off x="415090" y="845098"/>
            <a:ext cx="8313821" cy="23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두 가지의 가설</a:t>
            </a:r>
            <a:endParaRPr lang="en-US" altLang="ko-KR" sz="2000" dirty="0"/>
          </a:p>
          <a:p>
            <a:endParaRPr lang="en-US" altLang="ko-KR" sz="15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b="1" dirty="0"/>
              <a:t>시기별 전국 교통량 변화 </a:t>
            </a:r>
            <a:r>
              <a:rPr lang="ko-KR" altLang="en-US" sz="1500" dirty="0"/>
              <a:t>추이와 코로나</a:t>
            </a:r>
            <a:r>
              <a:rPr lang="en-US" altLang="ko-KR" sz="1500" dirty="0"/>
              <a:t>19 </a:t>
            </a:r>
            <a:r>
              <a:rPr lang="ko-KR" altLang="en-US" sz="1500" dirty="0" err="1"/>
              <a:t>확진자</a:t>
            </a:r>
            <a:r>
              <a:rPr lang="ko-KR" altLang="en-US" sz="1500" dirty="0"/>
              <a:t> 발생 추이의 연관성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-&gt; </a:t>
            </a:r>
            <a:r>
              <a:rPr lang="ko-KR" altLang="en-US" sz="1500" b="1" i="0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 주 대비 교통량이 급증</a:t>
            </a:r>
            <a:r>
              <a:rPr lang="ko-KR" altLang="en-US" sz="15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 주간에 대규모 집단감염이 발생할 위험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높아짐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5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b="1" dirty="0"/>
              <a:t>지역 간 이동 교통량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지역 간 연결성</a:t>
            </a:r>
            <a:r>
              <a:rPr lang="en-US" altLang="ko-KR" sz="1500" b="1" dirty="0"/>
              <a:t>)</a:t>
            </a:r>
            <a:r>
              <a:rPr lang="ko-KR" altLang="en-US" sz="1500" dirty="0"/>
              <a:t>과 지역 간 코로나</a:t>
            </a:r>
            <a:r>
              <a:rPr lang="en-US" altLang="ko-KR" sz="1500" dirty="0"/>
              <a:t>19 </a:t>
            </a:r>
            <a:r>
              <a:rPr lang="ko-KR" altLang="en-US" sz="1500" dirty="0" err="1"/>
              <a:t>전파량의</a:t>
            </a:r>
            <a:r>
              <a:rPr lang="ko-KR" altLang="en-US" sz="1500" dirty="0"/>
              <a:t> 연관성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-&gt; </a:t>
            </a:r>
            <a:r>
              <a:rPr lang="ko-KR" altLang="en-US" sz="1500" b="1" i="0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대중교통</a:t>
            </a:r>
            <a:r>
              <a:rPr lang="en-US" altLang="ko-KR" sz="1500" b="1" i="0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500" b="1" i="0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고속도로 </a:t>
            </a:r>
            <a:r>
              <a:rPr lang="ko-KR" altLang="en-US" sz="1500" b="1" i="0" dirty="0" err="1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이동량이</a:t>
            </a:r>
            <a:r>
              <a:rPr lang="ko-KR" altLang="en-US" sz="1500" b="1" i="0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높은 지역</a:t>
            </a:r>
            <a:r>
              <a:rPr lang="ko-KR" altLang="en-US" sz="15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들은 코로나</a:t>
            </a:r>
            <a:r>
              <a:rPr lang="en-US" altLang="ko-KR" sz="15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19 </a:t>
            </a:r>
            <a:r>
              <a:rPr lang="ko-KR" altLang="en-US" sz="15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지역 간 전파가 발생할 위험</a:t>
            </a:r>
            <a:r>
              <a:rPr lang="ko-KR" altLang="en-US" sz="15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높아짐</a:t>
            </a:r>
            <a:endParaRPr lang="ko-KR" altLang="en-US" sz="1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5137DE-5F91-4C8C-86C5-0F2BA05C7F74}"/>
              </a:ext>
            </a:extLst>
          </p:cNvPr>
          <p:cNvSpPr/>
          <p:nvPr/>
        </p:nvSpPr>
        <p:spPr>
          <a:xfrm>
            <a:off x="334469" y="3847434"/>
            <a:ext cx="8475063" cy="89597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완벽한 예측 지표는 아니지만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</a:p>
          <a:p>
            <a:pPr algn="ctr"/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매주 </a:t>
            </a:r>
            <a:r>
              <a:rPr lang="ko-KR" altLang="en-US" sz="15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전주 대비 통행량의 변화나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sz="15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지역 간 이동 교통량</a:t>
            </a:r>
            <a:r>
              <a:rPr lang="en-US" altLang="ko-KR" sz="15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5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지역 간 연결성</a:t>
            </a:r>
            <a:r>
              <a:rPr lang="en-US" altLang="ko-KR" sz="15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5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모니터링</a:t>
            </a:r>
            <a:r>
              <a:rPr lang="ko-KR" altLang="en-US" sz="15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하여</a:t>
            </a:r>
            <a:endParaRPr lang="en-US" altLang="ko-KR" sz="15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/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아래의 대시보드 사례처럼 일종의 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”</a:t>
            </a:r>
            <a:r>
              <a:rPr lang="ko-KR" altLang="en-US" sz="1500" b="1" i="0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사전 경보 체계</a:t>
            </a:r>
            <a:r>
              <a:rPr lang="en-US" altLang="ko-KR" sz="1500" b="1" i="0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500" b="1" i="0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대시보드</a:t>
            </a:r>
            <a:r>
              <a:rPr lang="en-US" altLang="ko-KR" sz="1500" b="1" i="0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)”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활용 가능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50249247-FC88-43A6-9CA9-9D71673DA373}"/>
              </a:ext>
            </a:extLst>
          </p:cNvPr>
          <p:cNvSpPr/>
          <p:nvPr/>
        </p:nvSpPr>
        <p:spPr>
          <a:xfrm rot="10800000">
            <a:off x="2699084" y="3203661"/>
            <a:ext cx="3745832" cy="507579"/>
          </a:xfrm>
          <a:prstGeom prst="triangl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E21795-C71A-46A8-BC7C-2B65F59C3C07}"/>
              </a:ext>
            </a:extLst>
          </p:cNvPr>
          <p:cNvCxnSpPr>
            <a:cxnSpLocks/>
          </p:cNvCxnSpPr>
          <p:nvPr/>
        </p:nvCxnSpPr>
        <p:spPr>
          <a:xfrm>
            <a:off x="461211" y="697833"/>
            <a:ext cx="822157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6DA3C-62AB-4432-8463-4D7CBB34C997}"/>
              </a:ext>
            </a:extLst>
          </p:cNvPr>
          <p:cNvSpPr/>
          <p:nvPr/>
        </p:nvSpPr>
        <p:spPr>
          <a:xfrm>
            <a:off x="-323916" y="1900989"/>
            <a:ext cx="9791833" cy="3232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 of Document</a:t>
            </a:r>
            <a:endParaRPr lang="ko-KR" altLang="en-US" sz="9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3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8D0AF9-3E5E-42DF-B15F-2F88D86ECE25}"/>
              </a:ext>
            </a:extLst>
          </p:cNvPr>
          <p:cNvSpPr txBox="1"/>
          <p:nvPr/>
        </p:nvSpPr>
        <p:spPr>
          <a:xfrm>
            <a:off x="385011" y="208548"/>
            <a:ext cx="4010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1. </a:t>
            </a:r>
            <a:r>
              <a:rPr lang="ko-KR" altLang="en-US" sz="2200" b="1" dirty="0"/>
              <a:t>분석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8D843D-D506-41BF-929D-81F97E599011}"/>
              </a:ext>
            </a:extLst>
          </p:cNvPr>
          <p:cNvCxnSpPr>
            <a:cxnSpLocks/>
          </p:cNvCxnSpPr>
          <p:nvPr/>
        </p:nvCxnSpPr>
        <p:spPr>
          <a:xfrm>
            <a:off x="461211" y="697833"/>
            <a:ext cx="822157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0ACE9B-72ED-4375-BF5C-C61E8F64E1C4}"/>
              </a:ext>
            </a:extLst>
          </p:cNvPr>
          <p:cNvSpPr txBox="1"/>
          <p:nvPr/>
        </p:nvSpPr>
        <p:spPr>
          <a:xfrm>
            <a:off x="705851" y="756232"/>
            <a:ext cx="4010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1-1) </a:t>
            </a:r>
            <a:r>
              <a:rPr lang="ko-KR" altLang="en-US" sz="1500" b="1" dirty="0"/>
              <a:t>분석 목적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C668C-58F0-488D-B224-2FCDB5865EF7}"/>
              </a:ext>
            </a:extLst>
          </p:cNvPr>
          <p:cNvSpPr txBox="1"/>
          <p:nvPr/>
        </p:nvSpPr>
        <p:spPr>
          <a:xfrm>
            <a:off x="713872" y="1806993"/>
            <a:ext cx="7716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중대본의 권고 사항</a:t>
            </a:r>
            <a:r>
              <a:rPr lang="en-US" altLang="ko-KR" sz="1500" dirty="0"/>
              <a:t> </a:t>
            </a:r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“</a:t>
            </a:r>
            <a:r>
              <a:rPr lang="ko-KR" altLang="en-US" sz="1500" dirty="0"/>
              <a:t>수도권發 전국 확산 우려</a:t>
            </a:r>
            <a:r>
              <a:rPr lang="en-US" altLang="ko-KR" sz="1500" dirty="0"/>
              <a:t>”</a:t>
            </a:r>
            <a:r>
              <a:rPr lang="ko-KR" altLang="en-US" sz="1500" dirty="0"/>
              <a:t>에 따른 서울</a:t>
            </a:r>
            <a:r>
              <a:rPr lang="en-US" altLang="ko-KR" sz="1500" dirty="0"/>
              <a:t>·</a:t>
            </a:r>
            <a:r>
              <a:rPr lang="ko-KR" altLang="en-US" sz="1500" dirty="0"/>
              <a:t>경기 주민</a:t>
            </a:r>
            <a:r>
              <a:rPr lang="en-US" altLang="ko-KR" sz="1500" dirty="0"/>
              <a:t>, </a:t>
            </a:r>
            <a:r>
              <a:rPr lang="ko-KR" altLang="en-US" sz="1500" dirty="0"/>
              <a:t>지방 이동 자제</a:t>
            </a:r>
            <a:endParaRPr lang="en-US" altLang="ko-KR" sz="1500" dirty="0"/>
          </a:p>
          <a:p>
            <a:pPr algn="ctr"/>
            <a:r>
              <a:rPr lang="en-US" altLang="ko-KR" sz="1500" dirty="0"/>
              <a:t>                                                                                                            2020.8.16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BF511-E5C3-49F8-9B2A-56A576E012D3}"/>
              </a:ext>
            </a:extLst>
          </p:cNvPr>
          <p:cNvSpPr txBox="1"/>
          <p:nvPr/>
        </p:nvSpPr>
        <p:spPr>
          <a:xfrm>
            <a:off x="962526" y="4165176"/>
            <a:ext cx="7218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두 가지의 가설</a:t>
            </a:r>
            <a:endParaRPr lang="en-US" altLang="ko-KR" sz="2000" dirty="0"/>
          </a:p>
          <a:p>
            <a:endParaRPr lang="en-US" altLang="ko-KR" sz="15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/>
              <a:t>시기별 전국 교통량 변화 </a:t>
            </a:r>
            <a:r>
              <a:rPr lang="ko-KR" altLang="en-US" sz="1500" dirty="0"/>
              <a:t>추이와 코로나</a:t>
            </a:r>
            <a:r>
              <a:rPr lang="en-US" altLang="ko-KR" sz="1500" dirty="0"/>
              <a:t>19 </a:t>
            </a:r>
            <a:r>
              <a:rPr lang="ko-KR" altLang="en-US" sz="1500" dirty="0" err="1"/>
              <a:t>확진자</a:t>
            </a:r>
            <a:r>
              <a:rPr lang="ko-KR" altLang="en-US" sz="1500" dirty="0"/>
              <a:t> 발생 추이의 연관성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5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/>
              <a:t>지역 간 이동 교통량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지역 간 연결성</a:t>
            </a:r>
            <a:r>
              <a:rPr lang="en-US" altLang="ko-KR" sz="1500" b="1" dirty="0"/>
              <a:t>)</a:t>
            </a:r>
            <a:r>
              <a:rPr lang="ko-KR" altLang="en-US" sz="1500" dirty="0"/>
              <a:t>과 지역 간 코로나</a:t>
            </a:r>
            <a:r>
              <a:rPr lang="en-US" altLang="ko-KR" sz="1500" dirty="0"/>
              <a:t>19 </a:t>
            </a:r>
            <a:r>
              <a:rPr lang="ko-KR" altLang="en-US" sz="1500" dirty="0" err="1"/>
              <a:t>전파량의</a:t>
            </a:r>
            <a:r>
              <a:rPr lang="ko-KR" altLang="en-US" sz="1500" dirty="0"/>
              <a:t> 연관성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2D9F633D-DF23-4234-A383-C54E536C80BB}"/>
              </a:ext>
            </a:extLst>
          </p:cNvPr>
          <p:cNvSpPr/>
          <p:nvPr/>
        </p:nvSpPr>
        <p:spPr>
          <a:xfrm rot="10800000">
            <a:off x="2699084" y="3328736"/>
            <a:ext cx="3745832" cy="507579"/>
          </a:xfrm>
          <a:prstGeom prst="triangl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4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4B8E35-97F8-44AC-8D45-29F9318AB8EC}"/>
              </a:ext>
            </a:extLst>
          </p:cNvPr>
          <p:cNvSpPr txBox="1"/>
          <p:nvPr/>
        </p:nvSpPr>
        <p:spPr>
          <a:xfrm>
            <a:off x="385011" y="208548"/>
            <a:ext cx="4010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1. </a:t>
            </a:r>
            <a:r>
              <a:rPr lang="ko-KR" altLang="en-US" sz="2200" b="1" dirty="0"/>
              <a:t>분석 개요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8DDD19-5786-4212-A619-389990FB5943}"/>
              </a:ext>
            </a:extLst>
          </p:cNvPr>
          <p:cNvCxnSpPr>
            <a:cxnSpLocks/>
          </p:cNvCxnSpPr>
          <p:nvPr/>
        </p:nvCxnSpPr>
        <p:spPr>
          <a:xfrm>
            <a:off x="461211" y="697833"/>
            <a:ext cx="822157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8E0144-17ED-4FC1-A2E5-F80013CF03DE}"/>
              </a:ext>
            </a:extLst>
          </p:cNvPr>
          <p:cNvSpPr txBox="1"/>
          <p:nvPr/>
        </p:nvSpPr>
        <p:spPr>
          <a:xfrm>
            <a:off x="705851" y="756232"/>
            <a:ext cx="4010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1-2) </a:t>
            </a:r>
            <a:r>
              <a:rPr lang="ko-KR" altLang="en-US" sz="1500" b="1" dirty="0"/>
              <a:t>사용 데이터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34EFCA-1187-4988-B09D-CA423B26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72639"/>
              </p:ext>
            </p:extLst>
          </p:nvPr>
        </p:nvGraphicFramePr>
        <p:xfrm>
          <a:off x="583532" y="1283370"/>
          <a:ext cx="7976936" cy="524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762">
                  <a:extLst>
                    <a:ext uri="{9D8B030D-6E8A-4147-A177-3AD203B41FA5}">
                      <a16:colId xmlns:a16="http://schemas.microsoft.com/office/drawing/2014/main" val="3833671150"/>
                    </a:ext>
                  </a:extLst>
                </a:gridCol>
                <a:gridCol w="3106806">
                  <a:extLst>
                    <a:ext uri="{9D8B030D-6E8A-4147-A177-3AD203B41FA5}">
                      <a16:colId xmlns:a16="http://schemas.microsoft.com/office/drawing/2014/main" val="455900582"/>
                    </a:ext>
                  </a:extLst>
                </a:gridCol>
                <a:gridCol w="2949368">
                  <a:extLst>
                    <a:ext uri="{9D8B030D-6E8A-4147-A177-3AD203B41FA5}">
                      <a16:colId xmlns:a16="http://schemas.microsoft.com/office/drawing/2014/main" val="1601431437"/>
                    </a:ext>
                  </a:extLst>
                </a:gridCol>
              </a:tblGrid>
              <a:tr h="655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데이터명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세부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71555"/>
                  </a:ext>
                </a:extLst>
              </a:tr>
              <a:tr h="6550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코로나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감염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날짜별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코로나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확진자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수 통계 데이터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(Time.csv)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주차별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신규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확진자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660346"/>
                  </a:ext>
                </a:extLst>
              </a:tr>
              <a:tr h="6550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코로나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감염사례 데이터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(Case.csv)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집단 전파 케이스별 지역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확진자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595596"/>
                  </a:ext>
                </a:extLst>
              </a:tr>
              <a:tr h="6550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교통카드 빅데이터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지역코드 데이터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(DD_AREA.dat)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행정동별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코드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05577"/>
                  </a:ext>
                </a:extLst>
              </a:tr>
              <a:tr h="6550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(DM_OD_NTSS_T.dat)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날짜별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지역별 각 교통량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906768"/>
                  </a:ext>
                </a:extLst>
              </a:tr>
              <a:tr h="6550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교통카드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(DM_OD_TRCRD_T.dat)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날짜별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지역별 각 교통량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462400"/>
                  </a:ext>
                </a:extLst>
              </a:tr>
              <a:tr h="655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차량 교통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한국도로공사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DSRC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(DSRC_DSRC_ORIGIN_*.csv)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날짜별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차량 교통량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9991"/>
                  </a:ext>
                </a:extLst>
              </a:tr>
              <a:tr h="655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지도 경계 데이터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외부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 경계 데이터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경도별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 지역 데이터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6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18F99-6F62-4BDA-8E28-F563255B734C}"/>
              </a:ext>
            </a:extLst>
          </p:cNvPr>
          <p:cNvSpPr txBox="1"/>
          <p:nvPr/>
        </p:nvSpPr>
        <p:spPr>
          <a:xfrm>
            <a:off x="385011" y="208548"/>
            <a:ext cx="4010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2. </a:t>
            </a:r>
            <a:r>
              <a:rPr lang="ko-KR" altLang="en-US" sz="2200" b="1" dirty="0"/>
              <a:t>분석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D1F362-777D-48ED-BCB8-528D9B6E6B66}"/>
              </a:ext>
            </a:extLst>
          </p:cNvPr>
          <p:cNvCxnSpPr>
            <a:cxnSpLocks/>
          </p:cNvCxnSpPr>
          <p:nvPr/>
        </p:nvCxnSpPr>
        <p:spPr>
          <a:xfrm>
            <a:off x="461211" y="697833"/>
            <a:ext cx="822157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67675A-22FF-4884-A6F1-B3A02FE1A9CF}"/>
              </a:ext>
            </a:extLst>
          </p:cNvPr>
          <p:cNvSpPr txBox="1"/>
          <p:nvPr/>
        </p:nvSpPr>
        <p:spPr>
          <a:xfrm>
            <a:off x="705851" y="756232"/>
            <a:ext cx="4010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2-1) </a:t>
            </a:r>
            <a:r>
              <a:rPr lang="ko-KR" altLang="en-US" sz="1500" b="1" dirty="0">
                <a:solidFill>
                  <a:srgbClr val="0000FF"/>
                </a:solidFill>
              </a:rPr>
              <a:t>시기별</a:t>
            </a:r>
            <a:r>
              <a:rPr lang="ko-KR" altLang="en-US" sz="1500" b="1" dirty="0"/>
              <a:t> 코로나</a:t>
            </a:r>
            <a:r>
              <a:rPr lang="en-US" altLang="ko-KR" sz="1500" b="1" dirty="0"/>
              <a:t>19 </a:t>
            </a:r>
            <a:r>
              <a:rPr lang="ko-KR" altLang="en-US" sz="1500" b="1" dirty="0" err="1"/>
              <a:t>확진자</a:t>
            </a:r>
            <a:r>
              <a:rPr lang="ko-KR" altLang="en-US" sz="1500" b="1" dirty="0"/>
              <a:t> 데이터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BF966-7850-4B25-87A6-B6D3F5CA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1" y="1538786"/>
            <a:ext cx="8221578" cy="3620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15A130-F83A-4E5A-B8B6-D6069C917FEA}"/>
              </a:ext>
            </a:extLst>
          </p:cNvPr>
          <p:cNvSpPr txBox="1"/>
          <p:nvPr/>
        </p:nvSpPr>
        <p:spPr>
          <a:xfrm>
            <a:off x="461211" y="1318804"/>
            <a:ext cx="4010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/>
              <a:t>시기별 코로나</a:t>
            </a:r>
            <a:r>
              <a:rPr lang="en-US" altLang="ko-KR" sz="1200" b="1" u="sng" dirty="0"/>
              <a:t>19 </a:t>
            </a:r>
            <a:r>
              <a:rPr lang="ko-KR" altLang="en-US" sz="1200" b="1" u="sng" dirty="0" err="1"/>
              <a:t>신규확진자</a:t>
            </a:r>
            <a:r>
              <a:rPr lang="ko-KR" altLang="en-US" sz="1200" b="1" u="sng" dirty="0"/>
              <a:t> 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2C6206-C7A0-4E87-A678-8FCA5E685BFC}"/>
              </a:ext>
            </a:extLst>
          </p:cNvPr>
          <p:cNvSpPr/>
          <p:nvPr/>
        </p:nvSpPr>
        <p:spPr>
          <a:xfrm>
            <a:off x="461211" y="5185615"/>
            <a:ext cx="8221578" cy="139164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주차별로 볼 때 신천지 집단감염 사태로 인해 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주차에서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14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주차 사이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(7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 간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가장 높은 수치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기록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이태원 집단감염 사태가 있었던 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19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주차 이후에도 다시 증가 추세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588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D1F362-777D-48ED-BCB8-528D9B6E6B66}"/>
              </a:ext>
            </a:extLst>
          </p:cNvPr>
          <p:cNvCxnSpPr>
            <a:cxnSpLocks/>
          </p:cNvCxnSpPr>
          <p:nvPr/>
        </p:nvCxnSpPr>
        <p:spPr>
          <a:xfrm>
            <a:off x="461211" y="697833"/>
            <a:ext cx="822157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BA7252D-6B92-493D-B78C-9FE903EA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1" y="1544416"/>
            <a:ext cx="6305557" cy="3993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E1D83-3866-4BD6-A7B4-FBF47B3DEB76}"/>
              </a:ext>
            </a:extLst>
          </p:cNvPr>
          <p:cNvSpPr txBox="1"/>
          <p:nvPr/>
        </p:nvSpPr>
        <p:spPr>
          <a:xfrm>
            <a:off x="1419221" y="1318804"/>
            <a:ext cx="4010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/>
              <a:t>지역별 코로나</a:t>
            </a:r>
            <a:r>
              <a:rPr lang="en-US" altLang="ko-KR" sz="1200" b="1" u="sng" dirty="0"/>
              <a:t>19 </a:t>
            </a:r>
            <a:r>
              <a:rPr lang="ko-KR" altLang="en-US" sz="1200" b="1" u="sng" dirty="0" err="1"/>
              <a:t>확진자</a:t>
            </a:r>
            <a:r>
              <a:rPr lang="ko-KR" altLang="en-US" sz="1200" b="1" u="sng" dirty="0"/>
              <a:t> 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6C8E5C-41CE-4C8D-84C8-69AED77C6CCA}"/>
              </a:ext>
            </a:extLst>
          </p:cNvPr>
          <p:cNvSpPr/>
          <p:nvPr/>
        </p:nvSpPr>
        <p:spPr>
          <a:xfrm>
            <a:off x="461211" y="5538173"/>
            <a:ext cx="8221578" cy="10390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집단감염 사례의 지역별 환자 분포는 대체로 생활권이 겹치는 곳에 집중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ex.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인천 지역 중 한 곳에서 집단감염이 발생하면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수도권 전체 지역에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확진자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집중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A725D-05CB-424D-B44B-547909D6F75D}"/>
              </a:ext>
            </a:extLst>
          </p:cNvPr>
          <p:cNvSpPr txBox="1"/>
          <p:nvPr/>
        </p:nvSpPr>
        <p:spPr>
          <a:xfrm>
            <a:off x="705851" y="756232"/>
            <a:ext cx="4010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2-1</a:t>
            </a:r>
            <a:r>
              <a:rPr lang="en-US" altLang="ko-KR" sz="1500" b="1"/>
              <a:t>) </a:t>
            </a:r>
            <a:r>
              <a:rPr lang="ko-KR" altLang="en-US" sz="1500" b="1" dirty="0">
                <a:solidFill>
                  <a:srgbClr val="0000FF"/>
                </a:solidFill>
              </a:rPr>
              <a:t>지역별</a:t>
            </a:r>
            <a:r>
              <a:rPr lang="ko-KR" altLang="en-US" sz="1500" b="1" dirty="0"/>
              <a:t> 코로나</a:t>
            </a:r>
            <a:r>
              <a:rPr lang="en-US" altLang="ko-KR" sz="1500" b="1" dirty="0"/>
              <a:t>19 </a:t>
            </a:r>
            <a:r>
              <a:rPr lang="ko-KR" altLang="en-US" sz="1500" b="1" dirty="0" err="1"/>
              <a:t>확진자</a:t>
            </a:r>
            <a:r>
              <a:rPr lang="ko-KR" altLang="en-US" sz="1500" b="1" dirty="0"/>
              <a:t> 데이터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4B3C3-8FA0-41E6-A605-078350A8B8C9}"/>
              </a:ext>
            </a:extLst>
          </p:cNvPr>
          <p:cNvSpPr txBox="1"/>
          <p:nvPr/>
        </p:nvSpPr>
        <p:spPr>
          <a:xfrm>
            <a:off x="385011" y="208548"/>
            <a:ext cx="4010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2. </a:t>
            </a:r>
            <a:r>
              <a:rPr lang="ko-KR" altLang="en-US" sz="2200" b="1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08134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E21795-C71A-46A8-BC7C-2B65F59C3C07}"/>
              </a:ext>
            </a:extLst>
          </p:cNvPr>
          <p:cNvCxnSpPr>
            <a:cxnSpLocks/>
          </p:cNvCxnSpPr>
          <p:nvPr/>
        </p:nvCxnSpPr>
        <p:spPr>
          <a:xfrm>
            <a:off x="461211" y="697833"/>
            <a:ext cx="822157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A3C2B6-B207-4998-92E0-382DC704F9A3}"/>
              </a:ext>
            </a:extLst>
          </p:cNvPr>
          <p:cNvSpPr txBox="1"/>
          <p:nvPr/>
        </p:nvSpPr>
        <p:spPr>
          <a:xfrm>
            <a:off x="705850" y="756232"/>
            <a:ext cx="5807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2-2) </a:t>
            </a:r>
            <a:r>
              <a:rPr lang="ko-KR" altLang="en-US" sz="1500" b="1" dirty="0">
                <a:solidFill>
                  <a:srgbClr val="0000FF"/>
                </a:solidFill>
              </a:rPr>
              <a:t>시기별 선행지표 </a:t>
            </a:r>
            <a:r>
              <a:rPr lang="en-US" altLang="ko-KR" sz="1500" b="1" dirty="0"/>
              <a:t>–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주차별</a:t>
            </a:r>
            <a:r>
              <a:rPr lang="ko-KR" altLang="en-US" sz="1500" b="1" dirty="0"/>
              <a:t> 합산 통행 변화량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발권</a:t>
            </a:r>
            <a:r>
              <a:rPr lang="en-US" altLang="ko-KR" sz="1500" b="1" dirty="0"/>
              <a:t>OD </a:t>
            </a:r>
            <a:r>
              <a:rPr lang="ko-KR" altLang="en-US" sz="1500" b="1" dirty="0"/>
              <a:t>데이터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6CE9DF-21DD-423A-ACA7-13BB1D67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6" y="1683949"/>
            <a:ext cx="7785609" cy="3490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A955A2-39B2-4635-A5DA-29C03EE4F5EA}"/>
              </a:ext>
            </a:extLst>
          </p:cNvPr>
          <p:cNvSpPr txBox="1"/>
          <p:nvPr/>
        </p:nvSpPr>
        <p:spPr>
          <a:xfrm>
            <a:off x="679196" y="1406950"/>
            <a:ext cx="4010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/>
              <a:t>전주 대비 발권</a:t>
            </a:r>
            <a:r>
              <a:rPr lang="en-US" altLang="ko-KR" sz="1200" b="1" u="sng" dirty="0"/>
              <a:t>OD</a:t>
            </a:r>
            <a:r>
              <a:rPr lang="ko-KR" altLang="en-US" sz="1200" b="1" u="sng" dirty="0"/>
              <a:t> 데이터 통행 변화량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2EA978-374B-4BFD-A410-9FCB21057EEF}"/>
              </a:ext>
            </a:extLst>
          </p:cNvPr>
          <p:cNvSpPr/>
          <p:nvPr/>
        </p:nvSpPr>
        <p:spPr>
          <a:xfrm>
            <a:off x="461211" y="5259057"/>
            <a:ext cx="8221578" cy="10390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신천지 사태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19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이태원 클럽 사태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각각 전국적 집단감염이 발발했다는 사실을 고려할 때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주차별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발권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OD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변화량은 일종의 선행지표가 될 수 있음</a:t>
            </a:r>
            <a:endParaRPr lang="ko-KR" altLang="en-US" sz="12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E7776F-68F0-4833-B1BA-76FA6BC21558}"/>
              </a:ext>
            </a:extLst>
          </p:cNvPr>
          <p:cNvSpPr/>
          <p:nvPr/>
        </p:nvSpPr>
        <p:spPr>
          <a:xfrm>
            <a:off x="2654968" y="2288501"/>
            <a:ext cx="649706" cy="114049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BCBF84-75D1-4A8D-A33B-56E0E8D5F2A9}"/>
              </a:ext>
            </a:extLst>
          </p:cNvPr>
          <p:cNvSpPr/>
          <p:nvPr/>
        </p:nvSpPr>
        <p:spPr>
          <a:xfrm>
            <a:off x="6513094" y="2288501"/>
            <a:ext cx="649706" cy="114049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0F781-E5A6-4B2D-8005-A8A90687ACD0}"/>
              </a:ext>
            </a:extLst>
          </p:cNvPr>
          <p:cNvSpPr txBox="1"/>
          <p:nvPr/>
        </p:nvSpPr>
        <p:spPr>
          <a:xfrm>
            <a:off x="385011" y="208548"/>
            <a:ext cx="4010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2. </a:t>
            </a:r>
            <a:r>
              <a:rPr lang="ko-KR" altLang="en-US" sz="2200" b="1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29056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E21795-C71A-46A8-BC7C-2B65F59C3C07}"/>
              </a:ext>
            </a:extLst>
          </p:cNvPr>
          <p:cNvCxnSpPr>
            <a:cxnSpLocks/>
          </p:cNvCxnSpPr>
          <p:nvPr/>
        </p:nvCxnSpPr>
        <p:spPr>
          <a:xfrm>
            <a:off x="461211" y="697833"/>
            <a:ext cx="822157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A955A2-39B2-4635-A5DA-29C03EE4F5EA}"/>
              </a:ext>
            </a:extLst>
          </p:cNvPr>
          <p:cNvSpPr txBox="1"/>
          <p:nvPr/>
        </p:nvSpPr>
        <p:spPr>
          <a:xfrm>
            <a:off x="679196" y="1406950"/>
            <a:ext cx="4010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/>
              <a:t>전주 대비 </a:t>
            </a:r>
            <a:r>
              <a:rPr lang="en-US" altLang="ko-KR" sz="1200" b="1" u="sng" dirty="0"/>
              <a:t>DSRC </a:t>
            </a:r>
            <a:r>
              <a:rPr lang="ko-KR" altLang="en-US" sz="1200" b="1" u="sng" dirty="0"/>
              <a:t>데이터 통행 변화량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2EA978-374B-4BFD-A410-9FCB21057EEF}"/>
              </a:ext>
            </a:extLst>
          </p:cNvPr>
          <p:cNvSpPr/>
          <p:nvPr/>
        </p:nvSpPr>
        <p:spPr>
          <a:xfrm>
            <a:off x="461211" y="5259057"/>
            <a:ext cx="8221578" cy="13903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19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이태원 클럽 사태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위험성을 반영하기는 하지만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발권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데이터만큼 전국적 집단 감염 발발과 관련성이 높지는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않음</a:t>
            </a:r>
            <a:endParaRPr lang="ko-KR" altLang="en-US" sz="12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그러나 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전국 시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도간 장거리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이동량을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반영하는 발권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OD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데이터와 유사성이 있기 때문에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발권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OD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데이터를 보완하는 보조지표로 의미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있음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BF0BB8-DF0F-4862-AEEF-BCE7CA5B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7" y="1665568"/>
            <a:ext cx="7724987" cy="349876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DEDAF2-0E4D-4FFF-97E8-5E953E273DF5}"/>
              </a:ext>
            </a:extLst>
          </p:cNvPr>
          <p:cNvSpPr/>
          <p:nvPr/>
        </p:nvSpPr>
        <p:spPr>
          <a:xfrm>
            <a:off x="6505081" y="2288501"/>
            <a:ext cx="649706" cy="114049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05293-E260-493B-B7C2-8763101C32D3}"/>
              </a:ext>
            </a:extLst>
          </p:cNvPr>
          <p:cNvSpPr txBox="1"/>
          <p:nvPr/>
        </p:nvSpPr>
        <p:spPr>
          <a:xfrm>
            <a:off x="385011" y="208548"/>
            <a:ext cx="4010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2. </a:t>
            </a:r>
            <a:r>
              <a:rPr lang="ko-KR" altLang="en-US" sz="2200" b="1" dirty="0"/>
              <a:t>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7DB6A-FFB9-4E30-A244-7E4B08C15775}"/>
              </a:ext>
            </a:extLst>
          </p:cNvPr>
          <p:cNvSpPr txBox="1"/>
          <p:nvPr/>
        </p:nvSpPr>
        <p:spPr>
          <a:xfrm>
            <a:off x="705850" y="756232"/>
            <a:ext cx="5807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2-2) </a:t>
            </a:r>
            <a:r>
              <a:rPr lang="ko-KR" altLang="en-US" sz="1500" b="1" dirty="0">
                <a:solidFill>
                  <a:srgbClr val="0000FF"/>
                </a:solidFill>
              </a:rPr>
              <a:t>시기별 선행지표 </a:t>
            </a:r>
            <a:r>
              <a:rPr lang="en-US" altLang="ko-KR" sz="1500" b="1" dirty="0"/>
              <a:t>–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주차별</a:t>
            </a:r>
            <a:r>
              <a:rPr lang="ko-KR" altLang="en-US" sz="1500" b="1" dirty="0"/>
              <a:t> 합산 통행 변화량</a:t>
            </a:r>
            <a:r>
              <a:rPr lang="en-US" altLang="ko-KR" sz="1500" b="1" dirty="0"/>
              <a:t>(DSRC </a:t>
            </a:r>
            <a:r>
              <a:rPr lang="ko-KR" altLang="en-US" sz="1500" b="1" dirty="0"/>
              <a:t>데이터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2116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E21795-C71A-46A8-BC7C-2B65F59C3C07}"/>
              </a:ext>
            </a:extLst>
          </p:cNvPr>
          <p:cNvCxnSpPr>
            <a:cxnSpLocks/>
          </p:cNvCxnSpPr>
          <p:nvPr/>
        </p:nvCxnSpPr>
        <p:spPr>
          <a:xfrm>
            <a:off x="461211" y="697833"/>
            <a:ext cx="822157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F43BE6-C13C-4DF6-B689-24058B0593EF}"/>
              </a:ext>
            </a:extLst>
          </p:cNvPr>
          <p:cNvSpPr txBox="1"/>
          <p:nvPr/>
        </p:nvSpPr>
        <p:spPr>
          <a:xfrm>
            <a:off x="385011" y="208548"/>
            <a:ext cx="4010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2. </a:t>
            </a:r>
            <a:r>
              <a:rPr lang="ko-KR" altLang="en-US" sz="2200" b="1" dirty="0"/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7377A-3865-4904-9E9E-9BB9536E1FBE}"/>
              </a:ext>
            </a:extLst>
          </p:cNvPr>
          <p:cNvSpPr txBox="1"/>
          <p:nvPr/>
        </p:nvSpPr>
        <p:spPr>
          <a:xfrm>
            <a:off x="705850" y="756232"/>
            <a:ext cx="6898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2-2) </a:t>
            </a:r>
            <a:r>
              <a:rPr lang="ko-KR" altLang="en-US" sz="1500" b="1" dirty="0">
                <a:solidFill>
                  <a:srgbClr val="0000FF"/>
                </a:solidFill>
              </a:rPr>
              <a:t>지역별 선행지표 </a:t>
            </a:r>
            <a:r>
              <a:rPr lang="en-US" altLang="ko-KR" sz="1500" b="1" dirty="0"/>
              <a:t>–</a:t>
            </a:r>
            <a:r>
              <a:rPr lang="ko-KR" altLang="en-US" sz="1500" b="1" dirty="0"/>
              <a:t> 시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도간 평균 통행량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발권</a:t>
            </a:r>
            <a:r>
              <a:rPr lang="en-US" altLang="ko-KR" sz="1500" b="1" dirty="0"/>
              <a:t>OD, </a:t>
            </a:r>
            <a:r>
              <a:rPr lang="ko-KR" altLang="en-US" sz="1500" b="1" dirty="0"/>
              <a:t>교통카드</a:t>
            </a:r>
            <a:r>
              <a:rPr lang="en-US" altLang="ko-KR" sz="1500" b="1" dirty="0"/>
              <a:t>OD, DSRC </a:t>
            </a:r>
            <a:r>
              <a:rPr lang="ko-KR" altLang="en-US" sz="1500" b="1" dirty="0"/>
              <a:t>데이터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7C59E5-81E6-4B60-815E-60EB8C0C11A2}"/>
              </a:ext>
            </a:extLst>
          </p:cNvPr>
          <p:cNvSpPr/>
          <p:nvPr/>
        </p:nvSpPr>
        <p:spPr>
          <a:xfrm>
            <a:off x="465975" y="2117444"/>
            <a:ext cx="3934326" cy="244653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전국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16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개씩 묶은 지역 간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연결쌍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생성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(ex.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강원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etc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쌍에 대한 교통 통행량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발권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교통카드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DSRC)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코로나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19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확진자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수의 합계를 계산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33087-725A-43CE-8318-2065267B66A8}"/>
              </a:ext>
            </a:extLst>
          </p:cNvPr>
          <p:cNvSpPr txBox="1"/>
          <p:nvPr/>
        </p:nvSpPr>
        <p:spPr>
          <a:xfrm>
            <a:off x="461211" y="1735881"/>
            <a:ext cx="3934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지역 간 연결성</a:t>
            </a:r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지표 계산을 위한 데이터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전처리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9550E4-A39B-4E1E-8FF5-686CC6717541}"/>
              </a:ext>
            </a:extLst>
          </p:cNvPr>
          <p:cNvSpPr txBox="1"/>
          <p:nvPr/>
        </p:nvSpPr>
        <p:spPr>
          <a:xfrm>
            <a:off x="4800599" y="1735880"/>
            <a:ext cx="382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지역 간 연결성</a:t>
            </a:r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지표 계산을 위한 가중치 생성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9490ED-D0E7-4971-8412-12642B6B3BC8}"/>
              </a:ext>
            </a:extLst>
          </p:cNvPr>
          <p:cNvSpPr/>
          <p:nvPr/>
        </p:nvSpPr>
        <p:spPr>
          <a:xfrm>
            <a:off x="4800599" y="2117444"/>
            <a:ext cx="3822032" cy="244653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DSRC,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발권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OD,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교통카드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간의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다중공선성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확인 후 적합한 선형회귀분석 진행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(Robust Regression)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endParaRPr lang="en-US" altLang="ko-KR" sz="12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회귀분석 결과로 나온 가중치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(weight)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각 데이터에 곱해 하나의 통합 지표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지역 간 연결성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"TOTAL_SCORE"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계산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720017C-884A-4C18-81EC-D5C291D8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114" y="4644481"/>
            <a:ext cx="2217562" cy="218517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62A65C7-AF73-4716-AED6-BCD74A062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8" y="4924828"/>
            <a:ext cx="4152401" cy="111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4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E21795-C71A-46A8-BC7C-2B65F59C3C07}"/>
              </a:ext>
            </a:extLst>
          </p:cNvPr>
          <p:cNvCxnSpPr>
            <a:cxnSpLocks/>
          </p:cNvCxnSpPr>
          <p:nvPr/>
        </p:nvCxnSpPr>
        <p:spPr>
          <a:xfrm>
            <a:off x="461211" y="697833"/>
            <a:ext cx="822157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F43BE6-C13C-4DF6-B689-24058B0593EF}"/>
              </a:ext>
            </a:extLst>
          </p:cNvPr>
          <p:cNvSpPr txBox="1"/>
          <p:nvPr/>
        </p:nvSpPr>
        <p:spPr>
          <a:xfrm>
            <a:off x="385011" y="208548"/>
            <a:ext cx="4010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2. </a:t>
            </a:r>
            <a:r>
              <a:rPr lang="ko-KR" altLang="en-US" sz="2200" b="1" dirty="0"/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7377A-3865-4904-9E9E-9BB9536E1FBE}"/>
              </a:ext>
            </a:extLst>
          </p:cNvPr>
          <p:cNvSpPr txBox="1"/>
          <p:nvPr/>
        </p:nvSpPr>
        <p:spPr>
          <a:xfrm>
            <a:off x="705850" y="756232"/>
            <a:ext cx="6898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2-2) </a:t>
            </a:r>
            <a:r>
              <a:rPr lang="ko-KR" altLang="en-US" sz="1500" b="1" dirty="0">
                <a:solidFill>
                  <a:srgbClr val="0000FF"/>
                </a:solidFill>
              </a:rPr>
              <a:t>지역별 선행지표 </a:t>
            </a:r>
            <a:r>
              <a:rPr lang="en-US" altLang="ko-KR" sz="1500" b="1" dirty="0"/>
              <a:t>–</a:t>
            </a:r>
            <a:r>
              <a:rPr lang="ko-KR" altLang="en-US" sz="1500" b="1" dirty="0"/>
              <a:t> 시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도간 평균 통행량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발권</a:t>
            </a:r>
            <a:r>
              <a:rPr lang="en-US" altLang="ko-KR" sz="1500" b="1" dirty="0"/>
              <a:t>OD, </a:t>
            </a:r>
            <a:r>
              <a:rPr lang="ko-KR" altLang="en-US" sz="1500" b="1" dirty="0"/>
              <a:t>교통카드</a:t>
            </a:r>
            <a:r>
              <a:rPr lang="en-US" altLang="ko-KR" sz="1500" b="1" dirty="0"/>
              <a:t>OD, DSRC </a:t>
            </a:r>
            <a:r>
              <a:rPr lang="ko-KR" altLang="en-US" sz="1500" b="1" dirty="0"/>
              <a:t>데이터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581379-A5E6-4C08-9389-5F200324C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4" y="2487529"/>
            <a:ext cx="3250408" cy="3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2AAEC-272E-460E-BE61-E4608DC6BB1B}"/>
              </a:ext>
            </a:extLst>
          </p:cNvPr>
          <p:cNvSpPr txBox="1"/>
          <p:nvPr/>
        </p:nvSpPr>
        <p:spPr>
          <a:xfrm>
            <a:off x="124865" y="2143009"/>
            <a:ext cx="3250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서울 </a:t>
            </a:r>
            <a:r>
              <a:rPr lang="en-US" altLang="ko-KR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경기도</a:t>
            </a:r>
            <a:r>
              <a:rPr lang="en-US" altLang="ko-KR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인천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A56CA2-C411-45C6-9D20-D67F74CA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52" y="2487528"/>
            <a:ext cx="2631282" cy="3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EF97B-652A-4E02-A1DC-D8ED6738F7BB}"/>
              </a:ext>
            </a:extLst>
          </p:cNvPr>
          <p:cNvSpPr txBox="1"/>
          <p:nvPr/>
        </p:nvSpPr>
        <p:spPr>
          <a:xfrm>
            <a:off x="2991591" y="1646900"/>
            <a:ext cx="3160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 '</a:t>
            </a:r>
            <a:r>
              <a:rPr lang="ko-KR" altLang="en-US" sz="15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지역 간 연결성</a:t>
            </a:r>
            <a:r>
              <a:rPr lang="en-US" altLang="ko-KR" sz="15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5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높은 지역 </a:t>
            </a:r>
            <a:r>
              <a:rPr lang="en-US" altLang="ko-KR" sz="15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  <a:endParaRPr lang="ko-KR" altLang="en-US" sz="15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1AF9D01-D25C-4A98-8BDC-18ED3E8DB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74" y="2487527"/>
            <a:ext cx="2695639" cy="3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744A34-3019-43B5-ABCD-342899F5E288}"/>
              </a:ext>
            </a:extLst>
          </p:cNvPr>
          <p:cNvSpPr txBox="1"/>
          <p:nvPr/>
        </p:nvSpPr>
        <p:spPr>
          <a:xfrm>
            <a:off x="3584353" y="2121435"/>
            <a:ext cx="263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대구 </a:t>
            </a:r>
            <a:r>
              <a:rPr lang="en-US" altLang="ko-KR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경북</a:t>
            </a:r>
            <a:r>
              <a:rPr lang="en-US" altLang="ko-KR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CB852-9A7A-4DC7-9D8B-91BA7D2C08F2}"/>
              </a:ext>
            </a:extLst>
          </p:cNvPr>
          <p:cNvSpPr txBox="1"/>
          <p:nvPr/>
        </p:nvSpPr>
        <p:spPr>
          <a:xfrm>
            <a:off x="6357974" y="2143009"/>
            <a:ext cx="269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대전 </a:t>
            </a:r>
            <a:r>
              <a:rPr lang="en-US" altLang="ko-KR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서울</a:t>
            </a:r>
            <a:r>
              <a:rPr lang="en-US" altLang="ko-KR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</a:t>
            </a:r>
            <a:r>
              <a:rPr lang="en-US" altLang="ko-KR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충남</a:t>
            </a:r>
            <a:r>
              <a:rPr lang="en-US" altLang="ko-KR" sz="1200" b="1" i="0" u="sng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1" u="sng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세종</a:t>
            </a:r>
            <a:endParaRPr lang="ko-KR" altLang="en-US" sz="1200" b="1" i="0" u="sng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34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738</Words>
  <Application>Microsoft Office PowerPoint</Application>
  <PresentationFormat>화면 슬라이드 쇼(4:3)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Malgun Gothic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종인</dc:creator>
  <cp:lastModifiedBy>박 종인</cp:lastModifiedBy>
  <cp:revision>17</cp:revision>
  <dcterms:created xsi:type="dcterms:W3CDTF">2020-09-20T13:25:21Z</dcterms:created>
  <dcterms:modified xsi:type="dcterms:W3CDTF">2020-09-20T14:56:56Z</dcterms:modified>
</cp:coreProperties>
</file>